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332" r:id="rId3"/>
    <p:sldId id="338" r:id="rId4"/>
    <p:sldId id="333" r:id="rId5"/>
    <p:sldId id="334" r:id="rId6"/>
    <p:sldId id="335" r:id="rId7"/>
    <p:sldId id="336" r:id="rId8"/>
    <p:sldId id="337" r:id="rId9"/>
    <p:sldId id="257" r:id="rId10"/>
    <p:sldId id="259" r:id="rId11"/>
    <p:sldId id="260" r:id="rId12"/>
    <p:sldId id="271" r:id="rId13"/>
    <p:sldId id="273" r:id="rId14"/>
    <p:sldId id="320" r:id="rId15"/>
    <p:sldId id="310" r:id="rId16"/>
    <p:sldId id="312" r:id="rId17"/>
    <p:sldId id="318" r:id="rId18"/>
    <p:sldId id="262" r:id="rId19"/>
    <p:sldId id="311" r:id="rId20"/>
    <p:sldId id="308" r:id="rId21"/>
    <p:sldId id="270" r:id="rId22"/>
    <p:sldId id="321" r:id="rId23"/>
    <p:sldId id="325" r:id="rId24"/>
    <p:sldId id="32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ffice of Information Technology" initials="OoIT" lastIdx="2" clrIdx="0"/>
  <p:cmAuthor id="1" name="Carr" initials="C" lastIdx="4" clrIdx="1"/>
  <p:cmAuthor id="2" name="Owner" initials="O"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15" autoAdjust="0"/>
  </p:normalViewPr>
  <p:slideViewPr>
    <p:cSldViewPr>
      <p:cViewPr varScale="1">
        <p:scale>
          <a:sx n="56" d="100"/>
          <a:sy n="56" d="100"/>
        </p:scale>
        <p:origin x="-845" y="-82"/>
      </p:cViewPr>
      <p:guideLst>
        <p:guide orient="horz" pos="2160"/>
        <p:guide pos="2880"/>
      </p:guideLst>
    </p:cSldViewPr>
  </p:slideViewPr>
  <p:notesTextViewPr>
    <p:cViewPr>
      <p:scale>
        <a:sx n="113" d="100"/>
        <a:sy n="113"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3-06T12:39:02.024"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03-06T13:24:31.863" idx="2">
    <p:pos x="1053" y="2681"/>
    <p:text>Need to check this date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1FB16-0D76-44BF-AD37-F935CB69FCAA}" type="datetimeFigureOut">
              <a:rPr lang="en-US" smtClean="0"/>
              <a:pPr/>
              <a:t>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D690D-B617-451D-897C-D620FEAD36C7}" type="slidenum">
              <a:rPr lang="en-US" smtClean="0"/>
              <a:pPr/>
              <a:t>‹#›</a:t>
            </a:fld>
            <a:endParaRPr lang="en-US"/>
          </a:p>
        </p:txBody>
      </p:sp>
    </p:spTree>
    <p:extLst>
      <p:ext uri="{BB962C8B-B14F-4D97-AF65-F5344CB8AC3E}">
        <p14:creationId xmlns:p14="http://schemas.microsoft.com/office/powerpoint/2010/main" val="229176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US Department of Education &amp; the Council for Higher Education Accreditation (a non-governmental organization)</a:t>
            </a:r>
            <a:r>
              <a:rPr lang="en-US" baseline="0" dirty="0" smtClean="0"/>
              <a:t> both recognize reputable accrediting organizations and provide guidelines and resources relevant to accrediting bodies.  They do not accredit individual programs or institutions.</a:t>
            </a:r>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2</a:t>
            </a:fld>
            <a:endParaRPr lang="en-US"/>
          </a:p>
        </p:txBody>
      </p:sp>
    </p:spTree>
    <p:extLst>
      <p:ext uri="{BB962C8B-B14F-4D97-AF65-F5344CB8AC3E}">
        <p14:creationId xmlns:p14="http://schemas.microsoft.com/office/powerpoint/2010/main" val="1746817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 Accreditation Commission for Midwifery Education (ACME) is an administratively and financially autonomous commission of the American College of Nurse-Midwives (ACNM).  The purpose of ACME is to plan, implement, evaluate and monitor the accreditation process of midwifery education programs or institutions that offer midwifery education in order to assure quality in an educational program and/or an institution that offers midwifery education.  ACME consists of four (4) units: Board of Commissioners, Site Visitor Panel, Board of Review (BOR) and Advisory Committee. The Board of Commissioners is responsible for the administration of ACME activities, formulation of policy, and the development of the criteria used by the BOR in determining accreditation status. </a:t>
            </a:r>
          </a:p>
          <a:p>
            <a:pPr>
              <a:spcBef>
                <a:spcPct val="0"/>
              </a:spcBef>
            </a:pPr>
            <a:r>
              <a:rPr lang="en-US" altLang="en-US" dirty="0" smtClean="0"/>
              <a:t>	The BOR is responsible for review of an applicant’s </a:t>
            </a:r>
            <a:r>
              <a:rPr lang="en-US" altLang="en-US" dirty="0" err="1" smtClean="0"/>
              <a:t>Preaccreditation</a:t>
            </a:r>
            <a:r>
              <a:rPr lang="en-US" altLang="en-US" dirty="0" smtClean="0"/>
              <a:t> Report (PAR) or Self-Evaluation Report (SER) and the Site Visit Report (SVR), and determination of accreditation status. </a:t>
            </a:r>
          </a:p>
          <a:p>
            <a:pPr>
              <a:spcBef>
                <a:spcPct val="0"/>
              </a:spcBef>
            </a:pPr>
            <a:r>
              <a:rPr lang="en-US" altLang="en-US" dirty="0" smtClean="0"/>
              <a:t>	The Site Visitor Panel arranges, conducts, and evaluates visits to midwifery education programs or institutions. </a:t>
            </a:r>
          </a:p>
          <a:p>
            <a:pPr>
              <a:spcBef>
                <a:spcPct val="0"/>
              </a:spcBef>
            </a:pPr>
            <a:r>
              <a:rPr lang="en-US" altLang="en-US" dirty="0" smtClean="0"/>
              <a:t>	The Advisory Committee provides input to the Board of Commissioners in the areas of development of policy and evaluation of ACME. The Advisory Committee is composed of members representing nursing, medicine, education, public health and the public, as well as the immediate past chair of ACME.  The chart shows the organizational structure of ACME. </a:t>
            </a:r>
          </a:p>
          <a:p>
            <a:pPr>
              <a:spcBef>
                <a:spcPct val="0"/>
              </a:spcBef>
            </a:pP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4011BEC2-EA66-475E-A7DA-0E4B412D2717}" type="slidenum">
              <a:rPr lang="en-US" altLang="en-US">
                <a:latin typeface="Calibri" pitchFamily="34" charset="0"/>
              </a:rPr>
              <a:pPr fontAlgn="base">
                <a:spcBef>
                  <a:spcPct val="0"/>
                </a:spcBef>
                <a:spcAft>
                  <a:spcPct val="0"/>
                </a:spcAft>
              </a:pPr>
              <a:t>14</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there are 39 ACME accredited education programs.</a:t>
            </a:r>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15</a:t>
            </a:fld>
            <a:endParaRPr lang="en-US"/>
          </a:p>
        </p:txBody>
      </p:sp>
    </p:spTree>
    <p:extLst>
      <p:ext uri="{BB962C8B-B14F-4D97-AF65-F5344CB8AC3E}">
        <p14:creationId xmlns:p14="http://schemas.microsoft.com/office/powerpoint/2010/main" val="2304175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a graduate degree is required to take the certification examination, all 39 programs either offer a graduate degree</a:t>
            </a:r>
            <a:r>
              <a:rPr lang="en-US" baseline="0" dirty="0" smtClean="0"/>
              <a:t> or articulate with a program that offers a graduate degree.  </a:t>
            </a:r>
            <a:r>
              <a:rPr lang="en-US" dirty="0" smtClean="0"/>
              <a:t>3 programs (Baylor, University of Utah, and University of Washington) offer the DNP.  6 programs ( Case Western University, Frontier Nursing University, Oregon Health Sciences University, University of Florida, University of Illinois, University</a:t>
            </a:r>
            <a:r>
              <a:rPr lang="en-US" baseline="0" dirty="0" smtClean="0"/>
              <a:t> of Minnesota and Wayne State University offer the MSN/MN or DNP for midwifery students.  1 program (Emory University) offers the MSN or MPH and 1 program (University of Puerto Rico) offers the MPH.  The MSN or MN is offered in 27 other programs with Bay State collaborating with Philadelphia University for the MN degree. </a:t>
            </a:r>
          </a:p>
          <a:p>
            <a:endParaRPr lang="en-US"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16</a:t>
            </a:fld>
            <a:endParaRPr lang="en-US"/>
          </a:p>
        </p:txBody>
      </p:sp>
    </p:spTree>
    <p:extLst>
      <p:ext uri="{BB962C8B-B14F-4D97-AF65-F5344CB8AC3E}">
        <p14:creationId xmlns:p14="http://schemas.microsoft.com/office/powerpoint/2010/main" val="243251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number of CNM/CM students is increasing</a:t>
            </a:r>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18</a:t>
            </a:fld>
            <a:endParaRPr lang="en-US"/>
          </a:p>
        </p:txBody>
      </p:sp>
    </p:spTree>
    <p:extLst>
      <p:ext uri="{BB962C8B-B14F-4D97-AF65-F5344CB8AC3E}">
        <p14:creationId xmlns:p14="http://schemas.microsoft.com/office/powerpoint/2010/main" val="1580897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number of CNM/CM </a:t>
            </a:r>
            <a:r>
              <a:rPr lang="en-US" dirty="0" err="1" smtClean="0"/>
              <a:t>Certificants</a:t>
            </a:r>
            <a:r>
              <a:rPr lang="en-US" dirty="0" smtClean="0"/>
              <a:t> is increasing.</a:t>
            </a:r>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19</a:t>
            </a:fld>
            <a:endParaRPr lang="en-US"/>
          </a:p>
        </p:txBody>
      </p:sp>
    </p:spTree>
    <p:extLst>
      <p:ext uri="{BB962C8B-B14F-4D97-AF65-F5344CB8AC3E}">
        <p14:creationId xmlns:p14="http://schemas.microsoft.com/office/powerpoint/2010/main" val="1230612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ACME does not have a criterion that specifies that the midwifery program director has experience with management/administration, nor does ACME take into account national policies related to the midwifery workforce, since they do not exist in the United States. </a:t>
            </a:r>
            <a:r>
              <a:rPr lang="en-US" sz="1200" kern="1200" dirty="0" smtClean="0">
                <a:solidFill>
                  <a:schemeClr val="tx1"/>
                </a:solidFill>
                <a:effectLst/>
                <a:latin typeface="+mn-lt"/>
                <a:ea typeface="+mn-ea"/>
                <a:cs typeface="+mn-cs"/>
              </a:rPr>
              <a:t>ACME has no specific requirement for written policies related to student and teacher safety.  However, policies related to personal safety, universal precautions, required immunizations and background checks are usually incorporated into the department, school, college or university within which the midwifery education program resides.  In addition, ACME criteria do not identify specific percentage breakdown in the midwifery curriculum between didactic courses and clinical experiences.  ACME criteria do require both types of coursework in the midwifery curriculum in an adequate amount to educate competent midwives.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21</a:t>
            </a:fld>
            <a:endParaRPr lang="en-US"/>
          </a:p>
        </p:txBody>
      </p:sp>
    </p:spTree>
    <p:extLst>
      <p:ext uri="{BB962C8B-B14F-4D97-AF65-F5344CB8AC3E}">
        <p14:creationId xmlns:p14="http://schemas.microsoft.com/office/powerpoint/2010/main" val="4251098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23</a:t>
            </a:fld>
            <a:endParaRPr lang="en-US"/>
          </a:p>
        </p:txBody>
      </p:sp>
    </p:spTree>
    <p:extLst>
      <p:ext uri="{BB962C8B-B14F-4D97-AF65-F5344CB8AC3E}">
        <p14:creationId xmlns:p14="http://schemas.microsoft.com/office/powerpoint/2010/main" val="395546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ACME is national in scope, while accrediting agencies for universities, colleges and other institutions of higher learning are regionally accredited, based on their geographic region.  </a:t>
            </a:r>
            <a:endParaRPr lang="en-US" baseline="0" dirty="0" smtClean="0"/>
          </a:p>
          <a:p>
            <a:r>
              <a:rPr lang="en-US" dirty="0" smtClean="0"/>
              <a:t>Institutions and/or programs that request an agency's evaluation and that meet an agency's criteria are then "accredited" by that agency.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3</a:t>
            </a:fld>
            <a:endParaRPr lang="en-US"/>
          </a:p>
        </p:txBody>
      </p:sp>
    </p:spTree>
    <p:extLst>
      <p:ext uri="{BB962C8B-B14F-4D97-AF65-F5344CB8AC3E}">
        <p14:creationId xmlns:p14="http://schemas.microsoft.com/office/powerpoint/2010/main" val="311442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5</a:t>
            </a:fld>
            <a:endParaRPr lang="en-US"/>
          </a:p>
        </p:txBody>
      </p:sp>
    </p:spTree>
    <p:extLst>
      <p:ext uri="{BB962C8B-B14F-4D97-AF65-F5344CB8AC3E}">
        <p14:creationId xmlns:p14="http://schemas.microsoft.com/office/powerpoint/2010/main" val="77490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6</a:t>
            </a:fld>
            <a:endParaRPr lang="en-US"/>
          </a:p>
        </p:txBody>
      </p:sp>
    </p:spTree>
    <p:extLst>
      <p:ext uri="{BB962C8B-B14F-4D97-AF65-F5344CB8AC3E}">
        <p14:creationId xmlns:p14="http://schemas.microsoft.com/office/powerpoint/2010/main" val="132808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8</a:t>
            </a:fld>
            <a:endParaRPr lang="en-US"/>
          </a:p>
        </p:txBody>
      </p:sp>
    </p:spTree>
    <p:extLst>
      <p:ext uri="{BB962C8B-B14F-4D97-AF65-F5344CB8AC3E}">
        <p14:creationId xmlns:p14="http://schemas.microsoft.com/office/powerpoint/2010/main" val="416428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focus for this presentation will be on nationally certified midwives.  CNMs are recognized in all 50 states, but it is important to note that not all states that regulate midwifery require certification for direct entry midwives and there are still 25 states that do not provide for the licensure of direct-entry midwives at all.  </a:t>
            </a:r>
            <a:r>
              <a:rPr lang="en-US" b="1" baseline="0" dirty="0" smtClean="0"/>
              <a:t>This means the conversation about national standards for midwifery education would first and foremost have to provide assurance to the public that midwives educated in the U.S. would provide high quality, safe and cost effective care in all settings. </a:t>
            </a:r>
          </a:p>
          <a:p>
            <a:endParaRPr lang="en-US" b="1" baseline="0" dirty="0" smtClean="0"/>
          </a:p>
          <a:p>
            <a:r>
              <a:rPr lang="en-US" b="1" u="none" baseline="0" dirty="0" smtClean="0">
                <a:solidFill>
                  <a:schemeClr val="accent3">
                    <a:lumMod val="75000"/>
                  </a:schemeClr>
                </a:solidFill>
              </a:rPr>
              <a:t>This means that the conversation about national standards for midwifery education will ultimately have to take into account the practical implications of access, cost, and relevance within that context. </a:t>
            </a:r>
            <a:r>
              <a:rPr lang="en-US" b="1" baseline="0" dirty="0" smtClean="0">
                <a:solidFill>
                  <a:schemeClr val="accent3">
                    <a:lumMod val="75000"/>
                  </a:schemeClr>
                </a:solidFill>
              </a:rPr>
              <a:t>National standards for midwifery education would first and foremost have to provide adequate protection for the public.</a:t>
            </a:r>
            <a:endParaRPr lang="en-US" b="1" dirty="0">
              <a:solidFill>
                <a:schemeClr val="accent3">
                  <a:lumMod val="75000"/>
                </a:schemeClr>
              </a:solidFill>
            </a:endParaRPr>
          </a:p>
        </p:txBody>
      </p:sp>
      <p:sp>
        <p:nvSpPr>
          <p:cNvPr id="4" name="Slide Number Placeholder 3"/>
          <p:cNvSpPr>
            <a:spLocks noGrp="1"/>
          </p:cNvSpPr>
          <p:nvPr>
            <p:ph type="sldNum" sz="quarter" idx="10"/>
          </p:nvPr>
        </p:nvSpPr>
        <p:spPr/>
        <p:txBody>
          <a:bodyPr/>
          <a:lstStyle/>
          <a:p>
            <a:fld id="{C08D690D-B617-451D-897C-D620FEAD36C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Providing care to vulnerable populations and providing woman</a:t>
            </a:r>
            <a:r>
              <a:rPr lang="en-US" baseline="0" dirty="0" smtClean="0"/>
              <a:t> and family centered care in all settings are still strong values in CNM/CM education.  Of course, FNS midwives provided home birth services that greatly improved maternal and infant outcomes in rural Appalachia.  The Maternity Center Association provided the proto type out of hospital birth center for nurse-midwifery practice.</a:t>
            </a:r>
            <a:endParaRPr lang="en-US" dirty="0"/>
          </a:p>
        </p:txBody>
      </p:sp>
      <p:sp>
        <p:nvSpPr>
          <p:cNvPr id="4" name="Slide Number Placeholder 3"/>
          <p:cNvSpPr>
            <a:spLocks noGrp="1"/>
          </p:cNvSpPr>
          <p:nvPr>
            <p:ph type="sldNum" sz="quarter" idx="10"/>
          </p:nvPr>
        </p:nvSpPr>
        <p:spPr/>
        <p:txBody>
          <a:bodyPr/>
          <a:lstStyle/>
          <a:p>
            <a:fld id="{C08D690D-B617-451D-897C-D620FEAD36C7}" type="slidenum">
              <a:rPr lang="en-US" smtClean="0"/>
              <a:pPr/>
              <a:t>11</a:t>
            </a:fld>
            <a:endParaRPr lang="en-US"/>
          </a:p>
        </p:txBody>
      </p:sp>
    </p:spTree>
    <p:extLst>
      <p:ext uri="{BB962C8B-B14F-4D97-AF65-F5344CB8AC3E}">
        <p14:creationId xmlns:p14="http://schemas.microsoft.com/office/powerpoint/2010/main" val="1899493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One of the initial objectives of ACNM was to evaluate and approve midwifery education programs and in 1957 a special committee on Curriculum and Approval was formed.  The Committee drafted the first documents: </a:t>
            </a:r>
            <a:r>
              <a:rPr lang="en-US" b="1" i="1" dirty="0" smtClean="0"/>
              <a:t>Criteria for Accreditation of Basic Certificate, Basic Graduate and Pre-Certification Nurse-Midwifery Education Programs, </a:t>
            </a:r>
            <a:r>
              <a:rPr lang="en-US" b="1" i="0" dirty="0" smtClean="0"/>
              <a:t>based on the core competencies, establishing competency-based education programs.</a:t>
            </a:r>
            <a:r>
              <a:rPr lang="en-US" i="0" dirty="0" smtClean="0"/>
              <a:t> </a:t>
            </a:r>
            <a:r>
              <a:rPr lang="en-US" dirty="0" smtClean="0"/>
              <a:t> </a:t>
            </a:r>
            <a:r>
              <a:rPr lang="en-US" b="1" dirty="0" smtClean="0"/>
              <a:t>The core competencies were developed and are updated periodically, based on a research survey (or task analysis), which identifies the tasks</a:t>
            </a:r>
            <a:r>
              <a:rPr lang="en-US" b="1" baseline="0" dirty="0" smtClean="0"/>
              <a:t> that midwives perform i</a:t>
            </a:r>
            <a:r>
              <a:rPr lang="en-US" b="1" dirty="0" smtClean="0"/>
              <a:t>n the health care system at the time.  This information is then analyzed in order to adjust the required knowledge and skill set contained in the core competencies and ultimately tested in the certification exam.</a:t>
            </a:r>
          </a:p>
          <a:p>
            <a:pPr>
              <a:spcBef>
                <a:spcPct val="0"/>
              </a:spcBef>
            </a:pPr>
            <a:endParaRPr lang="en-US" dirty="0" smtClean="0"/>
          </a:p>
          <a:p>
            <a:pPr>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8EEAB9-B4AE-4419-AD57-EA53DCA2044B}" type="slidenum">
              <a:rPr lang="en-US"/>
              <a:pPr fontAlgn="base">
                <a:spcBef>
                  <a:spcPct val="0"/>
                </a:spcBef>
                <a:spcAft>
                  <a:spcPct val="0"/>
                </a:spcAft>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The Accreditation Commission for Midwifery Education (ACME), formerly called the Division of Accreditation, has maintained national recognition from the US DoE as an accrediting body for nurse-midwifery and midwifery education programs, separate from nursing, for more than three decades.  </a:t>
            </a:r>
          </a:p>
          <a:p>
            <a:pPr>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8EEAB9-B4AE-4419-AD57-EA53DCA2044B}"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79BC9BE-724E-4547-96CB-F6E5268EB5F6}"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D692-6A75-4EDF-9C2F-4B6227CBF13D}"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BC9BE-724E-4547-96CB-F6E5268EB5F6}"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BC9BE-724E-4547-96CB-F6E5268EB5F6}" type="datetimeFigureOut">
              <a:rPr lang="en-US" smtClean="0"/>
              <a:pPr/>
              <a:t>1/9/2015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BC9BE-724E-4547-96CB-F6E5268EB5F6}"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9BC9BE-724E-4547-96CB-F6E5268EB5F6}" type="datetimeFigureOut">
              <a:rPr lang="en-US" smtClean="0"/>
              <a:pPr/>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AD692-6A75-4EDF-9C2F-4B6227CBF1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BC9BE-724E-4547-96CB-F6E5268EB5F6}" type="datetimeFigureOut">
              <a:rPr lang="en-US" smtClean="0"/>
              <a:pPr/>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9BC9BE-724E-4547-96CB-F6E5268EB5F6}" type="datetimeFigureOut">
              <a:rPr lang="en-US" smtClean="0"/>
              <a:pPr/>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9BC9BE-724E-4547-96CB-F6E5268EB5F6}" type="datetimeFigureOut">
              <a:rPr lang="en-US" smtClean="0"/>
              <a:pPr/>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BC9BE-724E-4547-96CB-F6E5268EB5F6}" type="datetimeFigureOut">
              <a:rPr lang="en-US" smtClean="0"/>
              <a:pPr/>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4AD692-6A75-4EDF-9C2F-4B6227CBF1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9BC9BE-724E-4547-96CB-F6E5268EB5F6}" type="datetimeFigureOut">
              <a:rPr lang="en-US" smtClean="0"/>
              <a:pPr/>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AD692-6A75-4EDF-9C2F-4B6227CBF13D}"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79BC9BE-724E-4547-96CB-F6E5268EB5F6}" type="datetimeFigureOut">
              <a:rPr lang="en-US" smtClean="0"/>
              <a:pPr/>
              <a:t>1/9/2015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74AD692-6A75-4EDF-9C2F-4B6227CBF1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79BC9BE-724E-4547-96CB-F6E5268EB5F6}" type="datetimeFigureOut">
              <a:rPr lang="en-US" smtClean="0"/>
              <a:pPr/>
              <a:t>1/9/2015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74AD692-6A75-4EDF-9C2F-4B6227CBF1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ed.gov/admins/finaid/accred/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idwife.org/ACME-documen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midwife.org/ACNM/files/ACNMLibraryData/UPLOADFILENAME/000000000266/Definition%20of%20Midwifery%20and%20Scope%20of%20Practice%20of%20CNMs%20and%20CMs%20Feb%202012.pdf" TargetMode="External"/><Relationship Id="rId4" Type="http://schemas.openxmlformats.org/officeDocument/2006/relationships/hyperlink" Target="http://www.midwife.org/ACNM/files/ACNMLibraryData/UPLOADFILENAME/000000000078/Midwifery_Education_7_1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nternationalmidwives.org/Portals/5/2011/DB%202011/Essential%20Competencies%20ENG.pdf" TargetMode="External"/><Relationship Id="rId2" Type="http://schemas.openxmlformats.org/officeDocument/2006/relationships/hyperlink" Target="http://www.midwife.org/ACNM/files/ACNMLibraryData/UPLOADFILENAME/000000000050/Core%20Comptencies%20Dec%202012.pdf" TargetMode="External"/><Relationship Id="rId1" Type="http://schemas.openxmlformats.org/officeDocument/2006/relationships/slideLayout" Target="../slideLayouts/slideLayout2.xml"/><Relationship Id="rId5" Type="http://schemas.openxmlformats.org/officeDocument/2006/relationships/hyperlink" Target="http://www.internationalmidwives.org/Portals/5/2011/Definition%20of%20the%20Midwife%20-%202011.pdf" TargetMode="External"/><Relationship Id="rId4" Type="http://schemas.openxmlformats.org/officeDocument/2006/relationships/hyperlink" Target="http://www.internationalmidwives.org/Portals/5/2011/DB%202011/MIDWIFERY%20EDUCATION%20PREFACE%20&amp;%20STANDARDS%20ENG.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Midwifery Education and Accreditation in the U.S.	</a:t>
            </a:r>
            <a:endParaRPr lang="en-US" dirty="0"/>
          </a:p>
        </p:txBody>
      </p:sp>
      <p:sp>
        <p:nvSpPr>
          <p:cNvPr id="3" name="Subtitle 2"/>
          <p:cNvSpPr>
            <a:spLocks noGrp="1"/>
          </p:cNvSpPr>
          <p:nvPr>
            <p:ph type="subTitle" idx="1"/>
          </p:nvPr>
        </p:nvSpPr>
        <p:spPr>
          <a:xfrm>
            <a:off x="685800" y="1828800"/>
            <a:ext cx="8077200" cy="1219200"/>
          </a:xfrm>
        </p:spPr>
        <p:txBody>
          <a:bodyPr/>
          <a:lstStyle/>
          <a:p>
            <a:r>
              <a:rPr lang="en-US" dirty="0" smtClean="0"/>
              <a:t>Katherine Camacho Carr, CNM, PhD, FACNM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CNM/CM Education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CNMs and CMs must graduate from an educational program </a:t>
            </a:r>
            <a:r>
              <a:rPr lang="en-US" dirty="0"/>
              <a:t>accredited </a:t>
            </a:r>
            <a:r>
              <a:rPr lang="en-US" dirty="0" smtClean="0"/>
              <a:t>by the </a:t>
            </a:r>
            <a:r>
              <a:rPr lang="en-US" b="1" dirty="0">
                <a:solidFill>
                  <a:srgbClr val="0070C0"/>
                </a:solidFill>
              </a:rPr>
              <a:t>Accreditation Commission for Midwifery Education (ACME) </a:t>
            </a:r>
            <a:endParaRPr lang="en-US" b="1" dirty="0" smtClean="0">
              <a:solidFill>
                <a:srgbClr val="0070C0"/>
              </a:solidFill>
            </a:endParaRPr>
          </a:p>
          <a:p>
            <a:pPr marL="118872" indent="0">
              <a:buNone/>
            </a:pPr>
            <a:endParaRPr lang="en-US" dirty="0"/>
          </a:p>
          <a:p>
            <a:r>
              <a:rPr lang="en-US" dirty="0" smtClean="0"/>
              <a:t>CNMS/CMs are then certified by the </a:t>
            </a:r>
            <a:r>
              <a:rPr lang="en-US" b="1" dirty="0" smtClean="0">
                <a:solidFill>
                  <a:srgbClr val="0070C0"/>
                </a:solidFill>
              </a:rPr>
              <a:t>American Midwifery Certification Board (AMCB) </a:t>
            </a:r>
          </a:p>
          <a:p>
            <a:endParaRPr lang="en-US" dirty="0"/>
          </a:p>
          <a:p>
            <a:r>
              <a:rPr lang="en-US" dirty="0" smtClean="0"/>
              <a:t>Education programs are housed within or must articulate with an academic degree program at the graduate level.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CNM/CM Education: Historic Roots</a:t>
            </a:r>
            <a:endParaRPr lang="en-US" dirty="0"/>
          </a:p>
        </p:txBody>
      </p:sp>
      <p:sp>
        <p:nvSpPr>
          <p:cNvPr id="3" name="Content Placeholder 2"/>
          <p:cNvSpPr>
            <a:spLocks noGrp="1"/>
          </p:cNvSpPr>
          <p:nvPr>
            <p:ph sz="half" idx="1"/>
          </p:nvPr>
        </p:nvSpPr>
        <p:spPr/>
        <p:txBody>
          <a:bodyPr>
            <a:normAutofit fontScale="92500" lnSpcReduction="20000"/>
          </a:bodyPr>
          <a:lstStyle/>
          <a:p>
            <a:endParaRPr lang="en-US" dirty="0" smtClean="0"/>
          </a:p>
          <a:p>
            <a:pPr>
              <a:buNone/>
            </a:pPr>
            <a:endParaRPr lang="en-US" dirty="0"/>
          </a:p>
        </p:txBody>
      </p:sp>
      <p:sp>
        <p:nvSpPr>
          <p:cNvPr id="4" name="Content Placeholder 3"/>
          <p:cNvSpPr>
            <a:spLocks noGrp="1"/>
          </p:cNvSpPr>
          <p:nvPr>
            <p:ph sz="half" idx="2"/>
          </p:nvPr>
        </p:nvSpPr>
        <p:spPr/>
        <p:txBody>
          <a:bodyPr>
            <a:normAutofit fontScale="92500" lnSpcReduction="20000"/>
          </a:bodyPr>
          <a:lstStyle/>
          <a:p>
            <a:pPr marL="274320" indent="-274320" fontAlgn="auto">
              <a:spcAft>
                <a:spcPts val="0"/>
              </a:spcAft>
              <a:buClr>
                <a:schemeClr val="accent3"/>
              </a:buClr>
              <a:buFont typeface="Wingdings 2"/>
              <a:buChar char=""/>
              <a:defRPr/>
            </a:pPr>
            <a:r>
              <a:rPr lang="en-US" dirty="0"/>
              <a:t>Mary Breckinridge brought nurse-midwifery to the U.S. in </a:t>
            </a:r>
            <a:r>
              <a:rPr lang="en-US" b="1" dirty="0"/>
              <a:t>1925</a:t>
            </a:r>
            <a:r>
              <a:rPr lang="en-US" dirty="0"/>
              <a:t>, founding the </a:t>
            </a:r>
            <a:r>
              <a:rPr lang="en-US" b="1" dirty="0"/>
              <a:t>Frontier Nursing Service</a:t>
            </a:r>
            <a:r>
              <a:rPr lang="en-US" dirty="0"/>
              <a:t>.</a:t>
            </a:r>
          </a:p>
          <a:p>
            <a:pPr marL="274320" indent="-274320" fontAlgn="auto">
              <a:spcAft>
                <a:spcPts val="0"/>
              </a:spcAft>
              <a:buClr>
                <a:schemeClr val="accent3"/>
              </a:buClr>
              <a:buFont typeface="Wingdings 2"/>
              <a:buChar char=""/>
              <a:defRPr/>
            </a:pPr>
            <a:endParaRPr lang="en-US" dirty="0"/>
          </a:p>
          <a:p>
            <a:pPr marL="274320" indent="-274320" fontAlgn="auto">
              <a:spcAft>
                <a:spcPts val="0"/>
              </a:spcAft>
              <a:buClr>
                <a:schemeClr val="accent3"/>
              </a:buClr>
              <a:buFont typeface="Wingdings 2"/>
              <a:buChar char=""/>
              <a:defRPr/>
            </a:pPr>
            <a:r>
              <a:rPr lang="en-US" dirty="0"/>
              <a:t>Hazel Corbin, Director General of the </a:t>
            </a:r>
            <a:r>
              <a:rPr lang="en-US" b="1" dirty="0"/>
              <a:t>Maternity Center Association</a:t>
            </a:r>
            <a:r>
              <a:rPr lang="en-US" dirty="0"/>
              <a:t>, starts the </a:t>
            </a:r>
            <a:r>
              <a:rPr lang="en-US" b="1" dirty="0" err="1"/>
              <a:t>Lobenstine</a:t>
            </a:r>
            <a:r>
              <a:rPr lang="en-US" b="1" dirty="0"/>
              <a:t> Midwifery School</a:t>
            </a:r>
            <a:r>
              <a:rPr lang="en-US" dirty="0"/>
              <a:t>, the first nurse-midwifery education program in the U.S. in NYC in </a:t>
            </a:r>
            <a:r>
              <a:rPr lang="en-US" b="1" dirty="0"/>
              <a:t>1931</a:t>
            </a:r>
          </a:p>
          <a:p>
            <a:endParaRPr lang="en-US" dirty="0"/>
          </a:p>
        </p:txBody>
      </p:sp>
      <p:pic>
        <p:nvPicPr>
          <p:cNvPr id="5" name="Content Placeholder 3" descr="breckinridge_horseback.gif"/>
          <p:cNvPicPr>
            <a:picLocks noChangeAspect="1"/>
          </p:cNvPicPr>
          <p:nvPr/>
        </p:nvPicPr>
        <p:blipFill>
          <a:blip r:embed="rId3" cstate="print"/>
          <a:srcRect/>
          <a:stretch>
            <a:fillRect/>
          </a:stretch>
        </p:blipFill>
        <p:spPr>
          <a:xfrm>
            <a:off x="609600" y="1524000"/>
            <a:ext cx="3200400" cy="2133600"/>
          </a:xfrm>
          <a:prstGeom prst="rect">
            <a:avLst/>
          </a:prstGeom>
        </p:spPr>
      </p:pic>
      <p:pic>
        <p:nvPicPr>
          <p:cNvPr id="6" name="Picture 5" descr="hazel_corbin_photo.jpg"/>
          <p:cNvPicPr>
            <a:picLocks noChangeAspect="1"/>
          </p:cNvPicPr>
          <p:nvPr/>
        </p:nvPicPr>
        <p:blipFill>
          <a:blip r:embed="rId4" cstate="print"/>
          <a:srcRect/>
          <a:stretch>
            <a:fillRect/>
          </a:stretch>
        </p:blipFill>
        <p:spPr bwMode="auto">
          <a:xfrm>
            <a:off x="2057400" y="3810000"/>
            <a:ext cx="1885950" cy="2292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r>
              <a:rPr lang="en-US" dirty="0" smtClean="0"/>
              <a:t>CNM/CM Education: </a:t>
            </a:r>
            <a:br>
              <a:rPr lang="en-US" dirty="0" smtClean="0"/>
            </a:br>
            <a:r>
              <a:rPr lang="en-US" dirty="0" smtClean="0"/>
              <a:t>Setting National Standards</a:t>
            </a:r>
          </a:p>
        </p:txBody>
      </p:sp>
      <p:sp>
        <p:nvSpPr>
          <p:cNvPr id="7171"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1955  American College of Nurse-Midwifery (ACNM) incorporated</a:t>
            </a:r>
          </a:p>
          <a:p>
            <a:r>
              <a:rPr lang="en-US" dirty="0" smtClean="0"/>
              <a:t>1957  Curriculum &amp; Approval Committee</a:t>
            </a:r>
          </a:p>
          <a:p>
            <a:pPr>
              <a:spcBef>
                <a:spcPts val="1200"/>
              </a:spcBef>
            </a:pPr>
            <a:r>
              <a:rPr lang="en-US" dirty="0" smtClean="0"/>
              <a:t>1965  ACNM establishes accreditation criteria</a:t>
            </a:r>
          </a:p>
          <a:p>
            <a:pPr>
              <a:spcBef>
                <a:spcPts val="1200"/>
              </a:spcBef>
            </a:pPr>
            <a:r>
              <a:rPr lang="en-US" dirty="0" smtClean="0"/>
              <a:t>1968  First site visits</a:t>
            </a:r>
          </a:p>
          <a:p>
            <a:pPr>
              <a:spcBef>
                <a:spcPts val="1200"/>
              </a:spcBef>
            </a:pPr>
            <a:r>
              <a:rPr lang="en-US" dirty="0" smtClean="0"/>
              <a:t>1970  National accreditation fully in place</a:t>
            </a:r>
          </a:p>
          <a:p>
            <a:pPr>
              <a:spcBef>
                <a:spcPts val="1200"/>
              </a:spcBef>
            </a:pPr>
            <a:r>
              <a:rPr lang="en-US" dirty="0" smtClean="0"/>
              <a:t>1971  ACNM required graduation from an accredited program and passing score on national exam for certification for CNMs</a:t>
            </a:r>
          </a:p>
          <a:p>
            <a:pPr>
              <a:spcBef>
                <a:spcPts val="1200"/>
              </a:spcBef>
            </a:pPr>
            <a:r>
              <a:rPr lang="en-US" dirty="0" smtClean="0"/>
              <a:t>1978  </a:t>
            </a:r>
            <a:r>
              <a:rPr lang="en-US" dirty="0"/>
              <a:t>C</a:t>
            </a:r>
            <a:r>
              <a:rPr lang="en-US" dirty="0" smtClean="0"/>
              <a:t>ore competencies adopted, instead of standardized curriculum, to encourage flexibility; applied regardless of certificate or degree level of program (Competency based curriculum)</a:t>
            </a:r>
          </a:p>
          <a:p>
            <a:endParaRPr lang="en-US" dirty="0" smtClean="0"/>
          </a:p>
          <a:p>
            <a:endParaRPr lang="en-US" dirty="0" smtClean="0"/>
          </a:p>
        </p:txBody>
      </p:sp>
      <p:pic>
        <p:nvPicPr>
          <p:cNvPr id="5" name="Picture 3" descr="acnmseal.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133600"/>
            <a:ext cx="164805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r>
              <a:rPr lang="en-US" dirty="0" smtClean="0"/>
              <a:t>CNM/CM Education: Setting National Standards</a:t>
            </a:r>
          </a:p>
        </p:txBody>
      </p:sp>
      <p:sp>
        <p:nvSpPr>
          <p:cNvPr id="7171" name="Content Placeholder 2"/>
          <p:cNvSpPr>
            <a:spLocks noGrp="1"/>
          </p:cNvSpPr>
          <p:nvPr>
            <p:ph idx="1"/>
          </p:nvPr>
        </p:nvSpPr>
        <p:spPr>
          <a:xfrm>
            <a:off x="457200" y="1600200"/>
            <a:ext cx="8229600" cy="4876800"/>
          </a:xfrm>
        </p:spPr>
        <p:txBody>
          <a:bodyPr>
            <a:normAutofit fontScale="77500" lnSpcReduction="20000"/>
          </a:bodyPr>
          <a:lstStyle/>
          <a:p>
            <a:pPr marL="274320" indent="-274320">
              <a:buClr>
                <a:schemeClr val="accent3"/>
              </a:buClr>
              <a:defRPr/>
            </a:pPr>
            <a:r>
              <a:rPr lang="en-US" b="1" dirty="0" smtClean="0"/>
              <a:t>1982</a:t>
            </a:r>
            <a:r>
              <a:rPr lang="en-US" dirty="0" smtClean="0"/>
              <a:t> -  U.S</a:t>
            </a:r>
            <a:r>
              <a:rPr lang="en-US" dirty="0"/>
              <a:t>. </a:t>
            </a:r>
            <a:r>
              <a:rPr lang="en-US" dirty="0" smtClean="0"/>
              <a:t>Department of Education (USDOE) recognizes </a:t>
            </a:r>
            <a:r>
              <a:rPr lang="en-US" dirty="0"/>
              <a:t>the </a:t>
            </a:r>
            <a:r>
              <a:rPr lang="en-US" dirty="0" smtClean="0"/>
              <a:t>ACNM Division of Accreditation (DOA) </a:t>
            </a:r>
            <a:r>
              <a:rPr lang="en-US" dirty="0"/>
              <a:t>as a national accrediting body for nurse-midwifery education </a:t>
            </a:r>
            <a:r>
              <a:rPr lang="en-US" dirty="0" smtClean="0"/>
              <a:t>programs.</a:t>
            </a:r>
          </a:p>
          <a:p>
            <a:pPr marL="274320" indent="-274320">
              <a:buClr>
                <a:schemeClr val="accent3"/>
              </a:buClr>
              <a:defRPr/>
            </a:pPr>
            <a:endParaRPr lang="en-US" dirty="0" smtClean="0"/>
          </a:p>
          <a:p>
            <a:r>
              <a:rPr lang="en-US" b="1" dirty="0" smtClean="0"/>
              <a:t>1994</a:t>
            </a:r>
            <a:r>
              <a:rPr lang="en-US" dirty="0" smtClean="0"/>
              <a:t> - ACNM DOA identified the competencies essential to midwifery practice in nursing that would be required for direct entry midwifery and in </a:t>
            </a:r>
            <a:r>
              <a:rPr lang="en-US" b="1" dirty="0" smtClean="0"/>
              <a:t>1996</a:t>
            </a:r>
            <a:r>
              <a:rPr lang="en-US" dirty="0" smtClean="0"/>
              <a:t> DOA </a:t>
            </a:r>
            <a:r>
              <a:rPr lang="en-US" dirty="0" err="1" smtClean="0"/>
              <a:t>preaccredited</a:t>
            </a:r>
            <a:r>
              <a:rPr lang="en-US" dirty="0" smtClean="0"/>
              <a:t> the first CM program. </a:t>
            </a:r>
          </a:p>
          <a:p>
            <a:endParaRPr lang="en-US" dirty="0"/>
          </a:p>
          <a:p>
            <a:r>
              <a:rPr lang="en-US" b="1" dirty="0" smtClean="0"/>
              <a:t>2000</a:t>
            </a:r>
            <a:r>
              <a:rPr lang="en-US" dirty="0" smtClean="0"/>
              <a:t> – ACNM DOA is renamed the Accreditation Commission for Midwifery Education (ACME)</a:t>
            </a:r>
          </a:p>
          <a:p>
            <a:endParaRPr lang="en-US" dirty="0"/>
          </a:p>
          <a:p>
            <a:r>
              <a:rPr lang="en-US" b="1" dirty="0" smtClean="0"/>
              <a:t>2003 – 2012 </a:t>
            </a:r>
            <a:r>
              <a:rPr lang="en-US" dirty="0" smtClean="0"/>
              <a:t>USDOE </a:t>
            </a:r>
            <a:r>
              <a:rPr lang="en-US" dirty="0"/>
              <a:t>approves ACME to accredit </a:t>
            </a:r>
            <a:r>
              <a:rPr lang="en-US" dirty="0" smtClean="0"/>
              <a:t>institutions, </a:t>
            </a:r>
            <a:r>
              <a:rPr lang="en-US" dirty="0"/>
              <a:t>as well as programs within institutions</a:t>
            </a:r>
          </a:p>
          <a:p>
            <a:endParaRPr lang="en-US"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Organization &amp; Administration of ACME</a:t>
            </a:r>
            <a:endParaRPr lang="en-US" dirty="0"/>
          </a:p>
        </p:txBody>
      </p:sp>
      <p:sp>
        <p:nvSpPr>
          <p:cNvPr id="7" name="Rounded Rectangle 6"/>
          <p:cNvSpPr/>
          <p:nvPr/>
        </p:nvSpPr>
        <p:spPr>
          <a:xfrm>
            <a:off x="3429000" y="2438400"/>
            <a:ext cx="1828800" cy="19812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pitchFamily="34" charset="0"/>
                <a:ea typeface="Calibri" pitchFamily="34" charset="0"/>
                <a:cs typeface="Times New Roman" pitchFamily="18" charset="0"/>
              </a:rPr>
              <a:t>Accreditation Commission for Midwifery Education</a:t>
            </a:r>
            <a:endParaRPr lang="en-US" sz="1400" dirty="0">
              <a:solidFill>
                <a:schemeClr val="tx1"/>
              </a:solidFill>
              <a:latin typeface="Arial" pitchFamily="34" charset="0"/>
              <a:cs typeface="Arial" pitchFamily="34" charset="0"/>
            </a:endParaRPr>
          </a:p>
          <a:p>
            <a:pPr algn="ctr" eaLnBrk="0" hangingPunct="0">
              <a:defRPr/>
            </a:pPr>
            <a:r>
              <a:rPr lang="en-US" sz="1400" b="1" dirty="0">
                <a:solidFill>
                  <a:schemeClr val="tx1"/>
                </a:solidFill>
                <a:latin typeface="Arial" pitchFamily="34" charset="0"/>
                <a:ea typeface="Calibri" pitchFamily="34" charset="0"/>
                <a:cs typeface="Times New Roman" pitchFamily="18" charset="0"/>
              </a:rPr>
              <a:t>(ACME)</a:t>
            </a:r>
          </a:p>
          <a:p>
            <a:pPr algn="ctr" eaLnBrk="0" hangingPunct="0">
              <a:defRPr/>
            </a:pPr>
            <a:endParaRPr lang="en-US" sz="1400" dirty="0">
              <a:solidFill>
                <a:schemeClr val="tx1"/>
              </a:solidFill>
              <a:latin typeface="Arial" pitchFamily="34" charset="0"/>
              <a:cs typeface="Arial" pitchFamily="34" charset="0"/>
            </a:endParaRPr>
          </a:p>
          <a:p>
            <a:pPr algn="ctr" eaLnBrk="0" hangingPunct="0">
              <a:defRPr/>
            </a:pPr>
            <a:r>
              <a:rPr lang="en-US" sz="1400" b="1" dirty="0">
                <a:solidFill>
                  <a:schemeClr val="tx1"/>
                </a:solidFill>
                <a:latin typeface="Arial" pitchFamily="34" charset="0"/>
                <a:ea typeface="Calibri" pitchFamily="34" charset="0"/>
                <a:cs typeface="Times New Roman" pitchFamily="18" charset="0"/>
              </a:rPr>
              <a:t>Board of Commissioners</a:t>
            </a:r>
            <a:endParaRPr lang="en-US" sz="1400" dirty="0">
              <a:solidFill>
                <a:schemeClr val="tx1"/>
              </a:solidFill>
              <a:latin typeface="Arial" pitchFamily="34" charset="0"/>
              <a:cs typeface="Arial" pitchFamily="34" charset="0"/>
            </a:endParaRPr>
          </a:p>
        </p:txBody>
      </p:sp>
      <p:sp>
        <p:nvSpPr>
          <p:cNvPr id="2056" name="AutoShape 8"/>
          <p:cNvSpPr>
            <a:spLocks noChangeArrowheads="1"/>
          </p:cNvSpPr>
          <p:nvPr/>
        </p:nvSpPr>
        <p:spPr bwMode="auto">
          <a:xfrm>
            <a:off x="1371600" y="3276600"/>
            <a:ext cx="1524000" cy="533400"/>
          </a:xfrm>
          <a:prstGeom prst="roundRect">
            <a:avLst>
              <a:gd name="adj" fmla="val 16667"/>
            </a:avLst>
          </a:prstGeom>
          <a:solidFill>
            <a:schemeClr val="accent2">
              <a:lumMod val="60000"/>
              <a:lumOff val="40000"/>
            </a:schemeClr>
          </a:solidFill>
          <a:ln w="38100">
            <a:solidFill>
              <a:srgbClr val="F2F2F2"/>
            </a:solidFill>
            <a:round/>
            <a:headEnd/>
            <a:tailEnd/>
          </a:ln>
          <a:effectLst>
            <a:outerShdw dist="28398" dir="3806097" algn="ctr" rotWithShape="0">
              <a:srgbClr val="205867">
                <a:alpha val="50000"/>
              </a:srgbClr>
            </a:outerShdw>
          </a:effectLst>
        </p:spPr>
        <p:txBody>
          <a:bodyPr/>
          <a:lstStyle/>
          <a:p>
            <a:pPr algn="ctr">
              <a:spcAft>
                <a:spcPts val="1000"/>
              </a:spcAft>
              <a:defRPr/>
            </a:pPr>
            <a:r>
              <a:rPr lang="en-US" sz="1200" b="1" dirty="0">
                <a:latin typeface="Calibri" pitchFamily="34" charset="0"/>
                <a:cs typeface="Arial" pitchFamily="34" charset="0"/>
              </a:rPr>
              <a:t>ACME Advisory Committee</a:t>
            </a:r>
            <a:endParaRPr lang="en-US" dirty="0">
              <a:latin typeface="Arial" pitchFamily="34" charset="0"/>
              <a:cs typeface="Arial" pitchFamily="34" charset="0"/>
            </a:endParaRPr>
          </a:p>
        </p:txBody>
      </p:sp>
      <p:sp>
        <p:nvSpPr>
          <p:cNvPr id="2057" name="AutoShape 9"/>
          <p:cNvSpPr>
            <a:spLocks noGrp="1" noChangeArrowheads="1"/>
          </p:cNvSpPr>
          <p:nvPr>
            <p:ph idx="1"/>
          </p:nvPr>
        </p:nvSpPr>
        <p:spPr>
          <a:xfrm>
            <a:off x="1066800" y="4953000"/>
            <a:ext cx="1600200" cy="609600"/>
          </a:xfrm>
          <a:prstGeom prst="roundRect">
            <a:avLst>
              <a:gd name="adj" fmla="val 16667"/>
            </a:avLst>
          </a:prstGeom>
          <a:solidFill>
            <a:schemeClr val="tx2">
              <a:lumMod val="60000"/>
              <a:lumOff val="40000"/>
            </a:schemeClr>
          </a:solidFill>
          <a:ln w="38100">
            <a:solidFill>
              <a:srgbClr val="F2F2F2"/>
            </a:solidFill>
            <a:round/>
            <a:headEnd/>
            <a:tailEnd/>
          </a:ln>
          <a:effectLst>
            <a:outerShdw dist="28398" dir="3806097" algn="ctr" rotWithShape="0">
              <a:srgbClr val="205867">
                <a:alpha val="50000"/>
              </a:srgbClr>
            </a:outerShdw>
          </a:effectLst>
        </p:spPr>
        <p:txBody>
          <a:bodyPr>
            <a:normAutofit/>
          </a:bodyPr>
          <a:lstStyle/>
          <a:p>
            <a:pPr marL="0" indent="0" algn="ctr">
              <a:spcBef>
                <a:spcPct val="0"/>
              </a:spcBef>
              <a:spcAft>
                <a:spcPts val="1000"/>
              </a:spcAft>
              <a:buClrTx/>
              <a:buSzTx/>
              <a:buFontTx/>
              <a:buNone/>
              <a:defRPr/>
            </a:pPr>
            <a:r>
              <a:rPr lang="en-US" sz="1200" b="1" dirty="0" smtClean="0">
                <a:latin typeface="Calibri" pitchFamily="34" charset="0"/>
                <a:cs typeface="Arial" pitchFamily="34" charset="0"/>
              </a:rPr>
              <a:t>Site Visitor Panel</a:t>
            </a:r>
            <a:endParaRPr lang="en-US" sz="1800" dirty="0" smtClean="0">
              <a:latin typeface="Arial" pitchFamily="34" charset="0"/>
              <a:cs typeface="Arial" pitchFamily="34" charset="0"/>
            </a:endParaRPr>
          </a:p>
        </p:txBody>
      </p:sp>
      <p:sp>
        <p:nvSpPr>
          <p:cNvPr id="2058" name="AutoShape 10"/>
          <p:cNvSpPr>
            <a:spLocks noChangeArrowheads="1"/>
          </p:cNvSpPr>
          <p:nvPr/>
        </p:nvSpPr>
        <p:spPr bwMode="auto">
          <a:xfrm>
            <a:off x="5715000" y="3124200"/>
            <a:ext cx="1371600" cy="1219200"/>
          </a:xfrm>
          <a:prstGeom prst="roundRect">
            <a:avLst>
              <a:gd name="adj" fmla="val 16667"/>
            </a:avLst>
          </a:prstGeom>
          <a:solidFill>
            <a:schemeClr val="accent2">
              <a:lumMod val="60000"/>
              <a:lumOff val="40000"/>
            </a:schemeClr>
          </a:solidFill>
          <a:ln w="38100">
            <a:solidFill>
              <a:srgbClr val="F2F2F2"/>
            </a:solidFill>
            <a:round/>
            <a:headEnd/>
            <a:tailEnd/>
          </a:ln>
          <a:effectLst>
            <a:outerShdw dist="28398" dir="3806097" algn="ctr" rotWithShape="0">
              <a:srgbClr val="205867">
                <a:alpha val="50000"/>
              </a:srgbClr>
            </a:outerShdw>
          </a:effectLst>
        </p:spPr>
        <p:txBody>
          <a:bodyPr/>
          <a:lstStyle/>
          <a:p>
            <a:pPr algn="ctr">
              <a:spcAft>
                <a:spcPts val="1000"/>
              </a:spcAft>
              <a:defRPr/>
            </a:pPr>
            <a:r>
              <a:rPr lang="en-US" sz="1200" b="1" dirty="0">
                <a:latin typeface="Calibri" pitchFamily="34" charset="0"/>
                <a:cs typeface="Arial" pitchFamily="34" charset="0"/>
              </a:rPr>
              <a:t>American College of Nurse-Midwives</a:t>
            </a:r>
          </a:p>
          <a:p>
            <a:pPr algn="ctr">
              <a:spcAft>
                <a:spcPts val="1000"/>
              </a:spcAft>
              <a:defRPr/>
            </a:pPr>
            <a:r>
              <a:rPr lang="en-US" sz="1200" b="1" dirty="0">
                <a:latin typeface="Calibri" pitchFamily="34" charset="0"/>
                <a:cs typeface="Arial" pitchFamily="34" charset="0"/>
              </a:rPr>
              <a:t>Board of Directors *</a:t>
            </a:r>
            <a:endParaRPr lang="en-US" dirty="0">
              <a:latin typeface="Arial" pitchFamily="34" charset="0"/>
              <a:cs typeface="Arial" pitchFamily="34" charset="0"/>
            </a:endParaRPr>
          </a:p>
        </p:txBody>
      </p:sp>
      <p:cxnSp>
        <p:nvCxnSpPr>
          <p:cNvPr id="24" name="Straight Connector 23"/>
          <p:cNvCxnSpPr/>
          <p:nvPr/>
        </p:nvCxnSpPr>
        <p:spPr>
          <a:xfrm>
            <a:off x="2895600" y="358140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59" name="AutoShape 11"/>
          <p:cNvSpPr>
            <a:spLocks noChangeArrowheads="1"/>
          </p:cNvSpPr>
          <p:nvPr/>
        </p:nvSpPr>
        <p:spPr bwMode="auto">
          <a:xfrm>
            <a:off x="3505200" y="4953000"/>
            <a:ext cx="1666875" cy="685800"/>
          </a:xfrm>
          <a:prstGeom prst="roundRect">
            <a:avLst>
              <a:gd name="adj" fmla="val 16667"/>
            </a:avLst>
          </a:prstGeom>
          <a:solidFill>
            <a:schemeClr val="tx2">
              <a:lumMod val="60000"/>
              <a:lumOff val="40000"/>
            </a:schemeClr>
          </a:solidFill>
          <a:ln w="38100">
            <a:solidFill>
              <a:srgbClr val="F2F2F2"/>
            </a:solidFill>
            <a:round/>
            <a:headEnd/>
            <a:tailEnd/>
          </a:ln>
          <a:effectLst>
            <a:outerShdw dist="28398" dir="3806097" algn="ctr" rotWithShape="0">
              <a:srgbClr val="205867">
                <a:alpha val="50000"/>
              </a:srgbClr>
            </a:outerShdw>
          </a:effectLst>
        </p:spPr>
        <p:txBody>
          <a:bodyPr/>
          <a:lstStyle/>
          <a:p>
            <a:pPr algn="ctr">
              <a:spcAft>
                <a:spcPts val="1000"/>
              </a:spcAft>
              <a:defRPr/>
            </a:pPr>
            <a:r>
              <a:rPr lang="en-US" sz="1200" b="1">
                <a:latin typeface="Calibri" pitchFamily="34" charset="0"/>
                <a:cs typeface="Arial" pitchFamily="34" charset="0"/>
              </a:rPr>
              <a:t>Board of Review Chair</a:t>
            </a:r>
            <a:endParaRPr lang="en-US">
              <a:latin typeface="Arial" pitchFamily="34" charset="0"/>
              <a:cs typeface="Arial" pitchFamily="34" charset="0"/>
            </a:endParaRPr>
          </a:p>
        </p:txBody>
      </p:sp>
      <p:sp>
        <p:nvSpPr>
          <p:cNvPr id="2060" name="AutoShape 12"/>
          <p:cNvSpPr>
            <a:spLocks noChangeArrowheads="1"/>
          </p:cNvSpPr>
          <p:nvPr/>
        </p:nvSpPr>
        <p:spPr bwMode="auto">
          <a:xfrm>
            <a:off x="6019800" y="5029200"/>
            <a:ext cx="1152525" cy="533400"/>
          </a:xfrm>
          <a:prstGeom prst="roundRect">
            <a:avLst>
              <a:gd name="adj" fmla="val 16667"/>
            </a:avLst>
          </a:prstGeom>
          <a:solidFill>
            <a:schemeClr val="tx2">
              <a:lumMod val="60000"/>
              <a:lumOff val="40000"/>
            </a:schemeClr>
          </a:solidFill>
          <a:ln w="38100">
            <a:solidFill>
              <a:srgbClr val="F2F2F2"/>
            </a:solidFill>
            <a:round/>
            <a:headEnd/>
            <a:tailEnd/>
          </a:ln>
          <a:effectLst>
            <a:outerShdw dist="28398" dir="3806097" algn="ctr" rotWithShape="0">
              <a:srgbClr val="205867">
                <a:alpha val="50000"/>
              </a:srgbClr>
            </a:outerShdw>
          </a:effectLst>
        </p:spPr>
        <p:txBody>
          <a:bodyPr/>
          <a:lstStyle/>
          <a:p>
            <a:pPr algn="ctr">
              <a:spcAft>
                <a:spcPts val="1000"/>
              </a:spcAft>
              <a:defRPr/>
            </a:pPr>
            <a:r>
              <a:rPr lang="en-US" sz="1200" b="1">
                <a:latin typeface="Calibri" pitchFamily="34" charset="0"/>
                <a:cs typeface="Arial" pitchFamily="34" charset="0"/>
              </a:rPr>
              <a:t>ACME Staff</a:t>
            </a:r>
            <a:endParaRPr lang="en-US">
              <a:latin typeface="Arial" pitchFamily="34" charset="0"/>
              <a:cs typeface="Arial" pitchFamily="34" charset="0"/>
            </a:endParaRPr>
          </a:p>
        </p:txBody>
      </p:sp>
      <p:cxnSp>
        <p:nvCxnSpPr>
          <p:cNvPr id="32" name="Straight Connector 31"/>
          <p:cNvCxnSpPr/>
          <p:nvPr/>
        </p:nvCxnSpPr>
        <p:spPr>
          <a:xfrm flipV="1">
            <a:off x="2362200" y="4343400"/>
            <a:ext cx="11430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59" idx="0"/>
            <a:endCxn id="7" idx="2"/>
          </p:cNvCxnSpPr>
          <p:nvPr/>
        </p:nvCxnSpPr>
        <p:spPr>
          <a:xfrm rot="5400000" flipH="1" flipV="1">
            <a:off x="4074319" y="4683919"/>
            <a:ext cx="533400"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5181600" y="4343400"/>
            <a:ext cx="11430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72074" y="3543300"/>
            <a:ext cx="695325"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1060203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CNM/CM Education: Landscape Today</a:t>
            </a:r>
            <a:endParaRPr lang="en-US" dirty="0"/>
          </a:p>
        </p:txBody>
      </p:sp>
      <p:pic>
        <p:nvPicPr>
          <p:cNvPr id="43010" name="Picture 2"/>
          <p:cNvPicPr>
            <a:picLocks noGrp="1" noChangeAspect="1" noChangeArrowheads="1"/>
          </p:cNvPicPr>
          <p:nvPr>
            <p:ph idx="1"/>
          </p:nvPr>
        </p:nvPicPr>
        <p:blipFill>
          <a:blip r:embed="rId3" cstate="print"/>
          <a:srcRect/>
          <a:stretch>
            <a:fillRect/>
          </a:stretch>
        </p:blipFill>
        <p:spPr bwMode="auto">
          <a:xfrm>
            <a:off x="0" y="1600200"/>
            <a:ext cx="9144000" cy="4361704"/>
          </a:xfrm>
          <a:prstGeom prst="rect">
            <a:avLst/>
          </a:prstGeom>
          <a:noFill/>
          <a:ln w="9525">
            <a:noFill/>
            <a:miter lim="800000"/>
            <a:headEnd/>
            <a:tailEnd/>
          </a:ln>
        </p:spPr>
      </p:pic>
      <p:sp>
        <p:nvSpPr>
          <p:cNvPr id="4" name="Content Placeholder 2"/>
          <p:cNvSpPr txBox="1">
            <a:spLocks/>
          </p:cNvSpPr>
          <p:nvPr/>
        </p:nvSpPr>
        <p:spPr>
          <a:xfrm>
            <a:off x="457200" y="1935163"/>
            <a:ext cx="8229600" cy="4389437"/>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CNM/CM Education: Landscape Today</a:t>
            </a:r>
            <a:endParaRPr lang="en-US" dirty="0"/>
          </a:p>
        </p:txBody>
      </p:sp>
      <p:sp>
        <p:nvSpPr>
          <p:cNvPr id="5" name="Content Placeholder 4"/>
          <p:cNvSpPr>
            <a:spLocks noGrp="1"/>
          </p:cNvSpPr>
          <p:nvPr>
            <p:ph idx="1"/>
          </p:nvPr>
        </p:nvSpPr>
        <p:spPr/>
        <p:txBody>
          <a:bodyPr>
            <a:normAutofit/>
          </a:bodyPr>
          <a:lstStyle/>
          <a:p>
            <a:r>
              <a:rPr lang="en-US" sz="2400" dirty="0" smtClean="0"/>
              <a:t>6 of 39 ACME accredited programs provide majority of didactic material through online curricula</a:t>
            </a:r>
          </a:p>
          <a:p>
            <a:endParaRPr lang="en-US" sz="2400" dirty="0" smtClean="0"/>
          </a:p>
          <a:p>
            <a:r>
              <a:rPr lang="en-US" sz="2400" dirty="0" smtClean="0"/>
              <a:t>2 of 39 program prepare CMs</a:t>
            </a:r>
          </a:p>
          <a:p>
            <a:endParaRPr lang="en-US" sz="2400" dirty="0" smtClean="0"/>
          </a:p>
          <a:p>
            <a:r>
              <a:rPr lang="en-US" sz="2400" dirty="0" smtClean="0"/>
              <a:t>More than half offer option for bachelor’s prepared individuals to enter an accelerated nursing program (1 year), then continue for midwifery and a graduate degree (2 years)</a:t>
            </a:r>
          </a:p>
          <a:p>
            <a:endParaRPr lang="en-US" dirty="0" smtClean="0"/>
          </a:p>
          <a:p>
            <a:endParaRPr lang="en-US" dirty="0" smtClean="0">
              <a:solidFill>
                <a:srgbClr val="FF0000"/>
              </a:solidFill>
            </a:endParaRPr>
          </a:p>
          <a:p>
            <a:endParaRPr lang="en-US" dirty="0" smtClean="0">
              <a:solidFill>
                <a:srgbClr val="FF0000"/>
              </a:solidFill>
            </a:endParaRPr>
          </a:p>
          <a:p>
            <a:endParaRPr lang="en-US" dirty="0">
              <a:solidFill>
                <a:srgbClr val="FF0000"/>
              </a:solidFill>
            </a:endParaRPr>
          </a:p>
        </p:txBody>
      </p:sp>
      <p:sp>
        <p:nvSpPr>
          <p:cNvPr id="4" name="Content Placeholder 2"/>
          <p:cNvSpPr txBox="1">
            <a:spLocks/>
          </p:cNvSpPr>
          <p:nvPr/>
        </p:nvSpPr>
        <p:spPr>
          <a:xfrm>
            <a:off x="457200" y="1935163"/>
            <a:ext cx="8229600" cy="4389437"/>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970330768"/>
              </p:ext>
            </p:extLst>
          </p:nvPr>
        </p:nvGraphicFramePr>
        <p:xfrm>
          <a:off x="1524000" y="5171439"/>
          <a:ext cx="6096000" cy="1005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0">
                <a:tc>
                  <a:txBody>
                    <a:bodyPr/>
                    <a:lstStyle/>
                    <a:p>
                      <a:pPr algn="ctr"/>
                      <a:r>
                        <a:rPr lang="en-US" dirty="0" smtClean="0">
                          <a:solidFill>
                            <a:schemeClr val="tx1"/>
                          </a:solidFill>
                        </a:rPr>
                        <a:t>DNP</a:t>
                      </a:r>
                      <a:endParaRPr lang="en-US" dirty="0">
                        <a:solidFill>
                          <a:schemeClr val="tx1"/>
                        </a:solidFill>
                      </a:endParaRPr>
                    </a:p>
                  </a:txBody>
                  <a:tcPr/>
                </a:tc>
                <a:tc>
                  <a:txBody>
                    <a:bodyPr/>
                    <a:lstStyle/>
                    <a:p>
                      <a:pPr algn="ctr"/>
                      <a:r>
                        <a:rPr lang="en-US" dirty="0" smtClean="0">
                          <a:solidFill>
                            <a:schemeClr val="tx1"/>
                          </a:solidFill>
                        </a:rPr>
                        <a:t>MN/MSN or DNP </a:t>
                      </a:r>
                      <a:endParaRPr lang="en-US" dirty="0">
                        <a:solidFill>
                          <a:schemeClr val="tx1"/>
                        </a:solidFill>
                      </a:endParaRPr>
                    </a:p>
                  </a:txBody>
                  <a:tcPr/>
                </a:tc>
                <a:tc>
                  <a:txBody>
                    <a:bodyPr/>
                    <a:lstStyle/>
                    <a:p>
                      <a:pPr algn="ctr"/>
                      <a:r>
                        <a:rPr lang="en-US" dirty="0" smtClean="0">
                          <a:solidFill>
                            <a:schemeClr val="tx1"/>
                          </a:solidFill>
                        </a:rPr>
                        <a:t>MSN/MN</a:t>
                      </a:r>
                      <a:endParaRPr lang="en-US" dirty="0">
                        <a:solidFill>
                          <a:schemeClr val="tx1"/>
                        </a:solidFill>
                      </a:endParaRPr>
                    </a:p>
                  </a:txBody>
                  <a:tcPr/>
                </a:tc>
                <a:tc>
                  <a:txBody>
                    <a:bodyPr/>
                    <a:lstStyle/>
                    <a:p>
                      <a:pPr algn="ctr"/>
                      <a:r>
                        <a:rPr lang="en-US" dirty="0" smtClean="0">
                          <a:solidFill>
                            <a:schemeClr val="tx1"/>
                          </a:solidFill>
                        </a:rPr>
                        <a:t>MSN or MPH</a:t>
                      </a:r>
                      <a:endParaRPr lang="en-US" dirty="0">
                        <a:solidFill>
                          <a:schemeClr val="tx1"/>
                        </a:solidFill>
                      </a:endParaRPr>
                    </a:p>
                  </a:txBody>
                  <a:tcPr/>
                </a:tc>
                <a:tc>
                  <a:txBody>
                    <a:bodyPr/>
                    <a:lstStyle/>
                    <a:p>
                      <a:pPr algn="ctr"/>
                      <a:r>
                        <a:rPr lang="en-US" dirty="0" smtClean="0">
                          <a:solidFill>
                            <a:schemeClr val="tx1"/>
                          </a:solidFill>
                        </a:rPr>
                        <a:t>MPH</a:t>
                      </a:r>
                      <a:endParaRPr lang="en-US" dirty="0">
                        <a:solidFill>
                          <a:schemeClr val="tx1"/>
                        </a:solidFill>
                      </a:endParaRPr>
                    </a:p>
                  </a:txBody>
                  <a:tcPr/>
                </a:tc>
              </a:tr>
              <a:tr h="231006">
                <a:tc>
                  <a:txBody>
                    <a:bodyPr/>
                    <a:lstStyle/>
                    <a:p>
                      <a:pPr algn="ctr"/>
                      <a:r>
                        <a:rPr lang="en-US" sz="1800" b="1" dirty="0" smtClean="0"/>
                        <a:t>3</a:t>
                      </a:r>
                      <a:endParaRPr lang="en-US" sz="1800" b="1" dirty="0"/>
                    </a:p>
                  </a:txBody>
                  <a:tcPr/>
                </a:tc>
                <a:tc>
                  <a:txBody>
                    <a:bodyPr/>
                    <a:lstStyle/>
                    <a:p>
                      <a:pPr algn="ctr"/>
                      <a:r>
                        <a:rPr lang="en-US" sz="1800" b="1" dirty="0" smtClean="0"/>
                        <a:t>6</a:t>
                      </a:r>
                      <a:endParaRPr lang="en-US" sz="1800" b="1" dirty="0"/>
                    </a:p>
                  </a:txBody>
                  <a:tcPr/>
                </a:tc>
                <a:tc>
                  <a:txBody>
                    <a:bodyPr/>
                    <a:lstStyle/>
                    <a:p>
                      <a:pPr algn="ctr"/>
                      <a:r>
                        <a:rPr lang="en-US" sz="1800" b="1" dirty="0" smtClean="0"/>
                        <a:t>28</a:t>
                      </a:r>
                      <a:endParaRPr lang="en-US" sz="1800" b="1" dirty="0"/>
                    </a:p>
                  </a:txBody>
                  <a:tcPr/>
                </a:tc>
                <a:tc>
                  <a:txBody>
                    <a:bodyPr/>
                    <a:lstStyle/>
                    <a:p>
                      <a:pPr algn="ctr"/>
                      <a:r>
                        <a:rPr lang="en-US" sz="1800" b="1" dirty="0" smtClean="0"/>
                        <a:t>1</a:t>
                      </a:r>
                      <a:endParaRPr lang="en-US" sz="1800" b="1" dirty="0"/>
                    </a:p>
                  </a:txBody>
                  <a:tcPr/>
                </a:tc>
                <a:tc>
                  <a:txBody>
                    <a:bodyPr/>
                    <a:lstStyle/>
                    <a:p>
                      <a:pPr algn="ctr"/>
                      <a:r>
                        <a:rPr lang="en-US" sz="1800" b="1" dirty="0" smtClean="0"/>
                        <a:t>1</a:t>
                      </a:r>
                      <a:endParaRPr lang="en-US" sz="1800" b="1"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CNM/CM Education: Landscape Today</a:t>
            </a:r>
          </a:p>
        </p:txBody>
      </p:sp>
      <p:sp>
        <p:nvSpPr>
          <p:cNvPr id="3" name="Content Placeholder 2"/>
          <p:cNvSpPr>
            <a:spLocks noGrp="1"/>
          </p:cNvSpPr>
          <p:nvPr>
            <p:ph idx="1"/>
          </p:nvPr>
        </p:nvSpPr>
        <p:spPr/>
        <p:txBody>
          <a:bodyPr>
            <a:normAutofit/>
          </a:bodyPr>
          <a:lstStyle/>
          <a:p>
            <a:r>
              <a:rPr lang="en-US" dirty="0" smtClean="0"/>
              <a:t>38 ACME accredited programs are in Schools of Nursing, Colleges of Allied Health or Medical Centers, while 1 is in a School of Public Health.</a:t>
            </a:r>
          </a:p>
          <a:p>
            <a:endParaRPr lang="en-US" dirty="0"/>
          </a:p>
          <a:p>
            <a:r>
              <a:rPr lang="en-US" dirty="0" smtClean="0"/>
              <a:t>ACME no longer accredits institutions since all of the midwifery education programs are in or affiliated with degree granting institutions that have regional accreditation.</a:t>
            </a:r>
            <a:endParaRPr lang="en-US" dirty="0"/>
          </a:p>
        </p:txBody>
      </p:sp>
    </p:spTree>
    <p:extLst>
      <p:ext uri="{BB962C8B-B14F-4D97-AF65-F5344CB8AC3E}">
        <p14:creationId xmlns:p14="http://schemas.microsoft.com/office/powerpoint/2010/main" val="2687393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CNM/CM Education: Landscape Today</a:t>
            </a:r>
            <a:endParaRPr lang="en-US" dirty="0"/>
          </a:p>
        </p:txBody>
      </p:sp>
      <p:sp>
        <p:nvSpPr>
          <p:cNvPr id="4" name="Content Placeholder 2"/>
          <p:cNvSpPr txBox="1">
            <a:spLocks/>
          </p:cNvSpPr>
          <p:nvPr/>
        </p:nvSpPr>
        <p:spPr>
          <a:xfrm>
            <a:off x="457200" y="1935163"/>
            <a:ext cx="8229600" cy="4389437"/>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15361" name="Picture 1"/>
          <p:cNvPicPr>
            <a:picLocks noChangeAspect="1" noChangeArrowheads="1"/>
          </p:cNvPicPr>
          <p:nvPr/>
        </p:nvPicPr>
        <p:blipFill>
          <a:blip r:embed="rId3" cstate="print"/>
          <a:srcRect/>
          <a:stretch>
            <a:fillRect/>
          </a:stretch>
        </p:blipFill>
        <p:spPr bwMode="auto">
          <a:xfrm>
            <a:off x="381000" y="1597984"/>
            <a:ext cx="8490422" cy="4498016"/>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CNM/CM Education: Landscape Today</a:t>
            </a:r>
            <a:endParaRPr lang="en-US" dirty="0"/>
          </a:p>
        </p:txBody>
      </p:sp>
      <p:sp>
        <p:nvSpPr>
          <p:cNvPr id="4" name="Content Placeholder 2"/>
          <p:cNvSpPr txBox="1">
            <a:spLocks/>
          </p:cNvSpPr>
          <p:nvPr/>
        </p:nvSpPr>
        <p:spPr>
          <a:xfrm>
            <a:off x="457200" y="1935163"/>
            <a:ext cx="8229600" cy="4389437"/>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44034" name="Picture 2"/>
          <p:cNvPicPr>
            <a:picLocks noChangeAspect="1" noChangeArrowheads="1"/>
          </p:cNvPicPr>
          <p:nvPr/>
        </p:nvPicPr>
        <p:blipFill>
          <a:blip r:embed="rId3" cstate="print"/>
          <a:srcRect/>
          <a:stretch>
            <a:fillRect/>
          </a:stretch>
        </p:blipFill>
        <p:spPr bwMode="auto">
          <a:xfrm>
            <a:off x="381000" y="1676400"/>
            <a:ext cx="8296074" cy="48739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p:txBody>
          <a:bodyPr>
            <a:normAutofit fontScale="90000"/>
          </a:bodyPr>
          <a:lstStyle/>
          <a:p>
            <a:r>
              <a:rPr lang="en-US" sz="4000" b="1" dirty="0"/>
              <a:t/>
            </a:r>
            <a:br>
              <a:rPr lang="en-US" sz="4000" b="1" dirty="0"/>
            </a:br>
            <a:r>
              <a:rPr lang="en-US" sz="4900" b="1" dirty="0"/>
              <a:t>What is accreditation?</a:t>
            </a:r>
            <a:br>
              <a:rPr lang="en-US" sz="4900" b="1" dirty="0"/>
            </a:br>
            <a:endParaRPr lang="en-US" sz="4900" dirty="0"/>
          </a:p>
        </p:txBody>
      </p:sp>
      <p:sp>
        <p:nvSpPr>
          <p:cNvPr id="3079" name="Rectangle 7"/>
          <p:cNvSpPr>
            <a:spLocks noGrp="1" noChangeArrowheads="1"/>
          </p:cNvSpPr>
          <p:nvPr>
            <p:ph idx="1"/>
          </p:nvPr>
        </p:nvSpPr>
        <p:spPr>
          <a:xfrm>
            <a:off x="457200" y="1600200"/>
            <a:ext cx="8229600" cy="5257800"/>
          </a:xfrm>
        </p:spPr>
        <p:txBody>
          <a:bodyPr>
            <a:normAutofit fontScale="92500" lnSpcReduction="10000"/>
          </a:bodyPr>
          <a:lstStyle/>
          <a:p>
            <a:r>
              <a:rPr lang="en-US" dirty="0" smtClean="0"/>
              <a:t>The </a:t>
            </a:r>
            <a:r>
              <a:rPr lang="en-US" dirty="0"/>
              <a:t>goal of accreditation is to ensure that education provided by institutions of higher education meets </a:t>
            </a:r>
            <a:r>
              <a:rPr lang="en-US" b="1" dirty="0"/>
              <a:t>acceptable levels of quality</a:t>
            </a:r>
            <a:r>
              <a:rPr lang="en-US" dirty="0"/>
              <a:t>. </a:t>
            </a:r>
          </a:p>
          <a:p>
            <a:endParaRPr lang="en-US" dirty="0" smtClean="0"/>
          </a:p>
          <a:p>
            <a:r>
              <a:rPr lang="en-US" dirty="0" smtClean="0"/>
              <a:t>Accrediting agencies, such as MEAC &amp; ACME, are both approved as accrediting bodies by the USDE.</a:t>
            </a:r>
          </a:p>
          <a:p>
            <a:endParaRPr lang="en-US" dirty="0" smtClean="0"/>
          </a:p>
          <a:p>
            <a:endParaRPr lang="en-US" dirty="0" smtClean="0"/>
          </a:p>
          <a:p>
            <a:pPr>
              <a:buFontTx/>
              <a:buNone/>
            </a:pPr>
            <a:endParaRPr lang="en-US" dirty="0" smtClean="0"/>
          </a:p>
          <a:p>
            <a:endParaRPr lang="en-US" sz="2800" dirty="0" smtClean="0"/>
          </a:p>
          <a:p>
            <a:pPr algn="r">
              <a:buNone/>
            </a:pPr>
            <a:r>
              <a:rPr lang="en-US" sz="2100" dirty="0" smtClean="0"/>
              <a:t>U.S. Department of Education </a:t>
            </a:r>
            <a:r>
              <a:rPr lang="en-US" sz="2100" dirty="0" smtClean="0">
                <a:hlinkClick r:id="rId3"/>
              </a:rPr>
              <a:t/>
            </a:r>
            <a:br>
              <a:rPr lang="en-US" sz="2100" dirty="0" smtClean="0">
                <a:hlinkClick r:id="rId3"/>
              </a:rPr>
            </a:br>
            <a:r>
              <a:rPr lang="en-US" sz="2100" dirty="0" smtClean="0">
                <a:hlinkClick r:id="rId3"/>
              </a:rPr>
              <a:t>www.ed.gov/admins/finaid/accred/index.html</a:t>
            </a:r>
            <a:endParaRPr lang="en-US" sz="2100" dirty="0" smtClean="0"/>
          </a:p>
          <a:p>
            <a:endParaRPr lang="en-US" sz="28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374116"/>
            <a:ext cx="2066925"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5400" y="5406404"/>
            <a:ext cx="14478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ACNM 2013 Midwifery Education Trends Report: Issues Identified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number of qualified applicants exceeds the spaces available in education programs</a:t>
            </a:r>
          </a:p>
          <a:p>
            <a:pPr marL="118872" indent="0">
              <a:buNone/>
            </a:pPr>
            <a:endParaRPr lang="en-US" dirty="0" smtClean="0"/>
          </a:p>
          <a:p>
            <a:r>
              <a:rPr lang="en-US" dirty="0" smtClean="0"/>
              <a:t>Programs for bachelor’s prepared non-nurses are often oversubscribed, while a few programs that only accept RNs are undersubscribed</a:t>
            </a:r>
          </a:p>
          <a:p>
            <a:pPr marL="118872" indent="0">
              <a:buNone/>
            </a:pPr>
            <a:endParaRPr lang="en-US" dirty="0" smtClean="0"/>
          </a:p>
          <a:p>
            <a:r>
              <a:rPr lang="en-US" dirty="0" smtClean="0"/>
              <a:t>Growth of CM constrained by lack of state licensure (only 5 states authorize CMs to practice)</a:t>
            </a:r>
          </a:p>
          <a:p>
            <a:endParaRPr lang="en-US" dirty="0" smtClean="0"/>
          </a:p>
          <a:p>
            <a:r>
              <a:rPr lang="en-US" dirty="0" smtClean="0"/>
              <a:t>Unknown how the DNP and increasing tuition levels will affect aspiring midwives</a:t>
            </a:r>
            <a:endParaRPr lang="en-US" dirty="0"/>
          </a:p>
        </p:txBody>
      </p:sp>
      <p:sp>
        <p:nvSpPr>
          <p:cNvPr id="4" name="Content Placeholder 2"/>
          <p:cNvSpPr txBox="1">
            <a:spLocks/>
          </p:cNvSpPr>
          <p:nvPr/>
        </p:nvSpPr>
        <p:spPr>
          <a:xfrm>
            <a:off x="457200" y="1524000"/>
            <a:ext cx="8229600" cy="4694237"/>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Tx/>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ICM </a:t>
            </a:r>
            <a:r>
              <a:rPr lang="en-US" dirty="0" smtClean="0"/>
              <a:t>Education Standards </a:t>
            </a:r>
            <a:r>
              <a:rPr lang="en-US" dirty="0"/>
              <a:t>and </a:t>
            </a:r>
            <a:r>
              <a:rPr lang="en-US" dirty="0" smtClean="0"/>
              <a:t/>
            </a:r>
            <a:br>
              <a:rPr lang="en-US" dirty="0" smtClean="0"/>
            </a:br>
            <a:r>
              <a:rPr lang="en-US" dirty="0" smtClean="0"/>
              <a:t>ACME Accreditation</a:t>
            </a:r>
            <a:endParaRPr lang="en-US" dirty="0"/>
          </a:p>
        </p:txBody>
      </p:sp>
      <p:sp>
        <p:nvSpPr>
          <p:cNvPr id="3" name="Content Placeholder 2"/>
          <p:cNvSpPr>
            <a:spLocks noGrp="1"/>
          </p:cNvSpPr>
          <p:nvPr>
            <p:ph idx="1"/>
          </p:nvPr>
        </p:nvSpPr>
        <p:spPr/>
        <p:txBody>
          <a:bodyPr>
            <a:normAutofit/>
          </a:bodyPr>
          <a:lstStyle/>
          <a:p>
            <a:r>
              <a:rPr lang="en-US" dirty="0" smtClean="0"/>
              <a:t>A side by side comparison of the </a:t>
            </a:r>
            <a:r>
              <a:rPr lang="en-US" b="1" i="1" dirty="0" smtClean="0"/>
              <a:t>ICM Education Standards </a:t>
            </a:r>
            <a:r>
              <a:rPr lang="en-US" dirty="0" smtClean="0"/>
              <a:t>&amp; </a:t>
            </a:r>
            <a:r>
              <a:rPr lang="en-US" b="1" i="1" dirty="0" smtClean="0"/>
              <a:t>ACME Criteria for Programmatic  Accreditation of Midwifery Education Programs</a:t>
            </a:r>
            <a:r>
              <a:rPr lang="en-US" dirty="0" smtClean="0"/>
              <a:t> was completed in 2013 and </a:t>
            </a:r>
            <a:r>
              <a:rPr lang="en-US" dirty="0"/>
              <a:t>did not reveal any significant gaps, although a few minor deficiencies or differences </a:t>
            </a:r>
            <a:r>
              <a:rPr lang="en-US" dirty="0" smtClean="0"/>
              <a:t>were noted, which are not pertinent in the context of the United States.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ICM Essential Competencies &amp; ACNM Core Competencies</a:t>
            </a:r>
            <a:endParaRPr lang="en-US" dirty="0"/>
          </a:p>
        </p:txBody>
      </p:sp>
      <p:sp>
        <p:nvSpPr>
          <p:cNvPr id="3" name="Content Placeholder 2"/>
          <p:cNvSpPr>
            <a:spLocks noGrp="1"/>
          </p:cNvSpPr>
          <p:nvPr>
            <p:ph idx="1"/>
          </p:nvPr>
        </p:nvSpPr>
        <p:spPr/>
        <p:txBody>
          <a:bodyPr>
            <a:normAutofit lnSpcReduction="10000"/>
          </a:bodyPr>
          <a:lstStyle/>
          <a:p>
            <a:r>
              <a:rPr lang="en-US" dirty="0" smtClean="0"/>
              <a:t>A comparison of the </a:t>
            </a:r>
            <a:r>
              <a:rPr lang="en-US" b="1" i="1" dirty="0" smtClean="0"/>
              <a:t>ICM Essential Competencies</a:t>
            </a:r>
            <a:r>
              <a:rPr lang="en-US" dirty="0" smtClean="0"/>
              <a:t> &amp; the </a:t>
            </a:r>
            <a:r>
              <a:rPr lang="en-US" b="1" i="1" dirty="0" smtClean="0"/>
              <a:t>ACNM Core Competencies for Basic Midwifery Practice </a:t>
            </a:r>
            <a:r>
              <a:rPr lang="en-US" dirty="0" smtClean="0"/>
              <a:t>was also undertaken in 2013.  </a:t>
            </a:r>
          </a:p>
          <a:p>
            <a:endParaRPr lang="en-US" dirty="0"/>
          </a:p>
          <a:p>
            <a:r>
              <a:rPr lang="en-US" dirty="0" smtClean="0"/>
              <a:t>The ACNM Core Competencies include the Essential Competencies and also expand CNM/CM practice to include basic primary care knowledge and skill for the care of women across the lifespan.  </a:t>
            </a:r>
            <a:endParaRPr lang="en-US" dirty="0"/>
          </a:p>
        </p:txBody>
      </p:sp>
    </p:spTree>
    <p:extLst>
      <p:ext uri="{BB962C8B-B14F-4D97-AF65-F5344CB8AC3E}">
        <p14:creationId xmlns:p14="http://schemas.microsoft.com/office/powerpoint/2010/main" val="1280716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for More Information</a:t>
            </a:r>
            <a:endParaRPr lang="en-US" dirty="0"/>
          </a:p>
        </p:txBody>
      </p:sp>
      <p:sp>
        <p:nvSpPr>
          <p:cNvPr id="3" name="Content Placeholder 2"/>
          <p:cNvSpPr>
            <a:spLocks noGrp="1"/>
          </p:cNvSpPr>
          <p:nvPr>
            <p:ph idx="1"/>
          </p:nvPr>
        </p:nvSpPr>
        <p:spPr>
          <a:xfrm>
            <a:off x="457200" y="1775191"/>
            <a:ext cx="8229600" cy="5006609"/>
          </a:xfrm>
        </p:spPr>
        <p:txBody>
          <a:bodyPr>
            <a:normAutofit fontScale="55000" lnSpcReduction="20000"/>
          </a:bodyPr>
          <a:lstStyle/>
          <a:p>
            <a:pPr marL="118872" indent="0">
              <a:buNone/>
            </a:pPr>
            <a:r>
              <a:rPr lang="en-US" dirty="0" smtClean="0"/>
              <a:t> </a:t>
            </a:r>
            <a:r>
              <a:rPr lang="en-US" dirty="0"/>
              <a:t>Accreditation Commission for Midwifery Education, </a:t>
            </a:r>
            <a:r>
              <a:rPr lang="en-US" i="1" dirty="0"/>
              <a:t>Criteria for Programmatic Accreditation of Midwifery Education Programs with </a:t>
            </a:r>
            <a:r>
              <a:rPr lang="en-US" i="1" dirty="0" smtClean="0"/>
              <a:t>Instructions </a:t>
            </a:r>
            <a:r>
              <a:rPr lang="en-US" i="1" dirty="0"/>
              <a:t>for Elaboration &amp; Documentation</a:t>
            </a:r>
            <a:r>
              <a:rPr lang="en-US" dirty="0"/>
              <a:t>, October, 2012. Retrieved from </a:t>
            </a:r>
            <a:r>
              <a:rPr lang="en-US" dirty="0">
                <a:hlinkClick r:id="rId3"/>
              </a:rPr>
              <a:t>http://</a:t>
            </a:r>
            <a:r>
              <a:rPr lang="en-US" dirty="0" smtClean="0">
                <a:hlinkClick r:id="rId3"/>
              </a:rPr>
              <a:t>www.midwife.org/ACME-documents</a:t>
            </a:r>
            <a:endParaRPr lang="en-US" dirty="0" smtClean="0"/>
          </a:p>
          <a:p>
            <a:pPr marL="118872" indent="0">
              <a:buNone/>
            </a:pPr>
            <a:endParaRPr lang="en-US" dirty="0"/>
          </a:p>
          <a:p>
            <a:pPr marL="118872" indent="0">
              <a:buNone/>
            </a:pPr>
            <a:r>
              <a:rPr lang="en-US" dirty="0"/>
              <a:t>Accreditation Commission for Midwifery Education, </a:t>
            </a:r>
            <a:r>
              <a:rPr lang="en-US" i="1" dirty="0"/>
              <a:t>Policies and Procedure Manual, </a:t>
            </a:r>
            <a:r>
              <a:rPr lang="en-US" dirty="0"/>
              <a:t>December </a:t>
            </a:r>
            <a:r>
              <a:rPr lang="en-US" dirty="0" smtClean="0"/>
              <a:t>2011 </a:t>
            </a:r>
            <a:r>
              <a:rPr lang="en-US" dirty="0"/>
              <a:t>with Revisions November, 2012. Retrieved from </a:t>
            </a:r>
            <a:r>
              <a:rPr lang="en-US" dirty="0">
                <a:hlinkClick r:id="rId3"/>
              </a:rPr>
              <a:t>http://</a:t>
            </a:r>
            <a:r>
              <a:rPr lang="en-US" dirty="0" smtClean="0">
                <a:hlinkClick r:id="rId3"/>
              </a:rPr>
              <a:t>www.midwife.org/ACME-documents</a:t>
            </a:r>
            <a:endParaRPr lang="en-US" dirty="0" smtClean="0"/>
          </a:p>
          <a:p>
            <a:pPr marL="118872" indent="0">
              <a:buNone/>
            </a:pPr>
            <a:endParaRPr lang="en-US" dirty="0"/>
          </a:p>
          <a:p>
            <a:pPr marL="118872" indent="0">
              <a:buNone/>
            </a:pPr>
            <a:r>
              <a:rPr lang="en-US" dirty="0"/>
              <a:t>American College of Nurse-Midwives, </a:t>
            </a:r>
            <a:r>
              <a:rPr lang="en-US" i="1" dirty="0"/>
              <a:t>Position Statement on Midwifery Education</a:t>
            </a:r>
            <a:r>
              <a:rPr lang="en-US" dirty="0"/>
              <a:t>, 2009.    Retrieved from </a:t>
            </a:r>
            <a:r>
              <a:rPr lang="en-US" dirty="0">
                <a:hlinkClick r:id="rId4"/>
              </a:rPr>
              <a:t>http://</a:t>
            </a:r>
            <a:r>
              <a:rPr lang="en-US" dirty="0" smtClean="0">
                <a:hlinkClick r:id="rId4"/>
              </a:rPr>
              <a:t>www.midwife.org/ACNM/files/ACNMLibraryData/UPLOADFILENAME/000000000078/Midwifery_Education_7_10.pdf</a:t>
            </a:r>
            <a:endParaRPr lang="en-US" dirty="0"/>
          </a:p>
          <a:p>
            <a:pPr marL="118872" indent="0">
              <a:buNone/>
            </a:pPr>
            <a:endParaRPr lang="en-US" i="1" dirty="0"/>
          </a:p>
          <a:p>
            <a:pPr marL="118872" indent="0">
              <a:buNone/>
            </a:pPr>
            <a:r>
              <a:rPr lang="en-US" dirty="0"/>
              <a:t>American College of Nurse-Midwives, </a:t>
            </a:r>
            <a:r>
              <a:rPr lang="en-US" i="1" dirty="0"/>
              <a:t>Definition of Midwifery and Scope of Practice of </a:t>
            </a:r>
            <a:r>
              <a:rPr lang="en-US" i="1" dirty="0" smtClean="0"/>
              <a:t>Certified </a:t>
            </a:r>
            <a:r>
              <a:rPr lang="en-US" i="1" dirty="0"/>
              <a:t>Nurse-Midwives and Certified Midwives</a:t>
            </a:r>
            <a:r>
              <a:rPr lang="en-US" dirty="0"/>
              <a:t>, </a:t>
            </a:r>
            <a:r>
              <a:rPr lang="en-US" dirty="0" smtClean="0"/>
              <a:t>2012. </a:t>
            </a:r>
            <a:r>
              <a:rPr lang="en-US" dirty="0"/>
              <a:t>Retrieved from </a:t>
            </a:r>
            <a:r>
              <a:rPr lang="en-US" dirty="0">
                <a:hlinkClick r:id="rId5"/>
              </a:rPr>
              <a:t>http://</a:t>
            </a:r>
            <a:r>
              <a:rPr lang="en-US" dirty="0" smtClean="0">
                <a:hlinkClick r:id="rId5"/>
              </a:rPr>
              <a:t>www.midwife.org/ACNM/files/ACNMLibraryData/UPLOADFILENAME/000000000266/Definition%20of%20Midwifery%20and%20Scope%20of%20Practice%20of%20CNMs%20and%20CMs%20Feb%202012.pdf</a:t>
            </a:r>
            <a:endParaRPr lang="en-US" dirty="0"/>
          </a:p>
          <a:p>
            <a:pPr marL="118872" indent="0">
              <a:buNone/>
            </a:pPr>
            <a:endParaRPr lang="en-US" dirty="0" smtClean="0"/>
          </a:p>
          <a:p>
            <a:endParaRPr lang="en-US" dirty="0"/>
          </a:p>
        </p:txBody>
      </p:sp>
    </p:spTree>
    <p:extLst>
      <p:ext uri="{BB962C8B-B14F-4D97-AF65-F5344CB8AC3E}">
        <p14:creationId xmlns:p14="http://schemas.microsoft.com/office/powerpoint/2010/main" val="2936487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for More Information</a:t>
            </a:r>
          </a:p>
        </p:txBody>
      </p:sp>
      <p:sp>
        <p:nvSpPr>
          <p:cNvPr id="3" name="Content Placeholder 2"/>
          <p:cNvSpPr>
            <a:spLocks noGrp="1"/>
          </p:cNvSpPr>
          <p:nvPr>
            <p:ph idx="1"/>
          </p:nvPr>
        </p:nvSpPr>
        <p:spPr/>
        <p:txBody>
          <a:bodyPr>
            <a:normAutofit fontScale="55000" lnSpcReduction="20000"/>
          </a:bodyPr>
          <a:lstStyle/>
          <a:p>
            <a:pPr marL="118872" indent="0">
              <a:buNone/>
            </a:pPr>
            <a:r>
              <a:rPr lang="en-US" dirty="0"/>
              <a:t> American College of Nurse-Midwives, </a:t>
            </a:r>
            <a:r>
              <a:rPr lang="en-US" i="1" dirty="0"/>
              <a:t>Core Competencies for Basic Midwifery Practice, 2012. </a:t>
            </a:r>
            <a:r>
              <a:rPr lang="en-US" dirty="0"/>
              <a:t>Retrieved from</a:t>
            </a:r>
            <a:r>
              <a:rPr lang="en-US" i="1" dirty="0"/>
              <a:t> </a:t>
            </a:r>
            <a:r>
              <a:rPr lang="en-US" i="1" dirty="0">
                <a:hlinkClick r:id="rId2"/>
              </a:rPr>
              <a:t>http://</a:t>
            </a:r>
            <a:r>
              <a:rPr lang="en-US" i="1" dirty="0" smtClean="0">
                <a:hlinkClick r:id="rId2"/>
              </a:rPr>
              <a:t>www.midwife.org/ACNM/files/ACNMLibraryData/UPLOADFILENAME/000000000050/Core%20Comptencies%20Dec%202012.pdf</a:t>
            </a:r>
            <a:endParaRPr lang="en-US" i="1" dirty="0" smtClean="0"/>
          </a:p>
          <a:p>
            <a:pPr marL="118872" indent="0">
              <a:buNone/>
            </a:pPr>
            <a:r>
              <a:rPr lang="en-US" i="1" dirty="0"/>
              <a:t> </a:t>
            </a:r>
          </a:p>
          <a:p>
            <a:pPr marL="118872" indent="0">
              <a:buNone/>
            </a:pPr>
            <a:r>
              <a:rPr lang="en-US" dirty="0"/>
              <a:t>International Confederation of Midwives, </a:t>
            </a:r>
            <a:r>
              <a:rPr lang="en-US" i="1" dirty="0"/>
              <a:t>Essential Competencies for Basic Midwifery Practice</a:t>
            </a:r>
            <a:r>
              <a:rPr lang="en-US" dirty="0"/>
              <a:t>, 2010. Retrieved from </a:t>
            </a:r>
            <a:r>
              <a:rPr lang="en-US" u="sng" dirty="0">
                <a:hlinkClick r:id="rId3"/>
              </a:rPr>
              <a:t>http://www.internationalmidwives.org/Portals/5/2011/DB%202011/Essential%20Competencies%20ENG.pdf</a:t>
            </a:r>
            <a:r>
              <a:rPr lang="en-US" dirty="0"/>
              <a:t> </a:t>
            </a:r>
          </a:p>
          <a:p>
            <a:pPr marL="118872" indent="0">
              <a:buNone/>
            </a:pPr>
            <a:endParaRPr lang="en-US" dirty="0"/>
          </a:p>
          <a:p>
            <a:pPr marL="118872" indent="0">
              <a:buNone/>
            </a:pPr>
            <a:r>
              <a:rPr lang="en-US" dirty="0"/>
              <a:t>International Confederation of Midwives, </a:t>
            </a:r>
            <a:r>
              <a:rPr lang="en-US" i="1" dirty="0"/>
              <a:t>Global Standards for Midwifery Education</a:t>
            </a:r>
            <a:r>
              <a:rPr lang="en-US" dirty="0"/>
              <a:t>, 2010. Retrieved from </a:t>
            </a:r>
            <a:r>
              <a:rPr lang="en-US" u="sng" dirty="0">
                <a:hlinkClick r:id="rId4"/>
              </a:rPr>
              <a:t>http://www.internationalmidwives.org/Portals/5/2011/DB%202011/MIDWIFERY%20EDUCATION%20PREFACE%20&amp;%20STANDARDS%20ENG.pdf</a:t>
            </a:r>
            <a:endParaRPr lang="en-US" u="sng" dirty="0"/>
          </a:p>
          <a:p>
            <a:pPr marL="118872" indent="0">
              <a:buNone/>
            </a:pPr>
            <a:endParaRPr lang="en-US" u="sng" dirty="0"/>
          </a:p>
          <a:p>
            <a:pPr marL="118872" indent="0">
              <a:buNone/>
            </a:pPr>
            <a:r>
              <a:rPr lang="en-US" dirty="0"/>
              <a:t>International Confederation of Midwives, </a:t>
            </a:r>
            <a:r>
              <a:rPr lang="en-US" i="1" dirty="0"/>
              <a:t>ICM International Definition of the Midwife</a:t>
            </a:r>
            <a:r>
              <a:rPr lang="en-US" dirty="0"/>
              <a:t>, June, 2011. Retrieved from </a:t>
            </a:r>
            <a:r>
              <a:rPr lang="en-US" u="sng" dirty="0">
                <a:hlinkClick r:id="rId5"/>
              </a:rPr>
              <a:t>http://www.internationalmidwives.org/Portals/5/2011/Definition%20of%20the%20Midwife%20-%202011.pdf</a:t>
            </a:r>
            <a:r>
              <a:rPr lang="en-US" dirty="0"/>
              <a:t> </a:t>
            </a:r>
          </a:p>
          <a:p>
            <a:pPr marL="118872" indent="0">
              <a:buNone/>
            </a:pPr>
            <a:r>
              <a:rPr lang="en-US" dirty="0"/>
              <a:t> </a:t>
            </a:r>
          </a:p>
          <a:p>
            <a:pPr marL="118872" indent="0">
              <a:buNone/>
            </a:pPr>
            <a:endParaRPr lang="en-US" dirty="0"/>
          </a:p>
          <a:p>
            <a:endParaRPr lang="en-US" dirty="0"/>
          </a:p>
          <a:p>
            <a:endParaRPr lang="en-US" dirty="0"/>
          </a:p>
        </p:txBody>
      </p:sp>
    </p:spTree>
    <p:extLst>
      <p:ext uri="{BB962C8B-B14F-4D97-AF65-F5344CB8AC3E}">
        <p14:creationId xmlns:p14="http://schemas.microsoft.com/office/powerpoint/2010/main" val="3761991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What is accreditation?</a:t>
            </a:r>
            <a:br>
              <a:rPr lang="en-US" sz="4800" dirty="0"/>
            </a:br>
            <a:endParaRPr lang="en-US" dirty="0"/>
          </a:p>
        </p:txBody>
      </p:sp>
      <p:sp>
        <p:nvSpPr>
          <p:cNvPr id="3" name="Content Placeholder 2"/>
          <p:cNvSpPr>
            <a:spLocks noGrp="1"/>
          </p:cNvSpPr>
          <p:nvPr>
            <p:ph idx="1"/>
          </p:nvPr>
        </p:nvSpPr>
        <p:spPr/>
        <p:txBody>
          <a:bodyPr>
            <a:normAutofit/>
          </a:bodyPr>
          <a:lstStyle/>
          <a:p>
            <a:r>
              <a:rPr lang="en-US" dirty="0"/>
              <a:t>Accrediting agencies, which are private educational associations of regional or national scope, develop evaluation criteria and conduct peer evaluations to assess whether or not those criteria are met. </a:t>
            </a:r>
          </a:p>
          <a:p>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370086"/>
            <a:ext cx="3962400" cy="2451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62600" y="4648199"/>
            <a:ext cx="2514600" cy="923330"/>
          </a:xfrm>
          <a:prstGeom prst="rect">
            <a:avLst/>
          </a:prstGeom>
          <a:noFill/>
        </p:spPr>
        <p:txBody>
          <a:bodyPr wrap="square" rtlCol="0">
            <a:spAutoFit/>
          </a:bodyPr>
          <a:lstStyle/>
          <a:p>
            <a:r>
              <a:rPr lang="en-US" dirty="0" smtClean="0"/>
              <a:t>Regional accreditation organizations for Higher Education</a:t>
            </a:r>
            <a:endParaRPr lang="en-US" dirty="0"/>
          </a:p>
        </p:txBody>
      </p:sp>
    </p:spTree>
    <p:extLst>
      <p:ext uri="{BB962C8B-B14F-4D97-AF65-F5344CB8AC3E}">
        <p14:creationId xmlns:p14="http://schemas.microsoft.com/office/powerpoint/2010/main" val="4009935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accrediting agencies do?</a:t>
            </a:r>
            <a:endParaRPr lang="en-US" dirty="0"/>
          </a:p>
        </p:txBody>
      </p:sp>
      <p:sp>
        <p:nvSpPr>
          <p:cNvPr id="3" name="Content Placeholder 2"/>
          <p:cNvSpPr>
            <a:spLocks noGrp="1"/>
          </p:cNvSpPr>
          <p:nvPr>
            <p:ph idx="1"/>
          </p:nvPr>
        </p:nvSpPr>
        <p:spPr/>
        <p:txBody>
          <a:bodyPr>
            <a:normAutofit/>
          </a:bodyPr>
          <a:lstStyle/>
          <a:p>
            <a:pPr>
              <a:spcAft>
                <a:spcPts val="600"/>
              </a:spcAft>
            </a:pPr>
            <a:r>
              <a:rPr lang="en-US" sz="3000" dirty="0" smtClean="0"/>
              <a:t>Set quality standards based on current best practices in higher education</a:t>
            </a:r>
          </a:p>
          <a:p>
            <a:pPr>
              <a:spcAft>
                <a:spcPts val="600"/>
              </a:spcAft>
            </a:pPr>
            <a:r>
              <a:rPr lang="en-US" sz="3000" dirty="0" smtClean="0"/>
              <a:t>Require periodic self and peer evaluations based on those standards</a:t>
            </a:r>
          </a:p>
          <a:p>
            <a:pPr>
              <a:spcAft>
                <a:spcPts val="600"/>
              </a:spcAft>
            </a:pPr>
            <a:r>
              <a:rPr lang="en-US" sz="3000" dirty="0" smtClean="0"/>
              <a:t>Support schools in meeting those standards</a:t>
            </a:r>
          </a:p>
          <a:p>
            <a:pPr>
              <a:spcAft>
                <a:spcPts val="600"/>
              </a:spcAft>
            </a:pPr>
            <a:r>
              <a:rPr lang="en-US" sz="3000" dirty="0" smtClean="0"/>
              <a:t>Collect annual data from their members</a:t>
            </a:r>
          </a:p>
          <a:p>
            <a:pPr>
              <a:spcAft>
                <a:spcPts val="600"/>
              </a:spcAft>
            </a:pPr>
            <a:r>
              <a:rPr lang="en-US" sz="3000" dirty="0" smtClean="0"/>
              <a:t>Provide a grievance and disciplinary process when needed</a:t>
            </a:r>
            <a:endParaRPr lang="en-US" sz="3000" dirty="0"/>
          </a:p>
        </p:txBody>
      </p:sp>
    </p:spTree>
    <p:extLst>
      <p:ext uri="{BB962C8B-B14F-4D97-AF65-F5344CB8AC3E}">
        <p14:creationId xmlns:p14="http://schemas.microsoft.com/office/powerpoint/2010/main" val="934241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85800" y="304800"/>
            <a:ext cx="8001000" cy="1143000"/>
          </a:xfrm>
        </p:spPr>
        <p:txBody>
          <a:bodyPr>
            <a:noAutofit/>
          </a:bodyPr>
          <a:lstStyle/>
          <a:p>
            <a:r>
              <a:rPr lang="en-US" sz="4000" dirty="0"/>
              <a:t>What is the value of </a:t>
            </a:r>
            <a:r>
              <a:rPr lang="en-US" sz="4000" dirty="0" smtClean="0"/>
              <a:t>accreditation to the public &amp; the profession?</a:t>
            </a:r>
            <a:endParaRPr lang="en-US" sz="4000" dirty="0"/>
          </a:p>
        </p:txBody>
      </p:sp>
      <p:sp>
        <p:nvSpPr>
          <p:cNvPr id="122883" name="Rectangle 3"/>
          <p:cNvSpPr>
            <a:spLocks noGrp="1" noChangeArrowheads="1"/>
          </p:cNvSpPr>
          <p:nvPr>
            <p:ph idx="1"/>
          </p:nvPr>
        </p:nvSpPr>
        <p:spPr>
          <a:xfrm>
            <a:off x="457200" y="1775191"/>
            <a:ext cx="8229600" cy="5082809"/>
          </a:xfrm>
        </p:spPr>
        <p:txBody>
          <a:bodyPr>
            <a:normAutofit fontScale="85000" lnSpcReduction="10000"/>
          </a:bodyPr>
          <a:lstStyle/>
          <a:p>
            <a:pPr>
              <a:lnSpc>
                <a:spcPct val="90000"/>
              </a:lnSpc>
              <a:spcAft>
                <a:spcPct val="30000"/>
              </a:spcAft>
            </a:pPr>
            <a:r>
              <a:rPr lang="en-US" sz="2600" dirty="0" smtClean="0"/>
              <a:t>Accreditation provides </a:t>
            </a:r>
            <a:r>
              <a:rPr lang="en-US" sz="2600" b="1" u="sng" dirty="0" smtClean="0"/>
              <a:t>quality assurance </a:t>
            </a:r>
            <a:r>
              <a:rPr lang="en-US" sz="2600" dirty="0" smtClean="0"/>
              <a:t>to the public &amp; continuous quality improvement thru </a:t>
            </a:r>
            <a:r>
              <a:rPr lang="en-US" sz="2600" dirty="0"/>
              <a:t>a process of self-evaluation and feedback from other </a:t>
            </a:r>
            <a:r>
              <a:rPr lang="en-US" sz="2600" dirty="0" smtClean="0"/>
              <a:t>educators</a:t>
            </a:r>
          </a:p>
          <a:p>
            <a:pPr lvl="1">
              <a:lnSpc>
                <a:spcPct val="90000"/>
              </a:lnSpc>
              <a:spcAft>
                <a:spcPct val="30000"/>
              </a:spcAft>
            </a:pPr>
            <a:r>
              <a:rPr lang="en-US" sz="2600" dirty="0" smtClean="0"/>
              <a:t>Assures that a neutral, external party (the accrediting organization) has reviewed the quality of education provided and has found it to be satisfactory, based on peer expertise and evaluation.</a:t>
            </a:r>
          </a:p>
          <a:p>
            <a:pPr lvl="1">
              <a:lnSpc>
                <a:spcPct val="90000"/>
              </a:lnSpc>
              <a:spcAft>
                <a:spcPct val="30000"/>
              </a:spcAft>
            </a:pPr>
            <a:r>
              <a:rPr lang="en-US" sz="2600" dirty="0" smtClean="0"/>
              <a:t>Confirms that institutions and programs have processes in place to meet changes in thinking or practice and in the public’s expectations.</a:t>
            </a:r>
          </a:p>
          <a:p>
            <a:pPr>
              <a:lnSpc>
                <a:spcPct val="90000"/>
              </a:lnSpc>
              <a:spcAft>
                <a:spcPct val="30000"/>
              </a:spcAft>
            </a:pPr>
            <a:r>
              <a:rPr lang="en-US" sz="2600" dirty="0" smtClean="0"/>
              <a:t> Accreditation </a:t>
            </a:r>
            <a:r>
              <a:rPr lang="en-US" sz="2600" b="1" u="sng" dirty="0" smtClean="0"/>
              <a:t>promotes accountability </a:t>
            </a:r>
            <a:r>
              <a:rPr lang="en-US" sz="2600" dirty="0"/>
              <a:t>of </a:t>
            </a:r>
            <a:r>
              <a:rPr lang="en-US" sz="2600" dirty="0" smtClean="0"/>
              <a:t>programs/institutions  </a:t>
            </a:r>
            <a:r>
              <a:rPr lang="en-US" sz="2600" dirty="0"/>
              <a:t>to their peers, their students, and the public</a:t>
            </a:r>
          </a:p>
          <a:p>
            <a:pPr>
              <a:lnSpc>
                <a:spcPct val="90000"/>
              </a:lnSpc>
              <a:spcAft>
                <a:spcPct val="30000"/>
              </a:spcAft>
            </a:pPr>
            <a:r>
              <a:rPr lang="en-US" sz="2600" dirty="0" smtClean="0"/>
              <a:t>Accreditation </a:t>
            </a:r>
            <a:r>
              <a:rPr lang="en-US" sz="2600" b="1" u="sng" dirty="0" smtClean="0"/>
              <a:t>builds </a:t>
            </a:r>
            <a:r>
              <a:rPr lang="en-US" sz="2600" b="1" u="sng" dirty="0"/>
              <a:t>a community </a:t>
            </a:r>
            <a:r>
              <a:rPr lang="en-US" sz="2600" dirty="0"/>
              <a:t>of midwifery educators and an understanding within the profession of the role and value of education, while providing opportunities for professional development.</a:t>
            </a:r>
          </a:p>
          <a:p>
            <a:pPr lvl="1">
              <a:lnSpc>
                <a:spcPct val="90000"/>
              </a:lnSpc>
              <a:spcAft>
                <a:spcPct val="30000"/>
              </a:spcAft>
            </a:pPr>
            <a:endParaRPr lang="en-US" sz="2400" dirty="0"/>
          </a:p>
          <a:p>
            <a:pPr>
              <a:lnSpc>
                <a:spcPct val="90000"/>
              </a:lnSpc>
              <a:spcAft>
                <a:spcPct val="30000"/>
              </a:spcAft>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8382000" cy="1252728"/>
          </a:xfrm>
        </p:spPr>
        <p:txBody>
          <a:bodyPr>
            <a:noAutofit/>
          </a:bodyPr>
          <a:lstStyle/>
          <a:p>
            <a:r>
              <a:rPr lang="en-US" sz="4000" dirty="0"/>
              <a:t>What is the value of accreditation to the </a:t>
            </a:r>
            <a:r>
              <a:rPr lang="en-US" sz="4000" dirty="0" smtClean="0"/>
              <a:t>students &amp; programs? </a:t>
            </a:r>
            <a:endParaRPr lang="en-US" sz="4000" dirty="0"/>
          </a:p>
        </p:txBody>
      </p:sp>
      <p:sp>
        <p:nvSpPr>
          <p:cNvPr id="3" name="Content Placeholder 2"/>
          <p:cNvSpPr>
            <a:spLocks noGrp="1"/>
          </p:cNvSpPr>
          <p:nvPr>
            <p:ph idx="1"/>
          </p:nvPr>
        </p:nvSpPr>
        <p:spPr>
          <a:xfrm>
            <a:off x="457200" y="1775191"/>
            <a:ext cx="8229600" cy="4854209"/>
          </a:xfrm>
        </p:spPr>
        <p:txBody>
          <a:bodyPr>
            <a:normAutofit fontScale="70000" lnSpcReduction="20000"/>
          </a:bodyPr>
          <a:lstStyle/>
          <a:p>
            <a:pPr>
              <a:lnSpc>
                <a:spcPct val="120000"/>
              </a:lnSpc>
              <a:spcAft>
                <a:spcPts val="1200"/>
              </a:spcAft>
            </a:pPr>
            <a:r>
              <a:rPr lang="en-US" sz="3600" dirty="0" smtClean="0">
                <a:latin typeface="+mj-lt"/>
              </a:rPr>
              <a:t>Accreditation assures that the education provided meets the requirements </a:t>
            </a:r>
            <a:r>
              <a:rPr lang="en-US" sz="3600" dirty="0">
                <a:latin typeface="+mj-lt"/>
              </a:rPr>
              <a:t>for national </a:t>
            </a:r>
            <a:r>
              <a:rPr lang="en-US" sz="3600" dirty="0" smtClean="0">
                <a:latin typeface="+mj-lt"/>
              </a:rPr>
              <a:t>certification, aiding with the entrance to most professions, especially those which require certification &amp; licensure.  </a:t>
            </a:r>
          </a:p>
          <a:p>
            <a:pPr>
              <a:lnSpc>
                <a:spcPct val="120000"/>
              </a:lnSpc>
              <a:spcAft>
                <a:spcPts val="1200"/>
              </a:spcAft>
            </a:pPr>
            <a:r>
              <a:rPr lang="en-US" sz="3600" dirty="0" smtClean="0">
                <a:latin typeface="+mj-lt"/>
              </a:rPr>
              <a:t>Accreditation by a recognized accrediting body allows institutions to participate in federally-funded </a:t>
            </a:r>
            <a:r>
              <a:rPr lang="en-US" sz="3600" dirty="0">
                <a:latin typeface="+mj-lt"/>
              </a:rPr>
              <a:t>student financial aid &amp; program </a:t>
            </a:r>
            <a:r>
              <a:rPr lang="en-US" sz="3600" dirty="0" smtClean="0">
                <a:latin typeface="+mj-lt"/>
              </a:rPr>
              <a:t>funding</a:t>
            </a:r>
          </a:p>
          <a:p>
            <a:pPr>
              <a:lnSpc>
                <a:spcPct val="120000"/>
              </a:lnSpc>
              <a:spcAft>
                <a:spcPts val="1200"/>
              </a:spcAft>
            </a:pPr>
            <a:r>
              <a:rPr lang="en-US" sz="3600" dirty="0" smtClean="0">
                <a:latin typeface="+mj-lt"/>
              </a:rPr>
              <a:t>Accreditation assures that student rights are protected and responsibilities to the student are clearly defined. </a:t>
            </a:r>
          </a:p>
          <a:p>
            <a:pPr>
              <a:lnSpc>
                <a:spcPct val="90000"/>
              </a:lnSpc>
              <a:spcAft>
                <a:spcPct val="30000"/>
              </a:spcAft>
            </a:pPr>
            <a:endParaRPr lang="en-US" sz="3300" dirty="0" smtClean="0">
              <a:latin typeface="+mj-lt"/>
            </a:endParaRPr>
          </a:p>
          <a:p>
            <a:pPr>
              <a:lnSpc>
                <a:spcPct val="90000"/>
              </a:lnSpc>
              <a:spcAft>
                <a:spcPct val="30000"/>
              </a:spcAft>
            </a:pPr>
            <a:endParaRPr lang="en-US" sz="3300" dirty="0" smtClean="0">
              <a:latin typeface="+mj-lt"/>
            </a:endParaRPr>
          </a:p>
          <a:p>
            <a:pPr>
              <a:lnSpc>
                <a:spcPct val="90000"/>
              </a:lnSpc>
              <a:buFontTx/>
              <a:buNone/>
            </a:pPr>
            <a:endParaRPr lang="en-US" dirty="0"/>
          </a:p>
          <a:p>
            <a:endParaRPr lang="en-US" dirty="0"/>
          </a:p>
        </p:txBody>
      </p:sp>
    </p:spTree>
    <p:extLst>
      <p:ext uri="{BB962C8B-B14F-4D97-AF65-F5344CB8AC3E}">
        <p14:creationId xmlns:p14="http://schemas.microsoft.com/office/powerpoint/2010/main" val="911782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What is the value of accreditation to </a:t>
            </a:r>
            <a:r>
              <a:rPr lang="en-US" sz="4400" dirty="0" smtClean="0"/>
              <a:t>the </a:t>
            </a:r>
            <a:r>
              <a:rPr lang="en-US" sz="4400" dirty="0"/>
              <a:t>students &amp; programs?</a:t>
            </a:r>
            <a:r>
              <a:rPr lang="en-US" dirty="0"/>
              <a:t> </a:t>
            </a:r>
          </a:p>
        </p:txBody>
      </p:sp>
      <p:sp>
        <p:nvSpPr>
          <p:cNvPr id="3" name="Content Placeholder 2"/>
          <p:cNvSpPr>
            <a:spLocks noGrp="1"/>
          </p:cNvSpPr>
          <p:nvPr>
            <p:ph idx="1"/>
          </p:nvPr>
        </p:nvSpPr>
        <p:spPr/>
        <p:txBody>
          <a:bodyPr>
            <a:normAutofit fontScale="77500" lnSpcReduction="20000"/>
          </a:bodyPr>
          <a:lstStyle/>
          <a:p>
            <a:pPr>
              <a:lnSpc>
                <a:spcPct val="110000"/>
              </a:lnSpc>
              <a:spcAft>
                <a:spcPts val="1200"/>
              </a:spcAft>
            </a:pPr>
            <a:r>
              <a:rPr lang="en-US" dirty="0"/>
              <a:t>Accreditation enables students to more easily transfer credits among accredited institutions or programs, enabling student mobility and easier access to advanced degrees.</a:t>
            </a:r>
          </a:p>
          <a:p>
            <a:pPr>
              <a:lnSpc>
                <a:spcPct val="110000"/>
              </a:lnSpc>
              <a:spcAft>
                <a:spcPts val="1200"/>
              </a:spcAft>
            </a:pPr>
            <a:r>
              <a:rPr lang="en-US" dirty="0" smtClean="0"/>
              <a:t>Students </a:t>
            </a:r>
            <a:r>
              <a:rPr lang="en-US" dirty="0"/>
              <a:t>can have confidence in an accredited program, educational pathway or institution that the quality of education provided meets standards and has been reviewed by outside experts, without a conflict of interest.</a:t>
            </a:r>
          </a:p>
          <a:p>
            <a:pPr>
              <a:lnSpc>
                <a:spcPct val="110000"/>
              </a:lnSpc>
              <a:spcAft>
                <a:spcPts val="1200"/>
              </a:spcAft>
            </a:pPr>
            <a:r>
              <a:rPr lang="en-US" dirty="0" smtClean="0"/>
              <a:t>Accreditation </a:t>
            </a:r>
            <a:r>
              <a:rPr lang="en-US" dirty="0"/>
              <a:t>of programs and institutions also signals to potential employers that the graduates of the accredited program meet accepted standards.</a:t>
            </a:r>
          </a:p>
          <a:p>
            <a:pPr marL="118872" indent="0">
              <a:buNone/>
            </a:pPr>
            <a:endParaRPr lang="en-US" dirty="0"/>
          </a:p>
        </p:txBody>
      </p:sp>
    </p:spTree>
    <p:extLst>
      <p:ext uri="{BB962C8B-B14F-4D97-AF65-F5344CB8AC3E}">
        <p14:creationId xmlns:p14="http://schemas.microsoft.com/office/powerpoint/2010/main" val="215088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Autofit/>
          </a:bodyPr>
          <a:lstStyle/>
          <a:p>
            <a:r>
              <a:rPr lang="en-US" sz="3600" dirty="0" smtClean="0"/>
              <a:t>What is the typical relationship between accreditation, certification and licensure?</a:t>
            </a:r>
            <a:endParaRPr lang="en-US" sz="3600" dirty="0"/>
          </a:p>
        </p:txBody>
      </p:sp>
      <p:sp>
        <p:nvSpPr>
          <p:cNvPr id="4" name="Rectangle 3"/>
          <p:cNvSpPr/>
          <p:nvPr/>
        </p:nvSpPr>
        <p:spPr>
          <a:xfrm>
            <a:off x="1447800" y="1905000"/>
            <a:ext cx="23622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Accredited Education</a:t>
            </a:r>
          </a:p>
          <a:p>
            <a:pPr algn="ctr"/>
            <a:r>
              <a:rPr lang="en-US" sz="2800" dirty="0" smtClean="0"/>
              <a:t>Pathway</a:t>
            </a:r>
            <a:endParaRPr lang="en-US" sz="2800" dirty="0"/>
          </a:p>
        </p:txBody>
      </p:sp>
      <p:sp>
        <p:nvSpPr>
          <p:cNvPr id="5" name="Oval 4"/>
          <p:cNvSpPr/>
          <p:nvPr/>
        </p:nvSpPr>
        <p:spPr>
          <a:xfrm>
            <a:off x="5334000" y="1828800"/>
            <a:ext cx="2895600" cy="259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Certification</a:t>
            </a:r>
            <a:endParaRPr lang="en-US" sz="2800" dirty="0"/>
          </a:p>
        </p:txBody>
      </p:sp>
      <p:sp>
        <p:nvSpPr>
          <p:cNvPr id="6" name="Rounded Rectangle 5"/>
          <p:cNvSpPr/>
          <p:nvPr/>
        </p:nvSpPr>
        <p:spPr>
          <a:xfrm>
            <a:off x="1752600" y="4876800"/>
            <a:ext cx="4419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Licensure</a:t>
            </a:r>
            <a:endParaRPr lang="en-US" sz="2800" dirty="0"/>
          </a:p>
        </p:txBody>
      </p:sp>
      <p:sp>
        <p:nvSpPr>
          <p:cNvPr id="7" name="Right Arrow 6"/>
          <p:cNvSpPr/>
          <p:nvPr/>
        </p:nvSpPr>
        <p:spPr>
          <a:xfrm>
            <a:off x="4114800" y="2514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2287790">
            <a:off x="6879750" y="454102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Midwifery in the U.S.</a:t>
            </a:r>
            <a:endParaRPr lang="en-US" dirty="0"/>
          </a:p>
        </p:txBody>
      </p:sp>
      <p:sp>
        <p:nvSpPr>
          <p:cNvPr id="3" name="Content Placeholder 2"/>
          <p:cNvSpPr>
            <a:spLocks noGrp="1"/>
          </p:cNvSpPr>
          <p:nvPr>
            <p:ph idx="1"/>
          </p:nvPr>
        </p:nvSpPr>
        <p:spPr/>
        <p:txBody>
          <a:bodyPr/>
          <a:lstStyle/>
          <a:p>
            <a:r>
              <a:rPr lang="en-US" b="1" dirty="0" smtClean="0"/>
              <a:t>Nationally Certified Midwives</a:t>
            </a:r>
          </a:p>
          <a:p>
            <a:pPr lvl="1"/>
            <a:r>
              <a:rPr lang="en-US" dirty="0" smtClean="0"/>
              <a:t>CNMs/CMs</a:t>
            </a:r>
          </a:p>
          <a:p>
            <a:pPr lvl="1"/>
            <a:r>
              <a:rPr lang="en-US" dirty="0" smtClean="0"/>
              <a:t>CPMs</a:t>
            </a:r>
          </a:p>
          <a:p>
            <a:r>
              <a:rPr lang="en-US" dirty="0" smtClean="0"/>
              <a:t>Other Midwives</a:t>
            </a:r>
          </a:p>
          <a:p>
            <a:pPr lvl="1"/>
            <a:r>
              <a:rPr lang="en-US" dirty="0" smtClean="0"/>
              <a:t>State licensed midwives who are not certified</a:t>
            </a:r>
          </a:p>
          <a:p>
            <a:pPr lvl="1"/>
            <a:r>
              <a:rPr lang="en-US" dirty="0" smtClean="0"/>
              <a:t>Unlicensed midwives who may or may not be certified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1905000"/>
            <a:ext cx="2033587" cy="115786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1468</TotalTime>
  <Words>2162</Words>
  <Application>Microsoft Office PowerPoint</Application>
  <PresentationFormat>On-screen Show (4:3)</PresentationFormat>
  <Paragraphs>179</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Midwifery Education and Accreditation in the U.S. </vt:lpstr>
      <vt:lpstr> What is accreditation? </vt:lpstr>
      <vt:lpstr>What is accreditation? </vt:lpstr>
      <vt:lpstr>What do accrediting agencies do?</vt:lpstr>
      <vt:lpstr>What is the value of accreditation to the public &amp; the profession?</vt:lpstr>
      <vt:lpstr>What is the value of accreditation to the students &amp; programs? </vt:lpstr>
      <vt:lpstr>What is the value of accreditation to the students &amp; programs? </vt:lpstr>
      <vt:lpstr>What is the typical relationship between accreditation, certification and licensure?</vt:lpstr>
      <vt:lpstr>Midwifery in the U.S.</vt:lpstr>
      <vt:lpstr>CNM/CM Education</vt:lpstr>
      <vt:lpstr>CNM/CM Education: Historic Roots</vt:lpstr>
      <vt:lpstr>CNM/CM Education:  Setting National Standards</vt:lpstr>
      <vt:lpstr>CNM/CM Education: Setting National Standards</vt:lpstr>
      <vt:lpstr>Organization &amp; Administration of ACME</vt:lpstr>
      <vt:lpstr>CNM/CM Education: Landscape Today</vt:lpstr>
      <vt:lpstr>CNM/CM Education: Landscape Today</vt:lpstr>
      <vt:lpstr>CNM/CM Education: Landscape Today</vt:lpstr>
      <vt:lpstr>CNM/CM Education: Landscape Today</vt:lpstr>
      <vt:lpstr>CNM/CM Education: Landscape Today</vt:lpstr>
      <vt:lpstr>ACNM 2013 Midwifery Education Trends Report: Issues Identified</vt:lpstr>
      <vt:lpstr>ICM Education Standards and  ACME Accreditation</vt:lpstr>
      <vt:lpstr>ICM Essential Competencies &amp; ACNM Core Competencies</vt:lpstr>
      <vt:lpstr>References for More Information</vt:lpstr>
      <vt:lpstr>References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Jaime Sampson</cp:lastModifiedBy>
  <cp:revision>115</cp:revision>
  <cp:lastPrinted>2014-03-08T22:29:00Z</cp:lastPrinted>
  <dcterms:created xsi:type="dcterms:W3CDTF">2014-03-03T19:36:02Z</dcterms:created>
  <dcterms:modified xsi:type="dcterms:W3CDTF">2015-01-09T21:09:02Z</dcterms:modified>
</cp:coreProperties>
</file>