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6" r:id="rId3"/>
    <p:sldId id="289" r:id="rId4"/>
    <p:sldId id="365" r:id="rId5"/>
    <p:sldId id="351" r:id="rId6"/>
    <p:sldId id="358" r:id="rId7"/>
    <p:sldId id="344" r:id="rId8"/>
    <p:sldId id="355" r:id="rId9"/>
    <p:sldId id="357" r:id="rId10"/>
    <p:sldId id="367" r:id="rId11"/>
    <p:sldId id="366" r:id="rId12"/>
    <p:sldId id="353" r:id="rId13"/>
    <p:sldId id="362" r:id="rId14"/>
    <p:sldId id="363" r:id="rId15"/>
    <p:sldId id="361" r:id="rId16"/>
    <p:sldId id="364" r:id="rId17"/>
    <p:sldId id="356" r:id="rId18"/>
    <p:sldId id="307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9520" autoAdjust="0"/>
  </p:normalViewPr>
  <p:slideViewPr>
    <p:cSldViewPr>
      <p:cViewPr>
        <p:scale>
          <a:sx n="89" d="100"/>
          <a:sy n="89" d="100"/>
        </p:scale>
        <p:origin x="-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E5C17C-A324-4889-91ED-9DB67546F3D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D881AF-F75A-493F-AE7B-0F5A7CFB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18B99-1E29-44AE-B730-B6DE50A09835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26DE7D-930F-4123-BBC7-E33205EF2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www.midwifejobs.com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</a:t>
            </a:r>
            <a:r>
              <a:rPr lang="en-US" baseline="0" dirty="0" smtClean="0"/>
              <a:t> of the work of ACNM is accomplished through volunteer structure of Divisions, Sections, Committees, Task Forces and Caucuses.  Volunteering for either a national committee or an affiliate committee will give you the opportunity to expand your own professional network; to enhance your own leadership skills.  But serving on a committee and being involved also helps the profession of midwifery.  Volunteers make ACNM a vibrant organization but also make a difference.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AFFILIATES: You are welcome to put in affiliate-specific information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ACNM has many</a:t>
            </a:r>
            <a:r>
              <a:rPr lang="en-US" baseline="0" dirty="0" smtClean="0"/>
              <a:t> different Social Media channels to engage members. </a:t>
            </a:r>
            <a:r>
              <a:rPr lang="en-US" baseline="0" dirty="0" smtClean="0">
                <a:solidFill>
                  <a:srgbClr val="C00000"/>
                </a:solidFill>
              </a:rPr>
              <a:t>INCLUDE INFORMATION ABOUT THE AFFILIATE SOCIAL MEDIA OR WEB PRESCENCE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0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vision and mission of ACNM.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ip</a:t>
            </a:r>
            <a:r>
              <a:rPr lang="en-US" baseline="0" dirty="0" smtClean="0"/>
              <a:t>!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D25D6-8F58-4A3E-93AA-B2D22BB35C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For</a:t>
            </a:r>
            <a:r>
              <a:rPr lang="en-US" baseline="0" dirty="0" smtClean="0"/>
              <a:t> a fraction of the cost of membership, students have most of the same benefits as Active Members, but with a few additions.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All ACNM members receive a subscription to The Journal of Midwifery and Women’s Health, the leading journal of the Profession.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But students also receive reduced dues; discounted registration rates to the Annual Meeting; special events at the Annual meeting just for students – and of course a special place in this affiliate’s membership!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D25D6-8F58-4A3E-93AA-B2D22BB35C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Annual Meeting is the premier education</a:t>
            </a:r>
            <a:r>
              <a:rPr lang="en-US" baseline="0" dirty="0" smtClean="0"/>
              <a:t> event for all midwives.   But there is So. Much. More!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students are invited to attend a special lunch with the ACNM Board of Directors and ACNM Staff</a:t>
            </a:r>
          </a:p>
          <a:p>
            <a:r>
              <a:rPr lang="en-US" baseline="0" dirty="0" smtClean="0"/>
              <a:t>	This is an opportunity to meet the Board, the Foundation and the national office staff. 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Student Poster Challenge </a:t>
            </a:r>
          </a:p>
          <a:p>
            <a:r>
              <a:rPr lang="en-US" baseline="0" dirty="0" smtClean="0"/>
              <a:t>	Gives students the chance to showcase their research for all members attending the Annual Meeting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year, ACNM offers and Exam Prep workshop to help prepare students for the AMCB exam.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Heart of Midwifery is a chance</a:t>
            </a:r>
            <a:r>
              <a:rPr lang="en-US" baseline="0" dirty="0" smtClean="0"/>
              <a:t> to experience the softer side of midwifery; to remember the calling to midwifery and appreciate each other for our work as midwives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Did you know that in 2014</a:t>
            </a:r>
            <a:r>
              <a:rPr lang="en-US" baseline="0" dirty="0" smtClean="0"/>
              <a:t> the A.C.N.M. Foundation gave $24,000 in awards? This is a lot of money that can help with the costs of a midwifery education.  However, you have to be a member to be considered!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D25D6-8F58-4A3E-93AA-B2D22BB35C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</a:t>
            </a:r>
            <a:r>
              <a:rPr lang="en-US" baseline="0" dirty="0" smtClean="0"/>
              <a:t> Issues section exists to provide a vehicle for student voices.  Annually, they present a report to the Board and membership and the Board responds.  In the near future, the Student Issues Section will be expanded to include new grads.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eMidwife</a:t>
            </a:r>
            <a:r>
              <a:rPr lang="en-US" baseline="0" dirty="0" smtClean="0"/>
              <a:t> Discussion Groups are the list serves that are available to all members.  There are lists for only students; for only affiliate member and issues specific lists, such as homebirth; midwives of color; midwives teaching nurses.  But you have to be a member to be a part of the conversations!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6DE7D-930F-4123-BBC7-E33205EF2B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5A85-CC3D-4181-B398-CDE467B3D8C6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825B-E8A9-4E27-B818-C2664082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382C-C3AC-40FC-83DC-C2DE9813E28C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42C6-AAE0-4BBC-A8AE-103CB5C73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918E-A4CA-4500-9ABD-907E434D06D5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E1D0-217F-4533-9ECF-B60BE068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24E8-6A48-4922-9860-F68C16CF9C91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0C09-C727-4567-A136-918DC3009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67DD-0C0E-4B0B-8FB7-552F16FDD6C6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CB08-B519-4AE9-A0E4-1FAA2E70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C575-C187-43E2-83FE-A48A86DFDE2F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1D91-9FB2-4BEE-8735-7A2AA4D7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3588-7002-4B7A-9614-17D104351435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AA74-8CC1-44ED-B61D-6C375A68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FC54-A0A7-4C26-8F36-2122DED2C4B1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4D8-EF7F-4DAA-8124-53AD7C913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NM-BlueWave-PPTBk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43F3-B689-4C8C-899C-41FFFDADB17F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34D1-F0AB-49A7-9479-53C1A85B0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C1EB-3AB1-4E47-865C-8DEE331C2BB5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A415-0DD6-4B9A-9C59-24DAAC801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C604-112B-43FF-8DE9-4D99CC8B0D41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2E2E-D9FB-4CDC-BE14-1FD5D8E2B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69B76-6788-4D22-8874-584E02BB30F2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B9EDF-6197-4031-8571-8EE181E74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762000" y="1828800"/>
            <a:ext cx="7772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400">
              <a:latin typeface="Calibri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09600" y="37338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Affiliate Information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62000" y="1220788"/>
            <a:ext cx="7597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</a:rPr>
              <a:t>ACNM: Your Professional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3933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Job Search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15544" t="10541" r="25481" b="25356"/>
          <a:stretch/>
        </p:blipFill>
        <p:spPr bwMode="auto">
          <a:xfrm>
            <a:off x="425822" y="1603786"/>
            <a:ext cx="4059219" cy="297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6002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Midwifejobs.com</a:t>
            </a:r>
            <a:r>
              <a:rPr lang="en-US" sz="2000" dirty="0" smtClean="0">
                <a:latin typeface="+mj-lt"/>
              </a:rPr>
              <a:t> in the official career center of ACNM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Post resume in searchable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Allows you to post up to 5 career-related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Receive email alerts when new jobs match your criteria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853777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Get Involved and volunteer!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8138" y="1467982"/>
            <a:ext cx="8501062" cy="5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Expand your professional network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Enhance your own leadership skills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Make an impact on the profession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Volunteers make ACNM a vibrant organization</a:t>
            </a:r>
          </a:p>
          <a:p>
            <a:pPr marL="290513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ACNM has 4 Divisions</a:t>
            </a:r>
          </a:p>
          <a:p>
            <a:pPr marL="290513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20 Sections under the 4 Divisions</a:t>
            </a:r>
          </a:p>
          <a:p>
            <a:pPr marL="290513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8 Committees</a:t>
            </a:r>
          </a:p>
          <a:p>
            <a:pPr marL="290513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7 Task Forces</a:t>
            </a:r>
          </a:p>
          <a:p>
            <a:pPr marL="290513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7 Caucuses</a:t>
            </a:r>
          </a:p>
          <a:p>
            <a:pPr>
              <a:spcBef>
                <a:spcPts val="600"/>
              </a:spcBef>
            </a:pPr>
            <a:endParaRPr lang="en-US" sz="24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54" y="1539052"/>
            <a:ext cx="2985742" cy="11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3933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Get Social!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911" y="1628775"/>
            <a:ext cx="8501062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Calibri" pitchFamily="34" charset="0"/>
              </a:rPr>
              <a:t>Join the conversations: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Facebook: /</a:t>
            </a:r>
            <a:r>
              <a:rPr lang="en-US" sz="2400" dirty="0" err="1" smtClean="0">
                <a:latin typeface="Calibri" pitchFamily="34" charset="0"/>
              </a:rPr>
              <a:t>ACNMmidwives</a:t>
            </a: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Twitter: /</a:t>
            </a:r>
            <a:r>
              <a:rPr lang="en-US" sz="2400" dirty="0" err="1" smtClean="0">
                <a:latin typeface="Calibri" pitchFamily="34" charset="0"/>
              </a:rPr>
              <a:t>ACNMmidwives</a:t>
            </a: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Pinterest:/</a:t>
            </a:r>
            <a:r>
              <a:rPr lang="en-US" sz="2400" dirty="0" err="1" smtClean="0">
                <a:latin typeface="Calibri" pitchFamily="34" charset="0"/>
              </a:rPr>
              <a:t>acnmmidwives</a:t>
            </a: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YouTube: ACNMWEB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ACNM Blog (Midwife Connection): midwife.org/blog</a:t>
            </a: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4000" dirty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26" y="1837408"/>
            <a:ext cx="763810" cy="7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46" y="189636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0.gstatic.com/images?q=tbn:ANd9GcR0VN8cQASfGcE508oMcVJ5kx4l04_R7MboosiOKTNJsm45rpHBlW0IZTC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46" y="260121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2.gstatic.com/images?q=tbn:ANd9GcS_Wve5thO7_1dMJRWf-ctCpHM55898QETeUkfuAsyvtPTl1C0zkJA1fS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01" y="258216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73" y="3439418"/>
            <a:ext cx="3143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Affiliate Update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138" y="1774686"/>
            <a:ext cx="850106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Affiliate Update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138" y="1774686"/>
            <a:ext cx="850106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Affiliate Events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4" descr="http://strategicphilanthropyinc.com/wp-content/uploads/2014/09/Blog-31-Charity-Season-Upcoming-Event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514601" cy="1668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6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Affiliate Involvement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66813"/>
            <a:ext cx="2028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3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What Students are saying…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97033"/>
            <a:ext cx="812283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</a:t>
            </a:r>
            <a:r>
              <a:rPr lang="en-US" i="1" dirty="0" smtClean="0"/>
              <a:t> Journal </a:t>
            </a:r>
            <a:r>
              <a:rPr lang="en-US" dirty="0" smtClean="0"/>
              <a:t>became </a:t>
            </a:r>
            <a:r>
              <a:rPr lang="en-US" dirty="0"/>
              <a:t>my go-to subway/airplane/coffee shop reading - it started conversations about midwifery that never would have happened otherwise.  Quickly I learned that ACNM student membership granted me access to an experience that was much richer than just current midwifery research</a:t>
            </a:r>
            <a:r>
              <a:rPr lang="en-US" dirty="0" smtClean="0"/>
              <a:t>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“I </a:t>
            </a:r>
            <a:r>
              <a:rPr lang="en-US" dirty="0"/>
              <a:t>have enjoyed being a member of ACNM </a:t>
            </a:r>
            <a:r>
              <a:rPr lang="en-US" dirty="0" smtClean="0"/>
              <a:t>in </a:t>
            </a:r>
            <a:r>
              <a:rPr lang="en-US" dirty="0"/>
              <a:t>that I had access to see midwifery from a larger perspective and see the impact that all the midwives across the country have on women's healthcare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Are you ready to begin living the profession?  </a:t>
            </a:r>
            <a:endParaRPr lang="en-US" sz="2800" b="1" i="1" dirty="0">
              <a:solidFill>
                <a:srgbClr val="0070C0"/>
              </a:solidFill>
            </a:endParaRPr>
          </a:p>
          <a:p>
            <a:r>
              <a:rPr lang="en-US" dirty="0"/>
              <a:t>    </a:t>
            </a:r>
          </a:p>
        </p:txBody>
      </p:sp>
    </p:spTree>
    <p:extLst>
      <p:ext uri="{BB962C8B-B14F-4D97-AF65-F5344CB8AC3E}">
        <p14:creationId xmlns:p14="http://schemas.microsoft.com/office/powerpoint/2010/main" val="9239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369888" y="175260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Vision:  </a:t>
            </a:r>
          </a:p>
          <a:p>
            <a:r>
              <a:rPr lang="en-US" sz="2400" dirty="0">
                <a:latin typeface="Calibri" pitchFamily="34" charset="0"/>
              </a:rPr>
              <a:t>Advancing the health and well-being of women and newborns by setting the standard for midwifery excellence.</a:t>
            </a:r>
          </a:p>
          <a:p>
            <a:pPr algn="ctr"/>
            <a:endParaRPr lang="en-US" sz="2400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Mission: </a:t>
            </a:r>
          </a:p>
          <a:p>
            <a:r>
              <a:rPr lang="en-US" sz="2400" dirty="0">
                <a:latin typeface="Calibri" pitchFamily="34" charset="0"/>
              </a:rPr>
              <a:t>ACNM works to establish midwifery as the standard of care for women. We lead the profession through education, clinical practice, research, and advocacy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28600" y="9906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</a:rPr>
              <a:t>A Common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wnetworks.com/wp-content/uploads/2014/09/bigstock-Members-only-stamp-26506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8" y="262524"/>
            <a:ext cx="2627309" cy="15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Benefits for all members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171" y="162709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8" y="1774686"/>
            <a:ext cx="850106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529" y="1774686"/>
            <a:ext cx="7543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Subscription to the </a:t>
            </a:r>
            <a:r>
              <a:rPr lang="en-US" sz="2000" i="1" dirty="0">
                <a:latin typeface="Calibri" pitchFamily="34" charset="0"/>
              </a:rPr>
              <a:t>Journal of Midwifery and Women’s Health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Advocacy at the state and federal level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Annual Meeting registration discount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Support for Clinical Practice Issues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Publications that inform and educate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Opportunities for continuing education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Opportunities to lead or be recognized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Networking Opportunities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Heightened Public Awareness of the Profession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wnetworks.com/wp-content/uploads/2014/09/bigstock-Members-only-stamp-26506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8" y="262524"/>
            <a:ext cx="2627309" cy="15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038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Benefits for Students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171" y="162709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8" y="1774686"/>
            <a:ext cx="8501062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Subscription</a:t>
            </a:r>
            <a:r>
              <a:rPr lang="en-US" sz="2400" dirty="0" smtClean="0">
                <a:latin typeface="Calibri" pitchFamily="34" charset="0"/>
              </a:rPr>
              <a:t> to </a:t>
            </a:r>
            <a:r>
              <a:rPr lang="en-US" sz="2400" i="1" dirty="0" smtClean="0">
                <a:latin typeface="Calibri" pitchFamily="34" charset="0"/>
              </a:rPr>
              <a:t>Journal of Midwifery and Women’s Health</a:t>
            </a:r>
            <a:r>
              <a:rPr lang="en-US" sz="2400" dirty="0" smtClean="0">
                <a:latin typeface="Calibri" pitchFamily="34" charset="0"/>
              </a:rPr>
              <a:t>, the leading journal of the profession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Greatly </a:t>
            </a:r>
            <a:r>
              <a:rPr lang="en-US" sz="2400" b="1" dirty="0" smtClean="0">
                <a:latin typeface="Calibri" pitchFamily="34" charset="0"/>
              </a:rPr>
              <a:t>reduced dues </a:t>
            </a:r>
            <a:r>
              <a:rPr lang="en-US" sz="2400" dirty="0" smtClean="0">
                <a:latin typeface="Calibri" pitchFamily="34" charset="0"/>
              </a:rPr>
              <a:t>for students and new midwives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Discounted rates </a:t>
            </a:r>
            <a:r>
              <a:rPr lang="en-US" sz="2400" dirty="0" smtClean="0">
                <a:latin typeface="Calibri" pitchFamily="34" charset="0"/>
              </a:rPr>
              <a:t>to the Annual meeting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Special </a:t>
            </a:r>
            <a:r>
              <a:rPr lang="en-US" sz="2400" b="1" dirty="0" smtClean="0">
                <a:latin typeface="Calibri" pitchFamily="34" charset="0"/>
              </a:rPr>
              <a:t>events specifically for student </a:t>
            </a:r>
            <a:r>
              <a:rPr lang="en-US" sz="2400" dirty="0" smtClean="0">
                <a:latin typeface="Calibri" pitchFamily="34" charset="0"/>
              </a:rPr>
              <a:t>members at the Annual Meeting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Membership in this affiliate!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rgbClr val="0070C0"/>
                </a:solidFill>
                <a:latin typeface="Calibri" pitchFamily="34" charset="0"/>
              </a:rPr>
              <a:t>Joining ACNM is the first step you can take in living the profession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3933" y="990600"/>
            <a:ext cx="88276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Annual Meeting – the can’t-miss event of the year!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61807"/>
            <a:ext cx="7620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Calibri" pitchFamily="34" charset="0"/>
              </a:rPr>
              <a:t>Specific events held for Students: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Lunch with the Board of Directors and ACNM Staff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Student Poster </a:t>
            </a:r>
            <a:r>
              <a:rPr lang="en-US" sz="2000" dirty="0" smtClean="0">
                <a:latin typeface="Calibri" pitchFamily="34" charset="0"/>
              </a:rPr>
              <a:t>Challenge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Heart of Midwifery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Exam Prep workshop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3" r="14546" b="18934"/>
          <a:stretch/>
        </p:blipFill>
        <p:spPr>
          <a:xfrm>
            <a:off x="685800" y="3619500"/>
            <a:ext cx="4007922" cy="2082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8725" y="4454906"/>
            <a:ext cx="14318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©Robert Levy Photography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4321" r="5464" b="21328"/>
          <a:stretch/>
        </p:blipFill>
        <p:spPr>
          <a:xfrm>
            <a:off x="5029200" y="2343573"/>
            <a:ext cx="3512304" cy="21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3933" y="881063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Annual Meeting – The Heart of Midwifery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771" y="1478418"/>
            <a:ext cx="8034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A time </a:t>
            </a:r>
            <a:r>
              <a:rPr lang="en-US" dirty="0">
                <a:latin typeface="+mj-lt"/>
              </a:rPr>
              <a:t>for singing, dancing, storytelling, skits and games to help </a:t>
            </a:r>
            <a:r>
              <a:rPr lang="en-US" dirty="0" smtClean="0">
                <a:latin typeface="+mj-lt"/>
              </a:rPr>
              <a:t>midwives reconnect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the calling.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Includes </a:t>
            </a:r>
            <a:r>
              <a:rPr lang="en-US" dirty="0">
                <a:latin typeface="+mj-lt"/>
              </a:rPr>
              <a:t>a hand-blessing ceremony as </a:t>
            </a:r>
            <a:r>
              <a:rPr lang="en-US" dirty="0" smtClean="0">
                <a:latin typeface="+mj-lt"/>
              </a:rPr>
              <a:t>students are welcomed into </a:t>
            </a:r>
            <a:r>
              <a:rPr lang="en-US" dirty="0">
                <a:latin typeface="+mj-lt"/>
              </a:rPr>
              <a:t>the circle of </a:t>
            </a:r>
            <a:r>
              <a:rPr lang="en-US" dirty="0" smtClean="0">
                <a:latin typeface="+mj-lt"/>
              </a:rPr>
              <a:t>midwives. There </a:t>
            </a:r>
            <a:r>
              <a:rPr lang="en-US" dirty="0">
                <a:latin typeface="+mj-lt"/>
              </a:rPr>
              <a:t>is always a lot of laughter, and a few tears, and inspiration to sustain </a:t>
            </a:r>
            <a:r>
              <a:rPr lang="en-US" dirty="0" smtClean="0">
                <a:latin typeface="+mj-lt"/>
              </a:rPr>
              <a:t>everyone until next time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r="20260"/>
          <a:stretch/>
        </p:blipFill>
        <p:spPr>
          <a:xfrm>
            <a:off x="4666839" y="3048000"/>
            <a:ext cx="2633242" cy="2018853"/>
          </a:xfrm>
          <a:prstGeom prst="rect">
            <a:avLst/>
          </a:prstGeom>
        </p:spPr>
      </p:pic>
      <p:pic>
        <p:nvPicPr>
          <p:cNvPr id="1026" name="Picture 2" descr="H:\ACNMPictures\Annual Meeting Photos\2014 Denver\DAY 1\ACNM2014_D1_0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18846" r="8341" b="6893"/>
          <a:stretch/>
        </p:blipFill>
        <p:spPr bwMode="auto">
          <a:xfrm>
            <a:off x="874784" y="3505200"/>
            <a:ext cx="3469888" cy="19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2884" y="5504288"/>
            <a:ext cx="15776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©Robert Levy Photography</a:t>
            </a:r>
          </a:p>
        </p:txBody>
      </p:sp>
    </p:spTree>
    <p:extLst>
      <p:ext uri="{BB962C8B-B14F-4D97-AF65-F5344CB8AC3E}">
        <p14:creationId xmlns:p14="http://schemas.microsoft.com/office/powerpoint/2010/main" val="17226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38138" y="1554118"/>
            <a:ext cx="850106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</a:rPr>
              <a:t>In 2014 the A.C.N.M. Foundation gave </a:t>
            </a:r>
            <a:r>
              <a:rPr lang="en-US" sz="2800" b="1" dirty="0" smtClean="0">
                <a:latin typeface="Calibri" pitchFamily="34" charset="0"/>
              </a:rPr>
              <a:t>$24,000</a:t>
            </a:r>
            <a:r>
              <a:rPr lang="en-US" sz="2800" dirty="0" smtClean="0">
                <a:latin typeface="Calibri" pitchFamily="34" charset="0"/>
              </a:rPr>
              <a:t> in awards to Student Midwives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Basic Midwifery Awards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+mn-lt"/>
              </a:rPr>
              <a:t>Midwives of Color-Watson Scholarship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Edith B. </a:t>
            </a:r>
            <a:r>
              <a:rPr lang="en-US" dirty="0" err="1">
                <a:latin typeface="+mn-lt"/>
              </a:rPr>
              <a:t>Wonnell</a:t>
            </a:r>
            <a:r>
              <a:rPr lang="en-US" dirty="0">
                <a:latin typeface="+mn-lt"/>
              </a:rPr>
              <a:t> CNM </a:t>
            </a:r>
            <a:r>
              <a:rPr lang="en-US" dirty="0" smtClean="0">
                <a:latin typeface="+mn-lt"/>
              </a:rPr>
              <a:t>Scholarship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+mn-lt"/>
              </a:rPr>
              <a:t>A.C.N.M. Foundation Memorial </a:t>
            </a:r>
            <a:r>
              <a:rPr lang="en-US" dirty="0" smtClean="0">
                <a:latin typeface="+mn-lt"/>
              </a:rPr>
              <a:t>Scholarship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+mn-lt"/>
              </a:rPr>
              <a:t>GlaxoSmithKline TUMS Calcium for Life Consumer Health Care Scholarship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 smtClean="0">
                <a:latin typeface="+mn-lt"/>
              </a:rPr>
              <a:t>Varney Participant Award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>
                <a:latin typeface="+mn-lt"/>
              </a:rPr>
              <a:t>Midwifery Legacies Project 20th Century Student Interview Awards</a:t>
            </a:r>
            <a:endParaRPr lang="en-US" sz="2200" dirty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9144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 Scholarships and Awards </a:t>
            </a:r>
            <a:endParaRPr lang="en-US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ACNMPictures\Annual Meeting Photos\2014 Denver\DAY 5\ACNM2014_D5_1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5262" r="15844" b="29458"/>
          <a:stretch/>
        </p:blipFill>
        <p:spPr bwMode="auto">
          <a:xfrm>
            <a:off x="1624840" y="3048000"/>
            <a:ext cx="5735781" cy="27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6902" y="914400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Student Issues Section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137" y="1602990"/>
            <a:ext cx="8309189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Vehicle for student voices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Annual Report given to the membership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Representation from each program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UFBQXGBcUFBcWFxoXGhQXFRQXFhgWFxgYHSggGBwlHBQUITEhJSkrLi4uFx8zODMsNygtLi0BCgoKBQUFDgUFDisZExkrKysrKysrKysrKysrKysrKysrKysrKysrKysrKysrKysrKysrKysrKysrKysrKysrK//AABEIALwAvAMBIgACEQEDEQH/xAAbAAEBAAMBAQEAAAAAAAAAAAAAAQIEBQMGB//EAD0QAAICAQMCBAIHAwsFAAAAAAECAAMRBBIhBRMxQVFhInEGFDJSgZHwI4KhMzRCYmNyc5KzwdEVFlPh8f/EABQBAQAAAAAAAAAAAAAAAAAAAAD/xAAUEQEAAAAAAAAAAAAAAAAAAAAA/9oADAMBAAIRAxEAPwD8yWSMywJLIIgAYzLJAAyfr9fnLiIARGYEBJLECSxmDAkoiDAGAYiAzBiMwEmIzLiAxAPy/OQiUCAiCYMBIJcyCBYgSZgUj8YkzKICDEQGYzEkATDTKQwAlmMYgZSSZzLmAzBkHpLACMRmBAYgiJIFzEYj9CAJjMGIEliQGBQIP68pMQfwgXEkuYAgQCWBBgWQmJIFMsxlgDLiDMSYFMSARAsRiBAYkBlEH5QAERBgJBLAgTMuIiBIl84MABJLECRmUiTMCxEggWAIEggUxIYgBLmBGIElzJMhAmJVkAgNiAJgwTEBiBEZgJ9B03Q1GoVWADUakE6ck47e0kVBvTvWB1+QU+c5nROnHUXpWOATl2JACVry7EnjgeGfMgec6XVOm6q25rBUqDIFYF+n+BE4QD9r5BR+IgcEjHBGCCQQfEEcEEeRhQSQAM5IAHJJJ4Anc+lWjcGvUMoXvDNgV0cLevFgzWzD4htcc5+I+k5Oh1PatrtGCa3R8eu1g2PzEDbs6FeoPwoSpCuq21u1RYhQLFViU5IGT4Z5xNfX9OtpKi1du4EryDkK7VnkejIw/QnW02irezuaa5jtdHsqddritrkydwJFmGZM+HiDO39LaO/WiJ/KVOccf0NVq76/xHcRD+9A+W0vQNRYi2Kg2sNy7nrTeO4ahjewyS6sAPPHymrqNDZWNzoVG5q+eCGTBYFfEYDDx9Z951vsPpGVmZaK1ShSignbTq3rAAJAyWVjk8ZafO9f1veoS3aVDX2YBOSFWqlFyfM4UZ98wOVZ0p1rWxmpUMgtVTdWLGU5wRXncc4PGJraahrHVFGWYhVGQMk/PgTtdWppNenZrmW36pTivt5B+3j9pu8/lNT6L/zvTj+0XH5wPLRdGutUsoQKC+Wd1RV7agtlmIxww595hqOnuilya2QMELV2LYu5lZgMoTzhTPr+n9PavS3LqM1K31skjbZhezVztRuflkTg6qutdG4qsNi/WajkpsOexbxgk+3PvA5FumZUR2GFfcUORztO0+fGDxzPfR9LtsUuoCoOGex0rQH032EAn2GTNrqf810ePu3/AOtMfpA5BqQH9klFBq8gRZSjvYPLc1jPn5Y8oGrrOnWVAM6ja32HVldHx910JU/LOZqzq9EJNeprbPb7DWsPJbK2XtOPRtzbfcOQcicnMCmMxmIDMY/WIzIRAuYBgSYgWWQyqueAOfL5wNirX7KrUAANu1WY+OxTnYB7nGf7s1QB7TvdQ1p0tjU6YivtnZbZsVrLbF4clnB2qDkBFwPM5JzPLTWLqbA1yKvbSy696gENtdS78bR8C2EgrvAX7YJHGSGhp9dtqsqIBVyjeONjqeGHzBYfj7Txqs2srjBKsGAIyCQc4I8xxyJ0f+4Lhwnarr8qVqrasD7p3qWsz5sxyefCdF9LX9XuvrQKltIIXJPbsTVKlqqWydv2SD6PjygaK9YrTJooWpmK7z3WfKrYLCiBh8CllXPicDGZ7r9KmGo76qobtPUUJyPitsuV8HzV3DDj+iPee/0hrA0tRAAOdNkgYJzoUY/x5nlb1Nqk0iEK1BoDW1sikPnU3hjnbuDYAwwIIwIGj/1Y/Vfq20Efeyc/y7X5xj1bH4S6bqdXZFVtLWBXZ1K29vBYKCD8Jz9n+M1+r6MU32VjJCOyjPpnIz74Imx1RAG0uABnTaYn3JZ8k+pgTVdUosRFNJ7iVClHF/GEJ2k17ecbueeZrdP1XatSzGSjBsHjOD/Cd36YLqg9osDrp+6QmUAUcnbggZ8M45nh0ntU0qbwD9aJrOfGqgHabV9D3QpB9Kj6mB4dO64Kq2reoOjm3dh9hxcqqcMAcY2j85E6rp9jV/VnNRdbABqDkOquh+LZyCHPGOMT2+j+larXCt8bqzaDkA8rTYQQDn2I+Ynk+pOo01lluDdSaj3AoUvXaxrKvtAyVbZgkZwSIEs6rQ1SI+nYis2Csi8jaLH3AN8B3Y8M8ZxPDT9UBRa7qxeiZ7eHNb1552q65yp5O1gR6Y5zp0alq2DISrDwIAOOMeYM+m6uwbV6yy8dyvTOwSvhQWe/t01nZghM7ifPC484HC1fUVKdqqtaaiQzqGLtYy5x3LG5YDJIUAAE5xnmaRM6w+kFx4ft2V+dLVVivH3VCKGQ+hUgg+Z5mt1jSLXYO3ntuqW1Z+1stXcFb3HK589ufOBpGSWIEMZgRugURA4gQEfL85JcwO1rBVqW7ouqptbBtS7eFL/0nrdVYEN47WwQScZnlVdTQ6bXOoBDpqMBkreuxdjV17gHztLHeQOdpA4mfV+jCmtWDbmXCalf/Fay9xAPVShxn7yNONiB1H6bSTldZSK/7RbRco8walQhm/utg88jy306hUyvp0ftVdkVUtbnBcXi53sKhthc7vIgYUTR1fSduk0+pBJFrXI44+Bq3IXHsyh/8pnV6Z9F1eii2x2Vrg7hRj4VXUaepT+8Lmb/ACwHUXqupFSaihTW9IzYXrFi1aVaiyfASRuB8RmattVLDTM+oq2VVCu1F3tYWXUXuQihMEMrr8RIAzk+k0KdCGsvXJxXXqbARjk0IzAH57RmZ9O6WbqnKZNgsqrRRjBNm7x9MbR/GBq9Q1Ztte0jG9i2PTJ8PwHGZ0tbWjrp7BfQO3p6UdC7CwPWWyoXZg+PrPJ6tIh2M99rA4ayvYqZHj2w/LKDnkkZ8QOZtdL+jgtu2C0Gt6LbaLMbQzIQoSxT9ghzsYeXBBwcwJ1nTJZqWf61QarLSfhdyyqxJLFSgxgZ8/HiOpa7R22Fu3qQAFrRQ9YCV1rsVQNvAwPnkn1nP/6fjTvY2Q6WrUVPurE59wVA/OY9GqrsuRLd+12VPgIBBZgAeQcjmB3tLrtM12ntVzWVV6LDcfiYCl1qsLIvIAK1k8nCLn1nIuNdOnapbFtstavuGvca0SollVWZRuYsVJIGBsAz4z113TagjPWbAF1H1fDlTwEJLZAHmPynW130QVarmrdjZWTsVgP2ipfejgf1hXRux54IgfIHwne1PUqjqtXuy1GodwSg5A7vcqtUHxKkA4PiGM19P0felLK+3eLntZvs1V0soL8cnhvDzJAgJoj8O7Ur5CwqhA8smsfFt9gcwMU6dSDl9ZSa/wCzW02ke1ToArf3jgepmr1TWd2wsF2oAqVrknZXWoRFJ8zgDJ8zkzdr0FNdYsuZ7N72JWKSAGWohWs3OPAk/CMA+Zx4Tna1EDkVMXrGCrFdpwQDgj1BJGRwcZHBgeQjH6/2mMsAYxBj8RAEyASxzATtfRfQb7GsYIVpHcxYyor2Z/ZIWYgYLDJ58FPrOLMxc20rk7SQxXJxuAIDY9cEwPpOl9MtL2Lfbp2S8FbnOppJDk7luwH5KvhiB5E4nzmpoatmRxtdSVYejDgzyI/4npdczklmLMfEk5PHA8faB9X0uo36WjSD7V1dzVf4lOssbHzKNZ+U7Og1C2ElP5NbLKq/TZVd0ytcexC5/en57VqXXYQ7DZnYQxBTcSTt+7kknj1MtGqdFAR2VRnAViAOVPAHuiH90ekDq6NT39YMeNGu/wBOybv0S1C1V2M52r3alLY+wLK769/7u/P4Tjv1zUkhjqLiVyVJsbK7hg4OeMgkTw1XULbc922x84B3OW4XJXOfTc35mBlqul3VOK3rbd4DaCwf3QgfEp9RPodLmql6GOLl0urucedO/s7FJHg+EDkDkZXPM+e0/VL0XYl1qJ91bGA/AA8TwW1gThmG4FWIJ+JT4g+oOBn5QPqOsOLdCdSPG6+vvL929KnWwgeQcBLP3z6TgdD/AJzR/i1f6izVFp27cnaTuK54LAYyR4ZwTzMUcqQQSCCCCDggg5BBHhiB9PWKjTb3TYB9f47YUndsbx3EDE7n0k1jU1m1Dhk1IYZ88arX5U+xGQfYz8+Oobw3HBbeRk4Lfex6+89LdbY42vY7DOSCxIzljnk+OXc/vH1gfY6/Sp2a6qSAuqqubTE4GM6mm9aGJ4U/A1Zz/SVZ8x0/SWraE+r91/s9u2tiOT4lQQRjxznE0HtYgKSSq52gnhdxycDyyfGbTdWvKbDfcU8NpsbGPTGfCB09fa1TXBKK7dJ9YuFKupsQbbMfs2Rt6krt4B5GD7zV6t0ordatNb7a1S2xftGgMisyOf6rPsz7c+c09J1C2rPatsrz47GK5+eDzPEXN8WGYbuH+I/ECcnd97nnmBhn/wBwPGUyCBMwRMjIIEIjMpkzAvzkEsEQLmYywYAmQyiIADEZgxiAgRBgBAEkAwEpEGID5xEQEGMRmAkMEQBApmJ+UsuYExLiAYgMQTAjECmQyASgQBiJIFMCQmIFkOJRIYDEpEAwICSUwID5xmIzAZiSXMABEhlwICQH9cRBX2gWDAEmIFkEyxMcwKBJLmPOAEGYzIQBEAQIgDESGAzLmTMp/wDsBJLECCXMQYAwWgRAZkxKZYGMyEgk2wAlxHlIYFxKJDBgIEmZlAmIMYkzApES4mB8YGWYxA9YPj+vaAzGJT4TAnmBltkzLiGECS5j1kbwgZSYg/7f8S+sCD5YjMn6/jCmBcxiQ/r+MzU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hQUFBQXGBcUFBcWFxoXGhQXFRQXFhgWFxgYHSggGBwlHBQUITEhJSkrLi4uFx8zODMsNygtLi0BCgoKBQUFDgUFDisZExkrKysrKysrKysrKysrKysrKysrKysrKysrKysrKysrKysrKysrKysrKysrKysrKysrK//AABEIALwAvAMBIgACEQEDEQH/xAAbAAEBAAMBAQEAAAAAAAAAAAAAAQIEBQMGB//EAD0QAAICAQMCBAIHAwsFAAAAAAECAAMRBBIhBRMxQVFhInEGFDJSgZHwI4KhMzRCYmNyc5KzwdEVFlPh8f/EABQBAQAAAAAAAAAAAAAAAAAAAAD/xAAUEQEAAAAAAAAAAAAAAAAAAAAA/9oADAMBAAIRAxEAPwD8yWSMywJLIIgAYzLJAAyfr9fnLiIARGYEBJLECSxmDAkoiDAGAYiAzBiMwEmIzLiAxAPy/OQiUCAiCYMBIJcyCBYgSZgUj8YkzKICDEQGYzEkATDTKQwAlmMYgZSSZzLmAzBkHpLACMRmBAYgiJIFzEYj9CAJjMGIEliQGBQIP68pMQfwgXEkuYAgQCWBBgWQmJIFMsxlgDLiDMSYFMSARAsRiBAYkBlEH5QAERBgJBLAgTMuIiBIl84MABJLECRmUiTMCxEggWAIEggUxIYgBLmBGIElzJMhAmJVkAgNiAJgwTEBiBEZgJ9B03Q1GoVWADUakE6ck47e0kVBvTvWB1+QU+c5nROnHUXpWOATl2JACVry7EnjgeGfMgec6XVOm6q25rBUqDIFYF+n+BE4QD9r5BR+IgcEjHBGCCQQfEEcEEeRhQSQAM5IAHJJJ4Anc+lWjcGvUMoXvDNgV0cLevFgzWzD4htcc5+I+k5Oh1PatrtGCa3R8eu1g2PzEDbs6FeoPwoSpCuq21u1RYhQLFViU5IGT4Z5xNfX9OtpKi1du4EryDkK7VnkejIw/QnW02irezuaa5jtdHsqddritrkydwJFmGZM+HiDO39LaO/WiJ/KVOccf0NVq76/xHcRD+9A+W0vQNRYi2Kg2sNy7nrTeO4ahjewyS6sAPPHymrqNDZWNzoVG5q+eCGTBYFfEYDDx9Z951vsPpGVmZaK1ShSignbTq3rAAJAyWVjk8ZafO9f1veoS3aVDX2YBOSFWqlFyfM4UZ98wOVZ0p1rWxmpUMgtVTdWLGU5wRXncc4PGJraahrHVFGWYhVGQMk/PgTtdWppNenZrmW36pTivt5B+3j9pu8/lNT6L/zvTj+0XH5wPLRdGutUsoQKC+Wd1RV7agtlmIxww595hqOnuilya2QMELV2LYu5lZgMoTzhTPr+n9PavS3LqM1K31skjbZhezVztRuflkTg6qutdG4qsNi/WajkpsOexbxgk+3PvA5FumZUR2GFfcUORztO0+fGDxzPfR9LtsUuoCoOGex0rQH032EAn2GTNrqf810ePu3/AOtMfpA5BqQH9klFBq8gRZSjvYPLc1jPn5Y8oGrrOnWVAM6ja32HVldHx910JU/LOZqzq9EJNeprbPb7DWsPJbK2XtOPRtzbfcOQcicnMCmMxmIDMY/WIzIRAuYBgSYgWWQyqueAOfL5wNirX7KrUAANu1WY+OxTnYB7nGf7s1QB7TvdQ1p0tjU6YivtnZbZsVrLbF4clnB2qDkBFwPM5JzPLTWLqbA1yKvbSy696gENtdS78bR8C2EgrvAX7YJHGSGhp9dtqsqIBVyjeONjqeGHzBYfj7Txqs2srjBKsGAIyCQc4I8xxyJ0f+4Lhwnarr8qVqrasD7p3qWsz5sxyefCdF9LX9XuvrQKltIIXJPbsTVKlqqWydv2SD6PjygaK9YrTJooWpmK7z3WfKrYLCiBh8CllXPicDGZ7r9KmGo76qobtPUUJyPitsuV8HzV3DDj+iPee/0hrA0tRAAOdNkgYJzoUY/x5nlb1Nqk0iEK1BoDW1sikPnU3hjnbuDYAwwIIwIGj/1Y/Vfq20Efeyc/y7X5xj1bH4S6bqdXZFVtLWBXZ1K29vBYKCD8Jz9n+M1+r6MU32VjJCOyjPpnIz74Imx1RAG0uABnTaYn3JZ8k+pgTVdUosRFNJ7iVClHF/GEJ2k17ecbueeZrdP1XatSzGSjBsHjOD/Cd36YLqg9osDrp+6QmUAUcnbggZ8M45nh0ntU0qbwD9aJrOfGqgHabV9D3QpB9Kj6mB4dO64Kq2reoOjm3dh9hxcqqcMAcY2j85E6rp9jV/VnNRdbABqDkOquh+LZyCHPGOMT2+j+larXCt8bqzaDkA8rTYQQDn2I+Ynk+pOo01lluDdSaj3AoUvXaxrKvtAyVbZgkZwSIEs6rQ1SI+nYis2Csi8jaLH3AN8B3Y8M8ZxPDT9UBRa7qxeiZ7eHNb1552q65yp5O1gR6Y5zp0alq2DISrDwIAOOMeYM+m6uwbV6yy8dyvTOwSvhQWe/t01nZghM7ifPC484HC1fUVKdqqtaaiQzqGLtYy5x3LG5YDJIUAAE5xnmaRM6w+kFx4ft2V+dLVVivH3VCKGQ+hUgg+Z5mt1jSLXYO3ntuqW1Z+1stXcFb3HK589ufOBpGSWIEMZgRugURA4gQEfL85JcwO1rBVqW7ouqptbBtS7eFL/0nrdVYEN47WwQScZnlVdTQ6bXOoBDpqMBkreuxdjV17gHztLHeQOdpA4mfV+jCmtWDbmXCalf/Fay9xAPVShxn7yNONiB1H6bSTldZSK/7RbRco8walQhm/utg88jy306hUyvp0ftVdkVUtbnBcXi53sKhthc7vIgYUTR1fSduk0+pBJFrXI44+Bq3IXHsyh/8pnV6Z9F1eii2x2Vrg7hRj4VXUaepT+8Lmb/ACwHUXqupFSaihTW9IzYXrFi1aVaiyfASRuB8RmattVLDTM+oq2VVCu1F3tYWXUXuQihMEMrr8RIAzk+k0KdCGsvXJxXXqbARjk0IzAH57RmZ9O6WbqnKZNgsqrRRjBNm7x9MbR/GBq9Q1Ztte0jG9i2PTJ8PwHGZ0tbWjrp7BfQO3p6UdC7CwPWWyoXZg+PrPJ6tIh2M99rA4ayvYqZHj2w/LKDnkkZ8QOZtdL+jgtu2C0Gt6LbaLMbQzIQoSxT9ghzsYeXBBwcwJ1nTJZqWf61QarLSfhdyyqxJLFSgxgZ8/HiOpa7R22Fu3qQAFrRQ9YCV1rsVQNvAwPnkn1nP/6fjTvY2Q6WrUVPurE59wVA/OY9GqrsuRLd+12VPgIBBZgAeQcjmB3tLrtM12ntVzWVV6LDcfiYCl1qsLIvIAK1k8nCLn1nIuNdOnapbFtstavuGvca0SollVWZRuYsVJIGBsAz4z113TagjPWbAF1H1fDlTwEJLZAHmPynW130QVarmrdjZWTsVgP2ipfejgf1hXRux54IgfIHwne1PUqjqtXuy1GodwSg5A7vcqtUHxKkA4PiGM19P0felLK+3eLntZvs1V0soL8cnhvDzJAgJoj8O7Ur5CwqhA8smsfFt9gcwMU6dSDl9ZSa/wCzW02ke1ToArf3jgepmr1TWd2wsF2oAqVrknZXWoRFJ8zgDJ8zkzdr0FNdYsuZ7N72JWKSAGWohWs3OPAk/CMA+Zx4Tna1EDkVMXrGCrFdpwQDgj1BJGRwcZHBgeQjH6/2mMsAYxBj8RAEyASxzATtfRfQb7GsYIVpHcxYyor2Z/ZIWYgYLDJ58FPrOLMxc20rk7SQxXJxuAIDY9cEwPpOl9MtL2Lfbp2S8FbnOppJDk7luwH5KvhiB5E4nzmpoatmRxtdSVYejDgzyI/4npdczklmLMfEk5PHA8faB9X0uo36WjSD7V1dzVf4lOssbHzKNZ+U7Og1C2ElP5NbLKq/TZVd0ytcexC5/en57VqXXYQ7DZnYQxBTcSTt+7kknj1MtGqdFAR2VRnAViAOVPAHuiH90ekDq6NT39YMeNGu/wBOybv0S1C1V2M52r3alLY+wLK769/7u/P4Tjv1zUkhjqLiVyVJsbK7hg4OeMgkTw1XULbc922x84B3OW4XJXOfTc35mBlqul3VOK3rbd4DaCwf3QgfEp9RPodLmql6GOLl0urucedO/s7FJHg+EDkDkZXPM+e0/VL0XYl1qJ91bGA/AA8TwW1gThmG4FWIJ+JT4g+oOBn5QPqOsOLdCdSPG6+vvL929KnWwgeQcBLP3z6TgdD/AJzR/i1f6izVFp27cnaTuK54LAYyR4ZwTzMUcqQQSCCCCDggg5BBHhiB9PWKjTb3TYB9f47YUndsbx3EDE7n0k1jU1m1Dhk1IYZ88arX5U+xGQfYz8+Oobw3HBbeRk4Lfex6+89LdbY42vY7DOSCxIzljnk+OXc/vH1gfY6/Sp2a6qSAuqqubTE4GM6mm9aGJ4U/A1Zz/SVZ8x0/SWraE+r91/s9u2tiOT4lQQRjxznE0HtYgKSSq52gnhdxycDyyfGbTdWvKbDfcU8NpsbGPTGfCB09fa1TXBKK7dJ9YuFKupsQbbMfs2Rt6krt4B5GD7zV6t0ordatNb7a1S2xftGgMisyOf6rPsz7c+c09J1C2rPatsrz47GK5+eDzPEXN8WGYbuH+I/ECcnd97nnmBhn/wBwPGUyCBMwRMjIIEIjMpkzAvzkEsEQLmYywYAmQyiIADEZgxiAgRBgBAEkAwEpEGID5xEQEGMRmAkMEQBApmJ+UsuYExLiAYgMQTAjECmQyASgQBiJIFMCQmIFkOJRIYDEpEAwICSUwID5xmIzAZiSXMABEhlwICQH9cRBX2gWDAEmIFkEyxMcwKBJLmPOAEGYzIQBEAQIgDESGAzLmTMp/wDsBJLECCXMQYAwWgRAZkxKZYGMyEgk2wAlxHlIYFxKJDBgIEmZlAmIMYkzApES4mB8YGWYxA9YPj+vaAzGJT4TAnmBltkzLiGECS5j1kbwgZSYg/7f8S+sCD5YjMn6/jCmBcxiQ/r+MzUQ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s-media-cache-ec0.pinimg.com/236x/cd/26/06/cd2606d0f43fd6876f3ecce593fb0a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9" y="2057400"/>
            <a:ext cx="2186181" cy="21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6669" y="990600"/>
            <a:ext cx="848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Networking: Fellow Students, Other Midwives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562100"/>
            <a:ext cx="4953000" cy="363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 smtClean="0">
                <a:latin typeface="Calibri" pitchFamily="34" charset="0"/>
              </a:rPr>
              <a:t>eMidwife</a:t>
            </a:r>
            <a:r>
              <a:rPr lang="en-US" sz="2400" b="1" dirty="0" smtClean="0">
                <a:latin typeface="Calibri" pitchFamily="34" charset="0"/>
              </a:rPr>
              <a:t> Discussion Groups</a:t>
            </a:r>
            <a:endParaRPr lang="en-US" sz="2400" b="1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Students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Issue specific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Affiliates</a:t>
            </a: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</a:rPr>
              <a:t>Attend an Affiliate Meeting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Get to know the midwives in your community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Network to help find a job</a:t>
            </a:r>
          </a:p>
        </p:txBody>
      </p:sp>
    </p:spTree>
    <p:extLst>
      <p:ext uri="{BB962C8B-B14F-4D97-AF65-F5344CB8AC3E}">
        <p14:creationId xmlns:p14="http://schemas.microsoft.com/office/powerpoint/2010/main" val="32042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21031</TotalTime>
  <Words>920</Words>
  <Application>Microsoft Office PowerPoint</Application>
  <PresentationFormat>On-screen Show (4:3)</PresentationFormat>
  <Paragraphs>136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CKinzel</dc:creator>
  <cp:lastModifiedBy>Christy Levine</cp:lastModifiedBy>
  <cp:revision>156</cp:revision>
  <cp:lastPrinted>2014-10-17T14:36:16Z</cp:lastPrinted>
  <dcterms:created xsi:type="dcterms:W3CDTF">2012-04-05T19:54:48Z</dcterms:created>
  <dcterms:modified xsi:type="dcterms:W3CDTF">2014-10-30T19:25:20Z</dcterms:modified>
</cp:coreProperties>
</file>