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7" r:id="rId2"/>
    <p:sldId id="286" r:id="rId3"/>
    <p:sldId id="289" r:id="rId4"/>
    <p:sldId id="365" r:id="rId5"/>
    <p:sldId id="367" r:id="rId6"/>
    <p:sldId id="370" r:id="rId7"/>
    <p:sldId id="358" r:id="rId8"/>
    <p:sldId id="374" r:id="rId9"/>
    <p:sldId id="373" r:id="rId10"/>
    <p:sldId id="371" r:id="rId11"/>
    <p:sldId id="375" r:id="rId12"/>
    <p:sldId id="372" r:id="rId13"/>
    <p:sldId id="377" r:id="rId14"/>
    <p:sldId id="376" r:id="rId15"/>
    <p:sldId id="357" r:id="rId16"/>
    <p:sldId id="353" r:id="rId17"/>
    <p:sldId id="378" r:id="rId18"/>
    <p:sldId id="382" r:id="rId19"/>
    <p:sldId id="383" r:id="rId20"/>
    <p:sldId id="381" r:id="rId21"/>
    <p:sldId id="379" r:id="rId22"/>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48" autoAdjust="0"/>
    <p:restoredTop sz="75827" autoAdjust="0"/>
  </p:normalViewPr>
  <p:slideViewPr>
    <p:cSldViewPr>
      <p:cViewPr>
        <p:scale>
          <a:sx n="89" d="100"/>
          <a:sy n="89" d="100"/>
        </p:scale>
        <p:origin x="-720" y="1218"/>
      </p:cViewPr>
      <p:guideLst>
        <p:guide orient="horz" pos="2160"/>
        <p:guide pos="2880"/>
      </p:guideLst>
    </p:cSldViewPr>
  </p:slideViewPr>
  <p:outlineViewPr>
    <p:cViewPr>
      <p:scale>
        <a:sx n="33" d="100"/>
        <a:sy n="33" d="100"/>
      </p:scale>
      <p:origin x="0" y="348"/>
    </p:cViewPr>
  </p:outlineViewPr>
  <p:notesTextViewPr>
    <p:cViewPr>
      <p:scale>
        <a:sx n="100" d="100"/>
        <a:sy n="100" d="100"/>
      </p:scale>
      <p:origin x="0" y="0"/>
    </p:cViewPr>
  </p:notesTextViewPr>
  <p:sorterViewPr>
    <p:cViewPr>
      <p:scale>
        <a:sx n="100" d="100"/>
        <a:sy n="100" d="100"/>
      </p:scale>
      <p:origin x="0" y="172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8AB1BD-DF98-4098-97D8-2AD2801BC89F}"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8110EE45-0299-4DB0-B798-7A5D0E5F734A}">
      <dgm:prSet phldrT="[Text]"/>
      <dgm:spPr/>
      <dgm:t>
        <a:bodyPr/>
        <a:lstStyle/>
        <a:p>
          <a:r>
            <a:rPr lang="en-US" dirty="0" smtClean="0"/>
            <a:t>Student </a:t>
          </a:r>
        </a:p>
        <a:p>
          <a:r>
            <a:rPr lang="en-US" dirty="0" smtClean="0"/>
            <a:t>$138</a:t>
          </a:r>
          <a:endParaRPr lang="en-US" dirty="0"/>
        </a:p>
      </dgm:t>
    </dgm:pt>
    <dgm:pt modelId="{307BD203-EA29-455E-8AC6-7927DE225532}" type="parTrans" cxnId="{DD019822-2D3B-48C8-836A-CEC9FC9E08BA}">
      <dgm:prSet/>
      <dgm:spPr/>
      <dgm:t>
        <a:bodyPr/>
        <a:lstStyle/>
        <a:p>
          <a:endParaRPr lang="en-US"/>
        </a:p>
      </dgm:t>
    </dgm:pt>
    <dgm:pt modelId="{3007DBA9-6078-46D5-8E54-991957898503}" type="sibTrans" cxnId="{DD019822-2D3B-48C8-836A-CEC9FC9E08BA}">
      <dgm:prSet/>
      <dgm:spPr/>
      <dgm:t>
        <a:bodyPr/>
        <a:lstStyle/>
        <a:p>
          <a:endParaRPr lang="en-US"/>
        </a:p>
      </dgm:t>
    </dgm:pt>
    <dgm:pt modelId="{3FC8D801-39E7-48B5-8930-17C6020EF0F3}">
      <dgm:prSet phldrT="[Text]"/>
      <dgm:spPr/>
      <dgm:t>
        <a:bodyPr/>
        <a:lstStyle/>
        <a:p>
          <a:r>
            <a:rPr lang="en-US" dirty="0" smtClean="0"/>
            <a:t>Active-New Midwife $210</a:t>
          </a:r>
          <a:endParaRPr lang="en-US" dirty="0" smtClean="0"/>
        </a:p>
      </dgm:t>
    </dgm:pt>
    <dgm:pt modelId="{012A4D2A-0A10-40B2-AC68-EFA66A729A16}" type="parTrans" cxnId="{58F9AC6F-E6D6-4621-916C-19558EE47C30}">
      <dgm:prSet/>
      <dgm:spPr/>
      <dgm:t>
        <a:bodyPr/>
        <a:lstStyle/>
        <a:p>
          <a:endParaRPr lang="en-US"/>
        </a:p>
      </dgm:t>
    </dgm:pt>
    <dgm:pt modelId="{FBC45D6C-564D-485D-A430-E48DF9C83048}" type="sibTrans" cxnId="{58F9AC6F-E6D6-4621-916C-19558EE47C30}">
      <dgm:prSet/>
      <dgm:spPr/>
      <dgm:t>
        <a:bodyPr/>
        <a:lstStyle/>
        <a:p>
          <a:endParaRPr lang="en-US"/>
        </a:p>
      </dgm:t>
    </dgm:pt>
    <dgm:pt modelId="{E6FD9E7A-6DE6-4097-90F4-0F4D6834B250}">
      <dgm:prSet phldrT="[Text]"/>
      <dgm:spPr/>
      <dgm:t>
        <a:bodyPr/>
        <a:lstStyle/>
        <a:p>
          <a:r>
            <a:rPr lang="en-US" dirty="0" smtClean="0"/>
            <a:t>Active-Advancing</a:t>
          </a:r>
          <a:endParaRPr lang="en-US" dirty="0" smtClean="0"/>
        </a:p>
        <a:p>
          <a:r>
            <a:rPr lang="en-US" dirty="0" smtClean="0"/>
            <a:t>$282</a:t>
          </a:r>
          <a:endParaRPr lang="en-US" dirty="0"/>
        </a:p>
      </dgm:t>
    </dgm:pt>
    <dgm:pt modelId="{A5A0CAA6-0133-452F-A67F-E49205D214C3}" type="parTrans" cxnId="{99FEB58A-D44F-4B10-ACBB-EF9DD215F049}">
      <dgm:prSet/>
      <dgm:spPr/>
      <dgm:t>
        <a:bodyPr/>
        <a:lstStyle/>
        <a:p>
          <a:endParaRPr lang="en-US"/>
        </a:p>
      </dgm:t>
    </dgm:pt>
    <dgm:pt modelId="{AC86B39C-AFEA-411C-9030-14495A859BE9}" type="sibTrans" cxnId="{99FEB58A-D44F-4B10-ACBB-EF9DD215F049}">
      <dgm:prSet/>
      <dgm:spPr/>
      <dgm:t>
        <a:bodyPr/>
        <a:lstStyle/>
        <a:p>
          <a:endParaRPr lang="en-US"/>
        </a:p>
      </dgm:t>
    </dgm:pt>
    <dgm:pt modelId="{254CA592-34E4-460D-A3F5-371191CE01F0}">
      <dgm:prSet phldrT="[Text]"/>
      <dgm:spPr/>
      <dgm:t>
        <a:bodyPr/>
        <a:lstStyle/>
        <a:p>
          <a:r>
            <a:rPr lang="en-US" dirty="0" smtClean="0"/>
            <a:t>Active</a:t>
          </a:r>
        </a:p>
        <a:p>
          <a:r>
            <a:rPr lang="en-US" dirty="0" smtClean="0"/>
            <a:t>$357</a:t>
          </a:r>
          <a:endParaRPr lang="en-US" dirty="0"/>
        </a:p>
      </dgm:t>
    </dgm:pt>
    <dgm:pt modelId="{55F2362C-2F0D-4971-958A-C2D6E3D69862}" type="parTrans" cxnId="{34B93958-2FCD-45F1-8BEA-EF064C36AF2D}">
      <dgm:prSet/>
      <dgm:spPr/>
      <dgm:t>
        <a:bodyPr/>
        <a:lstStyle/>
        <a:p>
          <a:endParaRPr lang="en-US"/>
        </a:p>
      </dgm:t>
    </dgm:pt>
    <dgm:pt modelId="{2830E910-558A-46FF-AEB2-ADF1AE24D51E}" type="sibTrans" cxnId="{34B93958-2FCD-45F1-8BEA-EF064C36AF2D}">
      <dgm:prSet/>
      <dgm:spPr/>
      <dgm:t>
        <a:bodyPr/>
        <a:lstStyle/>
        <a:p>
          <a:endParaRPr lang="en-US"/>
        </a:p>
      </dgm:t>
    </dgm:pt>
    <dgm:pt modelId="{F147DCBB-B6FE-4C31-961A-8B2622055BCA}" type="pres">
      <dgm:prSet presAssocID="{D48AB1BD-DF98-4098-97D8-2AD2801BC89F}" presName="rootnode" presStyleCnt="0">
        <dgm:presLayoutVars>
          <dgm:chMax/>
          <dgm:chPref/>
          <dgm:dir/>
          <dgm:animLvl val="lvl"/>
        </dgm:presLayoutVars>
      </dgm:prSet>
      <dgm:spPr/>
      <dgm:t>
        <a:bodyPr/>
        <a:lstStyle/>
        <a:p>
          <a:endParaRPr lang="en-US"/>
        </a:p>
      </dgm:t>
    </dgm:pt>
    <dgm:pt modelId="{412F1015-6072-40AF-BFA8-6E6ACD6E7C96}" type="pres">
      <dgm:prSet presAssocID="{8110EE45-0299-4DB0-B798-7A5D0E5F734A}" presName="composite" presStyleCnt="0"/>
      <dgm:spPr/>
    </dgm:pt>
    <dgm:pt modelId="{81100B11-79D8-49FB-BE1F-5D020C65BB14}" type="pres">
      <dgm:prSet presAssocID="{8110EE45-0299-4DB0-B798-7A5D0E5F734A}" presName="LShape" presStyleLbl="alignNode1" presStyleIdx="0" presStyleCnt="7"/>
      <dgm:spPr/>
    </dgm:pt>
    <dgm:pt modelId="{17FB98F4-1D94-4500-94EA-C5FC82BB6F80}" type="pres">
      <dgm:prSet presAssocID="{8110EE45-0299-4DB0-B798-7A5D0E5F734A}" presName="ParentText" presStyleLbl="revTx" presStyleIdx="0" presStyleCnt="4">
        <dgm:presLayoutVars>
          <dgm:chMax val="0"/>
          <dgm:chPref val="0"/>
          <dgm:bulletEnabled val="1"/>
        </dgm:presLayoutVars>
      </dgm:prSet>
      <dgm:spPr/>
      <dgm:t>
        <a:bodyPr/>
        <a:lstStyle/>
        <a:p>
          <a:endParaRPr lang="en-US"/>
        </a:p>
      </dgm:t>
    </dgm:pt>
    <dgm:pt modelId="{DC1BBF97-65CA-4D86-B2B3-E509245576AA}" type="pres">
      <dgm:prSet presAssocID="{8110EE45-0299-4DB0-B798-7A5D0E5F734A}" presName="Triangle" presStyleLbl="alignNode1" presStyleIdx="1" presStyleCnt="7"/>
      <dgm:spPr/>
    </dgm:pt>
    <dgm:pt modelId="{1CBAE30B-6FB3-4CEC-8538-E540F6708EFE}" type="pres">
      <dgm:prSet presAssocID="{3007DBA9-6078-46D5-8E54-991957898503}" presName="sibTrans" presStyleCnt="0"/>
      <dgm:spPr/>
    </dgm:pt>
    <dgm:pt modelId="{8684730E-DE13-42D4-8285-A8950174E541}" type="pres">
      <dgm:prSet presAssocID="{3007DBA9-6078-46D5-8E54-991957898503}" presName="space" presStyleCnt="0"/>
      <dgm:spPr/>
    </dgm:pt>
    <dgm:pt modelId="{7BD872D7-286A-499A-80C0-B3E2937F9A04}" type="pres">
      <dgm:prSet presAssocID="{3FC8D801-39E7-48B5-8930-17C6020EF0F3}" presName="composite" presStyleCnt="0"/>
      <dgm:spPr/>
    </dgm:pt>
    <dgm:pt modelId="{38B0A478-786C-41FC-A763-91F2DAC79A09}" type="pres">
      <dgm:prSet presAssocID="{3FC8D801-39E7-48B5-8930-17C6020EF0F3}" presName="LShape" presStyleLbl="alignNode1" presStyleIdx="2" presStyleCnt="7"/>
      <dgm:spPr/>
    </dgm:pt>
    <dgm:pt modelId="{89C67524-C296-41C3-89DB-AFCBF687B868}" type="pres">
      <dgm:prSet presAssocID="{3FC8D801-39E7-48B5-8930-17C6020EF0F3}" presName="ParentText" presStyleLbl="revTx" presStyleIdx="1" presStyleCnt="4">
        <dgm:presLayoutVars>
          <dgm:chMax val="0"/>
          <dgm:chPref val="0"/>
          <dgm:bulletEnabled val="1"/>
        </dgm:presLayoutVars>
      </dgm:prSet>
      <dgm:spPr/>
      <dgm:t>
        <a:bodyPr/>
        <a:lstStyle/>
        <a:p>
          <a:endParaRPr lang="en-US"/>
        </a:p>
      </dgm:t>
    </dgm:pt>
    <dgm:pt modelId="{E10B1A53-C913-4280-BB6F-6F5F96FC1070}" type="pres">
      <dgm:prSet presAssocID="{3FC8D801-39E7-48B5-8930-17C6020EF0F3}" presName="Triangle" presStyleLbl="alignNode1" presStyleIdx="3" presStyleCnt="7"/>
      <dgm:spPr/>
    </dgm:pt>
    <dgm:pt modelId="{564BB56D-9D7F-4B0D-B1FA-08DE6CD29E6C}" type="pres">
      <dgm:prSet presAssocID="{FBC45D6C-564D-485D-A430-E48DF9C83048}" presName="sibTrans" presStyleCnt="0"/>
      <dgm:spPr/>
    </dgm:pt>
    <dgm:pt modelId="{33961A75-1F9A-4EFB-B5F3-46BB7362FF80}" type="pres">
      <dgm:prSet presAssocID="{FBC45D6C-564D-485D-A430-E48DF9C83048}" presName="space" presStyleCnt="0"/>
      <dgm:spPr/>
    </dgm:pt>
    <dgm:pt modelId="{33133E79-F005-4063-9EEB-C6D4D303972C}" type="pres">
      <dgm:prSet presAssocID="{E6FD9E7A-6DE6-4097-90F4-0F4D6834B250}" presName="composite" presStyleCnt="0"/>
      <dgm:spPr/>
    </dgm:pt>
    <dgm:pt modelId="{91148A80-46BD-4FA4-9B46-9D3995D1C8DF}" type="pres">
      <dgm:prSet presAssocID="{E6FD9E7A-6DE6-4097-90F4-0F4D6834B250}" presName="LShape" presStyleLbl="alignNode1" presStyleIdx="4" presStyleCnt="7"/>
      <dgm:spPr/>
    </dgm:pt>
    <dgm:pt modelId="{786A7736-B3FC-4BEE-85F0-B815F69B0BD0}" type="pres">
      <dgm:prSet presAssocID="{E6FD9E7A-6DE6-4097-90F4-0F4D6834B250}" presName="ParentText" presStyleLbl="revTx" presStyleIdx="2" presStyleCnt="4">
        <dgm:presLayoutVars>
          <dgm:chMax val="0"/>
          <dgm:chPref val="0"/>
          <dgm:bulletEnabled val="1"/>
        </dgm:presLayoutVars>
      </dgm:prSet>
      <dgm:spPr/>
      <dgm:t>
        <a:bodyPr/>
        <a:lstStyle/>
        <a:p>
          <a:endParaRPr lang="en-US"/>
        </a:p>
      </dgm:t>
    </dgm:pt>
    <dgm:pt modelId="{417B868B-2D94-4090-B7D9-CD5CA96FE8B8}" type="pres">
      <dgm:prSet presAssocID="{E6FD9E7A-6DE6-4097-90F4-0F4D6834B250}" presName="Triangle" presStyleLbl="alignNode1" presStyleIdx="5" presStyleCnt="7"/>
      <dgm:spPr/>
    </dgm:pt>
    <dgm:pt modelId="{E7F44450-7960-4201-AE74-F9132A62E7E9}" type="pres">
      <dgm:prSet presAssocID="{AC86B39C-AFEA-411C-9030-14495A859BE9}" presName="sibTrans" presStyleCnt="0"/>
      <dgm:spPr/>
    </dgm:pt>
    <dgm:pt modelId="{63C0FFE6-F2AE-4D1E-81AB-0DC7F9301479}" type="pres">
      <dgm:prSet presAssocID="{AC86B39C-AFEA-411C-9030-14495A859BE9}" presName="space" presStyleCnt="0"/>
      <dgm:spPr/>
    </dgm:pt>
    <dgm:pt modelId="{52A126CE-AF17-4C61-8298-2A12F140EFDF}" type="pres">
      <dgm:prSet presAssocID="{254CA592-34E4-460D-A3F5-371191CE01F0}" presName="composite" presStyleCnt="0"/>
      <dgm:spPr/>
    </dgm:pt>
    <dgm:pt modelId="{823485BF-ECC5-4C52-9656-DFF112AA7524}" type="pres">
      <dgm:prSet presAssocID="{254CA592-34E4-460D-A3F5-371191CE01F0}" presName="LShape" presStyleLbl="alignNode1" presStyleIdx="6" presStyleCnt="7"/>
      <dgm:spPr/>
    </dgm:pt>
    <dgm:pt modelId="{CA06CA7D-793D-4E28-A0D7-476F2105CD28}" type="pres">
      <dgm:prSet presAssocID="{254CA592-34E4-460D-A3F5-371191CE01F0}" presName="ParentText" presStyleLbl="revTx" presStyleIdx="3" presStyleCnt="4">
        <dgm:presLayoutVars>
          <dgm:chMax val="0"/>
          <dgm:chPref val="0"/>
          <dgm:bulletEnabled val="1"/>
        </dgm:presLayoutVars>
      </dgm:prSet>
      <dgm:spPr/>
      <dgm:t>
        <a:bodyPr/>
        <a:lstStyle/>
        <a:p>
          <a:endParaRPr lang="en-US"/>
        </a:p>
      </dgm:t>
    </dgm:pt>
  </dgm:ptLst>
  <dgm:cxnLst>
    <dgm:cxn modelId="{714FA40D-2750-476C-8FD1-CD0EF3F045AC}" type="presOf" srcId="{254CA592-34E4-460D-A3F5-371191CE01F0}" destId="{CA06CA7D-793D-4E28-A0D7-476F2105CD28}" srcOrd="0" destOrd="0" presId="urn:microsoft.com/office/officeart/2009/3/layout/StepUpProcess"/>
    <dgm:cxn modelId="{2EB05EF4-2444-47A0-B33C-504CA2A4BD0B}" type="presOf" srcId="{8110EE45-0299-4DB0-B798-7A5D0E5F734A}" destId="{17FB98F4-1D94-4500-94EA-C5FC82BB6F80}" srcOrd="0" destOrd="0" presId="urn:microsoft.com/office/officeart/2009/3/layout/StepUpProcess"/>
    <dgm:cxn modelId="{75FD8E34-543B-4B7D-A10F-7EEF4F045327}" type="presOf" srcId="{E6FD9E7A-6DE6-4097-90F4-0F4D6834B250}" destId="{786A7736-B3FC-4BEE-85F0-B815F69B0BD0}" srcOrd="0" destOrd="0" presId="urn:microsoft.com/office/officeart/2009/3/layout/StepUpProcess"/>
    <dgm:cxn modelId="{58F9AC6F-E6D6-4621-916C-19558EE47C30}" srcId="{D48AB1BD-DF98-4098-97D8-2AD2801BC89F}" destId="{3FC8D801-39E7-48B5-8930-17C6020EF0F3}" srcOrd="1" destOrd="0" parTransId="{012A4D2A-0A10-40B2-AC68-EFA66A729A16}" sibTransId="{FBC45D6C-564D-485D-A430-E48DF9C83048}"/>
    <dgm:cxn modelId="{6CB770FD-A011-4875-BD19-0FDF43CF0307}" type="presOf" srcId="{3FC8D801-39E7-48B5-8930-17C6020EF0F3}" destId="{89C67524-C296-41C3-89DB-AFCBF687B868}" srcOrd="0" destOrd="0" presId="urn:microsoft.com/office/officeart/2009/3/layout/StepUpProcess"/>
    <dgm:cxn modelId="{DD019822-2D3B-48C8-836A-CEC9FC9E08BA}" srcId="{D48AB1BD-DF98-4098-97D8-2AD2801BC89F}" destId="{8110EE45-0299-4DB0-B798-7A5D0E5F734A}" srcOrd="0" destOrd="0" parTransId="{307BD203-EA29-455E-8AC6-7927DE225532}" sibTransId="{3007DBA9-6078-46D5-8E54-991957898503}"/>
    <dgm:cxn modelId="{34B93958-2FCD-45F1-8BEA-EF064C36AF2D}" srcId="{D48AB1BD-DF98-4098-97D8-2AD2801BC89F}" destId="{254CA592-34E4-460D-A3F5-371191CE01F0}" srcOrd="3" destOrd="0" parTransId="{55F2362C-2F0D-4971-958A-C2D6E3D69862}" sibTransId="{2830E910-558A-46FF-AEB2-ADF1AE24D51E}"/>
    <dgm:cxn modelId="{D25A61B2-900D-4A54-9673-87291F15B567}" type="presOf" srcId="{D48AB1BD-DF98-4098-97D8-2AD2801BC89F}" destId="{F147DCBB-B6FE-4C31-961A-8B2622055BCA}" srcOrd="0" destOrd="0" presId="urn:microsoft.com/office/officeart/2009/3/layout/StepUpProcess"/>
    <dgm:cxn modelId="{99FEB58A-D44F-4B10-ACBB-EF9DD215F049}" srcId="{D48AB1BD-DF98-4098-97D8-2AD2801BC89F}" destId="{E6FD9E7A-6DE6-4097-90F4-0F4D6834B250}" srcOrd="2" destOrd="0" parTransId="{A5A0CAA6-0133-452F-A67F-E49205D214C3}" sibTransId="{AC86B39C-AFEA-411C-9030-14495A859BE9}"/>
    <dgm:cxn modelId="{D525CE3B-E8BE-4700-924A-C4DFE0AF1D72}" type="presParOf" srcId="{F147DCBB-B6FE-4C31-961A-8B2622055BCA}" destId="{412F1015-6072-40AF-BFA8-6E6ACD6E7C96}" srcOrd="0" destOrd="0" presId="urn:microsoft.com/office/officeart/2009/3/layout/StepUpProcess"/>
    <dgm:cxn modelId="{5D549AA9-5E10-48B2-BCCE-CF8F5F348317}" type="presParOf" srcId="{412F1015-6072-40AF-BFA8-6E6ACD6E7C96}" destId="{81100B11-79D8-49FB-BE1F-5D020C65BB14}" srcOrd="0" destOrd="0" presId="urn:microsoft.com/office/officeart/2009/3/layout/StepUpProcess"/>
    <dgm:cxn modelId="{CD273141-31CC-46D6-8C43-6793F8BC55CB}" type="presParOf" srcId="{412F1015-6072-40AF-BFA8-6E6ACD6E7C96}" destId="{17FB98F4-1D94-4500-94EA-C5FC82BB6F80}" srcOrd="1" destOrd="0" presId="urn:microsoft.com/office/officeart/2009/3/layout/StepUpProcess"/>
    <dgm:cxn modelId="{435DCD1F-2707-4411-8659-3FF3ECC84C1F}" type="presParOf" srcId="{412F1015-6072-40AF-BFA8-6E6ACD6E7C96}" destId="{DC1BBF97-65CA-4D86-B2B3-E509245576AA}" srcOrd="2" destOrd="0" presId="urn:microsoft.com/office/officeart/2009/3/layout/StepUpProcess"/>
    <dgm:cxn modelId="{48F0C91C-2F45-4442-A6A4-2DB1C76936F1}" type="presParOf" srcId="{F147DCBB-B6FE-4C31-961A-8B2622055BCA}" destId="{1CBAE30B-6FB3-4CEC-8538-E540F6708EFE}" srcOrd="1" destOrd="0" presId="urn:microsoft.com/office/officeart/2009/3/layout/StepUpProcess"/>
    <dgm:cxn modelId="{C5CCBDB5-7ABC-4167-B6B8-CD75FFD97008}" type="presParOf" srcId="{1CBAE30B-6FB3-4CEC-8538-E540F6708EFE}" destId="{8684730E-DE13-42D4-8285-A8950174E541}" srcOrd="0" destOrd="0" presId="urn:microsoft.com/office/officeart/2009/3/layout/StepUpProcess"/>
    <dgm:cxn modelId="{2E6418C3-7630-4DCE-AD6F-E6E04D033E11}" type="presParOf" srcId="{F147DCBB-B6FE-4C31-961A-8B2622055BCA}" destId="{7BD872D7-286A-499A-80C0-B3E2937F9A04}" srcOrd="2" destOrd="0" presId="urn:microsoft.com/office/officeart/2009/3/layout/StepUpProcess"/>
    <dgm:cxn modelId="{4E6E679C-B49A-4F30-B65C-62A5BCE8A824}" type="presParOf" srcId="{7BD872D7-286A-499A-80C0-B3E2937F9A04}" destId="{38B0A478-786C-41FC-A763-91F2DAC79A09}" srcOrd="0" destOrd="0" presId="urn:microsoft.com/office/officeart/2009/3/layout/StepUpProcess"/>
    <dgm:cxn modelId="{37C170DB-7F2E-4002-BE5F-EA760A1C4A52}" type="presParOf" srcId="{7BD872D7-286A-499A-80C0-B3E2937F9A04}" destId="{89C67524-C296-41C3-89DB-AFCBF687B868}" srcOrd="1" destOrd="0" presId="urn:microsoft.com/office/officeart/2009/3/layout/StepUpProcess"/>
    <dgm:cxn modelId="{64786F06-4CD3-4770-96F5-752356134E53}" type="presParOf" srcId="{7BD872D7-286A-499A-80C0-B3E2937F9A04}" destId="{E10B1A53-C913-4280-BB6F-6F5F96FC1070}" srcOrd="2" destOrd="0" presId="urn:microsoft.com/office/officeart/2009/3/layout/StepUpProcess"/>
    <dgm:cxn modelId="{ED58A6CA-36BF-4F25-B273-DF888CBDE9B6}" type="presParOf" srcId="{F147DCBB-B6FE-4C31-961A-8B2622055BCA}" destId="{564BB56D-9D7F-4B0D-B1FA-08DE6CD29E6C}" srcOrd="3" destOrd="0" presId="urn:microsoft.com/office/officeart/2009/3/layout/StepUpProcess"/>
    <dgm:cxn modelId="{CA998164-67F4-4CE7-8048-F1BBFE879012}" type="presParOf" srcId="{564BB56D-9D7F-4B0D-B1FA-08DE6CD29E6C}" destId="{33961A75-1F9A-4EFB-B5F3-46BB7362FF80}" srcOrd="0" destOrd="0" presId="urn:microsoft.com/office/officeart/2009/3/layout/StepUpProcess"/>
    <dgm:cxn modelId="{F7E19C5E-DA59-43A6-B1A5-ABDFC499CB06}" type="presParOf" srcId="{F147DCBB-B6FE-4C31-961A-8B2622055BCA}" destId="{33133E79-F005-4063-9EEB-C6D4D303972C}" srcOrd="4" destOrd="0" presId="urn:microsoft.com/office/officeart/2009/3/layout/StepUpProcess"/>
    <dgm:cxn modelId="{D83A3C29-21A5-4B66-B1D2-FE5CFFDE3ECE}" type="presParOf" srcId="{33133E79-F005-4063-9EEB-C6D4D303972C}" destId="{91148A80-46BD-4FA4-9B46-9D3995D1C8DF}" srcOrd="0" destOrd="0" presId="urn:microsoft.com/office/officeart/2009/3/layout/StepUpProcess"/>
    <dgm:cxn modelId="{3B0A6DEE-3A42-4A44-A86E-E02B9C978653}" type="presParOf" srcId="{33133E79-F005-4063-9EEB-C6D4D303972C}" destId="{786A7736-B3FC-4BEE-85F0-B815F69B0BD0}" srcOrd="1" destOrd="0" presId="urn:microsoft.com/office/officeart/2009/3/layout/StepUpProcess"/>
    <dgm:cxn modelId="{589152F3-554F-4E9C-8FB1-C4C4431C5D50}" type="presParOf" srcId="{33133E79-F005-4063-9EEB-C6D4D303972C}" destId="{417B868B-2D94-4090-B7D9-CD5CA96FE8B8}" srcOrd="2" destOrd="0" presId="urn:microsoft.com/office/officeart/2009/3/layout/StepUpProcess"/>
    <dgm:cxn modelId="{6C0886E8-D62E-449C-B28E-45CCA95AB89D}" type="presParOf" srcId="{F147DCBB-B6FE-4C31-961A-8B2622055BCA}" destId="{E7F44450-7960-4201-AE74-F9132A62E7E9}" srcOrd="5" destOrd="0" presId="urn:microsoft.com/office/officeart/2009/3/layout/StepUpProcess"/>
    <dgm:cxn modelId="{90728326-2ABB-466B-894E-2320082B3776}" type="presParOf" srcId="{E7F44450-7960-4201-AE74-F9132A62E7E9}" destId="{63C0FFE6-F2AE-4D1E-81AB-0DC7F9301479}" srcOrd="0" destOrd="0" presId="urn:microsoft.com/office/officeart/2009/3/layout/StepUpProcess"/>
    <dgm:cxn modelId="{4118F31C-2040-47E7-9D71-DEC3B85D5717}" type="presParOf" srcId="{F147DCBB-B6FE-4C31-961A-8B2622055BCA}" destId="{52A126CE-AF17-4C61-8298-2A12F140EFDF}" srcOrd="6" destOrd="0" presId="urn:microsoft.com/office/officeart/2009/3/layout/StepUpProcess"/>
    <dgm:cxn modelId="{D00FD587-7031-42B7-AF44-7F75A6D37C40}" type="presParOf" srcId="{52A126CE-AF17-4C61-8298-2A12F140EFDF}" destId="{823485BF-ECC5-4C52-9656-DFF112AA7524}" srcOrd="0" destOrd="0" presId="urn:microsoft.com/office/officeart/2009/3/layout/StepUpProcess"/>
    <dgm:cxn modelId="{EC6A3CA0-F517-4F33-8984-498178BE76B1}" type="presParOf" srcId="{52A126CE-AF17-4C61-8298-2A12F140EFDF}" destId="{CA06CA7D-793D-4E28-A0D7-476F2105CD28}"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100B11-79D8-49FB-BE1F-5D020C65BB14}">
      <dsp:nvSpPr>
        <dsp:cNvPr id="0" name=""/>
        <dsp:cNvSpPr/>
      </dsp:nvSpPr>
      <dsp:spPr>
        <a:xfrm rot="5400000">
          <a:off x="299253" y="1645663"/>
          <a:ext cx="896736" cy="1492149"/>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FB98F4-1D94-4500-94EA-C5FC82BB6F80}">
      <dsp:nvSpPr>
        <dsp:cNvPr id="0" name=""/>
        <dsp:cNvSpPr/>
      </dsp:nvSpPr>
      <dsp:spPr>
        <a:xfrm>
          <a:off x="149566" y="2091494"/>
          <a:ext cx="1347120" cy="118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smtClean="0"/>
            <a:t>Student </a:t>
          </a:r>
        </a:p>
        <a:p>
          <a:pPr lvl="0" algn="l" defTabSz="889000">
            <a:lnSpc>
              <a:spcPct val="90000"/>
            </a:lnSpc>
            <a:spcBef>
              <a:spcPct val="0"/>
            </a:spcBef>
            <a:spcAft>
              <a:spcPct val="35000"/>
            </a:spcAft>
          </a:pPr>
          <a:r>
            <a:rPr lang="en-US" sz="2000" kern="1200" dirty="0" smtClean="0"/>
            <a:t>$138</a:t>
          </a:r>
          <a:endParaRPr lang="en-US" sz="2000" kern="1200" dirty="0"/>
        </a:p>
      </dsp:txBody>
      <dsp:txXfrm>
        <a:off x="149566" y="2091494"/>
        <a:ext cx="1347120" cy="1180830"/>
      </dsp:txXfrm>
    </dsp:sp>
    <dsp:sp modelId="{DC1BBF97-65CA-4D86-B2B3-E509245576AA}">
      <dsp:nvSpPr>
        <dsp:cNvPr id="0" name=""/>
        <dsp:cNvSpPr/>
      </dsp:nvSpPr>
      <dsp:spPr>
        <a:xfrm>
          <a:off x="1242513" y="1535809"/>
          <a:ext cx="254173" cy="254173"/>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B0A478-786C-41FC-A763-91F2DAC79A09}">
      <dsp:nvSpPr>
        <dsp:cNvPr id="0" name=""/>
        <dsp:cNvSpPr/>
      </dsp:nvSpPr>
      <dsp:spPr>
        <a:xfrm rot="5400000">
          <a:off x="1948392" y="1237582"/>
          <a:ext cx="896736" cy="1492149"/>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C67524-C296-41C3-89DB-AFCBF687B868}">
      <dsp:nvSpPr>
        <dsp:cNvPr id="0" name=""/>
        <dsp:cNvSpPr/>
      </dsp:nvSpPr>
      <dsp:spPr>
        <a:xfrm>
          <a:off x="1798705" y="1683413"/>
          <a:ext cx="1347120" cy="118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smtClean="0"/>
            <a:t>Active-New Midwife $210</a:t>
          </a:r>
          <a:endParaRPr lang="en-US" sz="2000" kern="1200" dirty="0" smtClean="0"/>
        </a:p>
      </dsp:txBody>
      <dsp:txXfrm>
        <a:off x="1798705" y="1683413"/>
        <a:ext cx="1347120" cy="1180830"/>
      </dsp:txXfrm>
    </dsp:sp>
    <dsp:sp modelId="{E10B1A53-C913-4280-BB6F-6F5F96FC1070}">
      <dsp:nvSpPr>
        <dsp:cNvPr id="0" name=""/>
        <dsp:cNvSpPr/>
      </dsp:nvSpPr>
      <dsp:spPr>
        <a:xfrm>
          <a:off x="2891652" y="1127728"/>
          <a:ext cx="254173" cy="254173"/>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148A80-46BD-4FA4-9B46-9D3995D1C8DF}">
      <dsp:nvSpPr>
        <dsp:cNvPr id="0" name=""/>
        <dsp:cNvSpPr/>
      </dsp:nvSpPr>
      <dsp:spPr>
        <a:xfrm rot="5400000">
          <a:off x="3597532" y="829501"/>
          <a:ext cx="896736" cy="1492149"/>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6A7736-B3FC-4BEE-85F0-B815F69B0BD0}">
      <dsp:nvSpPr>
        <dsp:cNvPr id="0" name=""/>
        <dsp:cNvSpPr/>
      </dsp:nvSpPr>
      <dsp:spPr>
        <a:xfrm>
          <a:off x="3447844" y="1275332"/>
          <a:ext cx="1347120" cy="118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smtClean="0"/>
            <a:t>Active-Advancing</a:t>
          </a:r>
          <a:endParaRPr lang="en-US" sz="2000" kern="1200" dirty="0" smtClean="0"/>
        </a:p>
        <a:p>
          <a:pPr lvl="0" algn="l" defTabSz="889000">
            <a:lnSpc>
              <a:spcPct val="90000"/>
            </a:lnSpc>
            <a:spcBef>
              <a:spcPct val="0"/>
            </a:spcBef>
            <a:spcAft>
              <a:spcPct val="35000"/>
            </a:spcAft>
          </a:pPr>
          <a:r>
            <a:rPr lang="en-US" sz="2000" kern="1200" dirty="0" smtClean="0"/>
            <a:t>$282</a:t>
          </a:r>
          <a:endParaRPr lang="en-US" sz="2000" kern="1200" dirty="0"/>
        </a:p>
      </dsp:txBody>
      <dsp:txXfrm>
        <a:off x="3447844" y="1275332"/>
        <a:ext cx="1347120" cy="1180830"/>
      </dsp:txXfrm>
    </dsp:sp>
    <dsp:sp modelId="{417B868B-2D94-4090-B7D9-CD5CA96FE8B8}">
      <dsp:nvSpPr>
        <dsp:cNvPr id="0" name=""/>
        <dsp:cNvSpPr/>
      </dsp:nvSpPr>
      <dsp:spPr>
        <a:xfrm>
          <a:off x="4540791" y="719647"/>
          <a:ext cx="254173" cy="254173"/>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3485BF-ECC5-4C52-9656-DFF112AA7524}">
      <dsp:nvSpPr>
        <dsp:cNvPr id="0" name=""/>
        <dsp:cNvSpPr/>
      </dsp:nvSpPr>
      <dsp:spPr>
        <a:xfrm rot="5400000">
          <a:off x="5246671" y="421420"/>
          <a:ext cx="896736" cy="1492149"/>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06CA7D-793D-4E28-A0D7-476F2105CD28}">
      <dsp:nvSpPr>
        <dsp:cNvPr id="0" name=""/>
        <dsp:cNvSpPr/>
      </dsp:nvSpPr>
      <dsp:spPr>
        <a:xfrm>
          <a:off x="5096983" y="867251"/>
          <a:ext cx="1347120" cy="118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smtClean="0"/>
            <a:t>Active</a:t>
          </a:r>
        </a:p>
        <a:p>
          <a:pPr lvl="0" algn="l" defTabSz="889000">
            <a:lnSpc>
              <a:spcPct val="90000"/>
            </a:lnSpc>
            <a:spcBef>
              <a:spcPct val="0"/>
            </a:spcBef>
            <a:spcAft>
              <a:spcPct val="35000"/>
            </a:spcAft>
          </a:pPr>
          <a:r>
            <a:rPr lang="en-US" sz="2000" kern="1200" dirty="0" smtClean="0"/>
            <a:t>$357</a:t>
          </a:r>
          <a:endParaRPr lang="en-US" sz="2000" kern="1200" dirty="0"/>
        </a:p>
      </dsp:txBody>
      <dsp:txXfrm>
        <a:off x="5096983" y="867251"/>
        <a:ext cx="1347120" cy="1180830"/>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3DE5C17C-A324-4889-91ED-9DB67546F3D4}" type="datetimeFigureOut">
              <a:rPr lang="en-US" smtClean="0"/>
              <a:t>10/30/2014</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A3D881AF-F75A-493F-AE7B-0F5A7CFB8E93}" type="slidenum">
              <a:rPr lang="en-US" smtClean="0"/>
              <a:t>‹#›</a:t>
            </a:fld>
            <a:endParaRPr lang="en-US"/>
          </a:p>
        </p:txBody>
      </p:sp>
    </p:spTree>
    <p:extLst>
      <p:ext uri="{BB962C8B-B14F-4D97-AF65-F5344CB8AC3E}">
        <p14:creationId xmlns:p14="http://schemas.microsoft.com/office/powerpoint/2010/main" val="21466048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fontAlgn="auto">
              <a:spcBef>
                <a:spcPts val="0"/>
              </a:spcBef>
              <a:spcAft>
                <a:spcPts val="0"/>
              </a:spcAft>
              <a:defRPr sz="1200">
                <a:latin typeface="+mn-lt"/>
                <a:cs typeface="+mn-cs"/>
              </a:defRPr>
            </a:lvl1pPr>
          </a:lstStyle>
          <a:p>
            <a:pPr>
              <a:defRPr/>
            </a:pPr>
            <a:fld id="{D0018B99-1E29-44AE-B730-B6DE50A09835}" type="datetimeFigureOut">
              <a:rPr lang="en-US"/>
              <a:pPr>
                <a:defRPr/>
              </a:pPr>
              <a:t>10/30/2014</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pPr lvl="0"/>
            <a:endParaRPr lang="en-US" noProof="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fontAlgn="auto">
              <a:spcBef>
                <a:spcPts val="0"/>
              </a:spcBef>
              <a:spcAft>
                <a:spcPts val="0"/>
              </a:spcAft>
              <a:defRPr sz="1200">
                <a:latin typeface="+mn-lt"/>
                <a:cs typeface="+mn-cs"/>
              </a:defRPr>
            </a:lvl1pPr>
          </a:lstStyle>
          <a:p>
            <a:pPr>
              <a:defRPr/>
            </a:pPr>
            <a:fld id="{E426DE7D-930F-4123-BBC7-E33205EF2B62}" type="slidenum">
              <a:rPr lang="en-US"/>
              <a:pPr>
                <a:defRPr/>
              </a:pPr>
              <a:t>‹#›</a:t>
            </a:fld>
            <a:endParaRPr lang="en-US"/>
          </a:p>
        </p:txBody>
      </p:sp>
    </p:spTree>
    <p:extLst>
      <p:ext uri="{BB962C8B-B14F-4D97-AF65-F5344CB8AC3E}">
        <p14:creationId xmlns:p14="http://schemas.microsoft.com/office/powerpoint/2010/main" val="23558919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birthtools.org/"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www.midwife.org/index.asp?downloadid=4448"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birthtools.org/"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www.midwife.org/index.asp?downloadid=4448"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426DE7D-930F-4123-BBC7-E33205EF2B62}" type="slidenum">
              <a:rPr lang="en-US" smtClean="0"/>
              <a:pPr>
                <a:defRPr/>
              </a:pPr>
              <a:t>1</a:t>
            </a:fld>
            <a:endParaRPr lang="en-US"/>
          </a:p>
        </p:txBody>
      </p:sp>
    </p:spTree>
    <p:extLst>
      <p:ext uri="{BB962C8B-B14F-4D97-AF65-F5344CB8AC3E}">
        <p14:creationId xmlns:p14="http://schemas.microsoft.com/office/powerpoint/2010/main" val="4504062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ACNM</a:t>
            </a:r>
            <a:r>
              <a:rPr lang="en-US" baseline="0" dirty="0" smtClean="0"/>
              <a:t> has developed New Midwife resources to provide information about what is needed to enter the next phase of your journey.  </a:t>
            </a:r>
            <a:endParaRPr lang="en-US" dirty="0"/>
          </a:p>
        </p:txBody>
      </p:sp>
      <p:sp>
        <p:nvSpPr>
          <p:cNvPr id="4" name="Slide Number Placeholder 3"/>
          <p:cNvSpPr>
            <a:spLocks noGrp="1"/>
          </p:cNvSpPr>
          <p:nvPr>
            <p:ph type="sldNum" sz="quarter" idx="10"/>
          </p:nvPr>
        </p:nvSpPr>
        <p:spPr/>
        <p:txBody>
          <a:bodyPr/>
          <a:lstStyle/>
          <a:p>
            <a:pPr>
              <a:defRPr/>
            </a:pPr>
            <a:fld id="{E426DE7D-930F-4123-BBC7-E33205EF2B62}" type="slidenum">
              <a:rPr lang="en-US" smtClean="0"/>
              <a:pPr>
                <a:defRPr/>
              </a:pPr>
              <a:t>10</a:t>
            </a:fld>
            <a:endParaRPr lang="en-US"/>
          </a:p>
        </p:txBody>
      </p:sp>
    </p:spTree>
    <p:extLst>
      <p:ext uri="{BB962C8B-B14F-4D97-AF65-F5344CB8AC3E}">
        <p14:creationId xmlns:p14="http://schemas.microsoft.com/office/powerpoint/2010/main" val="14195379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t>Evidence-Based </a:t>
            </a:r>
            <a:r>
              <a:rPr lang="en-US" sz="1200" b="1" kern="1200" dirty="0" smtClean="0">
                <a:solidFill>
                  <a:schemeClr val="tx1"/>
                </a:solidFill>
                <a:latin typeface="+mn-lt"/>
                <a:ea typeface="+mn-ea"/>
                <a:cs typeface="+mn-cs"/>
              </a:rPr>
              <a:t>Practice</a:t>
            </a:r>
            <a:r>
              <a:rPr lang="en-US" sz="1200" b="1" dirty="0" smtClean="0"/>
              <a:t>: Pearls of Midwifery, updated in 2014</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t>	</a:t>
            </a:r>
            <a:r>
              <a:rPr lang="en-US" sz="1200" b="0" dirty="0" smtClean="0"/>
              <a:t>A</a:t>
            </a:r>
            <a:r>
              <a:rPr lang="en-US" sz="1200" b="0" baseline="0" dirty="0" smtClean="0"/>
              <a:t> clinical presentation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1" dirty="0" smtClean="0"/>
          </a:p>
          <a:p>
            <a:r>
              <a:rPr lang="en-US" sz="1200" b="0" i="0" kern="1200" dirty="0" smtClean="0">
                <a:solidFill>
                  <a:schemeClr val="tx1"/>
                </a:solidFill>
                <a:effectLst/>
                <a:latin typeface="+mn-lt"/>
                <a:ea typeface="+mn-ea"/>
                <a:cs typeface="+mn-cs"/>
              </a:rPr>
              <a:t>ACNM’s Healthy Birth Initiative aims to maximize women’s opportunity to have a healthy birth using their own natural physiology while avoiding unnecessary procedures that may interfere with that process. The initiative takes a 3-pronged approach, equipping women, maternity care providers, and quality managers, hospital policymakers, and payers with the tools to inspire better care, better health, and lower costs.</a:t>
            </a:r>
          </a:p>
          <a:p>
            <a:endParaRPr lang="en-US" sz="1200" b="1" dirty="0" smtClean="0"/>
          </a:p>
          <a:p>
            <a:r>
              <a:rPr lang="en-US" sz="1200" b="1" dirty="0" smtClean="0"/>
              <a:t>ACNM’s </a:t>
            </a:r>
            <a:r>
              <a:rPr lang="en-US" sz="1200" b="1" i="1" dirty="0" smtClean="0"/>
              <a:t>Healthy Birth Initiative  </a:t>
            </a:r>
            <a:r>
              <a:rPr lang="en-US" sz="1200" dirty="0" smtClean="0"/>
              <a:t>tools to support and promote the value of healthy, spontaneous labor and birth</a:t>
            </a:r>
          </a:p>
          <a:p>
            <a:r>
              <a:rPr lang="en-US" sz="1200" b="1" dirty="0" smtClean="0"/>
              <a:t>	For Women: </a:t>
            </a:r>
            <a:r>
              <a:rPr lang="en-US" sz="1200" i="1" dirty="0" smtClean="0"/>
              <a:t>Normal, Healthy Childbirth for Women &amp; Families: What You Need to Know </a:t>
            </a:r>
            <a:r>
              <a:rPr lang="en-US" sz="1200" dirty="0" smtClean="0"/>
              <a:t>document</a:t>
            </a:r>
            <a:endParaRPr lang="en-US" sz="1200" i="1" dirty="0" smtClean="0"/>
          </a:p>
          <a:p>
            <a:r>
              <a:rPr lang="en-US" sz="1200" b="1" dirty="0" smtClean="0"/>
              <a:t>	For Maternity Care Providers: </a:t>
            </a:r>
            <a:r>
              <a:rPr lang="en-US" sz="1200" b="1" dirty="0" smtClean="0">
                <a:hlinkClick r:id="rId3"/>
              </a:rPr>
              <a:t>www.BIRTHTOOLS.org</a:t>
            </a:r>
            <a:r>
              <a:rPr lang="en-US" sz="1200" b="1" dirty="0" smtClean="0"/>
              <a:t> </a:t>
            </a:r>
          </a:p>
          <a:p>
            <a:r>
              <a:rPr lang="en-US" sz="1050" b="1" dirty="0" smtClean="0"/>
              <a:t>Tools for Optimizing the Outcomes of Labor Safely</a:t>
            </a:r>
            <a:r>
              <a:rPr lang="en-US" sz="1050" dirty="0" smtClean="0"/>
              <a:t>, online toolkit that presents the evidence, resources, protocols, and other materials to assist clinicians implement best practices that promote physiologic birth.</a:t>
            </a:r>
            <a:endParaRPr lang="en-US" sz="1050" b="1" dirty="0" smtClean="0"/>
          </a:p>
          <a:p>
            <a:r>
              <a:rPr lang="en-US" sz="1200" b="1" dirty="0" smtClean="0"/>
              <a:t>For hospital policymakers, payers and other organizations</a:t>
            </a:r>
          </a:p>
          <a:p>
            <a:r>
              <a:rPr lang="en-US" sz="1200" b="1" dirty="0" smtClean="0"/>
              <a:t>	</a:t>
            </a:r>
            <a:r>
              <a:rPr lang="en-US" sz="1200" i="1" dirty="0" smtClean="0">
                <a:hlinkClick r:id="rId4" tooltip="Birth Matters PDF download"/>
              </a:rPr>
              <a:t>Birth Matters</a:t>
            </a:r>
            <a:r>
              <a:rPr lang="en-US" sz="1200" dirty="0" smtClean="0"/>
              <a:t> is a handout for quality administrators that explains how implementing an evidence-based strategy focused on physiologic birth increases the well-being of families and prevents rare, adverse outcomes for hospital systems.</a:t>
            </a:r>
            <a:endParaRPr lang="en-US" dirty="0"/>
          </a:p>
        </p:txBody>
      </p:sp>
      <p:sp>
        <p:nvSpPr>
          <p:cNvPr id="4" name="Slide Number Placeholder 3"/>
          <p:cNvSpPr>
            <a:spLocks noGrp="1"/>
          </p:cNvSpPr>
          <p:nvPr>
            <p:ph type="sldNum" sz="quarter" idx="10"/>
          </p:nvPr>
        </p:nvSpPr>
        <p:spPr/>
        <p:txBody>
          <a:bodyPr/>
          <a:lstStyle/>
          <a:p>
            <a:pPr>
              <a:defRPr/>
            </a:pPr>
            <a:fld id="{E426DE7D-930F-4123-BBC7-E33205EF2B62}" type="slidenum">
              <a:rPr lang="en-US" smtClean="0"/>
              <a:pPr>
                <a:defRPr/>
              </a:pPr>
              <a:t>11</a:t>
            </a:fld>
            <a:endParaRPr lang="en-US"/>
          </a:p>
        </p:txBody>
      </p:sp>
    </p:spTree>
    <p:extLst>
      <p:ext uri="{BB962C8B-B14F-4D97-AF65-F5344CB8AC3E}">
        <p14:creationId xmlns:p14="http://schemas.microsoft.com/office/powerpoint/2010/main" val="14195379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a:t>
            </a:r>
            <a:r>
              <a:rPr lang="en-US" baseline="0" dirty="0" smtClean="0"/>
              <a:t> medical societies offer continuing education.  But our members don’t have “typical hours” or can’t always leave the practice to attend an annual meeting.  Because of that, ACNM has provided different ways in which members can attain continuing education. </a:t>
            </a:r>
            <a:endParaRPr lang="en-US" dirty="0"/>
          </a:p>
        </p:txBody>
      </p:sp>
      <p:sp>
        <p:nvSpPr>
          <p:cNvPr id="4" name="Slide Number Placeholder 3"/>
          <p:cNvSpPr>
            <a:spLocks noGrp="1"/>
          </p:cNvSpPr>
          <p:nvPr>
            <p:ph type="sldNum" sz="quarter" idx="10"/>
          </p:nvPr>
        </p:nvSpPr>
        <p:spPr/>
        <p:txBody>
          <a:bodyPr/>
          <a:lstStyle/>
          <a:p>
            <a:pPr>
              <a:defRPr/>
            </a:pPr>
            <a:fld id="{E426DE7D-930F-4123-BBC7-E33205EF2B62}" type="slidenum">
              <a:rPr lang="en-US" smtClean="0"/>
              <a:pPr>
                <a:defRPr/>
              </a:pPr>
              <a:t>12</a:t>
            </a:fld>
            <a:endParaRPr lang="en-US"/>
          </a:p>
        </p:txBody>
      </p:sp>
    </p:spTree>
    <p:extLst>
      <p:ext uri="{BB962C8B-B14F-4D97-AF65-F5344CB8AC3E}">
        <p14:creationId xmlns:p14="http://schemas.microsoft.com/office/powerpoint/2010/main" val="11270418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 MERA is the</a:t>
            </a:r>
            <a:r>
              <a:rPr lang="en-US" baseline="0" dirty="0" smtClean="0"/>
              <a:t> United State Midwifery, Education, Regulation and Association.</a:t>
            </a:r>
          </a:p>
          <a:p>
            <a:r>
              <a:rPr lang="en-US" baseline="0" dirty="0" smtClean="0"/>
              <a:t>Comprised of the 7 national midwifery organizations:</a:t>
            </a:r>
          </a:p>
          <a:p>
            <a:r>
              <a:rPr lang="en-US" sz="1200" b="0" i="0" kern="1200" dirty="0" smtClean="0">
                <a:solidFill>
                  <a:schemeClr val="tx1"/>
                </a:solidFill>
                <a:effectLst/>
                <a:latin typeface="+mn-lt"/>
                <a:ea typeface="+mn-ea"/>
                <a:cs typeface="+mn-cs"/>
              </a:rPr>
              <a:t>ACNM, the Accreditation Commission for Midwifery Education, American Midwifery Certification Board, Midwifery Education Accreditation Council, Midwives Alliance of North America, National Association of Certified Professional Midwives, and North American Registry of Midwives.</a:t>
            </a:r>
            <a:endParaRPr lang="en-US" dirty="0"/>
          </a:p>
        </p:txBody>
      </p:sp>
      <p:sp>
        <p:nvSpPr>
          <p:cNvPr id="4" name="Slide Number Placeholder 3"/>
          <p:cNvSpPr>
            <a:spLocks noGrp="1"/>
          </p:cNvSpPr>
          <p:nvPr>
            <p:ph type="sldNum" sz="quarter" idx="10"/>
          </p:nvPr>
        </p:nvSpPr>
        <p:spPr/>
        <p:txBody>
          <a:bodyPr/>
          <a:lstStyle/>
          <a:p>
            <a:pPr>
              <a:defRPr/>
            </a:pPr>
            <a:fld id="{E426DE7D-930F-4123-BBC7-E33205EF2B62}" type="slidenum">
              <a:rPr lang="en-US" smtClean="0"/>
              <a:pPr>
                <a:defRPr/>
              </a:pPr>
              <a:t>13</a:t>
            </a:fld>
            <a:endParaRPr lang="en-US"/>
          </a:p>
        </p:txBody>
      </p:sp>
    </p:spTree>
    <p:extLst>
      <p:ext uri="{BB962C8B-B14F-4D97-AF65-F5344CB8AC3E}">
        <p14:creationId xmlns:p14="http://schemas.microsoft.com/office/powerpoint/2010/main" val="13373462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ACNM works</a:t>
            </a:r>
            <a:r>
              <a:rPr lang="en-US" baseline="0" dirty="0" smtClean="0"/>
              <a:t> with different partners to improve maternal health.  The most recent collaborations are with the CDC in producing and providing expert input in projects affecting women and pregnant women.</a:t>
            </a:r>
            <a:endParaRPr lang="en-US" dirty="0"/>
          </a:p>
        </p:txBody>
      </p:sp>
      <p:sp>
        <p:nvSpPr>
          <p:cNvPr id="4" name="Slide Number Placeholder 3"/>
          <p:cNvSpPr>
            <a:spLocks noGrp="1"/>
          </p:cNvSpPr>
          <p:nvPr>
            <p:ph type="sldNum" sz="quarter" idx="10"/>
          </p:nvPr>
        </p:nvSpPr>
        <p:spPr/>
        <p:txBody>
          <a:bodyPr/>
          <a:lstStyle/>
          <a:p>
            <a:pPr>
              <a:defRPr/>
            </a:pPr>
            <a:fld id="{E426DE7D-930F-4123-BBC7-E33205EF2B62}" type="slidenum">
              <a:rPr lang="en-US" smtClean="0"/>
              <a:pPr>
                <a:defRPr/>
              </a:pPr>
              <a:t>14</a:t>
            </a:fld>
            <a:endParaRPr lang="en-US"/>
          </a:p>
        </p:txBody>
      </p:sp>
    </p:spTree>
    <p:extLst>
      <p:ext uri="{BB962C8B-B14F-4D97-AF65-F5344CB8AC3E}">
        <p14:creationId xmlns:p14="http://schemas.microsoft.com/office/powerpoint/2010/main" val="24455259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a:t>
            </a:r>
            <a:r>
              <a:rPr lang="en-US" baseline="0" dirty="0" err="1" smtClean="0"/>
              <a:t>eMidwife</a:t>
            </a:r>
            <a:r>
              <a:rPr lang="en-US" baseline="0" dirty="0" smtClean="0"/>
              <a:t> Discussion Groups are the list serves that are available to all members.  There are lists for only students; for only affiliate member and issues specific lists, such as homebirth; midwives of color; midwives teaching nurses.  But you have to be a member to be a part of the conversations!</a:t>
            </a:r>
            <a:endParaRPr lang="en-US" dirty="0"/>
          </a:p>
        </p:txBody>
      </p:sp>
      <p:sp>
        <p:nvSpPr>
          <p:cNvPr id="4" name="Slide Number Placeholder 3"/>
          <p:cNvSpPr>
            <a:spLocks noGrp="1"/>
          </p:cNvSpPr>
          <p:nvPr>
            <p:ph type="sldNum" sz="quarter" idx="10"/>
          </p:nvPr>
        </p:nvSpPr>
        <p:spPr/>
        <p:txBody>
          <a:bodyPr/>
          <a:lstStyle/>
          <a:p>
            <a:pPr>
              <a:defRPr/>
            </a:pPr>
            <a:fld id="{E426DE7D-930F-4123-BBC7-E33205EF2B62}" type="slidenum">
              <a:rPr lang="en-US" smtClean="0"/>
              <a:pPr>
                <a:defRPr/>
              </a:pPr>
              <a:t>15</a:t>
            </a:fld>
            <a:endParaRPr lang="en-US"/>
          </a:p>
        </p:txBody>
      </p:sp>
    </p:spTree>
    <p:extLst>
      <p:ext uri="{BB962C8B-B14F-4D97-AF65-F5344CB8AC3E}">
        <p14:creationId xmlns:p14="http://schemas.microsoft.com/office/powerpoint/2010/main" val="2946269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ACNM has many</a:t>
            </a:r>
            <a:r>
              <a:rPr lang="en-US" baseline="0" dirty="0" smtClean="0"/>
              <a:t> different Social Media channels to engage members. </a:t>
            </a:r>
            <a:r>
              <a:rPr lang="en-US" baseline="0" dirty="0" smtClean="0">
                <a:solidFill>
                  <a:srgbClr val="C00000"/>
                </a:solidFill>
              </a:rPr>
              <a:t>INCLUDE INFORMATION ABOUT THE AFFILIATE SOCIAL MEDIA OR WEB PRESCENCE </a:t>
            </a:r>
          </a:p>
        </p:txBody>
      </p:sp>
      <p:sp>
        <p:nvSpPr>
          <p:cNvPr id="4" name="Slide Number Placeholder 3"/>
          <p:cNvSpPr>
            <a:spLocks noGrp="1"/>
          </p:cNvSpPr>
          <p:nvPr>
            <p:ph type="sldNum" sz="quarter" idx="10"/>
          </p:nvPr>
        </p:nvSpPr>
        <p:spPr/>
        <p:txBody>
          <a:bodyPr/>
          <a:lstStyle/>
          <a:p>
            <a:pPr>
              <a:defRPr/>
            </a:pPr>
            <a:fld id="{E426DE7D-930F-4123-BBC7-E33205EF2B62}" type="slidenum">
              <a:rPr lang="en-US" smtClean="0"/>
              <a:pPr>
                <a:defRPr/>
              </a:pPr>
              <a:t>16</a:t>
            </a:fld>
            <a:endParaRPr lang="en-US"/>
          </a:p>
        </p:txBody>
      </p:sp>
    </p:spTree>
    <p:extLst>
      <p:ext uri="{BB962C8B-B14F-4D97-AF65-F5344CB8AC3E}">
        <p14:creationId xmlns:p14="http://schemas.microsoft.com/office/powerpoint/2010/main" val="34980306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426DE7D-930F-4123-BBC7-E33205EF2B62}" type="slidenum">
              <a:rPr lang="en-US" smtClean="0"/>
              <a:pPr>
                <a:defRPr/>
              </a:pPr>
              <a:t>17</a:t>
            </a:fld>
            <a:endParaRPr lang="en-US"/>
          </a:p>
        </p:txBody>
      </p:sp>
    </p:spTree>
    <p:extLst>
      <p:ext uri="{BB962C8B-B14F-4D97-AF65-F5344CB8AC3E}">
        <p14:creationId xmlns:p14="http://schemas.microsoft.com/office/powerpoint/2010/main" val="2946269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426DE7D-930F-4123-BBC7-E33205EF2B62}" type="slidenum">
              <a:rPr lang="en-US" smtClean="0"/>
              <a:pPr>
                <a:defRPr/>
              </a:pPr>
              <a:t>18</a:t>
            </a:fld>
            <a:endParaRPr lang="en-US"/>
          </a:p>
        </p:txBody>
      </p:sp>
    </p:spTree>
    <p:extLst>
      <p:ext uri="{BB962C8B-B14F-4D97-AF65-F5344CB8AC3E}">
        <p14:creationId xmlns:p14="http://schemas.microsoft.com/office/powerpoint/2010/main" val="2946269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426DE7D-930F-4123-BBC7-E33205EF2B62}" type="slidenum">
              <a:rPr lang="en-US" smtClean="0"/>
              <a:pPr>
                <a:defRPr/>
              </a:pPr>
              <a:t>19</a:t>
            </a:fld>
            <a:endParaRPr lang="en-US"/>
          </a:p>
        </p:txBody>
      </p:sp>
    </p:spTree>
    <p:extLst>
      <p:ext uri="{BB962C8B-B14F-4D97-AF65-F5344CB8AC3E}">
        <p14:creationId xmlns:p14="http://schemas.microsoft.com/office/powerpoint/2010/main" val="294626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vision and mission of ACNM.  </a:t>
            </a:r>
          </a:p>
          <a:p>
            <a:endParaRPr lang="en-US" baseline="0" dirty="0" smtClean="0"/>
          </a:p>
        </p:txBody>
      </p:sp>
      <p:sp>
        <p:nvSpPr>
          <p:cNvPr id="4" name="Slide Number Placeholder 3"/>
          <p:cNvSpPr>
            <a:spLocks noGrp="1"/>
          </p:cNvSpPr>
          <p:nvPr>
            <p:ph type="sldNum" sz="quarter" idx="10"/>
          </p:nvPr>
        </p:nvSpPr>
        <p:spPr/>
        <p:txBody>
          <a:bodyPr/>
          <a:lstStyle/>
          <a:p>
            <a:pPr>
              <a:defRPr/>
            </a:pPr>
            <a:fld id="{E426DE7D-930F-4123-BBC7-E33205EF2B62}" type="slidenum">
              <a:rPr lang="en-US" smtClean="0"/>
              <a:pPr>
                <a:defRPr/>
              </a:pPr>
              <a:t>2</a:t>
            </a:fld>
            <a:endParaRPr lang="en-US"/>
          </a:p>
        </p:txBody>
      </p:sp>
    </p:spTree>
    <p:extLst>
      <p:ext uri="{BB962C8B-B14F-4D97-AF65-F5344CB8AC3E}">
        <p14:creationId xmlns:p14="http://schemas.microsoft.com/office/powerpoint/2010/main" val="22626317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solidFill>
                  <a:srgbClr val="FF0000"/>
                </a:solidFill>
              </a:rPr>
              <a:t>FILL IN YOUR AFFILIATE DUES IN EXAMPLE and</a:t>
            </a:r>
            <a:r>
              <a:rPr lang="en-US" b="1" baseline="0" dirty="0" smtClean="0">
                <a:solidFill>
                  <a:srgbClr val="FF0000"/>
                </a:solidFill>
              </a:rPr>
              <a:t> CHANGE TOTAL AMOUNT</a:t>
            </a:r>
            <a:endParaRPr lang="en-US" b="1" dirty="0">
              <a:solidFill>
                <a:srgbClr val="FF0000"/>
              </a:solidFill>
            </a:endParaRPr>
          </a:p>
        </p:txBody>
      </p:sp>
      <p:sp>
        <p:nvSpPr>
          <p:cNvPr id="4" name="Slide Number Placeholder 3"/>
          <p:cNvSpPr>
            <a:spLocks noGrp="1"/>
          </p:cNvSpPr>
          <p:nvPr>
            <p:ph type="sldNum" sz="quarter" idx="10"/>
          </p:nvPr>
        </p:nvSpPr>
        <p:spPr/>
        <p:txBody>
          <a:bodyPr/>
          <a:lstStyle/>
          <a:p>
            <a:pPr>
              <a:defRPr/>
            </a:pPr>
            <a:fld id="{E426DE7D-930F-4123-BBC7-E33205EF2B62}" type="slidenum">
              <a:rPr lang="en-US" smtClean="0"/>
              <a:pPr>
                <a:defRPr/>
              </a:pPr>
              <a:t>20</a:t>
            </a:fld>
            <a:endParaRPr lang="en-US"/>
          </a:p>
        </p:txBody>
      </p:sp>
    </p:spTree>
    <p:extLst>
      <p:ext uri="{BB962C8B-B14F-4D97-AF65-F5344CB8AC3E}">
        <p14:creationId xmlns:p14="http://schemas.microsoft.com/office/powerpoint/2010/main" val="2946269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426DE7D-930F-4123-BBC7-E33205EF2B62}" type="slidenum">
              <a:rPr lang="en-US" smtClean="0"/>
              <a:pPr>
                <a:defRPr/>
              </a:pPr>
              <a:t>21</a:t>
            </a:fld>
            <a:endParaRPr lang="en-US"/>
          </a:p>
        </p:txBody>
      </p:sp>
    </p:spTree>
    <p:extLst>
      <p:ext uri="{BB962C8B-B14F-4D97-AF65-F5344CB8AC3E}">
        <p14:creationId xmlns:p14="http://schemas.microsoft.com/office/powerpoint/2010/main" val="294626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We all</a:t>
            </a:r>
            <a:r>
              <a:rPr lang="en-US" baseline="0" dirty="0" smtClean="0"/>
              <a:t> KNOW the benefits of membership in ACNM – or really any professional organization.  Sure there is the Journal and “advocacy”, discounts for the annual meeting, support, education, networking… But what does all of this mean, anyway?</a:t>
            </a:r>
            <a:endParaRPr lang="en-US" dirty="0"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C3D25D6-8F58-4A3E-93AA-B2D22BB35CBA}" type="slidenum">
              <a:rPr lang="en-US">
                <a:cs typeface="Arial" charset="0"/>
              </a:rPr>
              <a:pPr fontAlgn="base">
                <a:spcBef>
                  <a:spcPct val="0"/>
                </a:spcBef>
                <a:spcAft>
                  <a:spcPct val="0"/>
                </a:spcAft>
                <a:defRPr/>
              </a:pPr>
              <a:t>3</a:t>
            </a:fld>
            <a:endParaRPr lang="en-US">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426DE7D-930F-4123-BBC7-E33205EF2B62}" type="slidenum">
              <a:rPr lang="en-US" smtClean="0"/>
              <a:pPr>
                <a:defRPr/>
              </a:pPr>
              <a:t>4</a:t>
            </a:fld>
            <a:endParaRPr lang="en-US"/>
          </a:p>
        </p:txBody>
      </p:sp>
    </p:spTree>
    <p:extLst>
      <p:ext uri="{BB962C8B-B14F-4D97-AF65-F5344CB8AC3E}">
        <p14:creationId xmlns:p14="http://schemas.microsoft.com/office/powerpoint/2010/main" val="3446486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Beginning January, 2015,</a:t>
            </a:r>
            <a:r>
              <a:rPr lang="en-US" baseline="0" dirty="0" smtClean="0"/>
              <a:t> ACNM will be instituting a two new membership categories to help the transition from student to ‘active’ member.  The benefits in the two new dues categories will be the same as Active members, but will help ease the financial burden of active member dues.</a:t>
            </a:r>
            <a:endParaRPr lang="en-US" dirty="0"/>
          </a:p>
        </p:txBody>
      </p:sp>
      <p:sp>
        <p:nvSpPr>
          <p:cNvPr id="4" name="Slide Number Placeholder 3"/>
          <p:cNvSpPr>
            <a:spLocks noGrp="1"/>
          </p:cNvSpPr>
          <p:nvPr>
            <p:ph type="sldNum" sz="quarter" idx="10"/>
          </p:nvPr>
        </p:nvSpPr>
        <p:spPr/>
        <p:txBody>
          <a:bodyPr/>
          <a:lstStyle/>
          <a:p>
            <a:pPr>
              <a:defRPr/>
            </a:pPr>
            <a:fld id="{E426DE7D-930F-4123-BBC7-E33205EF2B62}" type="slidenum">
              <a:rPr lang="en-US" smtClean="0"/>
              <a:pPr>
                <a:defRPr/>
              </a:pPr>
              <a:t>5</a:t>
            </a:fld>
            <a:endParaRPr lang="en-US"/>
          </a:p>
        </p:txBody>
      </p:sp>
    </p:spTree>
    <p:extLst>
      <p:ext uri="{BB962C8B-B14F-4D97-AF65-F5344CB8AC3E}">
        <p14:creationId xmlns:p14="http://schemas.microsoft.com/office/powerpoint/2010/main" val="1477481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Sure</a:t>
            </a:r>
            <a:r>
              <a:rPr lang="en-US" baseline="0" dirty="0" smtClean="0"/>
              <a:t> we know that ACNM “advocates” but what does that mean?</a:t>
            </a:r>
            <a:endParaRPr lang="en-US" dirty="0"/>
          </a:p>
        </p:txBody>
      </p:sp>
      <p:sp>
        <p:nvSpPr>
          <p:cNvPr id="4" name="Slide Number Placeholder 3"/>
          <p:cNvSpPr>
            <a:spLocks noGrp="1"/>
          </p:cNvSpPr>
          <p:nvPr>
            <p:ph type="sldNum" sz="quarter" idx="10"/>
          </p:nvPr>
        </p:nvSpPr>
        <p:spPr/>
        <p:txBody>
          <a:bodyPr/>
          <a:lstStyle/>
          <a:p>
            <a:pPr>
              <a:defRPr/>
            </a:pPr>
            <a:fld id="{E426DE7D-930F-4123-BBC7-E33205EF2B62}" type="slidenum">
              <a:rPr lang="en-US" smtClean="0"/>
              <a:pPr>
                <a:defRPr/>
              </a:pPr>
              <a:t>6</a:t>
            </a:fld>
            <a:endParaRPr lang="en-US"/>
          </a:p>
        </p:txBody>
      </p:sp>
    </p:spTree>
    <p:extLst>
      <p:ext uri="{BB962C8B-B14F-4D97-AF65-F5344CB8AC3E}">
        <p14:creationId xmlns:p14="http://schemas.microsoft.com/office/powerpoint/2010/main" val="1419537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ACNM</a:t>
            </a:r>
            <a:r>
              <a:rPr lang="en-US" baseline="0" dirty="0" smtClean="0"/>
              <a:t> has invested in changing the public perception of midwifery through the Our Moment of Truth Campaign to inform consumers about midwives and the care you provide.  But we also offer media relations support, social media support and graphic design support for our members.  We can help you prep for an interview with the press; we can help with Call the Midwife ads the affiliate will want to run.  We can help the affiliates set up social media channels.  </a:t>
            </a:r>
            <a:endParaRPr lang="en-US" dirty="0"/>
          </a:p>
        </p:txBody>
      </p:sp>
      <p:sp>
        <p:nvSpPr>
          <p:cNvPr id="4" name="Slide Number Placeholder 3"/>
          <p:cNvSpPr>
            <a:spLocks noGrp="1"/>
          </p:cNvSpPr>
          <p:nvPr>
            <p:ph type="sldNum" sz="quarter" idx="10"/>
          </p:nvPr>
        </p:nvSpPr>
        <p:spPr/>
        <p:txBody>
          <a:bodyPr/>
          <a:lstStyle/>
          <a:p>
            <a:pPr>
              <a:defRPr/>
            </a:pPr>
            <a:fld id="{E426DE7D-930F-4123-BBC7-E33205EF2B62}" type="slidenum">
              <a:rPr lang="en-US" smtClean="0"/>
              <a:pPr>
                <a:defRPr/>
              </a:pPr>
              <a:t>7</a:t>
            </a:fld>
            <a:endParaRPr lang="en-US"/>
          </a:p>
        </p:txBody>
      </p:sp>
    </p:spTree>
    <p:extLst>
      <p:ext uri="{BB962C8B-B14F-4D97-AF65-F5344CB8AC3E}">
        <p14:creationId xmlns:p14="http://schemas.microsoft.com/office/powerpoint/2010/main" val="14195379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t>Evidence-Based </a:t>
            </a:r>
            <a:r>
              <a:rPr lang="en-US" sz="1200" b="1" kern="1200" dirty="0" smtClean="0">
                <a:solidFill>
                  <a:schemeClr val="tx1"/>
                </a:solidFill>
                <a:latin typeface="+mn-lt"/>
                <a:ea typeface="+mn-ea"/>
                <a:cs typeface="+mn-cs"/>
              </a:rPr>
              <a:t>Practice</a:t>
            </a:r>
            <a:r>
              <a:rPr lang="en-US" sz="1200" b="1" dirty="0" smtClean="0"/>
              <a:t>: Pearls of Midwifery, updated in 2014</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t>	</a:t>
            </a:r>
            <a:r>
              <a:rPr lang="en-US" sz="1200" b="0" dirty="0" smtClean="0"/>
              <a:t>A</a:t>
            </a:r>
            <a:r>
              <a:rPr lang="en-US" sz="1200" b="0" baseline="0" dirty="0" smtClean="0"/>
              <a:t> clinical presentation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1" dirty="0" smtClean="0"/>
          </a:p>
          <a:p>
            <a:r>
              <a:rPr lang="en-US" sz="1200" b="0" i="0" kern="1200" dirty="0" smtClean="0">
                <a:solidFill>
                  <a:schemeClr val="tx1"/>
                </a:solidFill>
                <a:effectLst/>
                <a:latin typeface="+mn-lt"/>
                <a:ea typeface="+mn-ea"/>
                <a:cs typeface="+mn-cs"/>
              </a:rPr>
              <a:t>ACNM’s Healthy Birth Initiative aims to maximize women’s opportunity to have a healthy birth using their own natural physiology while avoiding unnecessary procedures that may interfere with that process. The initiative takes a 3-pronged approach, equipping women, maternity care providers, and quality managers, hospital policymakers, and payers with the tools to inspire better care, better health, and lower costs.</a:t>
            </a:r>
          </a:p>
          <a:p>
            <a:endParaRPr lang="en-US" sz="1200" b="1" dirty="0" smtClean="0"/>
          </a:p>
          <a:p>
            <a:r>
              <a:rPr lang="en-US" sz="1200" b="1" dirty="0" smtClean="0"/>
              <a:t>ACNM’s </a:t>
            </a:r>
            <a:r>
              <a:rPr lang="en-US" sz="1200" b="1" i="1" dirty="0" smtClean="0"/>
              <a:t>Healthy Birth Initiative  </a:t>
            </a:r>
            <a:r>
              <a:rPr lang="en-US" sz="1200" dirty="0" smtClean="0"/>
              <a:t>tools to support and promote the value of healthy, spontaneous labor and birth</a:t>
            </a:r>
          </a:p>
          <a:p>
            <a:r>
              <a:rPr lang="en-US" sz="1200" b="1" dirty="0" smtClean="0"/>
              <a:t>	For Women: </a:t>
            </a:r>
            <a:r>
              <a:rPr lang="en-US" sz="1200" i="1" dirty="0" smtClean="0"/>
              <a:t>Normal, Healthy Childbirth for Women &amp; Families: What You Need to Know </a:t>
            </a:r>
            <a:r>
              <a:rPr lang="en-US" sz="1200" dirty="0" smtClean="0"/>
              <a:t>document</a:t>
            </a:r>
            <a:endParaRPr lang="en-US" sz="1200" i="1" dirty="0" smtClean="0"/>
          </a:p>
          <a:p>
            <a:r>
              <a:rPr lang="en-US" sz="1200" b="1" dirty="0" smtClean="0"/>
              <a:t>	For Maternity Care Providers: </a:t>
            </a:r>
            <a:r>
              <a:rPr lang="en-US" sz="1200" b="1" dirty="0" smtClean="0">
                <a:hlinkClick r:id="rId3"/>
              </a:rPr>
              <a:t>www.BIRTHTOOLS.org</a:t>
            </a:r>
            <a:r>
              <a:rPr lang="en-US" sz="1200" b="1" dirty="0" smtClean="0"/>
              <a:t> </a:t>
            </a:r>
          </a:p>
          <a:p>
            <a:r>
              <a:rPr lang="en-US" sz="1050" b="1" dirty="0" smtClean="0"/>
              <a:t>Tools for Optimizing the Outcomes of Labor Safely</a:t>
            </a:r>
            <a:r>
              <a:rPr lang="en-US" sz="1050" dirty="0" smtClean="0"/>
              <a:t>, online toolkit that presents the evidence, resources, protocols, and other materials to assist clinicians implement best practices that promote physiologic birth.</a:t>
            </a:r>
            <a:endParaRPr lang="en-US" sz="1050" b="1" dirty="0" smtClean="0"/>
          </a:p>
          <a:p>
            <a:r>
              <a:rPr lang="en-US" sz="1200" b="1" dirty="0" smtClean="0"/>
              <a:t>For hospital policymakers, payers and other organizations</a:t>
            </a:r>
          </a:p>
          <a:p>
            <a:r>
              <a:rPr lang="en-US" sz="1200" b="1" dirty="0" smtClean="0"/>
              <a:t>	</a:t>
            </a:r>
            <a:r>
              <a:rPr lang="en-US" sz="1200" i="1" dirty="0" smtClean="0">
                <a:hlinkClick r:id="rId4" tooltip="Birth Matters PDF download"/>
              </a:rPr>
              <a:t>Birth Matters</a:t>
            </a:r>
            <a:r>
              <a:rPr lang="en-US" sz="1200" dirty="0" smtClean="0"/>
              <a:t> is a handout for quality administrators that explains how implementing an evidence-based strategy focused on physiologic birth increases the well-being of families and prevents rare, adverse outcomes for hospital systems.</a:t>
            </a:r>
            <a:endParaRPr lang="en-US" dirty="0"/>
          </a:p>
        </p:txBody>
      </p:sp>
      <p:sp>
        <p:nvSpPr>
          <p:cNvPr id="4" name="Slide Number Placeholder 3"/>
          <p:cNvSpPr>
            <a:spLocks noGrp="1"/>
          </p:cNvSpPr>
          <p:nvPr>
            <p:ph type="sldNum" sz="quarter" idx="10"/>
          </p:nvPr>
        </p:nvSpPr>
        <p:spPr/>
        <p:txBody>
          <a:bodyPr/>
          <a:lstStyle/>
          <a:p>
            <a:pPr>
              <a:defRPr/>
            </a:pPr>
            <a:fld id="{E426DE7D-930F-4123-BBC7-E33205EF2B62}" type="slidenum">
              <a:rPr lang="en-US" smtClean="0"/>
              <a:pPr>
                <a:defRPr/>
              </a:pPr>
              <a:t>8</a:t>
            </a:fld>
            <a:endParaRPr lang="en-US"/>
          </a:p>
        </p:txBody>
      </p:sp>
    </p:spTree>
    <p:extLst>
      <p:ext uri="{BB962C8B-B14F-4D97-AF65-F5344CB8AC3E}">
        <p14:creationId xmlns:p14="http://schemas.microsoft.com/office/powerpoint/2010/main" val="14195379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ACNM</a:t>
            </a:r>
            <a:r>
              <a:rPr lang="en-US" baseline="0" dirty="0" smtClean="0"/>
              <a:t> has over 50 position statement and since December, 2013, have updated 7 of them! We pride ourselves on providing the best information for our members, timely.</a:t>
            </a:r>
            <a:endParaRPr lang="en-US" dirty="0"/>
          </a:p>
        </p:txBody>
      </p:sp>
      <p:sp>
        <p:nvSpPr>
          <p:cNvPr id="4" name="Slide Number Placeholder 3"/>
          <p:cNvSpPr>
            <a:spLocks noGrp="1"/>
          </p:cNvSpPr>
          <p:nvPr>
            <p:ph type="sldNum" sz="quarter" idx="10"/>
          </p:nvPr>
        </p:nvSpPr>
        <p:spPr/>
        <p:txBody>
          <a:bodyPr/>
          <a:lstStyle/>
          <a:p>
            <a:pPr>
              <a:defRPr/>
            </a:pPr>
            <a:fld id="{E426DE7D-930F-4123-BBC7-E33205EF2B62}" type="slidenum">
              <a:rPr lang="en-US" smtClean="0"/>
              <a:pPr>
                <a:defRPr/>
              </a:pPr>
              <a:t>9</a:t>
            </a:fld>
            <a:endParaRPr lang="en-US"/>
          </a:p>
        </p:txBody>
      </p:sp>
    </p:spTree>
    <p:extLst>
      <p:ext uri="{BB962C8B-B14F-4D97-AF65-F5344CB8AC3E}">
        <p14:creationId xmlns:p14="http://schemas.microsoft.com/office/powerpoint/2010/main" val="1614058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CC25A85-CC3D-4181-B398-CDE467B3D8C6}" type="datetimeFigureOut">
              <a:rPr lang="en-US"/>
              <a:pPr>
                <a:defRPr/>
              </a:pPr>
              <a:t>10/30/2014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B11825B-E8A9-4E27-B818-C2664082CB2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67C382C-C3AC-40FC-83DC-C2DE9813E28C}" type="datetimeFigureOut">
              <a:rPr lang="en-US"/>
              <a:pPr>
                <a:defRPr/>
              </a:pPr>
              <a:t>10/30/2014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F1542C6-AAE0-4BBC-A8AE-103CB5C73D1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5E7918E-A4CA-4500-9ABD-907E434D06D5}" type="datetimeFigureOut">
              <a:rPr lang="en-US"/>
              <a:pPr>
                <a:defRPr/>
              </a:pPr>
              <a:t>10/30/2014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CF1E1D0-217F-4533-9ECF-B60BE0682DE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96F24E8-6A48-4922-9860-F68C16CF9C91}" type="datetimeFigureOut">
              <a:rPr lang="en-US"/>
              <a:pPr>
                <a:defRPr/>
              </a:pPr>
              <a:t>10/30/2014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6210C09-C727-4567-A136-918DC3009A7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C4167DD-0C0E-4B0B-8FB7-552F16FDD6C6}" type="datetimeFigureOut">
              <a:rPr lang="en-US"/>
              <a:pPr>
                <a:defRPr/>
              </a:pPr>
              <a:t>10/30/2014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02FCB08-B519-4AE9-A0E4-1FAA2E70F67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B0BC575-C187-43E2-83FE-A48A86DFDE2F}" type="datetimeFigureOut">
              <a:rPr lang="en-US"/>
              <a:pPr>
                <a:defRPr/>
              </a:pPr>
              <a:t>10/30/2014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DD21D91-9FB2-4BEE-8735-7A2AA4D787F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9EB3588-7002-4B7A-9614-17D104351435}" type="datetimeFigureOut">
              <a:rPr lang="en-US"/>
              <a:pPr>
                <a:defRPr/>
              </a:pPr>
              <a:t>10/30/2014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FC0AA74-8CC1-44ED-B61D-6C375A68F01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C21FC54-A0A7-4C26-8F36-2122DED2C4B1}" type="datetimeFigureOut">
              <a:rPr lang="en-US"/>
              <a:pPr>
                <a:defRPr/>
              </a:pPr>
              <a:t>10/30/2014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04514D8-EF7F-4DAA-8124-53AD7C91350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4" descr="ACNM-BlueWave-PPTBkd.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Date Placeholder 1"/>
          <p:cNvSpPr>
            <a:spLocks noGrp="1"/>
          </p:cNvSpPr>
          <p:nvPr>
            <p:ph type="dt" sz="half" idx="10"/>
          </p:nvPr>
        </p:nvSpPr>
        <p:spPr/>
        <p:txBody>
          <a:bodyPr/>
          <a:lstStyle>
            <a:lvl1pPr>
              <a:defRPr/>
            </a:lvl1pPr>
          </a:lstStyle>
          <a:p>
            <a:pPr>
              <a:defRPr/>
            </a:pPr>
            <a:fld id="{73B843F3-B689-4C8C-899C-41FFFDADB17F}" type="datetimeFigureOut">
              <a:rPr lang="en-US"/>
              <a:pPr>
                <a:defRPr/>
              </a:pPr>
              <a:t>10/30/2014</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3"/>
          <p:cNvSpPr>
            <a:spLocks noGrp="1"/>
          </p:cNvSpPr>
          <p:nvPr>
            <p:ph type="sldNum" sz="quarter" idx="12"/>
          </p:nvPr>
        </p:nvSpPr>
        <p:spPr/>
        <p:txBody>
          <a:bodyPr/>
          <a:lstStyle>
            <a:lvl1pPr>
              <a:defRPr/>
            </a:lvl1pPr>
          </a:lstStyle>
          <a:p>
            <a:pPr>
              <a:defRPr/>
            </a:pPr>
            <a:fld id="{25AF34D1-F0AB-49A7-9479-53C1A85B048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61DC1EB-3AB1-4E47-865C-8DEE331C2BB5}" type="datetimeFigureOut">
              <a:rPr lang="en-US"/>
              <a:pPr>
                <a:defRPr/>
              </a:pPr>
              <a:t>10/30/2014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623A415-0DD6-4B9A-9C59-24DAAC8010A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763C604-112B-43FF-8DE9-4D99CC8B0D41}" type="datetimeFigureOut">
              <a:rPr lang="en-US"/>
              <a:pPr>
                <a:defRPr/>
              </a:pPr>
              <a:t>10/30/2014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E2C2E2E-D9FB-4CDC-BE14-1FD5D8E2BA7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2E969B76-6788-4D22-8874-584E02BB30F2}" type="datetimeFigureOut">
              <a:rPr lang="en-US"/>
              <a:pPr>
                <a:defRPr/>
              </a:pPr>
              <a:t>10/30/2014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74B9EDF-6197-4031-8571-8EE181E74D2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60" r:id="rId7"/>
    <p:sldLayoutId id="2147483653" r:id="rId8"/>
    <p:sldLayoutId id="2147483652" r:id="rId9"/>
    <p:sldLayoutId id="2147483651" r:id="rId10"/>
    <p:sldLayoutId id="214748365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txBox="1">
            <a:spLocks/>
          </p:cNvSpPr>
          <p:nvPr/>
        </p:nvSpPr>
        <p:spPr bwMode="auto">
          <a:xfrm>
            <a:off x="762000" y="1828800"/>
            <a:ext cx="7772400" cy="1165225"/>
          </a:xfrm>
          <a:prstGeom prst="rect">
            <a:avLst/>
          </a:prstGeom>
          <a:noFill/>
          <a:ln w="9525">
            <a:noFill/>
            <a:miter lim="800000"/>
            <a:headEnd/>
            <a:tailEnd/>
          </a:ln>
        </p:spPr>
        <p:txBody>
          <a:bodyPr/>
          <a:lstStyle/>
          <a:p>
            <a:pPr algn="ctr"/>
            <a:endParaRPr lang="en-US" sz="4400">
              <a:latin typeface="Calibri" pitchFamily="34" charset="0"/>
            </a:endParaRPr>
          </a:p>
        </p:txBody>
      </p:sp>
      <p:sp>
        <p:nvSpPr>
          <p:cNvPr id="14339" name="Rectangle 2"/>
          <p:cNvSpPr>
            <a:spLocks noChangeArrowheads="1"/>
          </p:cNvSpPr>
          <p:nvPr/>
        </p:nvSpPr>
        <p:spPr bwMode="auto">
          <a:xfrm>
            <a:off x="609600" y="3733800"/>
            <a:ext cx="8077200" cy="369332"/>
          </a:xfrm>
          <a:prstGeom prst="rect">
            <a:avLst/>
          </a:prstGeom>
          <a:noFill/>
          <a:ln w="9525">
            <a:noFill/>
            <a:miter lim="800000"/>
            <a:headEnd/>
            <a:tailEnd/>
          </a:ln>
        </p:spPr>
        <p:txBody>
          <a:bodyPr>
            <a:spAutoFit/>
          </a:bodyPr>
          <a:lstStyle/>
          <a:p>
            <a:pPr algn="ctr"/>
            <a:r>
              <a:rPr lang="en-US" dirty="0" smtClean="0">
                <a:latin typeface="Calibri" pitchFamily="34" charset="0"/>
              </a:rPr>
              <a:t>Affiliate Information here</a:t>
            </a:r>
            <a:endParaRPr lang="en-US" dirty="0">
              <a:latin typeface="Calibri" pitchFamily="34" charset="0"/>
            </a:endParaRPr>
          </a:p>
        </p:txBody>
      </p:sp>
      <p:sp>
        <p:nvSpPr>
          <p:cNvPr id="14340" name="Rectangle 3"/>
          <p:cNvSpPr>
            <a:spLocks noChangeArrowheads="1"/>
          </p:cNvSpPr>
          <p:nvPr/>
        </p:nvSpPr>
        <p:spPr bwMode="auto">
          <a:xfrm>
            <a:off x="762000" y="1220788"/>
            <a:ext cx="7597775" cy="707886"/>
          </a:xfrm>
          <a:prstGeom prst="rect">
            <a:avLst/>
          </a:prstGeom>
          <a:noFill/>
          <a:ln w="9525">
            <a:noFill/>
            <a:miter lim="800000"/>
            <a:headEnd/>
            <a:tailEnd/>
          </a:ln>
        </p:spPr>
        <p:txBody>
          <a:bodyPr>
            <a:spAutoFit/>
          </a:bodyPr>
          <a:lstStyle/>
          <a:p>
            <a:pPr algn="ctr"/>
            <a:r>
              <a:rPr lang="en-US" sz="4000" b="1" dirty="0" smtClean="0">
                <a:solidFill>
                  <a:srgbClr val="0070C0"/>
                </a:solidFill>
                <a:latin typeface="Calibri" pitchFamily="34" charset="0"/>
              </a:rPr>
              <a:t>ACNM: Your Professional Home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2133600" y="881063"/>
            <a:ext cx="6781799" cy="571500"/>
          </a:xfrm>
          <a:prstGeom prst="rect">
            <a:avLst/>
          </a:prstGeom>
          <a:noFill/>
          <a:ln w="9525">
            <a:noFill/>
            <a:miter lim="800000"/>
            <a:headEnd/>
            <a:tailEnd/>
          </a:ln>
        </p:spPr>
        <p:txBody>
          <a:bodyPr/>
          <a:lstStyle/>
          <a:p>
            <a:r>
              <a:rPr lang="en-US" sz="2900" b="1" dirty="0" smtClean="0">
                <a:solidFill>
                  <a:srgbClr val="0070C0"/>
                </a:solidFill>
                <a:latin typeface="Calibri" pitchFamily="34" charset="0"/>
              </a:rPr>
              <a:t>ACNM has developed “New Midwife” resources</a:t>
            </a:r>
          </a:p>
          <a:p>
            <a:endParaRPr lang="en-US" sz="2900" b="1" dirty="0">
              <a:solidFill>
                <a:srgbClr val="0070C0"/>
              </a:solidFill>
              <a:latin typeface="Calibri" pitchFamily="34" charset="0"/>
            </a:endParaRPr>
          </a:p>
        </p:txBody>
      </p:sp>
      <p:sp>
        <p:nvSpPr>
          <p:cNvPr id="4" name="TextBox 3"/>
          <p:cNvSpPr txBox="1"/>
          <p:nvPr/>
        </p:nvSpPr>
        <p:spPr>
          <a:xfrm>
            <a:off x="990600" y="2057400"/>
            <a:ext cx="7696200" cy="4401205"/>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000" dirty="0" smtClean="0">
                <a:latin typeface="+mn-lt"/>
              </a:rPr>
              <a:t>Developed specifically for midwives that have just completed education and certification</a:t>
            </a:r>
          </a:p>
          <a:p>
            <a:pPr marL="285750" indent="-285750">
              <a:spcAft>
                <a:spcPts val="600"/>
              </a:spcAft>
              <a:buFont typeface="Arial" panose="020B0604020202020204" pitchFamily="34" charset="0"/>
              <a:buChar char="•"/>
            </a:pPr>
            <a:r>
              <a:rPr lang="en-US" sz="2000" dirty="0">
                <a:latin typeface="+mn-lt"/>
              </a:rPr>
              <a:t>Resources to </a:t>
            </a:r>
            <a:r>
              <a:rPr lang="en-US" sz="2000" dirty="0" smtClean="0">
                <a:latin typeface="+mn-lt"/>
              </a:rPr>
              <a:t>help you find </a:t>
            </a:r>
            <a:r>
              <a:rPr lang="en-US" sz="2000" dirty="0">
                <a:latin typeface="+mn-lt"/>
              </a:rPr>
              <a:t>a job!</a:t>
            </a:r>
          </a:p>
          <a:p>
            <a:pPr marL="285750" indent="-285750">
              <a:spcAft>
                <a:spcPts val="600"/>
              </a:spcAft>
              <a:buFont typeface="Arial" panose="020B0604020202020204" pitchFamily="34" charset="0"/>
              <a:buChar char="•"/>
            </a:pPr>
            <a:r>
              <a:rPr lang="en-US" sz="2000" dirty="0" smtClean="0">
                <a:latin typeface="+mn-lt"/>
              </a:rPr>
              <a:t>Workforce Resources</a:t>
            </a:r>
          </a:p>
          <a:p>
            <a:pPr lvl="1">
              <a:spcAft>
                <a:spcPts val="600"/>
              </a:spcAft>
            </a:pPr>
            <a:r>
              <a:rPr lang="en-US" sz="2000" dirty="0" smtClean="0">
                <a:latin typeface="+mn-lt"/>
              </a:rPr>
              <a:t>- Salary, Liability Insurance, Health IT</a:t>
            </a:r>
          </a:p>
          <a:p>
            <a:pPr marL="285750" indent="-285750">
              <a:spcAft>
                <a:spcPts val="600"/>
              </a:spcAft>
              <a:buFont typeface="Arial" panose="020B0604020202020204" pitchFamily="34" charset="0"/>
              <a:buChar char="•"/>
            </a:pPr>
            <a:r>
              <a:rPr lang="en-US" sz="2000" dirty="0" smtClean="0">
                <a:latin typeface="+mn-lt"/>
              </a:rPr>
              <a:t>Information on state licensing requirements</a:t>
            </a:r>
          </a:p>
          <a:p>
            <a:pPr marL="285750" indent="-285750">
              <a:spcAft>
                <a:spcPts val="600"/>
              </a:spcAft>
              <a:buFont typeface="Arial" panose="020B0604020202020204" pitchFamily="34" charset="0"/>
              <a:buChar char="•"/>
            </a:pPr>
            <a:r>
              <a:rPr lang="en-US" sz="2000" dirty="0" smtClean="0">
                <a:latin typeface="+mn-lt"/>
              </a:rPr>
              <a:t>Presentation on state practice environments</a:t>
            </a:r>
          </a:p>
          <a:p>
            <a:pPr marL="285750" indent="-285750">
              <a:spcAft>
                <a:spcPts val="600"/>
              </a:spcAft>
              <a:buFont typeface="Arial" panose="020B0604020202020204" pitchFamily="34" charset="0"/>
              <a:buChar char="•"/>
            </a:pPr>
            <a:r>
              <a:rPr lang="en-US" sz="2000" dirty="0" smtClean="0">
                <a:latin typeface="+mn-lt"/>
              </a:rPr>
              <a:t>Practice Resources to help set up or join a midwifery practice</a:t>
            </a:r>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endParaRPr lang="en-US" sz="2000" dirty="0" smtClean="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654" y="194469"/>
            <a:ext cx="1901825" cy="194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9462" y="2362200"/>
            <a:ext cx="2627313"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5868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2133600" y="881063"/>
            <a:ext cx="6781799" cy="571500"/>
          </a:xfrm>
          <a:prstGeom prst="rect">
            <a:avLst/>
          </a:prstGeom>
          <a:noFill/>
          <a:ln w="9525">
            <a:noFill/>
            <a:miter lim="800000"/>
            <a:headEnd/>
            <a:tailEnd/>
          </a:ln>
        </p:spPr>
        <p:txBody>
          <a:bodyPr/>
          <a:lstStyle/>
          <a:p>
            <a:r>
              <a:rPr lang="en-US" sz="2900" b="1" dirty="0" smtClean="0">
                <a:solidFill>
                  <a:srgbClr val="0070C0"/>
                </a:solidFill>
                <a:latin typeface="Calibri" pitchFamily="34" charset="0"/>
              </a:rPr>
              <a:t>ACNM discounts Professional Resource Publications for members</a:t>
            </a:r>
            <a:endParaRPr lang="en-US" sz="2900" b="1" dirty="0">
              <a:solidFill>
                <a:srgbClr val="0070C0"/>
              </a:solidFill>
              <a:latin typeface="Calibri" pitchFamily="34" charset="0"/>
            </a:endParaRPr>
          </a:p>
        </p:txBody>
      </p:sp>
      <p:sp>
        <p:nvSpPr>
          <p:cNvPr id="4" name="TextBox 3"/>
          <p:cNvSpPr txBox="1"/>
          <p:nvPr/>
        </p:nvSpPr>
        <p:spPr>
          <a:xfrm>
            <a:off x="1622611" y="1676400"/>
            <a:ext cx="7010400" cy="1015663"/>
          </a:xfrm>
          <a:prstGeom prst="rect">
            <a:avLst/>
          </a:prstGeom>
          <a:noFill/>
        </p:spPr>
        <p:txBody>
          <a:bodyPr wrap="square" rtlCol="0">
            <a:spAutoFit/>
          </a:bodyPr>
          <a:lstStyle/>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endParaRPr lang="en-US" sz="2000" dirty="0" smtClean="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10" y="194469"/>
            <a:ext cx="1901825" cy="194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838200" y="1905000"/>
            <a:ext cx="8077199" cy="1015663"/>
          </a:xfrm>
          <a:prstGeom prst="rect">
            <a:avLst/>
          </a:prstGeom>
          <a:noFill/>
        </p:spPr>
        <p:txBody>
          <a:bodyPr wrap="square" rtlCol="0">
            <a:spAutoFit/>
          </a:bodyPr>
          <a:lstStyle/>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endParaRPr lang="en-US" sz="2000" dirty="0" smtClean="0"/>
          </a:p>
        </p:txBody>
      </p:sp>
      <p:sp>
        <p:nvSpPr>
          <p:cNvPr id="7" name="TextBox 6"/>
          <p:cNvSpPr txBox="1"/>
          <p:nvPr/>
        </p:nvSpPr>
        <p:spPr>
          <a:xfrm>
            <a:off x="838199" y="2057400"/>
            <a:ext cx="8229601" cy="4062651"/>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000" b="1" dirty="0" smtClean="0">
                <a:latin typeface="+mj-lt"/>
              </a:rPr>
              <a:t>ACNM Exam Prep Workbook: </a:t>
            </a:r>
            <a:r>
              <a:rPr lang="en-US" sz="2000" dirty="0" smtClean="0">
                <a:latin typeface="+mj-lt"/>
              </a:rPr>
              <a:t>Regular Price: $90;  </a:t>
            </a:r>
            <a:r>
              <a:rPr lang="en-US" sz="2000" dirty="0" smtClean="0">
                <a:solidFill>
                  <a:srgbClr val="0070C0"/>
                </a:solidFill>
                <a:latin typeface="+mj-lt"/>
              </a:rPr>
              <a:t>Member Price: $60</a:t>
            </a:r>
          </a:p>
          <a:p>
            <a:pPr marL="342900" indent="-342900">
              <a:spcAft>
                <a:spcPts val="600"/>
              </a:spcAft>
              <a:buFont typeface="Arial" panose="020B0604020202020204" pitchFamily="34" charset="0"/>
              <a:buChar char="•"/>
            </a:pPr>
            <a:r>
              <a:rPr lang="en-US" sz="2000" b="1" dirty="0" smtClean="0">
                <a:latin typeface="+mj-lt"/>
              </a:rPr>
              <a:t>NEW! Exam Prep Online Modules</a:t>
            </a:r>
            <a:r>
              <a:rPr lang="en-US" sz="2000" dirty="0" smtClean="0">
                <a:latin typeface="+mj-lt"/>
              </a:rPr>
              <a:t>: </a:t>
            </a:r>
          </a:p>
          <a:p>
            <a:pPr marL="344488">
              <a:spcAft>
                <a:spcPts val="600"/>
              </a:spcAft>
            </a:pPr>
            <a:r>
              <a:rPr lang="en-US" sz="2000" dirty="0" smtClean="0">
                <a:latin typeface="+mj-lt"/>
              </a:rPr>
              <a:t>Regular Price $400; </a:t>
            </a:r>
            <a:r>
              <a:rPr lang="en-US" sz="2000" dirty="0" smtClean="0">
                <a:solidFill>
                  <a:srgbClr val="0070C0"/>
                </a:solidFill>
                <a:latin typeface="+mj-lt"/>
              </a:rPr>
              <a:t>Member Price $300</a:t>
            </a:r>
          </a:p>
          <a:p>
            <a:pPr marL="342900" indent="-342900">
              <a:spcAft>
                <a:spcPts val="600"/>
              </a:spcAft>
              <a:buFont typeface="Arial" panose="020B0604020202020204" pitchFamily="34" charset="0"/>
              <a:buChar char="•"/>
            </a:pPr>
            <a:r>
              <a:rPr lang="en-US" sz="2000" b="1" dirty="0" smtClean="0">
                <a:latin typeface="+mj-lt"/>
              </a:rPr>
              <a:t>Professional Liability Resource Kit </a:t>
            </a:r>
            <a:r>
              <a:rPr lang="en-US" sz="2000" dirty="0" smtClean="0">
                <a:latin typeface="+mj-lt"/>
              </a:rPr>
              <a:t>(released in 2014): </a:t>
            </a:r>
          </a:p>
          <a:p>
            <a:pPr marL="344488">
              <a:spcAft>
                <a:spcPts val="600"/>
              </a:spcAft>
            </a:pPr>
            <a:r>
              <a:rPr lang="en-US" sz="2000" dirty="0" smtClean="0">
                <a:latin typeface="+mj-lt"/>
              </a:rPr>
              <a:t>Regular Price: $14.95; </a:t>
            </a:r>
            <a:r>
              <a:rPr lang="en-US" sz="2000" dirty="0" smtClean="0">
                <a:solidFill>
                  <a:srgbClr val="0070C0"/>
                </a:solidFill>
                <a:latin typeface="+mj-lt"/>
              </a:rPr>
              <a:t>Member Price: FREE</a:t>
            </a:r>
          </a:p>
          <a:p>
            <a:pPr marL="285750" indent="-285750">
              <a:spcAft>
                <a:spcPts val="600"/>
              </a:spcAft>
              <a:buFont typeface="Arial" panose="020B0604020202020204" pitchFamily="34" charset="0"/>
              <a:buChar char="•"/>
            </a:pPr>
            <a:r>
              <a:rPr lang="en-US" sz="2000" b="1" dirty="0" smtClean="0">
                <a:latin typeface="+mj-lt"/>
              </a:rPr>
              <a:t>Midwifery Birth Log: </a:t>
            </a:r>
            <a:r>
              <a:rPr lang="en-US" sz="2000" dirty="0" smtClean="0">
                <a:latin typeface="+mj-lt"/>
              </a:rPr>
              <a:t>Regular Price: $15; </a:t>
            </a:r>
            <a:r>
              <a:rPr lang="en-US" sz="2000" dirty="0" smtClean="0">
                <a:solidFill>
                  <a:srgbClr val="0070C0"/>
                </a:solidFill>
                <a:latin typeface="+mj-lt"/>
              </a:rPr>
              <a:t>Member Price: $10</a:t>
            </a:r>
          </a:p>
          <a:p>
            <a:pPr marL="285750" indent="-285750">
              <a:buFont typeface="Arial" panose="020B0604020202020204" pitchFamily="34" charset="0"/>
              <a:buChar char="•"/>
            </a:pPr>
            <a:endParaRPr lang="en-US" sz="2000" dirty="0" smtClean="0">
              <a:latin typeface="+mj-lt"/>
            </a:endParaRPr>
          </a:p>
          <a:p>
            <a:r>
              <a:rPr lang="en-US" sz="2400" b="1" dirty="0" smtClean="0">
                <a:solidFill>
                  <a:srgbClr val="0070C0"/>
                </a:solidFill>
                <a:latin typeface="+mj-lt"/>
              </a:rPr>
              <a:t>Newly created Publications Committee established to update and create new professional resource documents for members</a:t>
            </a:r>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endParaRPr lang="en-US" sz="2000" dirty="0" smtClean="0"/>
          </a:p>
        </p:txBody>
      </p:sp>
    </p:spTree>
    <p:extLst>
      <p:ext uri="{BB962C8B-B14F-4D97-AF65-F5344CB8AC3E}">
        <p14:creationId xmlns:p14="http://schemas.microsoft.com/office/powerpoint/2010/main" val="42165289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2065757" y="881063"/>
            <a:ext cx="6849642" cy="571500"/>
          </a:xfrm>
          <a:prstGeom prst="rect">
            <a:avLst/>
          </a:prstGeom>
          <a:noFill/>
          <a:ln w="9525">
            <a:noFill/>
            <a:miter lim="800000"/>
            <a:headEnd/>
            <a:tailEnd/>
          </a:ln>
        </p:spPr>
        <p:txBody>
          <a:bodyPr/>
          <a:lstStyle/>
          <a:p>
            <a:r>
              <a:rPr lang="en-US" sz="2900" b="1" dirty="0" smtClean="0">
                <a:solidFill>
                  <a:srgbClr val="0070C0"/>
                </a:solidFill>
                <a:latin typeface="Calibri" pitchFamily="34" charset="0"/>
              </a:rPr>
              <a:t>ACNM has various opportunities for continuing education</a:t>
            </a:r>
          </a:p>
          <a:p>
            <a:endParaRPr lang="en-US" sz="2900" b="1" dirty="0">
              <a:solidFill>
                <a:srgbClr val="0070C0"/>
              </a:solidFill>
              <a:latin typeface="Calibri" pitchFamily="34" charset="0"/>
            </a:endParaRPr>
          </a:p>
        </p:txBody>
      </p:sp>
      <p:sp>
        <p:nvSpPr>
          <p:cNvPr id="4" name="TextBox 3"/>
          <p:cNvSpPr txBox="1"/>
          <p:nvPr/>
        </p:nvSpPr>
        <p:spPr>
          <a:xfrm>
            <a:off x="462965" y="2057401"/>
            <a:ext cx="7538035" cy="3170099"/>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latin typeface="+mj-lt"/>
              </a:rPr>
              <a:t>Annual Meeting and Exhibition</a:t>
            </a:r>
          </a:p>
          <a:p>
            <a:pPr marL="342900" indent="-342900">
              <a:buFont typeface="Arial" panose="020B0604020202020204" pitchFamily="34" charset="0"/>
              <a:buChar char="•"/>
            </a:pPr>
            <a:r>
              <a:rPr lang="en-US" sz="2000" dirty="0" smtClean="0">
                <a:latin typeface="+mj-lt"/>
              </a:rPr>
              <a:t>Midwifery Works!</a:t>
            </a:r>
          </a:p>
          <a:p>
            <a:pPr marL="342900" indent="-342900">
              <a:buFont typeface="Arial" panose="020B0604020202020204" pitchFamily="34" charset="0"/>
              <a:buChar char="•"/>
            </a:pPr>
            <a:r>
              <a:rPr lang="en-US" sz="2000" dirty="0" smtClean="0">
                <a:latin typeface="+mj-lt"/>
              </a:rPr>
              <a:t>Earn continuing education credits </a:t>
            </a:r>
            <a:r>
              <a:rPr lang="en-US" sz="2000" b="1" dirty="0" smtClean="0">
                <a:latin typeface="+mj-lt"/>
              </a:rPr>
              <a:t>on your time </a:t>
            </a:r>
            <a:r>
              <a:rPr lang="en-US" sz="2000" dirty="0" smtClean="0">
                <a:latin typeface="+mj-lt"/>
              </a:rPr>
              <a:t>with the </a:t>
            </a:r>
            <a:r>
              <a:rPr lang="en-US" sz="2000" b="1" dirty="0" smtClean="0">
                <a:latin typeface="+mj-lt"/>
              </a:rPr>
              <a:t>Live Learning Center</a:t>
            </a:r>
          </a:p>
          <a:p>
            <a:pPr marL="342900" indent="-342900">
              <a:buFont typeface="Arial" panose="020B0604020202020204" pitchFamily="34" charset="0"/>
              <a:buChar char="•"/>
            </a:pPr>
            <a:r>
              <a:rPr lang="en-US" sz="2000" dirty="0" smtClean="0">
                <a:latin typeface="+mj-lt"/>
              </a:rPr>
              <a:t>Approved distance learning continuing education courses</a:t>
            </a:r>
          </a:p>
          <a:p>
            <a:pPr marL="342900" indent="-342900">
              <a:buFont typeface="Arial" panose="020B0604020202020204" pitchFamily="34" charset="0"/>
              <a:buChar char="•"/>
            </a:pPr>
            <a:r>
              <a:rPr lang="en-US" sz="2000" b="1" i="1" dirty="0" smtClean="0">
                <a:latin typeface="+mj-lt"/>
              </a:rPr>
              <a:t>JMWH </a:t>
            </a:r>
            <a:r>
              <a:rPr lang="en-US" sz="2000" b="1" dirty="0" smtClean="0">
                <a:latin typeface="+mj-lt"/>
              </a:rPr>
              <a:t>Home Study CEU issues</a:t>
            </a:r>
            <a:r>
              <a:rPr lang="en-US" sz="2000" dirty="0" smtClean="0">
                <a:latin typeface="+mj-lt"/>
              </a:rPr>
              <a:t>, published </a:t>
            </a:r>
          </a:p>
          <a:p>
            <a:pPr lvl="1"/>
            <a:r>
              <a:rPr lang="en-US" sz="2000" dirty="0" smtClean="0">
                <a:latin typeface="+mj-lt"/>
              </a:rPr>
              <a:t>twice, annually</a:t>
            </a:r>
          </a:p>
          <a:p>
            <a:endParaRPr lang="en-US" sz="2000" i="1" dirty="0" smtClean="0"/>
          </a:p>
          <a:p>
            <a:endParaRPr lang="en-US" sz="2000" dirty="0" smtClean="0"/>
          </a:p>
          <a:p>
            <a:endParaRPr lang="en-US" sz="20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932" y="112712"/>
            <a:ext cx="1901825" cy="194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3733800"/>
            <a:ext cx="2737658" cy="1814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5606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2065757" y="881063"/>
            <a:ext cx="6849642" cy="571500"/>
          </a:xfrm>
          <a:prstGeom prst="rect">
            <a:avLst/>
          </a:prstGeom>
          <a:noFill/>
          <a:ln w="9525">
            <a:noFill/>
            <a:miter lim="800000"/>
            <a:headEnd/>
            <a:tailEnd/>
          </a:ln>
        </p:spPr>
        <p:txBody>
          <a:bodyPr/>
          <a:lstStyle/>
          <a:p>
            <a:r>
              <a:rPr lang="en-US" sz="2900" b="1" dirty="0" smtClean="0">
                <a:solidFill>
                  <a:srgbClr val="0070C0"/>
                </a:solidFill>
                <a:latin typeface="Calibri" pitchFamily="34" charset="0"/>
              </a:rPr>
              <a:t>ACNM has an active role in US MERA</a:t>
            </a:r>
          </a:p>
          <a:p>
            <a:endParaRPr lang="en-US" sz="2900" b="1" dirty="0">
              <a:solidFill>
                <a:srgbClr val="0070C0"/>
              </a:solidFill>
              <a:latin typeface="Calibri" pitchFamily="34" charset="0"/>
            </a:endParaRPr>
          </a:p>
        </p:txBody>
      </p:sp>
      <p:sp>
        <p:nvSpPr>
          <p:cNvPr id="4" name="TextBox 3"/>
          <p:cNvSpPr txBox="1"/>
          <p:nvPr/>
        </p:nvSpPr>
        <p:spPr>
          <a:xfrm>
            <a:off x="533400" y="1843144"/>
            <a:ext cx="7772400" cy="3693319"/>
          </a:xfrm>
          <a:prstGeom prst="rect">
            <a:avLst/>
          </a:prstGeom>
          <a:noFill/>
        </p:spPr>
        <p:txBody>
          <a:bodyPr wrap="square" rtlCol="0">
            <a:spAutoFit/>
          </a:bodyPr>
          <a:lstStyle/>
          <a:p>
            <a:pPr marL="285750" indent="-285750">
              <a:buFont typeface="Arial" panose="020B0604020202020204" pitchFamily="34" charset="0"/>
              <a:buChar char="•"/>
            </a:pPr>
            <a:r>
              <a:rPr lang="en-US" b="1" dirty="0">
                <a:latin typeface="+mj-lt"/>
              </a:rPr>
              <a:t>US Midwifery, Education, Regulation, and Association</a:t>
            </a:r>
          </a:p>
          <a:p>
            <a:pPr marL="285750" indent="-285750">
              <a:buFont typeface="Arial" panose="020B0604020202020204" pitchFamily="34" charset="0"/>
              <a:buChar char="•"/>
            </a:pPr>
            <a:r>
              <a:rPr lang="en-US" dirty="0">
                <a:latin typeface="+mj-lt"/>
              </a:rPr>
              <a:t>Comprised of the 7 national midwifery </a:t>
            </a:r>
            <a:r>
              <a:rPr lang="en-US" dirty="0" smtClean="0">
                <a:latin typeface="+mj-lt"/>
              </a:rPr>
              <a:t>organizations</a:t>
            </a:r>
          </a:p>
          <a:p>
            <a:pPr marL="742950" lvl="1" indent="-285750">
              <a:buFont typeface="Arial" panose="020B0604020202020204" pitchFamily="34" charset="0"/>
              <a:buChar char="•"/>
            </a:pPr>
            <a:r>
              <a:rPr lang="en-US" dirty="0">
                <a:latin typeface="+mj-lt"/>
              </a:rPr>
              <a:t>W</a:t>
            </a:r>
            <a:r>
              <a:rPr lang="en-US" dirty="0" smtClean="0">
                <a:latin typeface="+mj-lt"/>
              </a:rPr>
              <a:t>orking </a:t>
            </a:r>
            <a:r>
              <a:rPr lang="en-US" dirty="0">
                <a:latin typeface="+mj-lt"/>
              </a:rPr>
              <a:t>together </a:t>
            </a:r>
            <a:r>
              <a:rPr lang="en-US" dirty="0" smtClean="0">
                <a:latin typeface="+mj-lt"/>
              </a:rPr>
              <a:t>toward </a:t>
            </a:r>
            <a:r>
              <a:rPr lang="en-US" dirty="0">
                <a:latin typeface="+mj-lt"/>
              </a:rPr>
              <a:t>a more cohesive US midwifery presence globally and </a:t>
            </a:r>
            <a:r>
              <a:rPr lang="en-US" dirty="0" smtClean="0">
                <a:latin typeface="+mj-lt"/>
              </a:rPr>
              <a:t>domestically</a:t>
            </a:r>
          </a:p>
          <a:p>
            <a:pPr marL="742950" lvl="1" indent="-285750">
              <a:buFont typeface="Arial" panose="020B0604020202020204" pitchFamily="34" charset="0"/>
              <a:buChar char="•"/>
            </a:pPr>
            <a:r>
              <a:rPr lang="en-US" dirty="0" smtClean="0">
                <a:latin typeface="+mj-lt"/>
              </a:rPr>
              <a:t>Inspired </a:t>
            </a:r>
            <a:r>
              <a:rPr lang="en-US" dirty="0">
                <a:latin typeface="+mj-lt"/>
              </a:rPr>
              <a:t>and informed by global midwifery standards and competencies adopted by the </a:t>
            </a:r>
            <a:r>
              <a:rPr lang="en-US" b="1" dirty="0">
                <a:latin typeface="+mj-lt"/>
              </a:rPr>
              <a:t>International </a:t>
            </a:r>
            <a:r>
              <a:rPr lang="en-US" b="1" dirty="0" smtClean="0">
                <a:latin typeface="+mj-lt"/>
              </a:rPr>
              <a:t>Confederation of </a:t>
            </a:r>
            <a:r>
              <a:rPr lang="en-US" b="1" dirty="0">
                <a:latin typeface="+mj-lt"/>
              </a:rPr>
              <a:t>Midwives</a:t>
            </a:r>
            <a:r>
              <a:rPr lang="en-US" dirty="0">
                <a:latin typeface="+mj-lt"/>
              </a:rPr>
              <a:t> in 2011. </a:t>
            </a:r>
          </a:p>
          <a:p>
            <a:pPr marL="285750" indent="-285750">
              <a:buFont typeface="Arial" panose="020B0604020202020204" pitchFamily="34" charset="0"/>
              <a:buChar char="•"/>
            </a:pPr>
            <a:r>
              <a:rPr lang="en-US" dirty="0">
                <a:latin typeface="+mj-lt"/>
              </a:rPr>
              <a:t>Meeting  of US MERA held in </a:t>
            </a:r>
            <a:r>
              <a:rPr lang="en-US" dirty="0" smtClean="0">
                <a:latin typeface="+mj-lt"/>
              </a:rPr>
              <a:t>April </a:t>
            </a:r>
            <a:r>
              <a:rPr lang="en-US" dirty="0">
                <a:latin typeface="+mj-lt"/>
              </a:rPr>
              <a:t>2014.  The work group agreed:</a:t>
            </a:r>
          </a:p>
          <a:p>
            <a:pPr marL="290513"/>
            <a:r>
              <a:rPr lang="en-US" i="1" dirty="0" smtClean="0">
                <a:latin typeface="+mn-lt"/>
              </a:rPr>
              <a:t>Effective </a:t>
            </a:r>
            <a:r>
              <a:rPr lang="en-US" i="1" dirty="0">
                <a:latin typeface="+mn-lt"/>
              </a:rPr>
              <a:t>immediately, support legislative language stating that, by 2020, all new applicants for midwifery licensure must have successfully completed an education process accredited by ACME or MEAC that qualifies them to take the AMCB or NARM national certification exam. Provisions related to other key elements of licensure will be collaboratively discussed on a state-by-state basis</a:t>
            </a:r>
            <a:r>
              <a:rPr lang="en-US" dirty="0">
                <a:latin typeface="+mn-lt"/>
              </a:rPr>
              <a:t>. </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932" y="112713"/>
            <a:ext cx="1901825" cy="194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1821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2065757" y="881063"/>
            <a:ext cx="6849642" cy="571500"/>
          </a:xfrm>
          <a:prstGeom prst="rect">
            <a:avLst/>
          </a:prstGeom>
          <a:noFill/>
          <a:ln w="9525">
            <a:noFill/>
            <a:miter lim="800000"/>
            <a:headEnd/>
            <a:tailEnd/>
          </a:ln>
        </p:spPr>
        <p:txBody>
          <a:bodyPr/>
          <a:lstStyle/>
          <a:p>
            <a:r>
              <a:rPr lang="en-US" sz="2900" b="1" dirty="0" smtClean="0">
                <a:solidFill>
                  <a:srgbClr val="0070C0"/>
                </a:solidFill>
                <a:latin typeface="Calibri" pitchFamily="34" charset="0"/>
              </a:rPr>
              <a:t>ACNM works with the CDC and others to improve maternal health</a:t>
            </a:r>
          </a:p>
          <a:p>
            <a:endParaRPr lang="en-US" sz="2900" b="1" dirty="0">
              <a:solidFill>
                <a:srgbClr val="0070C0"/>
              </a:solidFill>
              <a:latin typeface="Calibri" pitchFamily="34" charset="0"/>
            </a:endParaRPr>
          </a:p>
        </p:txBody>
      </p:sp>
      <p:sp>
        <p:nvSpPr>
          <p:cNvPr id="4" name="TextBox 3"/>
          <p:cNvSpPr txBox="1"/>
          <p:nvPr/>
        </p:nvSpPr>
        <p:spPr>
          <a:xfrm>
            <a:off x="462965" y="1905000"/>
            <a:ext cx="7538035" cy="4308872"/>
          </a:xfrm>
          <a:prstGeom prst="rect">
            <a:avLst/>
          </a:prstGeom>
          <a:noFill/>
        </p:spPr>
        <p:txBody>
          <a:bodyPr wrap="square" rtlCol="0">
            <a:spAutoFit/>
          </a:bodyPr>
          <a:lstStyle/>
          <a:p>
            <a:pPr marL="285750" indent="-285750">
              <a:spcBef>
                <a:spcPts val="0"/>
              </a:spcBef>
              <a:spcAft>
                <a:spcPts val="600"/>
              </a:spcAft>
              <a:buFont typeface="Arial" charset="0"/>
              <a:buChar char="•"/>
            </a:pPr>
            <a:r>
              <a:rPr lang="en-US" sz="2000" b="1" dirty="0">
                <a:latin typeface="+mn-lt"/>
              </a:rPr>
              <a:t>Vulnerable Populations Project (with ASTHO)</a:t>
            </a:r>
          </a:p>
          <a:p>
            <a:pPr marL="742950" lvl="1" indent="-285750">
              <a:spcBef>
                <a:spcPts val="0"/>
              </a:spcBef>
              <a:spcAft>
                <a:spcPts val="600"/>
              </a:spcAft>
              <a:buFont typeface="Arial" charset="0"/>
              <a:buChar char="•"/>
            </a:pPr>
            <a:r>
              <a:rPr lang="en-US" dirty="0">
                <a:latin typeface="+mn-lt"/>
              </a:rPr>
              <a:t>Benefits of immunizations </a:t>
            </a:r>
            <a:r>
              <a:rPr lang="en-US" dirty="0" smtClean="0">
                <a:latin typeface="+mn-lt"/>
              </a:rPr>
              <a:t>for pregnant women</a:t>
            </a:r>
            <a:endParaRPr lang="en-US" dirty="0">
              <a:latin typeface="+mn-lt"/>
            </a:endParaRPr>
          </a:p>
          <a:p>
            <a:pPr marL="742950" lvl="1" indent="-285750">
              <a:spcBef>
                <a:spcPts val="0"/>
              </a:spcBef>
              <a:spcAft>
                <a:spcPts val="600"/>
              </a:spcAft>
              <a:buFont typeface="Arial" charset="0"/>
              <a:buChar char="•"/>
            </a:pPr>
            <a:r>
              <a:rPr lang="en-US" dirty="0">
                <a:latin typeface="+mn-lt"/>
              </a:rPr>
              <a:t>Posters available for your practice</a:t>
            </a:r>
          </a:p>
          <a:p>
            <a:pPr marL="285750" indent="-285750">
              <a:spcBef>
                <a:spcPts val="0"/>
              </a:spcBef>
              <a:spcAft>
                <a:spcPts val="600"/>
              </a:spcAft>
              <a:buFont typeface="Arial" charset="0"/>
              <a:buChar char="•"/>
            </a:pPr>
            <a:r>
              <a:rPr lang="en-US" sz="2000" b="1" dirty="0">
                <a:latin typeface="+mn-lt"/>
              </a:rPr>
              <a:t>Tips from a Former Smoker Media Campaign</a:t>
            </a:r>
          </a:p>
          <a:p>
            <a:pPr marL="742950" lvl="1" indent="-285750">
              <a:spcBef>
                <a:spcPts val="0"/>
              </a:spcBef>
              <a:spcAft>
                <a:spcPts val="600"/>
              </a:spcAft>
              <a:buFont typeface="Arial" charset="0"/>
              <a:buChar char="•"/>
            </a:pPr>
            <a:r>
              <a:rPr lang="en-US" dirty="0" smtClean="0">
                <a:latin typeface="+mn-lt"/>
              </a:rPr>
              <a:t>Materials </a:t>
            </a:r>
            <a:r>
              <a:rPr lang="en-US" dirty="0">
                <a:latin typeface="+mn-lt"/>
              </a:rPr>
              <a:t>for healthcare providers that target pregnant smokers</a:t>
            </a:r>
          </a:p>
          <a:p>
            <a:pPr marL="285750" indent="-285750">
              <a:spcBef>
                <a:spcPts val="0"/>
              </a:spcBef>
              <a:spcAft>
                <a:spcPts val="600"/>
              </a:spcAft>
              <a:buFont typeface="Arial" charset="0"/>
              <a:buChar char="•"/>
            </a:pPr>
            <a:r>
              <a:rPr lang="en-US" sz="2000" b="1" dirty="0">
                <a:latin typeface="+mn-lt"/>
              </a:rPr>
              <a:t>Fetal Alcohol Syndrome</a:t>
            </a:r>
          </a:p>
          <a:p>
            <a:pPr marL="742950" lvl="1" indent="-285750">
              <a:spcBef>
                <a:spcPts val="0"/>
              </a:spcBef>
              <a:spcAft>
                <a:spcPts val="600"/>
              </a:spcAft>
              <a:buFont typeface="Arial" charset="0"/>
              <a:buChar char="•"/>
            </a:pPr>
            <a:r>
              <a:rPr lang="en-US" dirty="0">
                <a:latin typeface="+mn-lt"/>
              </a:rPr>
              <a:t>Materials for healthcare providers that target Fetal Alcohol Spectrum Disorder</a:t>
            </a:r>
          </a:p>
          <a:p>
            <a:pPr marL="742950" lvl="1" indent="-285750">
              <a:spcBef>
                <a:spcPts val="0"/>
              </a:spcBef>
              <a:spcAft>
                <a:spcPts val="600"/>
              </a:spcAft>
              <a:buFont typeface="Arial" charset="0"/>
              <a:buChar char="•"/>
            </a:pPr>
            <a:r>
              <a:rPr lang="en-US" dirty="0">
                <a:latin typeface="+mn-lt"/>
              </a:rPr>
              <a:t>“Guidelines for Implementing Screening and Brief Intervention for Risky Alcohol Use in Primary Care”</a:t>
            </a:r>
          </a:p>
          <a:p>
            <a:endParaRPr lang="en-US" sz="1600" i="1" dirty="0" smtClean="0"/>
          </a:p>
          <a:p>
            <a:endParaRPr lang="en-US" sz="1600" dirty="0" smtClean="0"/>
          </a:p>
          <a:p>
            <a:endParaRPr lang="en-US" sz="16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932" y="112712"/>
            <a:ext cx="1901825" cy="194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45703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xQTEhUUEhQUFBQXGBcUFBcWFxoXGhQXFRQXFhgWFxgYHSggGBwlHBQUITEhJSkrLi4uFx8zODMsNygtLi0BCgoKBQUFDgUFDisZExkrKysrKysrKysrKysrKysrKysrKysrKysrKysrKysrKysrKysrKysrKysrKysrKysrK//AABEIALwAvAMBIgACEQEDEQH/xAAbAAEBAAMBAQEAAAAAAAAAAAAAAQIEBQMGB//EAD0QAAICAQMCBAIHAwsFAAAAAAECAAMRBBIhBRMxQVFhInEGFDJSgZHwI4KhMzRCYmNyc5KzwdEVFlPh8f/EABQBAQAAAAAAAAAAAAAAAAAAAAD/xAAUEQEAAAAAAAAAAAAAAAAAAAAA/9oADAMBAAIRAxEAPwD8yWSMywJLIIgAYzLJAAyfr9fnLiIARGYEBJLECSxmDAkoiDAGAYiAzBiMwEmIzLiAxAPy/OQiUCAiCYMBIJcyCBYgSZgUj8YkzKICDEQGYzEkATDTKQwAlmMYgZSSZzLmAzBkHpLACMRmBAYgiJIFzEYj9CAJjMGIEliQGBQIP68pMQfwgXEkuYAgQCWBBgWQmJIFMsxlgDLiDMSYFMSARAsRiBAYkBlEH5QAERBgJBLAgTMuIiBIl84MABJLECRmUiTMCxEggWAIEggUxIYgBLmBGIElzJMhAmJVkAgNiAJgwTEBiBEZgJ9B03Q1GoVWADUakE6ck47e0kVBvTvWB1+QU+c5nROnHUXpWOATl2JACVry7EnjgeGfMgec6XVOm6q25rBUqDIFYF+n+BE4QD9r5BR+IgcEjHBGCCQQfEEcEEeRhQSQAM5IAHJJJ4Anc+lWjcGvUMoXvDNgV0cLevFgzWzD4htcc5+I+k5Oh1PatrtGCa3R8eu1g2PzEDbs6FeoPwoSpCuq21u1RYhQLFViU5IGT4Z5xNfX9OtpKi1du4EryDkK7VnkejIw/QnW02irezuaa5jtdHsqddritrkydwJFmGZM+HiDO39LaO/WiJ/KVOccf0NVq76/xHcRD+9A+W0vQNRYi2Kg2sNy7nrTeO4ahjewyS6sAPPHymrqNDZWNzoVG5q+eCGTBYFfEYDDx9Z951vsPpGVmZaK1ShSignbTq3rAAJAyWVjk8ZafO9f1veoS3aVDX2YBOSFWqlFyfM4UZ98wOVZ0p1rWxmpUMgtVTdWLGU5wRXncc4PGJraahrHVFGWYhVGQMk/PgTtdWppNenZrmW36pTivt5B+3j9pu8/lNT6L/zvTj+0XH5wPLRdGutUsoQKC+Wd1RV7agtlmIxww595hqOnuilya2QMELV2LYu5lZgMoTzhTPr+n9PavS3LqM1K31skjbZhezVztRuflkTg6qutdG4qsNi/WajkpsOexbxgk+3PvA5FumZUR2GFfcUORztO0+fGDxzPfR9LtsUuoCoOGex0rQH032EAn2GTNrqf810ePu3/AOtMfpA5BqQH9klFBq8gRZSjvYPLc1jPn5Y8oGrrOnWVAM6ja32HVldHx910JU/LOZqzq9EJNeprbPb7DWsPJbK2XtOPRtzbfcOQcicnMCmMxmIDMY/WIzIRAuYBgSYgWWQyqueAOfL5wNirX7KrUAANu1WY+OxTnYB7nGf7s1QB7TvdQ1p0tjU6YivtnZbZsVrLbF4clnB2qDkBFwPM5JzPLTWLqbA1yKvbSy696gENtdS78bR8C2EgrvAX7YJHGSGhp9dtqsqIBVyjeONjqeGHzBYfj7Txqs2srjBKsGAIyCQc4I8xxyJ0f+4Lhwnarr8qVqrasD7p3qWsz5sxyefCdF9LX9XuvrQKltIIXJPbsTVKlqqWydv2SD6PjygaK9YrTJooWpmK7z3WfKrYLCiBh8CllXPicDGZ7r9KmGo76qobtPUUJyPitsuV8HzV3DDj+iPee/0hrA0tRAAOdNkgYJzoUY/x5nlb1Nqk0iEK1BoDW1sikPnU3hjnbuDYAwwIIwIGj/1Y/Vfq20Efeyc/y7X5xj1bH4S6bqdXZFVtLWBXZ1K29vBYKCD8Jz9n+M1+r6MU32VjJCOyjPpnIz74Imx1RAG0uABnTaYn3JZ8k+pgTVdUosRFNJ7iVClHF/GEJ2k17ecbueeZrdP1XatSzGSjBsHjOD/Cd36YLqg9osDrp+6QmUAUcnbggZ8M45nh0ntU0qbwD9aJrOfGqgHabV9D3QpB9Kj6mB4dO64Kq2reoOjm3dh9hxcqqcMAcY2j85E6rp9jV/VnNRdbABqDkOquh+LZyCHPGOMT2+j+larXCt8bqzaDkA8rTYQQDn2I+Ynk+pOo01lluDdSaj3AoUvXaxrKvtAyVbZgkZwSIEs6rQ1SI+nYis2Csi8jaLH3AN8B3Y8M8ZxPDT9UBRa7qxeiZ7eHNb1552q65yp5O1gR6Y5zp0alq2DISrDwIAOOMeYM+m6uwbV6yy8dyvTOwSvhQWe/t01nZghM7ifPC484HC1fUVKdqqtaaiQzqGLtYy5x3LG5YDJIUAAE5xnmaRM6w+kFx4ft2V+dLVVivH3VCKGQ+hUgg+Z5mt1jSLXYO3ntuqW1Z+1stXcFb3HK589ufOBpGSWIEMZgRugURA4gQEfL85JcwO1rBVqW7ouqptbBtS7eFL/0nrdVYEN47WwQScZnlVdTQ6bXOoBDpqMBkreuxdjV17gHztLHeQOdpA4mfV+jCmtWDbmXCalf/Fay9xAPVShxn7yNONiB1H6bSTldZSK/7RbRco8walQhm/utg88jy306hUyvp0ftVdkVUtbnBcXi53sKhthc7vIgYUTR1fSduk0+pBJFrXI44+Bq3IXHsyh/8pnV6Z9F1eii2x2Vrg7hRj4VXUaepT+8Lmb/ACwHUXqupFSaihTW9IzYXrFi1aVaiyfASRuB8RmattVLDTM+oq2VVCu1F3tYWXUXuQihMEMrr8RIAzk+k0KdCGsvXJxXXqbARjk0IzAH57RmZ9O6WbqnKZNgsqrRRjBNm7x9MbR/GBq9Q1Ztte0jG9i2PTJ8PwHGZ0tbWjrp7BfQO3p6UdC7CwPWWyoXZg+PrPJ6tIh2M99rA4ayvYqZHj2w/LKDnkkZ8QOZtdL+jgtu2C0Gt6LbaLMbQzIQoSxT9ghzsYeXBBwcwJ1nTJZqWf61QarLSfhdyyqxJLFSgxgZ8/HiOpa7R22Fu3qQAFrRQ9YCV1rsVQNvAwPnkn1nP/6fjTvY2Q6WrUVPurE59wVA/OY9GqrsuRLd+12VPgIBBZgAeQcjmB3tLrtM12ntVzWVV6LDcfiYCl1qsLIvIAK1k8nCLn1nIuNdOnapbFtstavuGvca0SollVWZRuYsVJIGBsAz4z113TagjPWbAF1H1fDlTwEJLZAHmPynW130QVarmrdjZWTsVgP2ipfejgf1hXRux54IgfIHwne1PUqjqtXuy1GodwSg5A7vcqtUHxKkA4PiGM19P0felLK+3eLntZvs1V0soL8cnhvDzJAgJoj8O7Ur5CwqhA8smsfFt9gcwMU6dSDl9ZSa/wCzW02ke1ToArf3jgepmr1TWd2wsF2oAqVrknZXWoRFJ8zgDJ8zkzdr0FNdYsuZ7N72JWKSAGWohWs3OPAk/CMA+Zx4Tna1EDkVMXrGCrFdpwQDgj1BJGRwcZHBgeQjH6/2mMsAYxBj8RAEyASxzATtfRfQb7GsYIVpHcxYyor2Z/ZIWYgYLDJ58FPrOLMxc20rk7SQxXJxuAIDY9cEwPpOl9MtL2Lfbp2S8FbnOppJDk7luwH5KvhiB5E4nzmpoatmRxtdSVYejDgzyI/4npdczklmLMfEk5PHA8faB9X0uo36WjSD7V1dzVf4lOssbHzKNZ+U7Og1C2ElP5NbLKq/TZVd0ytcexC5/en57VqXXYQ7DZnYQxBTcSTt+7kknj1MtGqdFAR2VRnAViAOVPAHuiH90ekDq6NT39YMeNGu/wBOybv0S1C1V2M52r3alLY+wLK769/7u/P4Tjv1zUkhjqLiVyVJsbK7hg4OeMgkTw1XULbc922x84B3OW4XJXOfTc35mBlqul3VOK3rbd4DaCwf3QgfEp9RPodLmql6GOLl0urucedO/s7FJHg+EDkDkZXPM+e0/VL0XYl1qJ91bGA/AA8TwW1gThmG4FWIJ+JT4g+oOBn5QPqOsOLdCdSPG6+vvL929KnWwgeQcBLP3z6TgdD/AJzR/i1f6izVFp27cnaTuK54LAYyR4ZwTzMUcqQQSCCCCDggg5BBHhiB9PWKjTb3TYB9f47YUndsbx3EDE7n0k1jU1m1Dhk1IYZ88arX5U+xGQfYz8+Oobw3HBbeRk4Lfex6+89LdbY42vY7DOSCxIzljnk+OXc/vH1gfY6/Sp2a6qSAuqqubTE4GM6mm9aGJ4U/A1Zz/SVZ8x0/SWraE+r91/s9u2tiOT4lQQRjxznE0HtYgKSSq52gnhdxycDyyfGbTdWvKbDfcU8NpsbGPTGfCB09fa1TXBKK7dJ9YuFKupsQbbMfs2Rt6krt4B5GD7zV6t0ordatNb7a1S2xftGgMisyOf6rPsz7c+c09J1C2rPatsrz47GK5+eDzPEXN8WGYbuH+I/ECcnd97nnmBhn/wBwPGUyCBMwRMjIIEIjMpkzAvzkEsEQLmYywYAmQyiIADEZgxiAgRBgBAEkAwEpEGID5xEQEGMRmAkMEQBApmJ+UsuYExLiAYgMQTAjECmQyASgQBiJIFMCQmIFkOJRIYDEpEAwICSUwID5xmIzAZiSXMABEhlwICQH9cRBX2gWDAEmIFkEyxMcwKBJLmPOAEGYzIQBEAQIgDESGAzLmTMp/wDsBJLECCXMQYAwWgRAZkxKZYGMyEgk2wAlxHlIYFxKJDBgIEmZlAmIMYkzApES4mB8YGWYxA9YPj+vaAzGJT4TAnmBltkzLiGECS5j1kbwgZSYg/7f8S+sCD5YjMn6/jCmBcxiQ/r+MzUQ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data:image/jpeg;base64,/9j/4AAQSkZJRgABAQAAAQABAAD/2wCEAAkGBxQTEhUUEhQUFBQXGBcUFBcWFxoXGhQXFRQXFhgWFxgYHSggGBwlHBQUITEhJSkrLi4uFx8zODMsNygtLi0BCgoKBQUFDgUFDisZExkrKysrKysrKysrKysrKysrKysrKysrKysrKysrKysrKysrKysrKysrKysrKysrKysrK//AABEIALwAvAMBIgACEQEDEQH/xAAbAAEBAAMBAQEAAAAAAAAAAAAAAQIEBQMGB//EAD0QAAICAQMCBAIHAwsFAAAAAAECAAMRBBIhBRMxQVFhInEGFDJSgZHwI4KhMzRCYmNyc5KzwdEVFlPh8f/EABQBAQAAAAAAAAAAAAAAAAAAAAD/xAAUEQEAAAAAAAAAAAAAAAAAAAAA/9oADAMBAAIRAxEAPwD8yWSMywJLIIgAYzLJAAyfr9fnLiIARGYEBJLECSxmDAkoiDAGAYiAzBiMwEmIzLiAxAPy/OQiUCAiCYMBIJcyCBYgSZgUj8YkzKICDEQGYzEkATDTKQwAlmMYgZSSZzLmAzBkHpLACMRmBAYgiJIFzEYj9CAJjMGIEliQGBQIP68pMQfwgXEkuYAgQCWBBgWQmJIFMsxlgDLiDMSYFMSARAsRiBAYkBlEH5QAERBgJBLAgTMuIiBIl84MABJLECRmUiTMCxEggWAIEggUxIYgBLmBGIElzJMhAmJVkAgNiAJgwTEBiBEZgJ9B03Q1GoVWADUakE6ck47e0kVBvTvWB1+QU+c5nROnHUXpWOATl2JACVry7EnjgeGfMgec6XVOm6q25rBUqDIFYF+n+BE4QD9r5BR+IgcEjHBGCCQQfEEcEEeRhQSQAM5IAHJJJ4Anc+lWjcGvUMoXvDNgV0cLevFgzWzD4htcc5+I+k5Oh1PatrtGCa3R8eu1g2PzEDbs6FeoPwoSpCuq21u1RYhQLFViU5IGT4Z5xNfX9OtpKi1du4EryDkK7VnkejIw/QnW02irezuaa5jtdHsqddritrkydwJFmGZM+HiDO39LaO/WiJ/KVOccf0NVq76/xHcRD+9A+W0vQNRYi2Kg2sNy7nrTeO4ahjewyS6sAPPHymrqNDZWNzoVG5q+eCGTBYFfEYDDx9Z951vsPpGVmZaK1ShSignbTq3rAAJAyWVjk8ZafO9f1veoS3aVDX2YBOSFWqlFyfM4UZ98wOVZ0p1rWxmpUMgtVTdWLGU5wRXncc4PGJraahrHVFGWYhVGQMk/PgTtdWppNenZrmW36pTivt5B+3j9pu8/lNT6L/zvTj+0XH5wPLRdGutUsoQKC+Wd1RV7agtlmIxww595hqOnuilya2QMELV2LYu5lZgMoTzhTPr+n9PavS3LqM1K31skjbZhezVztRuflkTg6qutdG4qsNi/WajkpsOexbxgk+3PvA5FumZUR2GFfcUORztO0+fGDxzPfR9LtsUuoCoOGex0rQH032EAn2GTNrqf810ePu3/AOtMfpA5BqQH9klFBq8gRZSjvYPLc1jPn5Y8oGrrOnWVAM6ja32HVldHx910JU/LOZqzq9EJNeprbPb7DWsPJbK2XtOPRtzbfcOQcicnMCmMxmIDMY/WIzIRAuYBgSYgWWQyqueAOfL5wNirX7KrUAANu1WY+OxTnYB7nGf7s1QB7TvdQ1p0tjU6YivtnZbZsVrLbF4clnB2qDkBFwPM5JzPLTWLqbA1yKvbSy696gENtdS78bR8C2EgrvAX7YJHGSGhp9dtqsqIBVyjeONjqeGHzBYfj7Txqs2srjBKsGAIyCQc4I8xxyJ0f+4Lhwnarr8qVqrasD7p3qWsz5sxyefCdF9LX9XuvrQKltIIXJPbsTVKlqqWydv2SD6PjygaK9YrTJooWpmK7z3WfKrYLCiBh8CllXPicDGZ7r9KmGo76qobtPUUJyPitsuV8HzV3DDj+iPee/0hrA0tRAAOdNkgYJzoUY/x5nlb1Nqk0iEK1BoDW1sikPnU3hjnbuDYAwwIIwIGj/1Y/Vfq20Efeyc/y7X5xj1bH4S6bqdXZFVtLWBXZ1K29vBYKCD8Jz9n+M1+r6MU32VjJCOyjPpnIz74Imx1RAG0uABnTaYn3JZ8k+pgTVdUosRFNJ7iVClHF/GEJ2k17ecbueeZrdP1XatSzGSjBsHjOD/Cd36YLqg9osDrp+6QmUAUcnbggZ8M45nh0ntU0qbwD9aJrOfGqgHabV9D3QpB9Kj6mB4dO64Kq2reoOjm3dh9hxcqqcMAcY2j85E6rp9jV/VnNRdbABqDkOquh+LZyCHPGOMT2+j+larXCt8bqzaDkA8rTYQQDn2I+Ynk+pOo01lluDdSaj3AoUvXaxrKvtAyVbZgkZwSIEs6rQ1SI+nYis2Csi8jaLH3AN8B3Y8M8ZxPDT9UBRa7qxeiZ7eHNb1552q65yp5O1gR6Y5zp0alq2DISrDwIAOOMeYM+m6uwbV6yy8dyvTOwSvhQWe/t01nZghM7ifPC484HC1fUVKdqqtaaiQzqGLtYy5x3LG5YDJIUAAE5xnmaRM6w+kFx4ft2V+dLVVivH3VCKGQ+hUgg+Z5mt1jSLXYO3ntuqW1Z+1stXcFb3HK589ufOBpGSWIEMZgRugURA4gQEfL85JcwO1rBVqW7ouqptbBtS7eFL/0nrdVYEN47WwQScZnlVdTQ6bXOoBDpqMBkreuxdjV17gHztLHeQOdpA4mfV+jCmtWDbmXCalf/Fay9xAPVShxn7yNONiB1H6bSTldZSK/7RbRco8walQhm/utg88jy306hUyvp0ftVdkVUtbnBcXi53sKhthc7vIgYUTR1fSduk0+pBJFrXI44+Bq3IXHsyh/8pnV6Z9F1eii2x2Vrg7hRj4VXUaepT+8Lmb/ACwHUXqupFSaihTW9IzYXrFi1aVaiyfASRuB8RmattVLDTM+oq2VVCu1F3tYWXUXuQihMEMrr8RIAzk+k0KdCGsvXJxXXqbARjk0IzAH57RmZ9O6WbqnKZNgsqrRRjBNm7x9MbR/GBq9Q1Ztte0jG9i2PTJ8PwHGZ0tbWjrp7BfQO3p6UdC7CwPWWyoXZg+PrPJ6tIh2M99rA4ayvYqZHj2w/LKDnkkZ8QOZtdL+jgtu2C0Gt6LbaLMbQzIQoSxT9ghzsYeXBBwcwJ1nTJZqWf61QarLSfhdyyqxJLFSgxgZ8/HiOpa7R22Fu3qQAFrRQ9YCV1rsVQNvAwPnkn1nP/6fjTvY2Q6WrUVPurE59wVA/OY9GqrsuRLd+12VPgIBBZgAeQcjmB3tLrtM12ntVzWVV6LDcfiYCl1qsLIvIAK1k8nCLn1nIuNdOnapbFtstavuGvca0SollVWZRuYsVJIGBsAz4z113TagjPWbAF1H1fDlTwEJLZAHmPynW130QVarmrdjZWTsVgP2ipfejgf1hXRux54IgfIHwne1PUqjqtXuy1GodwSg5A7vcqtUHxKkA4PiGM19P0felLK+3eLntZvs1V0soL8cnhvDzJAgJoj8O7Ur5CwqhA8smsfFt9gcwMU6dSDl9ZSa/wCzW02ke1ToArf3jgepmr1TWd2wsF2oAqVrknZXWoRFJ8zgDJ8zkzdr0FNdYsuZ7N72JWKSAGWohWs3OPAk/CMA+Zx4Tna1EDkVMXrGCrFdpwQDgj1BJGRwcZHBgeQjH6/2mMsAYxBj8RAEyASxzATtfRfQb7GsYIVpHcxYyor2Z/ZIWYgYLDJ58FPrOLMxc20rk7SQxXJxuAIDY9cEwPpOl9MtL2Lfbp2S8FbnOppJDk7luwH5KvhiB5E4nzmpoatmRxtdSVYejDgzyI/4npdczklmLMfEk5PHA8faB9X0uo36WjSD7V1dzVf4lOssbHzKNZ+U7Og1C2ElP5NbLKq/TZVd0ytcexC5/en57VqXXYQ7DZnYQxBTcSTt+7kknj1MtGqdFAR2VRnAViAOVPAHuiH90ekDq6NT39YMeNGu/wBOybv0S1C1V2M52r3alLY+wLK769/7u/P4Tjv1zUkhjqLiVyVJsbK7hg4OeMgkTw1XULbc922x84B3OW4XJXOfTc35mBlqul3VOK3rbd4DaCwf3QgfEp9RPodLmql6GOLl0urucedO/s7FJHg+EDkDkZXPM+e0/VL0XYl1qJ91bGA/AA8TwW1gThmG4FWIJ+JT4g+oOBn5QPqOsOLdCdSPG6+vvL929KnWwgeQcBLP3z6TgdD/AJzR/i1f6izVFp27cnaTuK54LAYyR4ZwTzMUcqQQSCCCCDggg5BBHhiB9PWKjTb3TYB9f47YUndsbx3EDE7n0k1jU1m1Dhk1IYZ88arX5U+xGQfYz8+Oobw3HBbeRk4Lfex6+89LdbY42vY7DOSCxIzljnk+OXc/vH1gfY6/Sp2a6qSAuqqubTE4GM6mm9aGJ4U/A1Zz/SVZ8x0/SWraE+r91/s9u2tiOT4lQQRjxznE0HtYgKSSq52gnhdxycDyyfGbTdWvKbDfcU8NpsbGPTGfCB09fa1TXBKK7dJ9YuFKupsQbbMfs2Rt6krt4B5GD7zV6t0ordatNb7a1S2xftGgMisyOf6rPsz7c+c09J1C2rPatsrz47GK5+eDzPEXN8WGYbuH+I/ECcnd97nnmBhn/wBwPGUyCBMwRMjIIEIjMpkzAvzkEsEQLmYywYAmQyiIADEZgxiAgRBgBAEkAwEpEGID5xEQEGMRmAkMEQBApmJ+UsuYExLiAYgMQTAjECmQyASgQBiJIFMCQmIFkOJRIYDEpEAwICSUwID5xmIzAZiSXMABEhlwICQH9cRBX2gWDAEmIFkEyxMcwKBJLmPOAEGYzIQBEAQIgDESGAzLmTMp/wDsBJLECCXMQYAwWgRAZkxKZYGMyEgk2wAlxHlIYFxKJDBgIEmZlAmIMYkzApES4mB8YGWYxA9YPj+vaAzGJT4TAnmBltkzLiGECS5j1kbwgZSYg/7f8S+sCD5YjMn6/jCmBcxiQ/r+MzUQ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2" name="Picture 6" descr="https://s-media-cache-ec0.pinimg.com/236x/cd/26/06/cd2606d0f43fd6876f3ecce593fb0ae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2130641"/>
            <a:ext cx="2186181" cy="2186182"/>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bwMode="auto">
          <a:xfrm>
            <a:off x="2286000" y="924719"/>
            <a:ext cx="6341094" cy="571500"/>
          </a:xfrm>
          <a:prstGeom prst="rect">
            <a:avLst/>
          </a:prstGeom>
          <a:noFill/>
          <a:ln w="9525">
            <a:noFill/>
            <a:miter lim="800000"/>
            <a:headEnd/>
            <a:tailEnd/>
          </a:ln>
        </p:spPr>
        <p:txBody>
          <a:bodyPr/>
          <a:lstStyle/>
          <a:p>
            <a:r>
              <a:rPr lang="en-US" sz="3200" b="1" dirty="0" smtClean="0">
                <a:solidFill>
                  <a:srgbClr val="0070C0"/>
                </a:solidFill>
                <a:latin typeface="Calibri" pitchFamily="34" charset="0"/>
              </a:rPr>
              <a:t>ACNM offers networking opportunities with </a:t>
            </a:r>
            <a:r>
              <a:rPr lang="en-US" sz="3200" b="1" dirty="0">
                <a:solidFill>
                  <a:srgbClr val="0070C0"/>
                </a:solidFill>
                <a:latin typeface="Calibri" pitchFamily="34" charset="0"/>
              </a:rPr>
              <a:t>o</a:t>
            </a:r>
            <a:r>
              <a:rPr lang="en-US" sz="3200" b="1" dirty="0" smtClean="0">
                <a:solidFill>
                  <a:srgbClr val="0070C0"/>
                </a:solidFill>
                <a:latin typeface="Calibri" pitchFamily="34" charset="0"/>
              </a:rPr>
              <a:t>ther members</a:t>
            </a:r>
            <a:endParaRPr lang="en-US" sz="3200" b="1" dirty="0">
              <a:solidFill>
                <a:srgbClr val="0070C0"/>
              </a:solidFill>
              <a:latin typeface="Calibri" pitchFamily="34" charset="0"/>
            </a:endParaRPr>
          </a:p>
        </p:txBody>
      </p:sp>
      <p:sp>
        <p:nvSpPr>
          <p:cNvPr id="4" name="Rectangle 3"/>
          <p:cNvSpPr/>
          <p:nvPr/>
        </p:nvSpPr>
        <p:spPr>
          <a:xfrm>
            <a:off x="838200" y="1981200"/>
            <a:ext cx="5334000" cy="3062377"/>
          </a:xfrm>
          <a:prstGeom prst="rect">
            <a:avLst/>
          </a:prstGeom>
        </p:spPr>
        <p:txBody>
          <a:bodyPr wrap="square">
            <a:spAutoFit/>
          </a:bodyPr>
          <a:lstStyle/>
          <a:p>
            <a:pPr>
              <a:spcBef>
                <a:spcPts val="600"/>
              </a:spcBef>
            </a:pPr>
            <a:r>
              <a:rPr lang="en-US" sz="2400" b="1" dirty="0" err="1" smtClean="0">
                <a:latin typeface="Calibri" pitchFamily="34" charset="0"/>
              </a:rPr>
              <a:t>eMidwife</a:t>
            </a:r>
            <a:r>
              <a:rPr lang="en-US" sz="2400" b="1" dirty="0" smtClean="0">
                <a:latin typeface="Calibri" pitchFamily="34" charset="0"/>
              </a:rPr>
              <a:t> Discussion Groups</a:t>
            </a:r>
            <a:endParaRPr lang="en-US" sz="2400" b="1" dirty="0">
              <a:latin typeface="Calibri" pitchFamily="34" charset="0"/>
            </a:endParaRPr>
          </a:p>
          <a:p>
            <a:pPr marL="742950" lvl="1" indent="-285750">
              <a:spcBef>
                <a:spcPts val="600"/>
              </a:spcBef>
              <a:buFont typeface="Arial" charset="0"/>
              <a:buChar char="•"/>
            </a:pPr>
            <a:r>
              <a:rPr lang="en-US" sz="2400" dirty="0" smtClean="0">
                <a:latin typeface="Calibri" pitchFamily="34" charset="0"/>
              </a:rPr>
              <a:t>Issue specific</a:t>
            </a:r>
            <a:endParaRPr lang="en-US" sz="2400" dirty="0">
              <a:latin typeface="Calibri" pitchFamily="34" charset="0"/>
            </a:endParaRPr>
          </a:p>
          <a:p>
            <a:pPr marL="742950" lvl="1" indent="-285750">
              <a:spcBef>
                <a:spcPts val="600"/>
              </a:spcBef>
              <a:buFont typeface="Arial" charset="0"/>
              <a:buChar char="•"/>
            </a:pPr>
            <a:r>
              <a:rPr lang="en-US" sz="2400" dirty="0" smtClean="0">
                <a:latin typeface="Calibri" pitchFamily="34" charset="0"/>
              </a:rPr>
              <a:t>Affiliates</a:t>
            </a:r>
            <a:endParaRPr lang="en-US" sz="2400" dirty="0">
              <a:latin typeface="Calibri" pitchFamily="34" charset="0"/>
            </a:endParaRPr>
          </a:p>
          <a:p>
            <a:pPr>
              <a:spcBef>
                <a:spcPts val="600"/>
              </a:spcBef>
            </a:pPr>
            <a:r>
              <a:rPr lang="en-US" sz="2400" b="1" dirty="0">
                <a:latin typeface="Calibri" pitchFamily="34" charset="0"/>
              </a:rPr>
              <a:t>Attend an Affiliate Meeting</a:t>
            </a:r>
          </a:p>
          <a:p>
            <a:pPr marL="742950" lvl="1" indent="-285750">
              <a:spcBef>
                <a:spcPts val="600"/>
              </a:spcBef>
              <a:buFont typeface="Arial" charset="0"/>
              <a:buChar char="•"/>
            </a:pPr>
            <a:r>
              <a:rPr lang="en-US" sz="2400" dirty="0" smtClean="0">
                <a:latin typeface="Calibri" pitchFamily="34" charset="0"/>
              </a:rPr>
              <a:t>Network with the </a:t>
            </a:r>
            <a:r>
              <a:rPr lang="en-US" sz="2400" dirty="0">
                <a:latin typeface="Calibri" pitchFamily="34" charset="0"/>
              </a:rPr>
              <a:t>midwives in your community</a:t>
            </a:r>
          </a:p>
          <a:p>
            <a:pPr marL="742950" lvl="1" indent="-285750">
              <a:spcBef>
                <a:spcPts val="600"/>
              </a:spcBef>
              <a:buFont typeface="Arial" charset="0"/>
              <a:buChar char="•"/>
            </a:pPr>
            <a:r>
              <a:rPr lang="en-US" sz="2400" dirty="0" smtClean="0">
                <a:latin typeface="Calibri" pitchFamily="34" charset="0"/>
              </a:rPr>
              <a:t>Volunteer for leadership positions</a:t>
            </a:r>
            <a:endParaRPr lang="en-US" sz="2400" dirty="0">
              <a:latin typeface="Calibri" pitchFamily="34" charset="0"/>
            </a:endParaRPr>
          </a:p>
        </p:txBody>
      </p:sp>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944" y="197533"/>
            <a:ext cx="1901825" cy="195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42772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1988821" y="952500"/>
            <a:ext cx="6867202" cy="571500"/>
          </a:xfrm>
          <a:prstGeom prst="rect">
            <a:avLst/>
          </a:prstGeom>
          <a:noFill/>
          <a:ln w="9525">
            <a:noFill/>
            <a:miter lim="800000"/>
            <a:headEnd/>
            <a:tailEnd/>
          </a:ln>
        </p:spPr>
        <p:txBody>
          <a:bodyPr/>
          <a:lstStyle/>
          <a:p>
            <a:r>
              <a:rPr lang="en-US" sz="3200" b="1" dirty="0" smtClean="0">
                <a:solidFill>
                  <a:srgbClr val="0070C0"/>
                </a:solidFill>
                <a:latin typeface="Calibri" pitchFamily="34" charset="0"/>
              </a:rPr>
              <a:t>ACNM has active social media channels</a:t>
            </a:r>
            <a:endParaRPr lang="en-US" sz="3200" b="1" dirty="0">
              <a:solidFill>
                <a:srgbClr val="0070C0"/>
              </a:solidFill>
              <a:latin typeface="Calibri" pitchFamily="34" charset="0"/>
            </a:endParaRPr>
          </a:p>
        </p:txBody>
      </p:sp>
      <p:sp>
        <p:nvSpPr>
          <p:cNvPr id="3" name="Rectangle 2"/>
          <p:cNvSpPr/>
          <p:nvPr/>
        </p:nvSpPr>
        <p:spPr>
          <a:xfrm>
            <a:off x="304800" y="1524000"/>
            <a:ext cx="8153400" cy="1077218"/>
          </a:xfrm>
          <a:prstGeom prst="rect">
            <a:avLst/>
          </a:prstGeom>
        </p:spPr>
        <p:txBody>
          <a:bodyPr wrap="square">
            <a:spAutoFit/>
          </a:bodyPr>
          <a:lstStyle/>
          <a:p>
            <a:pPr marL="285750" indent="-285750">
              <a:spcBef>
                <a:spcPts val="600"/>
              </a:spcBef>
              <a:buFont typeface="Arial" charset="0"/>
              <a:buChar char="•"/>
            </a:pPr>
            <a:endParaRPr lang="en-US" dirty="0" smtClean="0">
              <a:latin typeface="Calibri" pitchFamily="34" charset="0"/>
            </a:endParaRPr>
          </a:p>
          <a:p>
            <a:pPr marL="285750" indent="-285750">
              <a:spcBef>
                <a:spcPts val="600"/>
              </a:spcBef>
              <a:buFont typeface="Arial" charset="0"/>
              <a:buChar char="•"/>
            </a:pPr>
            <a:endParaRPr lang="en-US" dirty="0" smtClean="0">
              <a:latin typeface="Calibri" pitchFamily="34" charset="0"/>
            </a:endParaRPr>
          </a:p>
          <a:p>
            <a:pPr marL="285750" indent="-285750">
              <a:spcBef>
                <a:spcPts val="600"/>
              </a:spcBef>
              <a:buFont typeface="Arial" charset="0"/>
              <a:buChar char="•"/>
            </a:pPr>
            <a:endParaRPr lang="en-US" dirty="0" smtClean="0">
              <a:latin typeface="Calibri" pitchFamily="34" charset="0"/>
            </a:endParaRPr>
          </a:p>
        </p:txBody>
      </p:sp>
      <p:sp>
        <p:nvSpPr>
          <p:cNvPr id="5" name="Rectangle 1"/>
          <p:cNvSpPr>
            <a:spLocks noChangeArrowheads="1"/>
          </p:cNvSpPr>
          <p:nvPr/>
        </p:nvSpPr>
        <p:spPr bwMode="auto">
          <a:xfrm>
            <a:off x="362133" y="2010519"/>
            <a:ext cx="8501062" cy="4847481"/>
          </a:xfrm>
          <a:prstGeom prst="rect">
            <a:avLst/>
          </a:prstGeom>
          <a:noFill/>
          <a:ln w="9525">
            <a:noFill/>
            <a:miter lim="800000"/>
            <a:headEnd/>
            <a:tailEnd/>
          </a:ln>
        </p:spPr>
        <p:txBody>
          <a:bodyPr wrap="square">
            <a:spAutoFit/>
          </a:bodyPr>
          <a:lstStyle/>
          <a:p>
            <a:pPr>
              <a:spcBef>
                <a:spcPts val="600"/>
              </a:spcBef>
            </a:pPr>
            <a:r>
              <a:rPr lang="en-US" sz="2400" b="1" dirty="0" smtClean="0">
                <a:latin typeface="Calibri" pitchFamily="34" charset="0"/>
              </a:rPr>
              <a:t>Join the conversations:</a:t>
            </a:r>
          </a:p>
          <a:p>
            <a:pPr marL="800100" lvl="1" indent="-342900">
              <a:spcBef>
                <a:spcPts val="600"/>
              </a:spcBef>
              <a:buFont typeface="Arial" panose="020B0604020202020204" pitchFamily="34" charset="0"/>
              <a:buChar char="•"/>
            </a:pPr>
            <a:r>
              <a:rPr lang="en-US" sz="2400" dirty="0" smtClean="0">
                <a:latin typeface="Calibri" pitchFamily="34" charset="0"/>
              </a:rPr>
              <a:t>Facebook: /</a:t>
            </a:r>
            <a:r>
              <a:rPr lang="en-US" sz="2400" dirty="0" err="1" smtClean="0">
                <a:latin typeface="Calibri" pitchFamily="34" charset="0"/>
              </a:rPr>
              <a:t>ACNMmidwives</a:t>
            </a:r>
            <a:endParaRPr lang="en-US" sz="2400" dirty="0" smtClean="0">
              <a:latin typeface="Calibri" pitchFamily="34" charset="0"/>
            </a:endParaRPr>
          </a:p>
          <a:p>
            <a:pPr marL="800100" lvl="1" indent="-342900">
              <a:spcBef>
                <a:spcPts val="600"/>
              </a:spcBef>
              <a:buFont typeface="Arial" panose="020B0604020202020204" pitchFamily="34" charset="0"/>
              <a:buChar char="•"/>
            </a:pPr>
            <a:r>
              <a:rPr lang="en-US" sz="2400" dirty="0" smtClean="0">
                <a:latin typeface="Calibri" pitchFamily="34" charset="0"/>
              </a:rPr>
              <a:t>Twitter: /</a:t>
            </a:r>
            <a:r>
              <a:rPr lang="en-US" sz="2400" dirty="0" err="1" smtClean="0">
                <a:latin typeface="Calibri" pitchFamily="34" charset="0"/>
              </a:rPr>
              <a:t>ACNMmidwives</a:t>
            </a:r>
            <a:endParaRPr lang="en-US" sz="2400" dirty="0" smtClean="0">
              <a:latin typeface="Calibri" pitchFamily="34" charset="0"/>
            </a:endParaRPr>
          </a:p>
          <a:p>
            <a:pPr marL="800100" lvl="1" indent="-342900">
              <a:spcBef>
                <a:spcPts val="600"/>
              </a:spcBef>
              <a:buFont typeface="Arial" panose="020B0604020202020204" pitchFamily="34" charset="0"/>
              <a:buChar char="•"/>
            </a:pPr>
            <a:r>
              <a:rPr lang="en-US" sz="2400" dirty="0" smtClean="0">
                <a:latin typeface="Calibri" pitchFamily="34" charset="0"/>
              </a:rPr>
              <a:t>Pinterest:/</a:t>
            </a:r>
            <a:r>
              <a:rPr lang="en-US" sz="2400" dirty="0" err="1" smtClean="0">
                <a:latin typeface="Calibri" pitchFamily="34" charset="0"/>
              </a:rPr>
              <a:t>acnmmidwives</a:t>
            </a:r>
            <a:endParaRPr lang="en-US" sz="2400" dirty="0" smtClean="0">
              <a:latin typeface="Calibri" pitchFamily="34" charset="0"/>
            </a:endParaRPr>
          </a:p>
          <a:p>
            <a:pPr marL="800100" lvl="1" indent="-342900">
              <a:spcBef>
                <a:spcPts val="600"/>
              </a:spcBef>
              <a:buFont typeface="Arial" panose="020B0604020202020204" pitchFamily="34" charset="0"/>
              <a:buChar char="•"/>
            </a:pPr>
            <a:r>
              <a:rPr lang="en-US" sz="2400" dirty="0" smtClean="0">
                <a:latin typeface="Calibri" pitchFamily="34" charset="0"/>
              </a:rPr>
              <a:t>YouTube: ACNMWEB</a:t>
            </a:r>
          </a:p>
          <a:p>
            <a:pPr marL="800100" lvl="1" indent="-342900">
              <a:spcBef>
                <a:spcPts val="600"/>
              </a:spcBef>
              <a:buFont typeface="Arial" panose="020B0604020202020204" pitchFamily="34" charset="0"/>
              <a:buChar char="•"/>
            </a:pPr>
            <a:r>
              <a:rPr lang="en-US" sz="2400" dirty="0" smtClean="0">
                <a:latin typeface="Calibri" pitchFamily="34" charset="0"/>
              </a:rPr>
              <a:t>ACNM Blog (Midwife Connection): midwife.org/blog</a:t>
            </a:r>
            <a:endParaRPr lang="en-US" sz="2400" dirty="0">
              <a:latin typeface="Calibri" pitchFamily="34" charset="0"/>
            </a:endParaRPr>
          </a:p>
          <a:p>
            <a:pPr>
              <a:spcBef>
                <a:spcPts val="600"/>
              </a:spcBef>
            </a:pPr>
            <a:endParaRPr lang="en-US" sz="2400" dirty="0" smtClean="0">
              <a:latin typeface="Calibri" pitchFamily="34" charset="0"/>
            </a:endParaRPr>
          </a:p>
          <a:p>
            <a:pPr marL="285750" indent="-285750">
              <a:spcBef>
                <a:spcPts val="600"/>
              </a:spcBef>
              <a:buFont typeface="Arial" charset="0"/>
              <a:buChar char="•"/>
            </a:pPr>
            <a:endParaRPr lang="en-US" sz="4000" dirty="0">
              <a:latin typeface="Calibri" pitchFamily="34" charset="0"/>
            </a:endParaRPr>
          </a:p>
          <a:p>
            <a:pPr marL="285750" indent="-285750">
              <a:spcBef>
                <a:spcPts val="600"/>
              </a:spcBef>
              <a:buFont typeface="Arial" charset="0"/>
              <a:buChar char="•"/>
            </a:pPr>
            <a:endParaRPr lang="en-US" sz="2800" dirty="0" smtClean="0">
              <a:latin typeface="Calibri" pitchFamily="34" charset="0"/>
            </a:endParaRPr>
          </a:p>
          <a:p>
            <a:pPr marL="285750" indent="-285750">
              <a:spcBef>
                <a:spcPts val="600"/>
              </a:spcBef>
              <a:buFont typeface="Arial" charset="0"/>
              <a:buChar char="•"/>
            </a:pPr>
            <a:endParaRPr lang="en-US" sz="2800" dirty="0">
              <a:latin typeface="Calibri" pitchFamily="34" charset="0"/>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62126" y="1837408"/>
            <a:ext cx="763810" cy="7638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13346" y="1896368"/>
            <a:ext cx="6858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descr="https://encrypted-tbn0.gstatic.com/images?q=tbn:ANd9GcR0VN8cQASfGcE508oMcVJ5kx4l04_R7MboosiOKTNJsm45rpHBlW0IZTC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37146" y="2601218"/>
            <a:ext cx="8382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https://encrypted-tbn2.gstatic.com/images?q=tbn:ANd9GcS_Wve5thO7_1dMJRWf-ctCpHM55898QETeUkfuAsyvtPTl1C0zkJA1fS4Q"/>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52601" y="2614442"/>
            <a:ext cx="876300" cy="8763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2773" y="3439418"/>
            <a:ext cx="3143250"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 y="111572"/>
            <a:ext cx="1901825" cy="195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25548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xQTEhUUEhQUFBQXGBcUFBcWFxoXGhQXFRQXFhgWFxgYHSggGBwlHBQUITEhJSkrLi4uFx8zODMsNygtLi0BCgoKBQUFDgUFDisZExkrKysrKysrKysrKysrKysrKysrKysrKysrKysrKysrKysrKysrKysrKysrKysrKysrK//AABEIALwAvAMBIgACEQEDEQH/xAAbAAEBAAMBAQEAAAAAAAAAAAAAAQIEBQMGB//EAD0QAAICAQMCBAIHAwsFAAAAAAECAAMRBBIhBRMxQVFhInEGFDJSgZHwI4KhMzRCYmNyc5KzwdEVFlPh8f/EABQBAQAAAAAAAAAAAAAAAAAAAAD/xAAUEQEAAAAAAAAAAAAAAAAAAAAA/9oADAMBAAIRAxEAPwD8yWSMywJLIIgAYzLJAAyfr9fnLiIARGYEBJLECSxmDAkoiDAGAYiAzBiMwEmIzLiAxAPy/OQiUCAiCYMBIJcyCBYgSZgUj8YkzKICDEQGYzEkATDTKQwAlmMYgZSSZzLmAzBkHpLACMRmBAYgiJIFzEYj9CAJjMGIEliQGBQIP68pMQfwgXEkuYAgQCWBBgWQmJIFMsxlgDLiDMSYFMSARAsRiBAYkBlEH5QAERBgJBLAgTMuIiBIl84MABJLECRmUiTMCxEggWAIEggUxIYgBLmBGIElzJMhAmJVkAgNiAJgwTEBiBEZgJ9B03Q1GoVWADUakE6ck47e0kVBvTvWB1+QU+c5nROnHUXpWOATl2JACVry7EnjgeGfMgec6XVOm6q25rBUqDIFYF+n+BE4QD9r5BR+IgcEjHBGCCQQfEEcEEeRhQSQAM5IAHJJJ4Anc+lWjcGvUMoXvDNgV0cLevFgzWzD4htcc5+I+k5Oh1PatrtGCa3R8eu1g2PzEDbs6FeoPwoSpCuq21u1RYhQLFViU5IGT4Z5xNfX9OtpKi1du4EryDkK7VnkejIw/QnW02irezuaa5jtdHsqddritrkydwJFmGZM+HiDO39LaO/WiJ/KVOccf0NVq76/xHcRD+9A+W0vQNRYi2Kg2sNy7nrTeO4ahjewyS6sAPPHymrqNDZWNzoVG5q+eCGTBYFfEYDDx9Z951vsPpGVmZaK1ShSignbTq3rAAJAyWVjk8ZafO9f1veoS3aVDX2YBOSFWqlFyfM4UZ98wOVZ0p1rWxmpUMgtVTdWLGU5wRXncc4PGJraahrHVFGWYhVGQMk/PgTtdWppNenZrmW36pTivt5B+3j9pu8/lNT6L/zvTj+0XH5wPLRdGutUsoQKC+Wd1RV7agtlmIxww595hqOnuilya2QMELV2LYu5lZgMoTzhTPr+n9PavS3LqM1K31skjbZhezVztRuflkTg6qutdG4qsNi/WajkpsOexbxgk+3PvA5FumZUR2GFfcUORztO0+fGDxzPfR9LtsUuoCoOGex0rQH032EAn2GTNrqf810ePu3/AOtMfpA5BqQH9klFBq8gRZSjvYPLc1jPn5Y8oGrrOnWVAM6ja32HVldHx910JU/LOZqzq9EJNeprbPb7DWsPJbK2XtOPRtzbfcOQcicnMCmMxmIDMY/WIzIRAuYBgSYgWWQyqueAOfL5wNirX7KrUAANu1WY+OxTnYB7nGf7s1QB7TvdQ1p0tjU6YivtnZbZsVrLbF4clnB2qDkBFwPM5JzPLTWLqbA1yKvbSy696gENtdS78bR8C2EgrvAX7YJHGSGhp9dtqsqIBVyjeONjqeGHzBYfj7Txqs2srjBKsGAIyCQc4I8xxyJ0f+4Lhwnarr8qVqrasD7p3qWsz5sxyefCdF9LX9XuvrQKltIIXJPbsTVKlqqWydv2SD6PjygaK9YrTJooWpmK7z3WfKrYLCiBh8CllXPicDGZ7r9KmGo76qobtPUUJyPitsuV8HzV3DDj+iPee/0hrA0tRAAOdNkgYJzoUY/x5nlb1Nqk0iEK1BoDW1sikPnU3hjnbuDYAwwIIwIGj/1Y/Vfq20Efeyc/y7X5xj1bH4S6bqdXZFVtLWBXZ1K29vBYKCD8Jz9n+M1+r6MU32VjJCOyjPpnIz74Imx1RAG0uABnTaYn3JZ8k+pgTVdUosRFNJ7iVClHF/GEJ2k17ecbueeZrdP1XatSzGSjBsHjOD/Cd36YLqg9osDrp+6QmUAUcnbggZ8M45nh0ntU0qbwD9aJrOfGqgHabV9D3QpB9Kj6mB4dO64Kq2reoOjm3dh9hxcqqcMAcY2j85E6rp9jV/VnNRdbABqDkOquh+LZyCHPGOMT2+j+larXCt8bqzaDkA8rTYQQDn2I+Ynk+pOo01lluDdSaj3AoUvXaxrKvtAyVbZgkZwSIEs6rQ1SI+nYis2Csi8jaLH3AN8B3Y8M8ZxPDT9UBRa7qxeiZ7eHNb1552q65yp5O1gR6Y5zp0alq2DISrDwIAOOMeYM+m6uwbV6yy8dyvTOwSvhQWe/t01nZghM7ifPC484HC1fUVKdqqtaaiQzqGLtYy5x3LG5YDJIUAAE5xnmaRM6w+kFx4ft2V+dLVVivH3VCKGQ+hUgg+Z5mt1jSLXYO3ntuqW1Z+1stXcFb3HK589ufOBpGSWIEMZgRugURA4gQEfL85JcwO1rBVqW7ouqptbBtS7eFL/0nrdVYEN47WwQScZnlVdTQ6bXOoBDpqMBkreuxdjV17gHztLHeQOdpA4mfV+jCmtWDbmXCalf/Fay9xAPVShxn7yNONiB1H6bSTldZSK/7RbRco8walQhm/utg88jy306hUyvp0ftVdkVUtbnBcXi53sKhthc7vIgYUTR1fSduk0+pBJFrXI44+Bq3IXHsyh/8pnV6Z9F1eii2x2Vrg7hRj4VXUaepT+8Lmb/ACwHUXqupFSaihTW9IzYXrFi1aVaiyfASRuB8RmattVLDTM+oq2VVCu1F3tYWXUXuQihMEMrr8RIAzk+k0KdCGsvXJxXXqbARjk0IzAH57RmZ9O6WbqnKZNgsqrRRjBNm7x9MbR/GBq9Q1Ztte0jG9i2PTJ8PwHGZ0tbWjrp7BfQO3p6UdC7CwPWWyoXZg+PrPJ6tIh2M99rA4ayvYqZHj2w/LKDnkkZ8QOZtdL+jgtu2C0Gt6LbaLMbQzIQoSxT9ghzsYeXBBwcwJ1nTJZqWf61QarLSfhdyyqxJLFSgxgZ8/HiOpa7R22Fu3qQAFrRQ9YCV1rsVQNvAwPnkn1nP/6fjTvY2Q6WrUVPurE59wVA/OY9GqrsuRLd+12VPgIBBZgAeQcjmB3tLrtM12ntVzWVV6LDcfiYCl1qsLIvIAK1k8nCLn1nIuNdOnapbFtstavuGvca0SollVWZRuYsVJIGBsAz4z113TagjPWbAF1H1fDlTwEJLZAHmPynW130QVarmrdjZWTsVgP2ipfejgf1hXRux54IgfIHwne1PUqjqtXuy1GodwSg5A7vcqtUHxKkA4PiGM19P0felLK+3eLntZvs1V0soL8cnhvDzJAgJoj8O7Ur5CwqhA8smsfFt9gcwMU6dSDl9ZSa/wCzW02ke1ToArf3jgepmr1TWd2wsF2oAqVrknZXWoRFJ8zgDJ8zkzdr0FNdYsuZ7N72JWKSAGWohWs3OPAk/CMA+Zx4Tna1EDkVMXrGCrFdpwQDgj1BJGRwcZHBgeQjH6/2mMsAYxBj8RAEyASxzATtfRfQb7GsYIVpHcxYyor2Z/ZIWYgYLDJ58FPrOLMxc20rk7SQxXJxuAIDY9cEwPpOl9MtL2Lfbp2S8FbnOppJDk7luwH5KvhiB5E4nzmpoatmRxtdSVYejDgzyI/4npdczklmLMfEk5PHA8faB9X0uo36WjSD7V1dzVf4lOssbHzKNZ+U7Og1C2ElP5NbLKq/TZVd0ytcexC5/en57VqXXYQ7DZnYQxBTcSTt+7kknj1MtGqdFAR2VRnAViAOVPAHuiH90ekDq6NT39YMeNGu/wBOybv0S1C1V2M52r3alLY+wLK769/7u/P4Tjv1zUkhjqLiVyVJsbK7hg4OeMgkTw1XULbc922x84B3OW4XJXOfTc35mBlqul3VOK3rbd4DaCwf3QgfEp9RPodLmql6GOLl0urucedO/s7FJHg+EDkDkZXPM+e0/VL0XYl1qJ91bGA/AA8TwW1gThmG4FWIJ+JT4g+oOBn5QPqOsOLdCdSPG6+vvL929KnWwgeQcBLP3z6TgdD/AJzR/i1f6izVFp27cnaTuK54LAYyR4ZwTzMUcqQQSCCCCDggg5BBHhiB9PWKjTb3TYB9f47YUndsbx3EDE7n0k1jU1m1Dhk1IYZ88arX5U+xGQfYz8+Oobw3HBbeRk4Lfex6+89LdbY42vY7DOSCxIzljnk+OXc/vH1gfY6/Sp2a6qSAuqqubTE4GM6mm9aGJ4U/A1Zz/SVZ8x0/SWraE+r91/s9u2tiOT4lQQRjxznE0HtYgKSSq52gnhdxycDyyfGbTdWvKbDfcU8NpsbGPTGfCB09fa1TXBKK7dJ9YuFKupsQbbMfs2Rt6krt4B5GD7zV6t0ordatNb7a1S2xftGgMisyOf6rPsz7c+c09J1C2rPatsrz47GK5+eDzPEXN8WGYbuH+I/ECcnd97nnmBhn/wBwPGUyCBMwRMjIIEIjMpkzAvzkEsEQLmYywYAmQyiIADEZgxiAgRBgBAEkAwEpEGID5xEQEGMRmAkMEQBApmJ+UsuYExLiAYgMQTAjECmQyASgQBiJIFMCQmIFkOJRIYDEpEAwICSUwID5xmIzAZiSXMABEhlwICQH9cRBX2gWDAEmIFkEyxMcwKBJLmPOAEGYzIQBEAQIgDESGAzLmTMp/wDsBJLECCXMQYAwWgRAZkxKZYGMyEgk2wAlxHlIYFxKJDBgIEmZlAmIMYkzApES4mB8YGWYxA9YPj+vaAzGJT4TAnmBltkzLiGECS5j1kbwgZSYg/7f8S+sCD5YjMn6/jCmBcxiQ/r+MzUQ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data:image/jpeg;base64,/9j/4AAQSkZJRgABAQAAAQABAAD/2wCEAAkGBxQTEhUUEhQUFBQXGBcUFBcWFxoXGhQXFRQXFhgWFxgYHSggGBwlHBQUITEhJSkrLi4uFx8zODMsNygtLi0BCgoKBQUFDgUFDisZExkrKysrKysrKysrKysrKysrKysrKysrKysrKysrKysrKysrKysrKysrKysrKysrKysrK//AABEIALwAvAMBIgACEQEDEQH/xAAbAAEBAAMBAQEAAAAAAAAAAAAAAQIEBQMGB//EAD0QAAICAQMCBAIHAwsFAAAAAAECAAMRBBIhBRMxQVFhInEGFDJSgZHwI4KhMzRCYmNyc5KzwdEVFlPh8f/EABQBAQAAAAAAAAAAAAAAAAAAAAD/xAAUEQEAAAAAAAAAAAAAAAAAAAAA/9oADAMBAAIRAxEAPwD8yWSMywJLIIgAYzLJAAyfr9fnLiIARGYEBJLECSxmDAkoiDAGAYiAzBiMwEmIzLiAxAPy/OQiUCAiCYMBIJcyCBYgSZgUj8YkzKICDEQGYzEkATDTKQwAlmMYgZSSZzLmAzBkHpLACMRmBAYgiJIFzEYj9CAJjMGIEliQGBQIP68pMQfwgXEkuYAgQCWBBgWQmJIFMsxlgDLiDMSYFMSARAsRiBAYkBlEH5QAERBgJBLAgTMuIiBIl84MABJLECRmUiTMCxEggWAIEggUxIYgBLmBGIElzJMhAmJVkAgNiAJgwTEBiBEZgJ9B03Q1GoVWADUakE6ck47e0kVBvTvWB1+QU+c5nROnHUXpWOATl2JACVry7EnjgeGfMgec6XVOm6q25rBUqDIFYF+n+BE4QD9r5BR+IgcEjHBGCCQQfEEcEEeRhQSQAM5IAHJJJ4Anc+lWjcGvUMoXvDNgV0cLevFgzWzD4htcc5+I+k5Oh1PatrtGCa3R8eu1g2PzEDbs6FeoPwoSpCuq21u1RYhQLFViU5IGT4Z5xNfX9OtpKi1du4EryDkK7VnkejIw/QnW02irezuaa5jtdHsqddritrkydwJFmGZM+HiDO39LaO/WiJ/KVOccf0NVq76/xHcRD+9A+W0vQNRYi2Kg2sNy7nrTeO4ahjewyS6sAPPHymrqNDZWNzoVG5q+eCGTBYFfEYDDx9Z951vsPpGVmZaK1ShSignbTq3rAAJAyWVjk8ZafO9f1veoS3aVDX2YBOSFWqlFyfM4UZ98wOVZ0p1rWxmpUMgtVTdWLGU5wRXncc4PGJraahrHVFGWYhVGQMk/PgTtdWppNenZrmW36pTivt5B+3j9pu8/lNT6L/zvTj+0XH5wPLRdGutUsoQKC+Wd1RV7agtlmIxww595hqOnuilya2QMELV2LYu5lZgMoTzhTPr+n9PavS3LqM1K31skjbZhezVztRuflkTg6qutdG4qsNi/WajkpsOexbxgk+3PvA5FumZUR2GFfcUORztO0+fGDxzPfR9LtsUuoCoOGex0rQH032EAn2GTNrqf810ePu3/AOtMfpA5BqQH9klFBq8gRZSjvYPLc1jPn5Y8oGrrOnWVAM6ja32HVldHx910JU/LOZqzq9EJNeprbPb7DWsPJbK2XtOPRtzbfcOQcicnMCmMxmIDMY/WIzIRAuYBgSYgWWQyqueAOfL5wNirX7KrUAANu1WY+OxTnYB7nGf7s1QB7TvdQ1p0tjU6YivtnZbZsVrLbF4clnB2qDkBFwPM5JzPLTWLqbA1yKvbSy696gENtdS78bR8C2EgrvAX7YJHGSGhp9dtqsqIBVyjeONjqeGHzBYfj7Txqs2srjBKsGAIyCQc4I8xxyJ0f+4Lhwnarr8qVqrasD7p3qWsz5sxyefCdF9LX9XuvrQKltIIXJPbsTVKlqqWydv2SD6PjygaK9YrTJooWpmK7z3WfKrYLCiBh8CllXPicDGZ7r9KmGo76qobtPUUJyPitsuV8HzV3DDj+iPee/0hrA0tRAAOdNkgYJzoUY/x5nlb1Nqk0iEK1BoDW1sikPnU3hjnbuDYAwwIIwIGj/1Y/Vfq20Efeyc/y7X5xj1bH4S6bqdXZFVtLWBXZ1K29vBYKCD8Jz9n+M1+r6MU32VjJCOyjPpnIz74Imx1RAG0uABnTaYn3JZ8k+pgTVdUosRFNJ7iVClHF/GEJ2k17ecbueeZrdP1XatSzGSjBsHjOD/Cd36YLqg9osDrp+6QmUAUcnbggZ8M45nh0ntU0qbwD9aJrOfGqgHabV9D3QpB9Kj6mB4dO64Kq2reoOjm3dh9hxcqqcMAcY2j85E6rp9jV/VnNRdbABqDkOquh+LZyCHPGOMT2+j+larXCt8bqzaDkA8rTYQQDn2I+Ynk+pOo01lluDdSaj3AoUvXaxrKvtAyVbZgkZwSIEs6rQ1SI+nYis2Csi8jaLH3AN8B3Y8M8ZxPDT9UBRa7qxeiZ7eHNb1552q65yp5O1gR6Y5zp0alq2DISrDwIAOOMeYM+m6uwbV6yy8dyvTOwSvhQWe/t01nZghM7ifPC484HC1fUVKdqqtaaiQzqGLtYy5x3LG5YDJIUAAE5xnmaRM6w+kFx4ft2V+dLVVivH3VCKGQ+hUgg+Z5mt1jSLXYO3ntuqW1Z+1stXcFb3HK589ufOBpGSWIEMZgRugURA4gQEfL85JcwO1rBVqW7ouqptbBtS7eFL/0nrdVYEN47WwQScZnlVdTQ6bXOoBDpqMBkreuxdjV17gHztLHeQOdpA4mfV+jCmtWDbmXCalf/Fay9xAPVShxn7yNONiB1H6bSTldZSK/7RbRco8walQhm/utg88jy306hUyvp0ftVdkVUtbnBcXi53sKhthc7vIgYUTR1fSduk0+pBJFrXI44+Bq3IXHsyh/8pnV6Z9F1eii2x2Vrg7hRj4VXUaepT+8Lmb/ACwHUXqupFSaihTW9IzYXrFi1aVaiyfASRuB8RmattVLDTM+oq2VVCu1F3tYWXUXuQihMEMrr8RIAzk+k0KdCGsvXJxXXqbARjk0IzAH57RmZ9O6WbqnKZNgsqrRRjBNm7x9MbR/GBq9Q1Ztte0jG9i2PTJ8PwHGZ0tbWjrp7BfQO3p6UdC7CwPWWyoXZg+PrPJ6tIh2M99rA4ayvYqZHj2w/LKDnkkZ8QOZtdL+jgtu2C0Gt6LbaLMbQzIQoSxT9ghzsYeXBBwcwJ1nTJZqWf61QarLSfhdyyqxJLFSgxgZ8/HiOpa7R22Fu3qQAFrRQ9YCV1rsVQNvAwPnkn1nP/6fjTvY2Q6WrUVPurE59wVA/OY9GqrsuRLd+12VPgIBBZgAeQcjmB3tLrtM12ntVzWVV6LDcfiYCl1qsLIvIAK1k8nCLn1nIuNdOnapbFtstavuGvca0SollVWZRuYsVJIGBsAz4z113TagjPWbAF1H1fDlTwEJLZAHmPynW130QVarmrdjZWTsVgP2ipfejgf1hXRux54IgfIHwne1PUqjqtXuy1GodwSg5A7vcqtUHxKkA4PiGM19P0felLK+3eLntZvs1V0soL8cnhvDzJAgJoj8O7Ur5CwqhA8smsfFt9gcwMU6dSDl9ZSa/wCzW02ke1ToArf3jgepmr1TWd2wsF2oAqVrknZXWoRFJ8zgDJ8zkzdr0FNdYsuZ7N72JWKSAGWohWs3OPAk/CMA+Zx4Tna1EDkVMXrGCrFdpwQDgj1BJGRwcZHBgeQjH6/2mMsAYxBj8RAEyASxzATtfRfQb7GsYIVpHcxYyor2Z/ZIWYgYLDJ58FPrOLMxc20rk7SQxXJxuAIDY9cEwPpOl9MtL2Lfbp2S8FbnOppJDk7luwH5KvhiB5E4nzmpoatmRxtdSVYejDgzyI/4npdczklmLMfEk5PHA8faB9X0uo36WjSD7V1dzVf4lOssbHzKNZ+U7Og1C2ElP5NbLKq/TZVd0ytcexC5/en57VqXXYQ7DZnYQxBTcSTt+7kknj1MtGqdFAR2VRnAViAOVPAHuiH90ekDq6NT39YMeNGu/wBOybv0S1C1V2M52r3alLY+wLK769/7u/P4Tjv1zUkhjqLiVyVJsbK7hg4OeMgkTw1XULbc922x84B3OW4XJXOfTc35mBlqul3VOK3rbd4DaCwf3QgfEp9RPodLmql6GOLl0urucedO/s7FJHg+EDkDkZXPM+e0/VL0XYl1qJ91bGA/AA8TwW1gThmG4FWIJ+JT4g+oOBn5QPqOsOLdCdSPG6+vvL929KnWwgeQcBLP3z6TgdD/AJzR/i1f6izVFp27cnaTuK54LAYyR4ZwTzMUcqQQSCCCCDggg5BBHhiB9PWKjTb3TYB9f47YUndsbx3EDE7n0k1jU1m1Dhk1IYZ88arX5U+xGQfYz8+Oobw3HBbeRk4Lfex6+89LdbY42vY7DOSCxIzljnk+OXc/vH1gfY6/Sp2a6qSAuqqubTE4GM6mm9aGJ4U/A1Zz/SVZ8x0/SWraE+r91/s9u2tiOT4lQQRjxznE0HtYgKSSq52gnhdxycDyyfGbTdWvKbDfcU8NpsbGPTGfCB09fa1TXBKK7dJ9YuFKupsQbbMfs2Rt6krt4B5GD7zV6t0ordatNb7a1S2xftGgMisyOf6rPsz7c+c09J1C2rPatsrz47GK5+eDzPEXN8WGYbuH+I/ECcnd97nnmBhn/wBwPGUyCBMwRMjIIEIjMpkzAvzkEsEQLmYywYAmQyiIADEZgxiAgRBgBAEkAwEpEGID5xEQEGMRmAkMEQBApmJ+UsuYExLiAYgMQTAjECmQyASgQBiJIFMCQmIFkOJRIYDEpEAwICSUwID5xmIzAZiSXMABEhlwICQH9cRBX2gWDAEmIFkEyxMcwKBJLmPOAEGYzIQBEAQIgDESGAzLmTMp/wDsBJLECCXMQYAwWgRAZkxKZYGMyEgk2wAlxHlIYFxKJDBgIEmZlAmIMYkzApES4mB8YGWYxA9YPj+vaAzGJT4TAnmBltkzLiGECS5j1kbwgZSYg/7f8S+sCD5YjMn6/jCmBcxiQ/r+MzUQ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Title 1"/>
          <p:cNvSpPr txBox="1">
            <a:spLocks/>
          </p:cNvSpPr>
          <p:nvPr/>
        </p:nvSpPr>
        <p:spPr bwMode="auto">
          <a:xfrm>
            <a:off x="2057401" y="887301"/>
            <a:ext cx="6934200" cy="571500"/>
          </a:xfrm>
          <a:prstGeom prst="rect">
            <a:avLst/>
          </a:prstGeom>
          <a:noFill/>
          <a:ln w="9525">
            <a:noFill/>
            <a:miter lim="800000"/>
            <a:headEnd/>
            <a:tailEnd/>
          </a:ln>
        </p:spPr>
        <p:txBody>
          <a:bodyPr/>
          <a:lstStyle/>
          <a:p>
            <a:r>
              <a:rPr lang="en-US" sz="3200" b="1" dirty="0" smtClean="0">
                <a:solidFill>
                  <a:srgbClr val="0070C0"/>
                </a:solidFill>
                <a:latin typeface="Calibri" pitchFamily="34" charset="0"/>
              </a:rPr>
              <a:t>Affiliate Information</a:t>
            </a:r>
            <a:endParaRPr lang="en-US" sz="3200" b="1" dirty="0">
              <a:solidFill>
                <a:srgbClr val="0070C0"/>
              </a:solidFill>
              <a:latin typeface="Calibri" pitchFamily="34" charset="0"/>
            </a:endParaRP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197533"/>
            <a:ext cx="1901825" cy="195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88785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xQTEhUUEhQUFBQXGBcUFBcWFxoXGhQXFRQXFhgWFxgYHSggGBwlHBQUITEhJSkrLi4uFx8zODMsNygtLi0BCgoKBQUFDgUFDisZExkrKysrKysrKysrKysrKysrKysrKysrKysrKysrKysrKysrKysrKysrKysrKysrKysrK//AABEIALwAvAMBIgACEQEDEQH/xAAbAAEBAAMBAQEAAAAAAAAAAAAAAQIEBQMGB//EAD0QAAICAQMCBAIHAwsFAAAAAAECAAMRBBIhBRMxQVFhInEGFDJSgZHwI4KhMzRCYmNyc5KzwdEVFlPh8f/EABQBAQAAAAAAAAAAAAAAAAAAAAD/xAAUEQEAAAAAAAAAAAAAAAAAAAAA/9oADAMBAAIRAxEAPwD8yWSMywJLIIgAYzLJAAyfr9fnLiIARGYEBJLECSxmDAkoiDAGAYiAzBiMwEmIzLiAxAPy/OQiUCAiCYMBIJcyCBYgSZgUj8YkzKICDEQGYzEkATDTKQwAlmMYgZSSZzLmAzBkHpLACMRmBAYgiJIFzEYj9CAJjMGIEliQGBQIP68pMQfwgXEkuYAgQCWBBgWQmJIFMsxlgDLiDMSYFMSARAsRiBAYkBlEH5QAERBgJBLAgTMuIiBIl84MABJLECRmUiTMCxEggWAIEggUxIYgBLmBGIElzJMhAmJVkAgNiAJgwTEBiBEZgJ9B03Q1GoVWADUakE6ck47e0kVBvTvWB1+QU+c5nROnHUXpWOATl2JACVry7EnjgeGfMgec6XVOm6q25rBUqDIFYF+n+BE4QD9r5BR+IgcEjHBGCCQQfEEcEEeRhQSQAM5IAHJJJ4Anc+lWjcGvUMoXvDNgV0cLevFgzWzD4htcc5+I+k5Oh1PatrtGCa3R8eu1g2PzEDbs6FeoPwoSpCuq21u1RYhQLFViU5IGT4Z5xNfX9OtpKi1du4EryDkK7VnkejIw/QnW02irezuaa5jtdHsqddritrkydwJFmGZM+HiDO39LaO/WiJ/KVOccf0NVq76/xHcRD+9A+W0vQNRYi2Kg2sNy7nrTeO4ahjewyS6sAPPHymrqNDZWNzoVG5q+eCGTBYFfEYDDx9Z951vsPpGVmZaK1ShSignbTq3rAAJAyWVjk8ZafO9f1veoS3aVDX2YBOSFWqlFyfM4UZ98wOVZ0p1rWxmpUMgtVTdWLGU5wRXncc4PGJraahrHVFGWYhVGQMk/PgTtdWppNenZrmW36pTivt5B+3j9pu8/lNT6L/zvTj+0XH5wPLRdGutUsoQKC+Wd1RV7agtlmIxww595hqOnuilya2QMELV2LYu5lZgMoTzhTPr+n9PavS3LqM1K31skjbZhezVztRuflkTg6qutdG4qsNi/WajkpsOexbxgk+3PvA5FumZUR2GFfcUORztO0+fGDxzPfR9LtsUuoCoOGex0rQH032EAn2GTNrqf810ePu3/AOtMfpA5BqQH9klFBq8gRZSjvYPLc1jPn5Y8oGrrOnWVAM6ja32HVldHx910JU/LOZqzq9EJNeprbPb7DWsPJbK2XtOPRtzbfcOQcicnMCmMxmIDMY/WIzIRAuYBgSYgWWQyqueAOfL5wNirX7KrUAANu1WY+OxTnYB7nGf7s1QB7TvdQ1p0tjU6YivtnZbZsVrLbF4clnB2qDkBFwPM5JzPLTWLqbA1yKvbSy696gENtdS78bR8C2EgrvAX7YJHGSGhp9dtqsqIBVyjeONjqeGHzBYfj7Txqs2srjBKsGAIyCQc4I8xxyJ0f+4Lhwnarr8qVqrasD7p3qWsz5sxyefCdF9LX9XuvrQKltIIXJPbsTVKlqqWydv2SD6PjygaK9YrTJooWpmK7z3WfKrYLCiBh8CllXPicDGZ7r9KmGo76qobtPUUJyPitsuV8HzV3DDj+iPee/0hrA0tRAAOdNkgYJzoUY/x5nlb1Nqk0iEK1BoDW1sikPnU3hjnbuDYAwwIIwIGj/1Y/Vfq20Efeyc/y7X5xj1bH4S6bqdXZFVtLWBXZ1K29vBYKCD8Jz9n+M1+r6MU32VjJCOyjPpnIz74Imx1RAG0uABnTaYn3JZ8k+pgTVdUosRFNJ7iVClHF/GEJ2k17ecbueeZrdP1XatSzGSjBsHjOD/Cd36YLqg9osDrp+6QmUAUcnbggZ8M45nh0ntU0qbwD9aJrOfGqgHabV9D3QpB9Kj6mB4dO64Kq2reoOjm3dh9hxcqqcMAcY2j85E6rp9jV/VnNRdbABqDkOquh+LZyCHPGOMT2+j+larXCt8bqzaDkA8rTYQQDn2I+Ynk+pOo01lluDdSaj3AoUvXaxrKvtAyVbZgkZwSIEs6rQ1SI+nYis2Csi8jaLH3AN8B3Y8M8ZxPDT9UBRa7qxeiZ7eHNb1552q65yp5O1gR6Y5zp0alq2DISrDwIAOOMeYM+m6uwbV6yy8dyvTOwSvhQWe/t01nZghM7ifPC484HC1fUVKdqqtaaiQzqGLtYy5x3LG5YDJIUAAE5xnmaRM6w+kFx4ft2V+dLVVivH3VCKGQ+hUgg+Z5mt1jSLXYO3ntuqW1Z+1stXcFb3HK589ufOBpGSWIEMZgRugURA4gQEfL85JcwO1rBVqW7ouqptbBtS7eFL/0nrdVYEN47WwQScZnlVdTQ6bXOoBDpqMBkreuxdjV17gHztLHeQOdpA4mfV+jCmtWDbmXCalf/Fay9xAPVShxn7yNONiB1H6bSTldZSK/7RbRco8walQhm/utg88jy306hUyvp0ftVdkVUtbnBcXi53sKhthc7vIgYUTR1fSduk0+pBJFrXI44+Bq3IXHsyh/8pnV6Z9F1eii2x2Vrg7hRj4VXUaepT+8Lmb/ACwHUXqupFSaihTW9IzYXrFi1aVaiyfASRuB8RmattVLDTM+oq2VVCu1F3tYWXUXuQihMEMrr8RIAzk+k0KdCGsvXJxXXqbARjk0IzAH57RmZ9O6WbqnKZNgsqrRRjBNm7x9MbR/GBq9Q1Ztte0jG9i2PTJ8PwHGZ0tbWjrp7BfQO3p6UdC7CwPWWyoXZg+PrPJ6tIh2M99rA4ayvYqZHj2w/LKDnkkZ8QOZtdL+jgtu2C0Gt6LbaLMbQzIQoSxT9ghzsYeXBBwcwJ1nTJZqWf61QarLSfhdyyqxJLFSgxgZ8/HiOpa7R22Fu3qQAFrRQ9YCV1rsVQNvAwPnkn1nP/6fjTvY2Q6WrUVPurE59wVA/OY9GqrsuRLd+12VPgIBBZgAeQcjmB3tLrtM12ntVzWVV6LDcfiYCl1qsLIvIAK1k8nCLn1nIuNdOnapbFtstavuGvca0SollVWZRuYsVJIGBsAz4z113TagjPWbAF1H1fDlTwEJLZAHmPynW130QVarmrdjZWTsVgP2ipfejgf1hXRux54IgfIHwne1PUqjqtXuy1GodwSg5A7vcqtUHxKkA4PiGM19P0felLK+3eLntZvs1V0soL8cnhvDzJAgJoj8O7Ur5CwqhA8smsfFt9gcwMU6dSDl9ZSa/wCzW02ke1ToArf3jgepmr1TWd2wsF2oAqVrknZXWoRFJ8zgDJ8zkzdr0FNdYsuZ7N72JWKSAGWohWs3OPAk/CMA+Zx4Tna1EDkVMXrGCrFdpwQDgj1BJGRwcZHBgeQjH6/2mMsAYxBj8RAEyASxzATtfRfQb7GsYIVpHcxYyor2Z/ZIWYgYLDJ58FPrOLMxc20rk7SQxXJxuAIDY9cEwPpOl9MtL2Lfbp2S8FbnOppJDk7luwH5KvhiB5E4nzmpoatmRxtdSVYejDgzyI/4npdczklmLMfEk5PHA8faB9X0uo36WjSD7V1dzVf4lOssbHzKNZ+U7Og1C2ElP5NbLKq/TZVd0ytcexC5/en57VqXXYQ7DZnYQxBTcSTt+7kknj1MtGqdFAR2VRnAViAOVPAHuiH90ekDq6NT39YMeNGu/wBOybv0S1C1V2M52r3alLY+wLK769/7u/P4Tjv1zUkhjqLiVyVJsbK7hg4OeMgkTw1XULbc922x84B3OW4XJXOfTc35mBlqul3VOK3rbd4DaCwf3QgfEp9RPodLmql6GOLl0urucedO/s7FJHg+EDkDkZXPM+e0/VL0XYl1qJ91bGA/AA8TwW1gThmG4FWIJ+JT4g+oOBn5QPqOsOLdCdSPG6+vvL929KnWwgeQcBLP3z6TgdD/AJzR/i1f6izVFp27cnaTuK54LAYyR4ZwTzMUcqQQSCCCCDggg5BBHhiB9PWKjTb3TYB9f47YUndsbx3EDE7n0k1jU1m1Dhk1IYZ88arX5U+xGQfYz8+Oobw3HBbeRk4Lfex6+89LdbY42vY7DOSCxIzljnk+OXc/vH1gfY6/Sp2a6qSAuqqubTE4GM6mm9aGJ4U/A1Zz/SVZ8x0/SWraE+r91/s9u2tiOT4lQQRjxznE0HtYgKSSq52gnhdxycDyyfGbTdWvKbDfcU8NpsbGPTGfCB09fa1TXBKK7dJ9YuFKupsQbbMfs2Rt6krt4B5GD7zV6t0ordatNb7a1S2xftGgMisyOf6rPsz7c+c09J1C2rPatsrz47GK5+eDzPEXN8WGYbuH+I/ECcnd97nnmBhn/wBwPGUyCBMwRMjIIEIjMpkzAvzkEsEQLmYywYAmQyiIADEZgxiAgRBgBAEkAwEpEGID5xEQEGMRmAkMEQBApmJ+UsuYExLiAYgMQTAjECmQyASgQBiJIFMCQmIFkOJRIYDEpEAwICSUwID5xmIzAZiSXMABEhlwICQH9cRBX2gWDAEmIFkEyxMcwKBJLmPOAEGYzIQBEAQIgDESGAzLmTMp/wDsBJLECCXMQYAwWgRAZkxKZYGMyEgk2wAlxHlIYFxKJDBgIEmZlAmIMYkzApES4mB8YGWYxA9YPj+vaAzGJT4TAnmBltkzLiGECS5j1kbwgZSYg/7f8S+sCD5YjMn6/jCmBcxiQ/r+MzUQ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data:image/jpeg;base64,/9j/4AAQSkZJRgABAQAAAQABAAD/2wCEAAkGBxQTEhUUEhQUFBQXGBcUFBcWFxoXGhQXFRQXFhgWFxgYHSggGBwlHBQUITEhJSkrLi4uFx8zODMsNygtLi0BCgoKBQUFDgUFDisZExkrKysrKysrKysrKysrKysrKysrKysrKysrKysrKysrKysrKysrKysrKysrKysrKysrK//AABEIALwAvAMBIgACEQEDEQH/xAAbAAEBAAMBAQEAAAAAAAAAAAAAAQIEBQMGB//EAD0QAAICAQMCBAIHAwsFAAAAAAECAAMRBBIhBRMxQVFhInEGFDJSgZHwI4KhMzRCYmNyc5KzwdEVFlPh8f/EABQBAQAAAAAAAAAAAAAAAAAAAAD/xAAUEQEAAAAAAAAAAAAAAAAAAAAA/9oADAMBAAIRAxEAPwD8yWSMywJLIIgAYzLJAAyfr9fnLiIARGYEBJLECSxmDAkoiDAGAYiAzBiMwEmIzLiAxAPy/OQiUCAiCYMBIJcyCBYgSZgUj8YkzKICDEQGYzEkATDTKQwAlmMYgZSSZzLmAzBkHpLACMRmBAYgiJIFzEYj9CAJjMGIEliQGBQIP68pMQfwgXEkuYAgQCWBBgWQmJIFMsxlgDLiDMSYFMSARAsRiBAYkBlEH5QAERBgJBLAgTMuIiBIl84MABJLECRmUiTMCxEggWAIEggUxIYgBLmBGIElzJMhAmJVkAgNiAJgwTEBiBEZgJ9B03Q1GoVWADUakE6ck47e0kVBvTvWB1+QU+c5nROnHUXpWOATl2JACVry7EnjgeGfMgec6XVOm6q25rBUqDIFYF+n+BE4QD9r5BR+IgcEjHBGCCQQfEEcEEeRhQSQAM5IAHJJJ4Anc+lWjcGvUMoXvDNgV0cLevFgzWzD4htcc5+I+k5Oh1PatrtGCa3R8eu1g2PzEDbs6FeoPwoSpCuq21u1RYhQLFViU5IGT4Z5xNfX9OtpKi1du4EryDkK7VnkejIw/QnW02irezuaa5jtdHsqddritrkydwJFmGZM+HiDO39LaO/WiJ/KVOccf0NVq76/xHcRD+9A+W0vQNRYi2Kg2sNy7nrTeO4ahjewyS6sAPPHymrqNDZWNzoVG5q+eCGTBYFfEYDDx9Z951vsPpGVmZaK1ShSignbTq3rAAJAyWVjk8ZafO9f1veoS3aVDX2YBOSFWqlFyfM4UZ98wOVZ0p1rWxmpUMgtVTdWLGU5wRXncc4PGJraahrHVFGWYhVGQMk/PgTtdWppNenZrmW36pTivt5B+3j9pu8/lNT6L/zvTj+0XH5wPLRdGutUsoQKC+Wd1RV7agtlmIxww595hqOnuilya2QMELV2LYu5lZgMoTzhTPr+n9PavS3LqM1K31skjbZhezVztRuflkTg6qutdG4qsNi/WajkpsOexbxgk+3PvA5FumZUR2GFfcUORztO0+fGDxzPfR9LtsUuoCoOGex0rQH032EAn2GTNrqf810ePu3/AOtMfpA5BqQH9klFBq8gRZSjvYPLc1jPn5Y8oGrrOnWVAM6ja32HVldHx910JU/LOZqzq9EJNeprbPb7DWsPJbK2XtOPRtzbfcOQcicnMCmMxmIDMY/WIzIRAuYBgSYgWWQyqueAOfL5wNirX7KrUAANu1WY+OxTnYB7nGf7s1QB7TvdQ1p0tjU6YivtnZbZsVrLbF4clnB2qDkBFwPM5JzPLTWLqbA1yKvbSy696gENtdS78bR8C2EgrvAX7YJHGSGhp9dtqsqIBVyjeONjqeGHzBYfj7Txqs2srjBKsGAIyCQc4I8xxyJ0f+4Lhwnarr8qVqrasD7p3qWsz5sxyefCdF9LX9XuvrQKltIIXJPbsTVKlqqWydv2SD6PjygaK9YrTJooWpmK7z3WfKrYLCiBh8CllXPicDGZ7r9KmGo76qobtPUUJyPitsuV8HzV3DDj+iPee/0hrA0tRAAOdNkgYJzoUY/x5nlb1Nqk0iEK1BoDW1sikPnU3hjnbuDYAwwIIwIGj/1Y/Vfq20Efeyc/y7X5xj1bH4S6bqdXZFVtLWBXZ1K29vBYKCD8Jz9n+M1+r6MU32VjJCOyjPpnIz74Imx1RAG0uABnTaYn3JZ8k+pgTVdUosRFNJ7iVClHF/GEJ2k17ecbueeZrdP1XatSzGSjBsHjOD/Cd36YLqg9osDrp+6QmUAUcnbggZ8M45nh0ntU0qbwD9aJrOfGqgHabV9D3QpB9Kj6mB4dO64Kq2reoOjm3dh9hxcqqcMAcY2j85E6rp9jV/VnNRdbABqDkOquh+LZyCHPGOMT2+j+larXCt8bqzaDkA8rTYQQDn2I+Ynk+pOo01lluDdSaj3AoUvXaxrKvtAyVbZgkZwSIEs6rQ1SI+nYis2Csi8jaLH3AN8B3Y8M8ZxPDT9UBRa7qxeiZ7eHNb1552q65yp5O1gR6Y5zp0alq2DISrDwIAOOMeYM+m6uwbV6yy8dyvTOwSvhQWe/t01nZghM7ifPC484HC1fUVKdqqtaaiQzqGLtYy5x3LG5YDJIUAAE5xnmaRM6w+kFx4ft2V+dLVVivH3VCKGQ+hUgg+Z5mt1jSLXYO3ntuqW1Z+1stXcFb3HK589ufOBpGSWIEMZgRugURA4gQEfL85JcwO1rBVqW7ouqptbBtS7eFL/0nrdVYEN47WwQScZnlVdTQ6bXOoBDpqMBkreuxdjV17gHztLHeQOdpA4mfV+jCmtWDbmXCalf/Fay9xAPVShxn7yNONiB1H6bSTldZSK/7RbRco8walQhm/utg88jy306hUyvp0ftVdkVUtbnBcXi53sKhthc7vIgYUTR1fSduk0+pBJFrXI44+Bq3IXHsyh/8pnV6Z9F1eii2x2Vrg7hRj4VXUaepT+8Lmb/ACwHUXqupFSaihTW9IzYXrFi1aVaiyfASRuB8RmattVLDTM+oq2VVCu1F3tYWXUXuQihMEMrr8RIAzk+k0KdCGsvXJxXXqbARjk0IzAH57RmZ9O6WbqnKZNgsqrRRjBNm7x9MbR/GBq9Q1Ztte0jG9i2PTJ8PwHGZ0tbWjrp7BfQO3p6UdC7CwPWWyoXZg+PrPJ6tIh2M99rA4ayvYqZHj2w/LKDnkkZ8QOZtdL+jgtu2C0Gt6LbaLMbQzIQoSxT9ghzsYeXBBwcwJ1nTJZqWf61QarLSfhdyyqxJLFSgxgZ8/HiOpa7R22Fu3qQAFrRQ9YCV1rsVQNvAwPnkn1nP/6fjTvY2Q6WrUVPurE59wVA/OY9GqrsuRLd+12VPgIBBZgAeQcjmB3tLrtM12ntVzWVV6LDcfiYCl1qsLIvIAK1k8nCLn1nIuNdOnapbFtstavuGvca0SollVWZRuYsVJIGBsAz4z113TagjPWbAF1H1fDlTwEJLZAHmPynW130QVarmrdjZWTsVgP2ipfejgf1hXRux54IgfIHwne1PUqjqtXuy1GodwSg5A7vcqtUHxKkA4PiGM19P0felLK+3eLntZvs1V0soL8cnhvDzJAgJoj8O7Ur5CwqhA8smsfFt9gcwMU6dSDl9ZSa/wCzW02ke1ToArf3jgepmr1TWd2wsF2oAqVrknZXWoRFJ8zgDJ8zkzdr0FNdYsuZ7N72JWKSAGWohWs3OPAk/CMA+Zx4Tna1EDkVMXrGCrFdpwQDgj1BJGRwcZHBgeQjH6/2mMsAYxBj8RAEyASxzATtfRfQb7GsYIVpHcxYyor2Z/ZIWYgYLDJ58FPrOLMxc20rk7SQxXJxuAIDY9cEwPpOl9MtL2Lfbp2S8FbnOppJDk7luwH5KvhiB5E4nzmpoatmRxtdSVYejDgzyI/4npdczklmLMfEk5PHA8faB9X0uo36WjSD7V1dzVf4lOssbHzKNZ+U7Og1C2ElP5NbLKq/TZVd0ytcexC5/en57VqXXYQ7DZnYQxBTcSTt+7kknj1MtGqdFAR2VRnAViAOVPAHuiH90ekDq6NT39YMeNGu/wBOybv0S1C1V2M52r3alLY+wLK769/7u/P4Tjv1zUkhjqLiVyVJsbK7hg4OeMgkTw1XULbc922x84B3OW4XJXOfTc35mBlqul3VOK3rbd4DaCwf3QgfEp9RPodLmql6GOLl0urucedO/s7FJHg+EDkDkZXPM+e0/VL0XYl1qJ91bGA/AA8TwW1gThmG4FWIJ+JT4g+oOBn5QPqOsOLdCdSPG6+vvL929KnWwgeQcBLP3z6TgdD/AJzR/i1f6izVFp27cnaTuK54LAYyR4ZwTzMUcqQQSCCCCDggg5BBHhiB9PWKjTb3TYB9f47YUndsbx3EDE7n0k1jU1m1Dhk1IYZ88arX5U+xGQfYz8+Oobw3HBbeRk4Lfex6+89LdbY42vY7DOSCxIzljnk+OXc/vH1gfY6/Sp2a6qSAuqqubTE4GM6mm9aGJ4U/A1Zz/SVZ8x0/SWraE+r91/s9u2tiOT4lQQRjxznE0HtYgKSSq52gnhdxycDyyfGbTdWvKbDfcU8NpsbGPTGfCB09fa1TXBKK7dJ9YuFKupsQbbMfs2Rt6krt4B5GD7zV6t0ordatNb7a1S2xftGgMisyOf6rPsz7c+c09J1C2rPatsrz47GK5+eDzPEXN8WGYbuH+I/ECcnd97nnmBhn/wBwPGUyCBMwRMjIIEIjMpkzAvzkEsEQLmYywYAmQyiIADEZgxiAgRBgBAEkAwEpEGID5xEQEGMRmAkMEQBApmJ+UsuYExLiAYgMQTAjECmQyASgQBiJIFMCQmIFkOJRIYDEpEAwICSUwID5xmIzAZiSXMABEhlwICQH9cRBX2gWDAEmIFkEyxMcwKBJLmPOAEGYzIQBEAQIgDESGAzLmTMp/wDsBJLECCXMQYAwWgRAZkxKZYGMyEgk2wAlxHlIYFxKJDBgIEmZlAmIMYkzApES4mB8YGWYxA9YPj+vaAzGJT4TAnmBltkzLiGECS5j1kbwgZSYg/7f8S+sCD5YjMn6/jCmBcxiQ/r+MzUQ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Title 1"/>
          <p:cNvSpPr txBox="1">
            <a:spLocks/>
          </p:cNvSpPr>
          <p:nvPr/>
        </p:nvSpPr>
        <p:spPr bwMode="auto">
          <a:xfrm>
            <a:off x="2057401" y="887301"/>
            <a:ext cx="6934200" cy="571500"/>
          </a:xfrm>
          <a:prstGeom prst="rect">
            <a:avLst/>
          </a:prstGeom>
          <a:noFill/>
          <a:ln w="9525">
            <a:noFill/>
            <a:miter lim="800000"/>
            <a:headEnd/>
            <a:tailEnd/>
          </a:ln>
        </p:spPr>
        <p:txBody>
          <a:bodyPr/>
          <a:lstStyle/>
          <a:p>
            <a:r>
              <a:rPr lang="en-US" sz="3200" b="1" dirty="0" smtClean="0">
                <a:solidFill>
                  <a:srgbClr val="0070C0"/>
                </a:solidFill>
                <a:latin typeface="Calibri" pitchFamily="34" charset="0"/>
              </a:rPr>
              <a:t>Affiliate Information</a:t>
            </a:r>
            <a:endParaRPr lang="en-US" sz="3200" b="1" dirty="0">
              <a:solidFill>
                <a:srgbClr val="0070C0"/>
              </a:solidFill>
              <a:latin typeface="Calibri" pitchFamily="34" charset="0"/>
            </a:endParaRP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197533"/>
            <a:ext cx="1901825" cy="195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3787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xQTEhUUEhQUFBQXGBcUFBcWFxoXGhQXFRQXFhgWFxgYHSggGBwlHBQUITEhJSkrLi4uFx8zODMsNygtLi0BCgoKBQUFDgUFDisZExkrKysrKysrKysrKysrKysrKysrKysrKysrKysrKysrKysrKysrKysrKysrKysrKysrK//AABEIALwAvAMBIgACEQEDEQH/xAAbAAEBAAMBAQEAAAAAAAAAAAAAAQIEBQMGB//EAD0QAAICAQMCBAIHAwsFAAAAAAECAAMRBBIhBRMxQVFhInEGFDJSgZHwI4KhMzRCYmNyc5KzwdEVFlPh8f/EABQBAQAAAAAAAAAAAAAAAAAAAAD/xAAUEQEAAAAAAAAAAAAAAAAAAAAA/9oADAMBAAIRAxEAPwD8yWSMywJLIIgAYzLJAAyfr9fnLiIARGYEBJLECSxmDAkoiDAGAYiAzBiMwEmIzLiAxAPy/OQiUCAiCYMBIJcyCBYgSZgUj8YkzKICDEQGYzEkATDTKQwAlmMYgZSSZzLmAzBkHpLACMRmBAYgiJIFzEYj9CAJjMGIEliQGBQIP68pMQfwgXEkuYAgQCWBBgWQmJIFMsxlgDLiDMSYFMSARAsRiBAYkBlEH5QAERBgJBLAgTMuIiBIl84MABJLECRmUiTMCxEggWAIEggUxIYgBLmBGIElzJMhAmJVkAgNiAJgwTEBiBEZgJ9B03Q1GoVWADUakE6ck47e0kVBvTvWB1+QU+c5nROnHUXpWOATl2JACVry7EnjgeGfMgec6XVOm6q25rBUqDIFYF+n+BE4QD9r5BR+IgcEjHBGCCQQfEEcEEeRhQSQAM5IAHJJJ4Anc+lWjcGvUMoXvDNgV0cLevFgzWzD4htcc5+I+k5Oh1PatrtGCa3R8eu1g2PzEDbs6FeoPwoSpCuq21u1RYhQLFViU5IGT4Z5xNfX9OtpKi1du4EryDkK7VnkejIw/QnW02irezuaa5jtdHsqddritrkydwJFmGZM+HiDO39LaO/WiJ/KVOccf0NVq76/xHcRD+9A+W0vQNRYi2Kg2sNy7nrTeO4ahjewyS6sAPPHymrqNDZWNzoVG5q+eCGTBYFfEYDDx9Z951vsPpGVmZaK1ShSignbTq3rAAJAyWVjk8ZafO9f1veoS3aVDX2YBOSFWqlFyfM4UZ98wOVZ0p1rWxmpUMgtVTdWLGU5wRXncc4PGJraahrHVFGWYhVGQMk/PgTtdWppNenZrmW36pTivt5B+3j9pu8/lNT6L/zvTj+0XH5wPLRdGutUsoQKC+Wd1RV7agtlmIxww595hqOnuilya2QMELV2LYu5lZgMoTzhTPr+n9PavS3LqM1K31skjbZhezVztRuflkTg6qutdG4qsNi/WajkpsOexbxgk+3PvA5FumZUR2GFfcUORztO0+fGDxzPfR9LtsUuoCoOGex0rQH032EAn2GTNrqf810ePu3/AOtMfpA5BqQH9klFBq8gRZSjvYPLc1jPn5Y8oGrrOnWVAM6ja32HVldHx910JU/LOZqzq9EJNeprbPb7DWsPJbK2XtOPRtzbfcOQcicnMCmMxmIDMY/WIzIRAuYBgSYgWWQyqueAOfL5wNirX7KrUAANu1WY+OxTnYB7nGf7s1QB7TvdQ1p0tjU6YivtnZbZsVrLbF4clnB2qDkBFwPM5JzPLTWLqbA1yKvbSy696gENtdS78bR8C2EgrvAX7YJHGSGhp9dtqsqIBVyjeONjqeGHzBYfj7Txqs2srjBKsGAIyCQc4I8xxyJ0f+4Lhwnarr8qVqrasD7p3qWsz5sxyefCdF9LX9XuvrQKltIIXJPbsTVKlqqWydv2SD6PjygaK9YrTJooWpmK7z3WfKrYLCiBh8CllXPicDGZ7r9KmGo76qobtPUUJyPitsuV8HzV3DDj+iPee/0hrA0tRAAOdNkgYJzoUY/x5nlb1Nqk0iEK1BoDW1sikPnU3hjnbuDYAwwIIwIGj/1Y/Vfq20Efeyc/y7X5xj1bH4S6bqdXZFVtLWBXZ1K29vBYKCD8Jz9n+M1+r6MU32VjJCOyjPpnIz74Imx1RAG0uABnTaYn3JZ8k+pgTVdUosRFNJ7iVClHF/GEJ2k17ecbueeZrdP1XatSzGSjBsHjOD/Cd36YLqg9osDrp+6QmUAUcnbggZ8M45nh0ntU0qbwD9aJrOfGqgHabV9D3QpB9Kj6mB4dO64Kq2reoOjm3dh9hxcqqcMAcY2j85E6rp9jV/VnNRdbABqDkOquh+LZyCHPGOMT2+j+larXCt8bqzaDkA8rTYQQDn2I+Ynk+pOo01lluDdSaj3AoUvXaxrKvtAyVbZgkZwSIEs6rQ1SI+nYis2Csi8jaLH3AN8B3Y8M8ZxPDT9UBRa7qxeiZ7eHNb1552q65yp5O1gR6Y5zp0alq2DISrDwIAOOMeYM+m6uwbV6yy8dyvTOwSvhQWe/t01nZghM7ifPC484HC1fUVKdqqtaaiQzqGLtYy5x3LG5YDJIUAAE5xnmaRM6w+kFx4ft2V+dLVVivH3VCKGQ+hUgg+Z5mt1jSLXYO3ntuqW1Z+1stXcFb3HK589ufOBpGSWIEMZgRugURA4gQEfL85JcwO1rBVqW7ouqptbBtS7eFL/0nrdVYEN47WwQScZnlVdTQ6bXOoBDpqMBkreuxdjV17gHztLHeQOdpA4mfV+jCmtWDbmXCalf/Fay9xAPVShxn7yNONiB1H6bSTldZSK/7RbRco8walQhm/utg88jy306hUyvp0ftVdkVUtbnBcXi53sKhthc7vIgYUTR1fSduk0+pBJFrXI44+Bq3IXHsyh/8pnV6Z9F1eii2x2Vrg7hRj4VXUaepT+8Lmb/ACwHUXqupFSaihTW9IzYXrFi1aVaiyfASRuB8RmattVLDTM+oq2VVCu1F3tYWXUXuQihMEMrr8RIAzk+k0KdCGsvXJxXXqbARjk0IzAH57RmZ9O6WbqnKZNgsqrRRjBNm7x9MbR/GBq9Q1Ztte0jG9i2PTJ8PwHGZ0tbWjrp7BfQO3p6UdC7CwPWWyoXZg+PrPJ6tIh2M99rA4ayvYqZHj2w/LKDnkkZ8QOZtdL+jgtu2C0Gt6LbaLMbQzIQoSxT9ghzsYeXBBwcwJ1nTJZqWf61QarLSfhdyyqxJLFSgxgZ8/HiOpa7R22Fu3qQAFrRQ9YCV1rsVQNvAwPnkn1nP/6fjTvY2Q6WrUVPurE59wVA/OY9GqrsuRLd+12VPgIBBZgAeQcjmB3tLrtM12ntVzWVV6LDcfiYCl1qsLIvIAK1k8nCLn1nIuNdOnapbFtstavuGvca0SollVWZRuYsVJIGBsAz4z113TagjPWbAF1H1fDlTwEJLZAHmPynW130QVarmrdjZWTsVgP2ipfejgf1hXRux54IgfIHwne1PUqjqtXuy1GodwSg5A7vcqtUHxKkA4PiGM19P0felLK+3eLntZvs1V0soL8cnhvDzJAgJoj8O7Ur5CwqhA8smsfFt9gcwMU6dSDl9ZSa/wCzW02ke1ToArf3jgepmr1TWd2wsF2oAqVrknZXWoRFJ8zgDJ8zkzdr0FNdYsuZ7N72JWKSAGWohWs3OPAk/CMA+Zx4Tna1EDkVMXrGCrFdpwQDgj1BJGRwcZHBgeQjH6/2mMsAYxBj8RAEyASxzATtfRfQb7GsYIVpHcxYyor2Z/ZIWYgYLDJ58FPrOLMxc20rk7SQxXJxuAIDY9cEwPpOl9MtL2Lfbp2S8FbnOppJDk7luwH5KvhiB5E4nzmpoatmRxtdSVYejDgzyI/4npdczklmLMfEk5PHA8faB9X0uo36WjSD7V1dzVf4lOssbHzKNZ+U7Og1C2ElP5NbLKq/TZVd0ytcexC5/en57VqXXYQ7DZnYQxBTcSTt+7kknj1MtGqdFAR2VRnAViAOVPAHuiH90ekDq6NT39YMeNGu/wBOybv0S1C1V2M52r3alLY+wLK769/7u/P4Tjv1zUkhjqLiVyVJsbK7hg4OeMgkTw1XULbc922x84B3OW4XJXOfTc35mBlqul3VOK3rbd4DaCwf3QgfEp9RPodLmql6GOLl0urucedO/s7FJHg+EDkDkZXPM+e0/VL0XYl1qJ91bGA/AA8TwW1gThmG4FWIJ+JT4g+oOBn5QPqOsOLdCdSPG6+vvL929KnWwgeQcBLP3z6TgdD/AJzR/i1f6izVFp27cnaTuK54LAYyR4ZwTzMUcqQQSCCCCDggg5BBHhiB9PWKjTb3TYB9f47YUndsbx3EDE7n0k1jU1m1Dhk1IYZ88arX5U+xGQfYz8+Oobw3HBbeRk4Lfex6+89LdbY42vY7DOSCxIzljnk+OXc/vH1gfY6/Sp2a6qSAuqqubTE4GM6mm9aGJ4U/A1Zz/SVZ8x0/SWraE+r91/s9u2tiOT4lQQRjxznE0HtYgKSSq52gnhdxycDyyfGbTdWvKbDfcU8NpsbGPTGfCB09fa1TXBKK7dJ9YuFKupsQbbMfs2Rt6krt4B5GD7zV6t0ordatNb7a1S2xftGgMisyOf6rPsz7c+c09J1C2rPatsrz47GK5+eDzPEXN8WGYbuH+I/ECcnd97nnmBhn/wBwPGUyCBMwRMjIIEIjMpkzAvzkEsEQLmYywYAmQyiIADEZgxiAgRBgBAEkAwEpEGID5xEQEGMRmAkMEQBApmJ+UsuYExLiAYgMQTAjECmQyASgQBiJIFMCQmIFkOJRIYDEpEAwICSUwID5xmIzAZiSXMABEhlwICQH9cRBX2gWDAEmIFkEyxMcwKBJLmPOAEGYzIQBEAQIgDESGAzLmTMp/wDsBJLECCXMQYAwWgRAZkxKZYGMyEgk2wAlxHlIYFxKJDBgIEmZlAmIMYkzApES4mB8YGWYxA9YPj+vaAzGJT4TAnmBltkzLiGECS5j1kbwgZSYg/7f8S+sCD5YjMn6/jCmBcxiQ/r+MzUQ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data:image/jpeg;base64,/9j/4AAQSkZJRgABAQAAAQABAAD/2wCEAAkGBxQTEhUUEhQUFBQXGBcUFBcWFxoXGhQXFRQXFhgWFxgYHSggGBwlHBQUITEhJSkrLi4uFx8zODMsNygtLi0BCgoKBQUFDgUFDisZExkrKysrKysrKysrKysrKysrKysrKysrKysrKysrKysrKysrKysrKysrKysrKysrKysrK//AABEIALwAvAMBIgACEQEDEQH/xAAbAAEBAAMBAQEAAAAAAAAAAAAAAQIEBQMGB//EAD0QAAICAQMCBAIHAwsFAAAAAAECAAMRBBIhBRMxQVFhInEGFDJSgZHwI4KhMzRCYmNyc5KzwdEVFlPh8f/EABQBAQAAAAAAAAAAAAAAAAAAAAD/xAAUEQEAAAAAAAAAAAAAAAAAAAAA/9oADAMBAAIRAxEAPwD8yWSMywJLIIgAYzLJAAyfr9fnLiIARGYEBJLECSxmDAkoiDAGAYiAzBiMwEmIzLiAxAPy/OQiUCAiCYMBIJcyCBYgSZgUj8YkzKICDEQGYzEkATDTKQwAlmMYgZSSZzLmAzBkHpLACMRmBAYgiJIFzEYj9CAJjMGIEliQGBQIP68pMQfwgXEkuYAgQCWBBgWQmJIFMsxlgDLiDMSYFMSARAsRiBAYkBlEH5QAERBgJBLAgTMuIiBIl84MABJLECRmUiTMCxEggWAIEggUxIYgBLmBGIElzJMhAmJVkAgNiAJgwTEBiBEZgJ9B03Q1GoVWADUakE6ck47e0kVBvTvWB1+QU+c5nROnHUXpWOATl2JACVry7EnjgeGfMgec6XVOm6q25rBUqDIFYF+n+BE4QD9r5BR+IgcEjHBGCCQQfEEcEEeRhQSQAM5IAHJJJ4Anc+lWjcGvUMoXvDNgV0cLevFgzWzD4htcc5+I+k5Oh1PatrtGCa3R8eu1g2PzEDbs6FeoPwoSpCuq21u1RYhQLFViU5IGT4Z5xNfX9OtpKi1du4EryDkK7VnkejIw/QnW02irezuaa5jtdHsqddritrkydwJFmGZM+HiDO39LaO/WiJ/KVOccf0NVq76/xHcRD+9A+W0vQNRYi2Kg2sNy7nrTeO4ahjewyS6sAPPHymrqNDZWNzoVG5q+eCGTBYFfEYDDx9Z951vsPpGVmZaK1ShSignbTq3rAAJAyWVjk8ZafO9f1veoS3aVDX2YBOSFWqlFyfM4UZ98wOVZ0p1rWxmpUMgtVTdWLGU5wRXncc4PGJraahrHVFGWYhVGQMk/PgTtdWppNenZrmW36pTivt5B+3j9pu8/lNT6L/zvTj+0XH5wPLRdGutUsoQKC+Wd1RV7agtlmIxww595hqOnuilya2QMELV2LYu5lZgMoTzhTPr+n9PavS3LqM1K31skjbZhezVztRuflkTg6qutdG4qsNi/WajkpsOexbxgk+3PvA5FumZUR2GFfcUORztO0+fGDxzPfR9LtsUuoCoOGex0rQH032EAn2GTNrqf810ePu3/AOtMfpA5BqQH9klFBq8gRZSjvYPLc1jPn5Y8oGrrOnWVAM6ja32HVldHx910JU/LOZqzq9EJNeprbPb7DWsPJbK2XtOPRtzbfcOQcicnMCmMxmIDMY/WIzIRAuYBgSYgWWQyqueAOfL5wNirX7KrUAANu1WY+OxTnYB7nGf7s1QB7TvdQ1p0tjU6YivtnZbZsVrLbF4clnB2qDkBFwPM5JzPLTWLqbA1yKvbSy696gENtdS78bR8C2EgrvAX7YJHGSGhp9dtqsqIBVyjeONjqeGHzBYfj7Txqs2srjBKsGAIyCQc4I8xxyJ0f+4Lhwnarr8qVqrasD7p3qWsz5sxyefCdF9LX9XuvrQKltIIXJPbsTVKlqqWydv2SD6PjygaK9YrTJooWpmK7z3WfKrYLCiBh8CllXPicDGZ7r9KmGo76qobtPUUJyPitsuV8HzV3DDj+iPee/0hrA0tRAAOdNkgYJzoUY/x5nlb1Nqk0iEK1BoDW1sikPnU3hjnbuDYAwwIIwIGj/1Y/Vfq20Efeyc/y7X5xj1bH4S6bqdXZFVtLWBXZ1K29vBYKCD8Jz9n+M1+r6MU32VjJCOyjPpnIz74Imx1RAG0uABnTaYn3JZ8k+pgTVdUosRFNJ7iVClHF/GEJ2k17ecbueeZrdP1XatSzGSjBsHjOD/Cd36YLqg9osDrp+6QmUAUcnbggZ8M45nh0ntU0qbwD9aJrOfGqgHabV9D3QpB9Kj6mB4dO64Kq2reoOjm3dh9hxcqqcMAcY2j85E6rp9jV/VnNRdbABqDkOquh+LZyCHPGOMT2+j+larXCt8bqzaDkA8rTYQQDn2I+Ynk+pOo01lluDdSaj3AoUvXaxrKvtAyVbZgkZwSIEs6rQ1SI+nYis2Csi8jaLH3AN8B3Y8M8ZxPDT9UBRa7qxeiZ7eHNb1552q65yp5O1gR6Y5zp0alq2DISrDwIAOOMeYM+m6uwbV6yy8dyvTOwSvhQWe/t01nZghM7ifPC484HC1fUVKdqqtaaiQzqGLtYy5x3LG5YDJIUAAE5xnmaRM6w+kFx4ft2V+dLVVivH3VCKGQ+hUgg+Z5mt1jSLXYO3ntuqW1Z+1stXcFb3HK589ufOBpGSWIEMZgRugURA4gQEfL85JcwO1rBVqW7ouqptbBtS7eFL/0nrdVYEN47WwQScZnlVdTQ6bXOoBDpqMBkreuxdjV17gHztLHeQOdpA4mfV+jCmtWDbmXCalf/Fay9xAPVShxn7yNONiB1H6bSTldZSK/7RbRco8walQhm/utg88jy306hUyvp0ftVdkVUtbnBcXi53sKhthc7vIgYUTR1fSduk0+pBJFrXI44+Bq3IXHsyh/8pnV6Z9F1eii2x2Vrg7hRj4VXUaepT+8Lmb/ACwHUXqupFSaihTW9IzYXrFi1aVaiyfASRuB8RmattVLDTM+oq2VVCu1F3tYWXUXuQihMEMrr8RIAzk+k0KdCGsvXJxXXqbARjk0IzAH57RmZ9O6WbqnKZNgsqrRRjBNm7x9MbR/GBq9Q1Ztte0jG9i2PTJ8PwHGZ0tbWjrp7BfQO3p6UdC7CwPWWyoXZg+PrPJ6tIh2M99rA4ayvYqZHj2w/LKDnkkZ8QOZtdL+jgtu2C0Gt6LbaLMbQzIQoSxT9ghzsYeXBBwcwJ1nTJZqWf61QarLSfhdyyqxJLFSgxgZ8/HiOpa7R22Fu3qQAFrRQ9YCV1rsVQNvAwPnkn1nP/6fjTvY2Q6WrUVPurE59wVA/OY9GqrsuRLd+12VPgIBBZgAeQcjmB3tLrtM12ntVzWVV6LDcfiYCl1qsLIvIAK1k8nCLn1nIuNdOnapbFtstavuGvca0SollVWZRuYsVJIGBsAz4z113TagjPWbAF1H1fDlTwEJLZAHmPynW130QVarmrdjZWTsVgP2ipfejgf1hXRux54IgfIHwne1PUqjqtXuy1GodwSg5A7vcqtUHxKkA4PiGM19P0felLK+3eLntZvs1V0soL8cnhvDzJAgJoj8O7Ur5CwqhA8smsfFt9gcwMU6dSDl9ZSa/wCzW02ke1ToArf3jgepmr1TWd2wsF2oAqVrknZXWoRFJ8zgDJ8zkzdr0FNdYsuZ7N72JWKSAGWohWs3OPAk/CMA+Zx4Tna1EDkVMXrGCrFdpwQDgj1BJGRwcZHBgeQjH6/2mMsAYxBj8RAEyASxzATtfRfQb7GsYIVpHcxYyor2Z/ZIWYgYLDJ58FPrOLMxc20rk7SQxXJxuAIDY9cEwPpOl9MtL2Lfbp2S8FbnOppJDk7luwH5KvhiB5E4nzmpoatmRxtdSVYejDgzyI/4npdczklmLMfEk5PHA8faB9X0uo36WjSD7V1dzVf4lOssbHzKNZ+U7Og1C2ElP5NbLKq/TZVd0ytcexC5/en57VqXXYQ7DZnYQxBTcSTt+7kknj1MtGqdFAR2VRnAViAOVPAHuiH90ekDq6NT39YMeNGu/wBOybv0S1C1V2M52r3alLY+wLK769/7u/P4Tjv1zUkhjqLiVyVJsbK7hg4OeMgkTw1XULbc922x84B3OW4XJXOfTc35mBlqul3VOK3rbd4DaCwf3QgfEp9RPodLmql6GOLl0urucedO/s7FJHg+EDkDkZXPM+e0/VL0XYl1qJ91bGA/AA8TwW1gThmG4FWIJ+JT4g+oOBn5QPqOsOLdCdSPG6+vvL929KnWwgeQcBLP3z6TgdD/AJzR/i1f6izVFp27cnaTuK54LAYyR4ZwTzMUcqQQSCCCCDggg5BBHhiB9PWKjTb3TYB9f47YUndsbx3EDE7n0k1jU1m1Dhk1IYZ88arX5U+xGQfYz8+Oobw3HBbeRk4Lfex6+89LdbY42vY7DOSCxIzljnk+OXc/vH1gfY6/Sp2a6qSAuqqubTE4GM6mm9aGJ4U/A1Zz/SVZ8x0/SWraE+r91/s9u2tiOT4lQQRjxznE0HtYgKSSq52gnhdxycDyyfGbTdWvKbDfcU8NpsbGPTGfCB09fa1TXBKK7dJ9YuFKupsQbbMfs2Rt6krt4B5GD7zV6t0ordatNb7a1S2xftGgMisyOf6rPsz7c+c09J1C2rPatsrz47GK5+eDzPEXN8WGYbuH+I/ECcnd97nnmBhn/wBwPGUyCBMwRMjIIEIjMpkzAvzkEsEQLmYywYAmQyiIADEZgxiAgRBgBAEkAwEpEGID5xEQEGMRmAkMEQBApmJ+UsuYExLiAYgMQTAjECmQyASgQBiJIFMCQmIFkOJRIYDEpEAwICSUwID5xmIzAZiSXMABEhlwICQH9cRBX2gWDAEmIFkEyxMcwKBJLmPOAEGYzIQBEAQIgDESGAzLmTMp/wDsBJLECCXMQYAwWgRAZkxKZYGMyEgk2wAlxHlIYFxKJDBgIEmZlAmIMYkzApES4mB8YGWYxA9YPj+vaAzGJT4TAnmBltkzLiGECS5j1kbwgZSYg/7f8S+sCD5YjMn6/jCmBcxiQ/r+MzUQ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Title 1"/>
          <p:cNvSpPr txBox="1">
            <a:spLocks/>
          </p:cNvSpPr>
          <p:nvPr/>
        </p:nvSpPr>
        <p:spPr bwMode="auto">
          <a:xfrm>
            <a:off x="2057401" y="887301"/>
            <a:ext cx="6934200" cy="571500"/>
          </a:xfrm>
          <a:prstGeom prst="rect">
            <a:avLst/>
          </a:prstGeom>
          <a:noFill/>
          <a:ln w="9525">
            <a:noFill/>
            <a:miter lim="800000"/>
            <a:headEnd/>
            <a:tailEnd/>
          </a:ln>
        </p:spPr>
        <p:txBody>
          <a:bodyPr/>
          <a:lstStyle/>
          <a:p>
            <a:r>
              <a:rPr lang="en-US" sz="3200" b="1" dirty="0" smtClean="0">
                <a:solidFill>
                  <a:srgbClr val="0070C0"/>
                </a:solidFill>
                <a:latin typeface="Calibri" pitchFamily="34" charset="0"/>
              </a:rPr>
              <a:t>Affiliate Information</a:t>
            </a:r>
            <a:endParaRPr lang="en-US" sz="3200" b="1" dirty="0">
              <a:solidFill>
                <a:srgbClr val="0070C0"/>
              </a:solidFill>
              <a:latin typeface="Calibri" pitchFamily="34" charset="0"/>
            </a:endParaRP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197533"/>
            <a:ext cx="1901825" cy="195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78972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ChangeArrowheads="1"/>
          </p:cNvSpPr>
          <p:nvPr/>
        </p:nvSpPr>
        <p:spPr bwMode="auto">
          <a:xfrm>
            <a:off x="369888" y="1752600"/>
            <a:ext cx="8077200" cy="3416300"/>
          </a:xfrm>
          <a:prstGeom prst="rect">
            <a:avLst/>
          </a:prstGeom>
          <a:noFill/>
          <a:ln w="9525">
            <a:noFill/>
            <a:miter lim="800000"/>
            <a:headEnd/>
            <a:tailEnd/>
          </a:ln>
        </p:spPr>
        <p:txBody>
          <a:bodyPr>
            <a:spAutoFit/>
          </a:bodyPr>
          <a:lstStyle/>
          <a:p>
            <a:r>
              <a:rPr lang="en-US" sz="2400" b="1" dirty="0">
                <a:latin typeface="Calibri" pitchFamily="34" charset="0"/>
              </a:rPr>
              <a:t>Vision:  </a:t>
            </a:r>
          </a:p>
          <a:p>
            <a:r>
              <a:rPr lang="en-US" sz="2400" dirty="0">
                <a:latin typeface="Calibri" pitchFamily="34" charset="0"/>
              </a:rPr>
              <a:t>Advancing the health and well-being of women and newborns by setting the standard for midwifery excellence.</a:t>
            </a:r>
          </a:p>
          <a:p>
            <a:pPr algn="ctr"/>
            <a:endParaRPr lang="en-US" sz="2400" dirty="0">
              <a:latin typeface="Calibri" pitchFamily="34" charset="0"/>
            </a:endParaRPr>
          </a:p>
          <a:p>
            <a:r>
              <a:rPr lang="en-US" sz="2400" b="1" dirty="0">
                <a:latin typeface="Calibri" pitchFamily="34" charset="0"/>
              </a:rPr>
              <a:t>Mission: </a:t>
            </a:r>
          </a:p>
          <a:p>
            <a:r>
              <a:rPr lang="en-US" sz="2400" dirty="0">
                <a:latin typeface="Calibri" pitchFamily="34" charset="0"/>
              </a:rPr>
              <a:t>ACNM works to establish midwifery as the standard of care for women. We lead the profession through education, clinical practice, research, and advocacy</a:t>
            </a:r>
          </a:p>
          <a:p>
            <a:endParaRPr lang="en-US" sz="2400" dirty="0">
              <a:latin typeface="Calibri" pitchFamily="34" charset="0"/>
            </a:endParaRPr>
          </a:p>
        </p:txBody>
      </p:sp>
      <p:sp>
        <p:nvSpPr>
          <p:cNvPr id="15362" name="Rectangle 3"/>
          <p:cNvSpPr>
            <a:spLocks noChangeArrowheads="1"/>
          </p:cNvSpPr>
          <p:nvPr/>
        </p:nvSpPr>
        <p:spPr bwMode="auto">
          <a:xfrm>
            <a:off x="228600" y="990600"/>
            <a:ext cx="8610600" cy="646113"/>
          </a:xfrm>
          <a:prstGeom prst="rect">
            <a:avLst/>
          </a:prstGeom>
          <a:noFill/>
          <a:ln w="9525">
            <a:noFill/>
            <a:miter lim="800000"/>
            <a:headEnd/>
            <a:tailEnd/>
          </a:ln>
        </p:spPr>
        <p:txBody>
          <a:bodyPr>
            <a:spAutoFit/>
          </a:bodyPr>
          <a:lstStyle/>
          <a:p>
            <a:r>
              <a:rPr lang="en-US" sz="3600" b="1" dirty="0">
                <a:solidFill>
                  <a:srgbClr val="0070C0"/>
                </a:solidFill>
                <a:latin typeface="Calibri" pitchFamily="34" charset="0"/>
              </a:rPr>
              <a:t>A Common Vision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xQTEhUUEhQUFBQXGBcUFBcWFxoXGhQXFRQXFhgWFxgYHSggGBwlHBQUITEhJSkrLi4uFx8zODMsNygtLi0BCgoKBQUFDgUFDisZExkrKysrKysrKysrKysrKysrKysrKysrKysrKysrKysrKysrKysrKysrKysrKysrKysrK//AABEIALwAvAMBIgACEQEDEQH/xAAbAAEBAAMBAQEAAAAAAAAAAAAAAQIEBQMGB//EAD0QAAICAQMCBAIHAwsFAAAAAAECAAMRBBIhBRMxQVFhInEGFDJSgZHwI4KhMzRCYmNyc5KzwdEVFlPh8f/EABQBAQAAAAAAAAAAAAAAAAAAAAD/xAAUEQEAAAAAAAAAAAAAAAAAAAAA/9oADAMBAAIRAxEAPwD8yWSMywJLIIgAYzLJAAyfr9fnLiIARGYEBJLECSxmDAkoiDAGAYiAzBiMwEmIzLiAxAPy/OQiUCAiCYMBIJcyCBYgSZgUj8YkzKICDEQGYzEkATDTKQwAlmMYgZSSZzLmAzBkHpLACMRmBAYgiJIFzEYj9CAJjMGIEliQGBQIP68pMQfwgXEkuYAgQCWBBgWQmJIFMsxlgDLiDMSYFMSARAsRiBAYkBlEH5QAERBgJBLAgTMuIiBIl84MABJLECRmUiTMCxEggWAIEggUxIYgBLmBGIElzJMhAmJVkAgNiAJgwTEBiBEZgJ9B03Q1GoVWADUakE6ck47e0kVBvTvWB1+QU+c5nROnHUXpWOATl2JACVry7EnjgeGfMgec6XVOm6q25rBUqDIFYF+n+BE4QD9r5BR+IgcEjHBGCCQQfEEcEEeRhQSQAM5IAHJJJ4Anc+lWjcGvUMoXvDNgV0cLevFgzWzD4htcc5+I+k5Oh1PatrtGCa3R8eu1g2PzEDbs6FeoPwoSpCuq21u1RYhQLFViU5IGT4Z5xNfX9OtpKi1du4EryDkK7VnkejIw/QnW02irezuaa5jtdHsqddritrkydwJFmGZM+HiDO39LaO/WiJ/KVOccf0NVq76/xHcRD+9A+W0vQNRYi2Kg2sNy7nrTeO4ahjewyS6sAPPHymrqNDZWNzoVG5q+eCGTBYFfEYDDx9Z951vsPpGVmZaK1ShSignbTq3rAAJAyWVjk8ZafO9f1veoS3aVDX2YBOSFWqlFyfM4UZ98wOVZ0p1rWxmpUMgtVTdWLGU5wRXncc4PGJraahrHVFGWYhVGQMk/PgTtdWppNenZrmW36pTivt5B+3j9pu8/lNT6L/zvTj+0XH5wPLRdGutUsoQKC+Wd1RV7agtlmIxww595hqOnuilya2QMELV2LYu5lZgMoTzhTPr+n9PavS3LqM1K31skjbZhezVztRuflkTg6qutdG4qsNi/WajkpsOexbxgk+3PvA5FumZUR2GFfcUORztO0+fGDxzPfR9LtsUuoCoOGex0rQH032EAn2GTNrqf810ePu3/AOtMfpA5BqQH9klFBq8gRZSjvYPLc1jPn5Y8oGrrOnWVAM6ja32HVldHx910JU/LOZqzq9EJNeprbPb7DWsPJbK2XtOPRtzbfcOQcicnMCmMxmIDMY/WIzIRAuYBgSYgWWQyqueAOfL5wNirX7KrUAANu1WY+OxTnYB7nGf7s1QB7TvdQ1p0tjU6YivtnZbZsVrLbF4clnB2qDkBFwPM5JzPLTWLqbA1yKvbSy696gENtdS78bR8C2EgrvAX7YJHGSGhp9dtqsqIBVyjeONjqeGHzBYfj7Txqs2srjBKsGAIyCQc4I8xxyJ0f+4Lhwnarr8qVqrasD7p3qWsz5sxyefCdF9LX9XuvrQKltIIXJPbsTVKlqqWydv2SD6PjygaK9YrTJooWpmK7z3WfKrYLCiBh8CllXPicDGZ7r9KmGo76qobtPUUJyPitsuV8HzV3DDj+iPee/0hrA0tRAAOdNkgYJzoUY/x5nlb1Nqk0iEK1BoDW1sikPnU3hjnbuDYAwwIIwIGj/1Y/Vfq20Efeyc/y7X5xj1bH4S6bqdXZFVtLWBXZ1K29vBYKCD8Jz9n+M1+r6MU32VjJCOyjPpnIz74Imx1RAG0uABnTaYn3JZ8k+pgTVdUosRFNJ7iVClHF/GEJ2k17ecbueeZrdP1XatSzGSjBsHjOD/Cd36YLqg9osDrp+6QmUAUcnbggZ8M45nh0ntU0qbwD9aJrOfGqgHabV9D3QpB9Kj6mB4dO64Kq2reoOjm3dh9hxcqqcMAcY2j85E6rp9jV/VnNRdbABqDkOquh+LZyCHPGOMT2+j+larXCt8bqzaDkA8rTYQQDn2I+Ynk+pOo01lluDdSaj3AoUvXaxrKvtAyVbZgkZwSIEs6rQ1SI+nYis2Csi8jaLH3AN8B3Y8M8ZxPDT9UBRa7qxeiZ7eHNb1552q65yp5O1gR6Y5zp0alq2DISrDwIAOOMeYM+m6uwbV6yy8dyvTOwSvhQWe/t01nZghM7ifPC484HC1fUVKdqqtaaiQzqGLtYy5x3LG5YDJIUAAE5xnmaRM6w+kFx4ft2V+dLVVivH3VCKGQ+hUgg+Z5mt1jSLXYO3ntuqW1Z+1stXcFb3HK589ufOBpGSWIEMZgRugURA4gQEfL85JcwO1rBVqW7ouqptbBtS7eFL/0nrdVYEN47WwQScZnlVdTQ6bXOoBDpqMBkreuxdjV17gHztLHeQOdpA4mfV+jCmtWDbmXCalf/Fay9xAPVShxn7yNONiB1H6bSTldZSK/7RbRco8walQhm/utg88jy306hUyvp0ftVdkVUtbnBcXi53sKhthc7vIgYUTR1fSduk0+pBJFrXI44+Bq3IXHsyh/8pnV6Z9F1eii2x2Vrg7hRj4VXUaepT+8Lmb/ACwHUXqupFSaihTW9IzYXrFi1aVaiyfASRuB8RmattVLDTM+oq2VVCu1F3tYWXUXuQihMEMrr8RIAzk+k0KdCGsvXJxXXqbARjk0IzAH57RmZ9O6WbqnKZNgsqrRRjBNm7x9MbR/GBq9Q1Ztte0jG9i2PTJ8PwHGZ0tbWjrp7BfQO3p6UdC7CwPWWyoXZg+PrPJ6tIh2M99rA4ayvYqZHj2w/LKDnkkZ8QOZtdL+jgtu2C0Gt6LbaLMbQzIQoSxT9ghzsYeXBBwcwJ1nTJZqWf61QarLSfhdyyqxJLFSgxgZ8/HiOpa7R22Fu3qQAFrRQ9YCV1rsVQNvAwPnkn1nP/6fjTvY2Q6WrUVPurE59wVA/OY9GqrsuRLd+12VPgIBBZgAeQcjmB3tLrtM12ntVzWVV6LDcfiYCl1qsLIvIAK1k8nCLn1nIuNdOnapbFtstavuGvca0SollVWZRuYsVJIGBsAz4z113TagjPWbAF1H1fDlTwEJLZAHmPynW130QVarmrdjZWTsVgP2ipfejgf1hXRux54IgfIHwne1PUqjqtXuy1GodwSg5A7vcqtUHxKkA4PiGM19P0felLK+3eLntZvs1V0soL8cnhvDzJAgJoj8O7Ur5CwqhA8smsfFt9gcwMU6dSDl9ZSa/wCzW02ke1ToArf3jgepmr1TWd2wsF2oAqVrknZXWoRFJ8zgDJ8zkzdr0FNdYsuZ7N72JWKSAGWohWs3OPAk/CMA+Zx4Tna1EDkVMXrGCrFdpwQDgj1BJGRwcZHBgeQjH6/2mMsAYxBj8RAEyASxzATtfRfQb7GsYIVpHcxYyor2Z/ZIWYgYLDJ58FPrOLMxc20rk7SQxXJxuAIDY9cEwPpOl9MtL2Lfbp2S8FbnOppJDk7luwH5KvhiB5E4nzmpoatmRxtdSVYejDgzyI/4npdczklmLMfEk5PHA8faB9X0uo36WjSD7V1dzVf4lOssbHzKNZ+U7Og1C2ElP5NbLKq/TZVd0ytcexC5/en57VqXXYQ7DZnYQxBTcSTt+7kknj1MtGqdFAR2VRnAViAOVPAHuiH90ekDq6NT39YMeNGu/wBOybv0S1C1V2M52r3alLY+wLK769/7u/P4Tjv1zUkhjqLiVyVJsbK7hg4OeMgkTw1XULbc922x84B3OW4XJXOfTc35mBlqul3VOK3rbd4DaCwf3QgfEp9RPodLmql6GOLl0urucedO/s7FJHg+EDkDkZXPM+e0/VL0XYl1qJ91bGA/AA8TwW1gThmG4FWIJ+JT4g+oOBn5QPqOsOLdCdSPG6+vvL929KnWwgeQcBLP3z6TgdD/AJzR/i1f6izVFp27cnaTuK54LAYyR4ZwTzMUcqQQSCCCCDggg5BBHhiB9PWKjTb3TYB9f47YUndsbx3EDE7n0k1jU1m1Dhk1IYZ88arX5U+xGQfYz8+Oobw3HBbeRk4Lfex6+89LdbY42vY7DOSCxIzljnk+OXc/vH1gfY6/Sp2a6qSAuqqubTE4GM6mm9aGJ4U/A1Zz/SVZ8x0/SWraE+r91/s9u2tiOT4lQQRjxznE0HtYgKSSq52gnhdxycDyyfGbTdWvKbDfcU8NpsbGPTGfCB09fa1TXBKK7dJ9YuFKupsQbbMfs2Rt6krt4B5GD7zV6t0ordatNb7a1S2xftGgMisyOf6rPsz7c+c09J1C2rPatsrz47GK5+eDzPEXN8WGYbuH+I/ECcnd97nnmBhn/wBwPGUyCBMwRMjIIEIjMpkzAvzkEsEQLmYywYAmQyiIADEZgxiAgRBgBAEkAwEpEGID5xEQEGMRmAkMEQBApmJ+UsuYExLiAYgMQTAjECmQyASgQBiJIFMCQmIFkOJRIYDEpEAwICSUwID5xmIzAZiSXMABEhlwICQH9cRBX2gWDAEmIFkEyxMcwKBJLmPOAEGYzIQBEAQIgDESGAzLmTMp/wDsBJLECCXMQYAwWgRAZkxKZYGMyEgk2wAlxHlIYFxKJDBgIEmZlAmIMYkzApES4mB8YGWYxA9YPj+vaAzGJT4TAnmBltkzLiGECS5j1kbwgZSYg/7f8S+sCD5YjMn6/jCmBcxiQ/r+MzUQ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data:image/jpeg;base64,/9j/4AAQSkZJRgABAQAAAQABAAD/2wCEAAkGBxQTEhUUEhQUFBQXGBcUFBcWFxoXGhQXFRQXFhgWFxgYHSggGBwlHBQUITEhJSkrLi4uFx8zODMsNygtLi0BCgoKBQUFDgUFDisZExkrKysrKysrKysrKysrKysrKysrKysrKysrKysrKysrKysrKysrKysrKysrKysrKysrK//AABEIALwAvAMBIgACEQEDEQH/xAAbAAEBAAMBAQEAAAAAAAAAAAAAAQIEBQMGB//EAD0QAAICAQMCBAIHAwsFAAAAAAECAAMRBBIhBRMxQVFhInEGFDJSgZHwI4KhMzRCYmNyc5KzwdEVFlPh8f/EABQBAQAAAAAAAAAAAAAAAAAAAAD/xAAUEQEAAAAAAAAAAAAAAAAAAAAA/9oADAMBAAIRAxEAPwD8yWSMywJLIIgAYzLJAAyfr9fnLiIARGYEBJLECSxmDAkoiDAGAYiAzBiMwEmIzLiAxAPy/OQiUCAiCYMBIJcyCBYgSZgUj8YkzKICDEQGYzEkATDTKQwAlmMYgZSSZzLmAzBkHpLACMRmBAYgiJIFzEYj9CAJjMGIEliQGBQIP68pMQfwgXEkuYAgQCWBBgWQmJIFMsxlgDLiDMSYFMSARAsRiBAYkBlEH5QAERBgJBLAgTMuIiBIl84MABJLECRmUiTMCxEggWAIEggUxIYgBLmBGIElzJMhAmJVkAgNiAJgwTEBiBEZgJ9B03Q1GoVWADUakE6ck47e0kVBvTvWB1+QU+c5nROnHUXpWOATl2JACVry7EnjgeGfMgec6XVOm6q25rBUqDIFYF+n+BE4QD9r5BR+IgcEjHBGCCQQfEEcEEeRhQSQAM5IAHJJJ4Anc+lWjcGvUMoXvDNgV0cLevFgzWzD4htcc5+I+k5Oh1PatrtGCa3R8eu1g2PzEDbs6FeoPwoSpCuq21u1RYhQLFViU5IGT4Z5xNfX9OtpKi1du4EryDkK7VnkejIw/QnW02irezuaa5jtdHsqddritrkydwJFmGZM+HiDO39LaO/WiJ/KVOccf0NVq76/xHcRD+9A+W0vQNRYi2Kg2sNy7nrTeO4ahjewyS6sAPPHymrqNDZWNzoVG5q+eCGTBYFfEYDDx9Z951vsPpGVmZaK1ShSignbTq3rAAJAyWVjk8ZafO9f1veoS3aVDX2YBOSFWqlFyfM4UZ98wOVZ0p1rWxmpUMgtVTdWLGU5wRXncc4PGJraahrHVFGWYhVGQMk/PgTtdWppNenZrmW36pTivt5B+3j9pu8/lNT6L/zvTj+0XH5wPLRdGutUsoQKC+Wd1RV7agtlmIxww595hqOnuilya2QMELV2LYu5lZgMoTzhTPr+n9PavS3LqM1K31skjbZhezVztRuflkTg6qutdG4qsNi/WajkpsOexbxgk+3PvA5FumZUR2GFfcUORztO0+fGDxzPfR9LtsUuoCoOGex0rQH032EAn2GTNrqf810ePu3/AOtMfpA5BqQH9klFBq8gRZSjvYPLc1jPn5Y8oGrrOnWVAM6ja32HVldHx910JU/LOZqzq9EJNeprbPb7DWsPJbK2XtOPRtzbfcOQcicnMCmMxmIDMY/WIzIRAuYBgSYgWWQyqueAOfL5wNirX7KrUAANu1WY+OxTnYB7nGf7s1QB7TvdQ1p0tjU6YivtnZbZsVrLbF4clnB2qDkBFwPM5JzPLTWLqbA1yKvbSy696gENtdS78bR8C2EgrvAX7YJHGSGhp9dtqsqIBVyjeONjqeGHzBYfj7Txqs2srjBKsGAIyCQc4I8xxyJ0f+4Lhwnarr8qVqrasD7p3qWsz5sxyefCdF9LX9XuvrQKltIIXJPbsTVKlqqWydv2SD6PjygaK9YrTJooWpmK7z3WfKrYLCiBh8CllXPicDGZ7r9KmGo76qobtPUUJyPitsuV8HzV3DDj+iPee/0hrA0tRAAOdNkgYJzoUY/x5nlb1Nqk0iEK1BoDW1sikPnU3hjnbuDYAwwIIwIGj/1Y/Vfq20Efeyc/y7X5xj1bH4S6bqdXZFVtLWBXZ1K29vBYKCD8Jz9n+M1+r6MU32VjJCOyjPpnIz74Imx1RAG0uABnTaYn3JZ8k+pgTVdUosRFNJ7iVClHF/GEJ2k17ecbueeZrdP1XatSzGSjBsHjOD/Cd36YLqg9osDrp+6QmUAUcnbggZ8M45nh0ntU0qbwD9aJrOfGqgHabV9D3QpB9Kj6mB4dO64Kq2reoOjm3dh9hxcqqcMAcY2j85E6rp9jV/VnNRdbABqDkOquh+LZyCHPGOMT2+j+larXCt8bqzaDkA8rTYQQDn2I+Ynk+pOo01lluDdSaj3AoUvXaxrKvtAyVbZgkZwSIEs6rQ1SI+nYis2Csi8jaLH3AN8B3Y8M8ZxPDT9UBRa7qxeiZ7eHNb1552q65yp5O1gR6Y5zp0alq2DISrDwIAOOMeYM+m6uwbV6yy8dyvTOwSvhQWe/t01nZghM7ifPC484HC1fUVKdqqtaaiQzqGLtYy5x3LG5YDJIUAAE5xnmaRM6w+kFx4ft2V+dLVVivH3VCKGQ+hUgg+Z5mt1jSLXYO3ntuqW1Z+1stXcFb3HK589ufOBpGSWIEMZgRugURA4gQEfL85JcwO1rBVqW7ouqptbBtS7eFL/0nrdVYEN47WwQScZnlVdTQ6bXOoBDpqMBkreuxdjV17gHztLHeQOdpA4mfV+jCmtWDbmXCalf/Fay9xAPVShxn7yNONiB1H6bSTldZSK/7RbRco8walQhm/utg88jy306hUyvp0ftVdkVUtbnBcXi53sKhthc7vIgYUTR1fSduk0+pBJFrXI44+Bq3IXHsyh/8pnV6Z9F1eii2x2Vrg7hRj4VXUaepT+8Lmb/ACwHUXqupFSaihTW9IzYXrFi1aVaiyfASRuB8RmattVLDTM+oq2VVCu1F3tYWXUXuQihMEMrr8RIAzk+k0KdCGsvXJxXXqbARjk0IzAH57RmZ9O6WbqnKZNgsqrRRjBNm7x9MbR/GBq9Q1Ztte0jG9i2PTJ8PwHGZ0tbWjrp7BfQO3p6UdC7CwPWWyoXZg+PrPJ6tIh2M99rA4ayvYqZHj2w/LKDnkkZ8QOZtdL+jgtu2C0Gt6LbaLMbQzIQoSxT9ghzsYeXBBwcwJ1nTJZqWf61QarLSfhdyyqxJLFSgxgZ8/HiOpa7R22Fu3qQAFrRQ9YCV1rsVQNvAwPnkn1nP/6fjTvY2Q6WrUVPurE59wVA/OY9GqrsuRLd+12VPgIBBZgAeQcjmB3tLrtM12ntVzWVV6LDcfiYCl1qsLIvIAK1k8nCLn1nIuNdOnapbFtstavuGvca0SollVWZRuYsVJIGBsAz4z113TagjPWbAF1H1fDlTwEJLZAHmPynW130QVarmrdjZWTsVgP2ipfejgf1hXRux54IgfIHwne1PUqjqtXuy1GodwSg5A7vcqtUHxKkA4PiGM19P0felLK+3eLntZvs1V0soL8cnhvDzJAgJoj8O7Ur5CwqhA8smsfFt9gcwMU6dSDl9ZSa/wCzW02ke1ToArf3jgepmr1TWd2wsF2oAqVrknZXWoRFJ8zgDJ8zkzdr0FNdYsuZ7N72JWKSAGWohWs3OPAk/CMA+Zx4Tna1EDkVMXrGCrFdpwQDgj1BJGRwcZHBgeQjH6/2mMsAYxBj8RAEyASxzATtfRfQb7GsYIVpHcxYyor2Z/ZIWYgYLDJ58FPrOLMxc20rk7SQxXJxuAIDY9cEwPpOl9MtL2Lfbp2S8FbnOppJDk7luwH5KvhiB5E4nzmpoatmRxtdSVYejDgzyI/4npdczklmLMfEk5PHA8faB9X0uo36WjSD7V1dzVf4lOssbHzKNZ+U7Og1C2ElP5NbLKq/TZVd0ytcexC5/en57VqXXYQ7DZnYQxBTcSTt+7kknj1MtGqdFAR2VRnAViAOVPAHuiH90ekDq6NT39YMeNGu/wBOybv0S1C1V2M52r3alLY+wLK769/7u/P4Tjv1zUkhjqLiVyVJsbK7hg4OeMgkTw1XULbc922x84B3OW4XJXOfTc35mBlqul3VOK3rbd4DaCwf3QgfEp9RPodLmql6GOLl0urucedO/s7FJHg+EDkDkZXPM+e0/VL0XYl1qJ91bGA/AA8TwW1gThmG4FWIJ+JT4g+oOBn5QPqOsOLdCdSPG6+vvL929KnWwgeQcBLP3z6TgdD/AJzR/i1f6izVFp27cnaTuK54LAYyR4ZwTzMUcqQQSCCCCDggg5BBHhiB9PWKjTb3TYB9f47YUndsbx3EDE7n0k1jU1m1Dhk1IYZ88arX5U+xGQfYz8+Oobw3HBbeRk4Lfex6+89LdbY42vY7DOSCxIzljnk+OXc/vH1gfY6/Sp2a6qSAuqqubTE4GM6mm9aGJ4U/A1Zz/SVZ8x0/SWraE+r91/s9u2tiOT4lQQRjxznE0HtYgKSSq52gnhdxycDyyfGbTdWvKbDfcU8NpsbGPTGfCB09fa1TXBKK7dJ9YuFKupsQbbMfs2Rt6krt4B5GD7zV6t0ordatNb7a1S2xftGgMisyOf6rPsz7c+c09J1C2rPatsrz47GK5+eDzPEXN8WGYbuH+I/ECcnd97nnmBhn/wBwPGUyCBMwRMjIIEIjMpkzAvzkEsEQLmYywYAmQyiIADEZgxiAgRBgBAEkAwEpEGID5xEQEGMRmAkMEQBApmJ+UsuYExLiAYgMQTAjECmQyASgQBiJIFMCQmIFkOJRIYDEpEAwICSUwID5xmIzAZiSXMABEhlwICQH9cRBX2gWDAEmIFkEyxMcwKBJLmPOAEGYzIQBEAQIgDESGAzLmTMp/wDsBJLECCXMQYAwWgRAZkxKZYGMyEgk2wAlxHlIYFxKJDBgIEmZlAmIMYkzApES4mB8YGWYxA9YPj+vaAzGJT4TAnmBltkzLiGECS5j1kbwgZSYg/7f8S+sCD5YjMn6/jCmBcxiQ/r+MzUQ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Title 1"/>
          <p:cNvSpPr txBox="1">
            <a:spLocks/>
          </p:cNvSpPr>
          <p:nvPr/>
        </p:nvSpPr>
        <p:spPr bwMode="auto">
          <a:xfrm>
            <a:off x="2057401" y="887301"/>
            <a:ext cx="6934200" cy="571500"/>
          </a:xfrm>
          <a:prstGeom prst="rect">
            <a:avLst/>
          </a:prstGeom>
          <a:noFill/>
          <a:ln w="9525">
            <a:noFill/>
            <a:miter lim="800000"/>
            <a:headEnd/>
            <a:tailEnd/>
          </a:ln>
        </p:spPr>
        <p:txBody>
          <a:bodyPr/>
          <a:lstStyle/>
          <a:p>
            <a:r>
              <a:rPr lang="en-US" sz="3200" b="1" dirty="0" smtClean="0">
                <a:solidFill>
                  <a:srgbClr val="0070C0"/>
                </a:solidFill>
                <a:latin typeface="Calibri" pitchFamily="34" charset="0"/>
              </a:rPr>
              <a:t>ACNM offers monthly payment option*</a:t>
            </a:r>
            <a:endParaRPr lang="en-US" sz="3200" b="1" dirty="0">
              <a:solidFill>
                <a:srgbClr val="0070C0"/>
              </a:solidFill>
              <a:latin typeface="Calibri" pitchFamily="34" charset="0"/>
            </a:endParaRP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197533"/>
            <a:ext cx="1901825" cy="195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702294" y="2057400"/>
            <a:ext cx="8136906" cy="3416320"/>
          </a:xfrm>
          <a:prstGeom prst="rect">
            <a:avLst/>
          </a:prstGeom>
        </p:spPr>
        <p:txBody>
          <a:bodyPr wrap="square">
            <a:spAutoFit/>
          </a:bodyPr>
          <a:lstStyle/>
          <a:p>
            <a:r>
              <a:rPr lang="en-US" b="1" dirty="0" smtClean="0"/>
              <a:t>For members paying online, a monthly auto-renewing option is available!</a:t>
            </a:r>
          </a:p>
          <a:p>
            <a:endParaRPr lang="en-US" b="1" dirty="0" smtClean="0"/>
          </a:p>
          <a:p>
            <a:r>
              <a:rPr lang="en-US" b="1" dirty="0" smtClean="0"/>
              <a:t>Example</a:t>
            </a:r>
            <a:r>
              <a:rPr lang="en-US" b="1" dirty="0"/>
              <a:t>:</a:t>
            </a:r>
          </a:p>
          <a:p>
            <a:r>
              <a:rPr lang="en-US" dirty="0" smtClean="0"/>
              <a:t>Active Member Dues: $357 + affiliate dues</a:t>
            </a:r>
          </a:p>
          <a:p>
            <a:r>
              <a:rPr lang="en-US" dirty="0"/>
              <a:t>A</a:t>
            </a:r>
            <a:r>
              <a:rPr lang="en-US" dirty="0" smtClean="0"/>
              <a:t>ffiliate dues: $</a:t>
            </a:r>
            <a:r>
              <a:rPr lang="en-US" dirty="0">
                <a:solidFill>
                  <a:srgbClr val="FF0000"/>
                </a:solidFill>
              </a:rPr>
              <a:t>75/year (</a:t>
            </a:r>
            <a:r>
              <a:rPr lang="en-US" dirty="0" smtClean="0">
                <a:solidFill>
                  <a:srgbClr val="FF0000"/>
                </a:solidFill>
              </a:rPr>
              <a:t>this varies by affiliate</a:t>
            </a:r>
            <a:r>
              <a:rPr lang="en-US" dirty="0" smtClean="0"/>
              <a:t>)</a:t>
            </a:r>
          </a:p>
          <a:p>
            <a:r>
              <a:rPr lang="en-US" sz="2400" b="1" dirty="0" smtClean="0">
                <a:solidFill>
                  <a:srgbClr val="0070C0"/>
                </a:solidFill>
              </a:rPr>
              <a:t>Total monthly payment is $36</a:t>
            </a:r>
          </a:p>
          <a:p>
            <a:endParaRPr lang="en-US" dirty="0" smtClean="0"/>
          </a:p>
          <a:p>
            <a:endParaRPr lang="en-US" dirty="0" smtClean="0"/>
          </a:p>
          <a:p>
            <a:pPr algn="ctr"/>
            <a:r>
              <a:rPr lang="en-US" sz="2400" b="1" dirty="0" smtClean="0">
                <a:latin typeface="+mn-lt"/>
              </a:rPr>
              <a:t>Aren’t all of these benefits and supporting your profession worth $36 month?</a:t>
            </a:r>
            <a:endParaRPr lang="en-US" sz="2400" b="1" dirty="0">
              <a:latin typeface="+mn-lt"/>
            </a:endParaRPr>
          </a:p>
          <a:p>
            <a:endParaRPr lang="en-US" dirty="0"/>
          </a:p>
        </p:txBody>
      </p:sp>
      <p:sp>
        <p:nvSpPr>
          <p:cNvPr id="7" name="Rectangle 6"/>
          <p:cNvSpPr/>
          <p:nvPr/>
        </p:nvSpPr>
        <p:spPr>
          <a:xfrm>
            <a:off x="307975" y="6019800"/>
            <a:ext cx="2401619" cy="261610"/>
          </a:xfrm>
          <a:prstGeom prst="rect">
            <a:avLst/>
          </a:prstGeom>
        </p:spPr>
        <p:txBody>
          <a:bodyPr wrap="none">
            <a:spAutoFit/>
          </a:bodyPr>
          <a:lstStyle/>
          <a:p>
            <a:r>
              <a:rPr lang="en-US" sz="1100" dirty="0" smtClean="0">
                <a:solidFill>
                  <a:schemeClr val="bg1"/>
                </a:solidFill>
              </a:rPr>
              <a:t>*A one-time </a:t>
            </a:r>
            <a:r>
              <a:rPr lang="en-US" sz="1100" dirty="0">
                <a:solidFill>
                  <a:schemeClr val="bg1"/>
                </a:solidFill>
              </a:rPr>
              <a:t>$15 service fee </a:t>
            </a:r>
            <a:r>
              <a:rPr lang="en-US" sz="1100" dirty="0" smtClean="0">
                <a:solidFill>
                  <a:schemeClr val="bg1"/>
                </a:solidFill>
              </a:rPr>
              <a:t>applies</a:t>
            </a:r>
            <a:endParaRPr lang="en-US" sz="1100" dirty="0">
              <a:solidFill>
                <a:schemeClr val="bg1"/>
              </a:solidFill>
            </a:endParaRPr>
          </a:p>
        </p:txBody>
      </p:sp>
    </p:spTree>
    <p:extLst>
      <p:ext uri="{BB962C8B-B14F-4D97-AF65-F5344CB8AC3E}">
        <p14:creationId xmlns:p14="http://schemas.microsoft.com/office/powerpoint/2010/main" val="31192501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xQTEhUUEhQUFBQXGBcUFBcWFxoXGhQXFRQXFhgWFxgYHSggGBwlHBQUITEhJSkrLi4uFx8zODMsNygtLi0BCgoKBQUFDgUFDisZExkrKysrKysrKysrKysrKysrKysrKysrKysrKysrKysrKysrKysrKysrKysrKysrKysrK//AABEIALwAvAMBIgACEQEDEQH/xAAbAAEBAAMBAQEAAAAAAAAAAAAAAQIEBQMGB//EAD0QAAICAQMCBAIHAwsFAAAAAAECAAMRBBIhBRMxQVFhInEGFDJSgZHwI4KhMzRCYmNyc5KzwdEVFlPh8f/EABQBAQAAAAAAAAAAAAAAAAAAAAD/xAAUEQEAAAAAAAAAAAAAAAAAAAAA/9oADAMBAAIRAxEAPwD8yWSMywJLIIgAYzLJAAyfr9fnLiIARGYEBJLECSxmDAkoiDAGAYiAzBiMwEmIzLiAxAPy/OQiUCAiCYMBIJcyCBYgSZgUj8YkzKICDEQGYzEkATDTKQwAlmMYgZSSZzLmAzBkHpLACMRmBAYgiJIFzEYj9CAJjMGIEliQGBQIP68pMQfwgXEkuYAgQCWBBgWQmJIFMsxlgDLiDMSYFMSARAsRiBAYkBlEH5QAERBgJBLAgTMuIiBIl84MABJLECRmUiTMCxEggWAIEggUxIYgBLmBGIElzJMhAmJVkAgNiAJgwTEBiBEZgJ9B03Q1GoVWADUakE6ck47e0kVBvTvWB1+QU+c5nROnHUXpWOATl2JACVry7EnjgeGfMgec6XVOm6q25rBUqDIFYF+n+BE4QD9r5BR+IgcEjHBGCCQQfEEcEEeRhQSQAM5IAHJJJ4Anc+lWjcGvUMoXvDNgV0cLevFgzWzD4htcc5+I+k5Oh1PatrtGCa3R8eu1g2PzEDbs6FeoPwoSpCuq21u1RYhQLFViU5IGT4Z5xNfX9OtpKi1du4EryDkK7VnkejIw/QnW02irezuaa5jtdHsqddritrkydwJFmGZM+HiDO39LaO/WiJ/KVOccf0NVq76/xHcRD+9A+W0vQNRYi2Kg2sNy7nrTeO4ahjewyS6sAPPHymrqNDZWNzoVG5q+eCGTBYFfEYDDx9Z951vsPpGVmZaK1ShSignbTq3rAAJAyWVjk8ZafO9f1veoS3aVDX2YBOSFWqlFyfM4UZ98wOVZ0p1rWxmpUMgtVTdWLGU5wRXncc4PGJraahrHVFGWYhVGQMk/PgTtdWppNenZrmW36pTivt5B+3j9pu8/lNT6L/zvTj+0XH5wPLRdGutUsoQKC+Wd1RV7agtlmIxww595hqOnuilya2QMELV2LYu5lZgMoTzhTPr+n9PavS3LqM1K31skjbZhezVztRuflkTg6qutdG4qsNi/WajkpsOexbxgk+3PvA5FumZUR2GFfcUORztO0+fGDxzPfR9LtsUuoCoOGex0rQH032EAn2GTNrqf810ePu3/AOtMfpA5BqQH9klFBq8gRZSjvYPLc1jPn5Y8oGrrOnWVAM6ja32HVldHx910JU/LOZqzq9EJNeprbPb7DWsPJbK2XtOPRtzbfcOQcicnMCmMxmIDMY/WIzIRAuYBgSYgWWQyqueAOfL5wNirX7KrUAANu1WY+OxTnYB7nGf7s1QB7TvdQ1p0tjU6YivtnZbZsVrLbF4clnB2qDkBFwPM5JzPLTWLqbA1yKvbSy696gENtdS78bR8C2EgrvAX7YJHGSGhp9dtqsqIBVyjeONjqeGHzBYfj7Txqs2srjBKsGAIyCQc4I8xxyJ0f+4Lhwnarr8qVqrasD7p3qWsz5sxyefCdF9LX9XuvrQKltIIXJPbsTVKlqqWydv2SD6PjygaK9YrTJooWpmK7z3WfKrYLCiBh8CllXPicDGZ7r9KmGo76qobtPUUJyPitsuV8HzV3DDj+iPee/0hrA0tRAAOdNkgYJzoUY/x5nlb1Nqk0iEK1BoDW1sikPnU3hjnbuDYAwwIIwIGj/1Y/Vfq20Efeyc/y7X5xj1bH4S6bqdXZFVtLWBXZ1K29vBYKCD8Jz9n+M1+r6MU32VjJCOyjPpnIz74Imx1RAG0uABnTaYn3JZ8k+pgTVdUosRFNJ7iVClHF/GEJ2k17ecbueeZrdP1XatSzGSjBsHjOD/Cd36YLqg9osDrp+6QmUAUcnbggZ8M45nh0ntU0qbwD9aJrOfGqgHabV9D3QpB9Kj6mB4dO64Kq2reoOjm3dh9hxcqqcMAcY2j85E6rp9jV/VnNRdbABqDkOquh+LZyCHPGOMT2+j+larXCt8bqzaDkA8rTYQQDn2I+Ynk+pOo01lluDdSaj3AoUvXaxrKvtAyVbZgkZwSIEs6rQ1SI+nYis2Csi8jaLH3AN8B3Y8M8ZxPDT9UBRa7qxeiZ7eHNb1552q65yp5O1gR6Y5zp0alq2DISrDwIAOOMeYM+m6uwbV6yy8dyvTOwSvhQWe/t01nZghM7ifPC484HC1fUVKdqqtaaiQzqGLtYy5x3LG5YDJIUAAE5xnmaRM6w+kFx4ft2V+dLVVivH3VCKGQ+hUgg+Z5mt1jSLXYO3ntuqW1Z+1stXcFb3HK589ufOBpGSWIEMZgRugURA4gQEfL85JcwO1rBVqW7ouqptbBtS7eFL/0nrdVYEN47WwQScZnlVdTQ6bXOoBDpqMBkreuxdjV17gHztLHeQOdpA4mfV+jCmtWDbmXCalf/Fay9xAPVShxn7yNONiB1H6bSTldZSK/7RbRco8walQhm/utg88jy306hUyvp0ftVdkVUtbnBcXi53sKhthc7vIgYUTR1fSduk0+pBJFrXI44+Bq3IXHsyh/8pnV6Z9F1eii2x2Vrg7hRj4VXUaepT+8Lmb/ACwHUXqupFSaihTW9IzYXrFi1aVaiyfASRuB8RmattVLDTM+oq2VVCu1F3tYWXUXuQihMEMrr8RIAzk+k0KdCGsvXJxXXqbARjk0IzAH57RmZ9O6WbqnKZNgsqrRRjBNm7x9MbR/GBq9Q1Ztte0jG9i2PTJ8PwHGZ0tbWjrp7BfQO3p6UdC7CwPWWyoXZg+PrPJ6tIh2M99rA4ayvYqZHj2w/LKDnkkZ8QOZtdL+jgtu2C0Gt6LbaLMbQzIQoSxT9ghzsYeXBBwcwJ1nTJZqWf61QarLSfhdyyqxJLFSgxgZ8/HiOpa7R22Fu3qQAFrRQ9YCV1rsVQNvAwPnkn1nP/6fjTvY2Q6WrUVPurE59wVA/OY9GqrsuRLd+12VPgIBBZgAeQcjmB3tLrtM12ntVzWVV6LDcfiYCl1qsLIvIAK1k8nCLn1nIuNdOnapbFtstavuGvca0SollVWZRuYsVJIGBsAz4z113TagjPWbAF1H1fDlTwEJLZAHmPynW130QVarmrdjZWTsVgP2ipfejgf1hXRux54IgfIHwne1PUqjqtXuy1GodwSg5A7vcqtUHxKkA4PiGM19P0felLK+3eLntZvs1V0soL8cnhvDzJAgJoj8O7Ur5CwqhA8smsfFt9gcwMU6dSDl9ZSa/wCzW02ke1ToArf3jgepmr1TWd2wsF2oAqVrknZXWoRFJ8zgDJ8zkzdr0FNdYsuZ7N72JWKSAGWohWs3OPAk/CMA+Zx4Tna1EDkVMXrGCrFdpwQDgj1BJGRwcZHBgeQjH6/2mMsAYxBj8RAEyASxzATtfRfQb7GsYIVpHcxYyor2Z/ZIWYgYLDJ58FPrOLMxc20rk7SQxXJxuAIDY9cEwPpOl9MtL2Lfbp2S8FbnOppJDk7luwH5KvhiB5E4nzmpoatmRxtdSVYejDgzyI/4npdczklmLMfEk5PHA8faB9X0uo36WjSD7V1dzVf4lOssbHzKNZ+U7Og1C2ElP5NbLKq/TZVd0ytcexC5/en57VqXXYQ7DZnYQxBTcSTt+7kknj1MtGqdFAR2VRnAViAOVPAHuiH90ekDq6NT39YMeNGu/wBOybv0S1C1V2M52r3alLY+wLK769/7u/P4Tjv1zUkhjqLiVyVJsbK7hg4OeMgkTw1XULbc922x84B3OW4XJXOfTc35mBlqul3VOK3rbd4DaCwf3QgfEp9RPodLmql6GOLl0urucedO/s7FJHg+EDkDkZXPM+e0/VL0XYl1qJ91bGA/AA8TwW1gThmG4FWIJ+JT4g+oOBn5QPqOsOLdCdSPG6+vvL929KnWwgeQcBLP3z6TgdD/AJzR/i1f6izVFp27cnaTuK54LAYyR4ZwTzMUcqQQSCCCCDggg5BBHhiB9PWKjTb3TYB9f47YUndsbx3EDE7n0k1jU1m1Dhk1IYZ88arX5U+xGQfYz8+Oobw3HBbeRk4Lfex6+89LdbY42vY7DOSCxIzljnk+OXc/vH1gfY6/Sp2a6qSAuqqubTE4GM6mm9aGJ4U/A1Zz/SVZ8x0/SWraE+r91/s9u2tiOT4lQQRjxznE0HtYgKSSq52gnhdxycDyyfGbTdWvKbDfcU8NpsbGPTGfCB09fa1TXBKK7dJ9YuFKupsQbbMfs2Rt6krt4B5GD7zV6t0ordatNb7a1S2xftGgMisyOf6rPsz7c+c09J1C2rPatsrz47GK5+eDzPEXN8WGYbuH+I/ECcnd97nnmBhn/wBwPGUyCBMwRMjIIEIjMpkzAvzkEsEQLmYywYAmQyiIADEZgxiAgRBgBAEkAwEpEGID5xEQEGMRmAkMEQBApmJ+UsuYExLiAYgMQTAjECmQyASgQBiJIFMCQmIFkOJRIYDEpEAwICSUwID5xmIzAZiSXMABEhlwICQH9cRBX2gWDAEmIFkEyxMcwKBJLmPOAEGYzIQBEAQIgDESGAzLmTMp/wDsBJLECCXMQYAwWgRAZkxKZYGMyEgk2wAlxHlIYFxKJDBgIEmZlAmIMYkzApES4mB8YGWYxA9YPj+vaAzGJT4TAnmBltkzLiGECS5j1kbwgZSYg/7f8S+sCD5YjMn6/jCmBcxiQ/r+MzUQ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data:image/jpeg;base64,/9j/4AAQSkZJRgABAQAAAQABAAD/2wCEAAkGBxQTEhUUEhQUFBQXGBcUFBcWFxoXGhQXFRQXFhgWFxgYHSggGBwlHBQUITEhJSkrLi4uFx8zODMsNygtLi0BCgoKBQUFDgUFDisZExkrKysrKysrKysrKysrKysrKysrKysrKysrKysrKysrKysrKysrKysrKysrKysrKysrK//AABEIALwAvAMBIgACEQEDEQH/xAAbAAEBAAMBAQEAAAAAAAAAAAAAAQIEBQMGB//EAD0QAAICAQMCBAIHAwsFAAAAAAECAAMRBBIhBRMxQVFhInEGFDJSgZHwI4KhMzRCYmNyc5KzwdEVFlPh8f/EABQBAQAAAAAAAAAAAAAAAAAAAAD/xAAUEQEAAAAAAAAAAAAAAAAAAAAA/9oADAMBAAIRAxEAPwD8yWSMywJLIIgAYzLJAAyfr9fnLiIARGYEBJLECSxmDAkoiDAGAYiAzBiMwEmIzLiAxAPy/OQiUCAiCYMBIJcyCBYgSZgUj8YkzKICDEQGYzEkATDTKQwAlmMYgZSSZzLmAzBkHpLACMRmBAYgiJIFzEYj9CAJjMGIEliQGBQIP68pMQfwgXEkuYAgQCWBBgWQmJIFMsxlgDLiDMSYFMSARAsRiBAYkBlEH5QAERBgJBLAgTMuIiBIl84MABJLECRmUiTMCxEggWAIEggUxIYgBLmBGIElzJMhAmJVkAgNiAJgwTEBiBEZgJ9B03Q1GoVWADUakE6ck47e0kVBvTvWB1+QU+c5nROnHUXpWOATl2JACVry7EnjgeGfMgec6XVOm6q25rBUqDIFYF+n+BE4QD9r5BR+IgcEjHBGCCQQfEEcEEeRhQSQAM5IAHJJJ4Anc+lWjcGvUMoXvDNgV0cLevFgzWzD4htcc5+I+k5Oh1PatrtGCa3R8eu1g2PzEDbs6FeoPwoSpCuq21u1RYhQLFViU5IGT4Z5xNfX9OtpKi1du4EryDkK7VnkejIw/QnW02irezuaa5jtdHsqddritrkydwJFmGZM+HiDO39LaO/WiJ/KVOccf0NVq76/xHcRD+9A+W0vQNRYi2Kg2sNy7nrTeO4ahjewyS6sAPPHymrqNDZWNzoVG5q+eCGTBYFfEYDDx9Z951vsPpGVmZaK1ShSignbTq3rAAJAyWVjk8ZafO9f1veoS3aVDX2YBOSFWqlFyfM4UZ98wOVZ0p1rWxmpUMgtVTdWLGU5wRXncc4PGJraahrHVFGWYhVGQMk/PgTtdWppNenZrmW36pTivt5B+3j9pu8/lNT6L/zvTj+0XH5wPLRdGutUsoQKC+Wd1RV7agtlmIxww595hqOnuilya2QMELV2LYu5lZgMoTzhTPr+n9PavS3LqM1K31skjbZhezVztRuflkTg6qutdG4qsNi/WajkpsOexbxgk+3PvA5FumZUR2GFfcUORztO0+fGDxzPfR9LtsUuoCoOGex0rQH032EAn2GTNrqf810ePu3/AOtMfpA5BqQH9klFBq8gRZSjvYPLc1jPn5Y8oGrrOnWVAM6ja32HVldHx910JU/LOZqzq9EJNeprbPb7DWsPJbK2XtOPRtzbfcOQcicnMCmMxmIDMY/WIzIRAuYBgSYgWWQyqueAOfL5wNirX7KrUAANu1WY+OxTnYB7nGf7s1QB7TvdQ1p0tjU6YivtnZbZsVrLbF4clnB2qDkBFwPM5JzPLTWLqbA1yKvbSy696gENtdS78bR8C2EgrvAX7YJHGSGhp9dtqsqIBVyjeONjqeGHzBYfj7Txqs2srjBKsGAIyCQc4I8xxyJ0f+4Lhwnarr8qVqrasD7p3qWsz5sxyefCdF9LX9XuvrQKltIIXJPbsTVKlqqWydv2SD6PjygaK9YrTJooWpmK7z3WfKrYLCiBh8CllXPicDGZ7r9KmGo76qobtPUUJyPitsuV8HzV3DDj+iPee/0hrA0tRAAOdNkgYJzoUY/x5nlb1Nqk0iEK1BoDW1sikPnU3hjnbuDYAwwIIwIGj/1Y/Vfq20Efeyc/y7X5xj1bH4S6bqdXZFVtLWBXZ1K29vBYKCD8Jz9n+M1+r6MU32VjJCOyjPpnIz74Imx1RAG0uABnTaYn3JZ8k+pgTVdUosRFNJ7iVClHF/GEJ2k17ecbueeZrdP1XatSzGSjBsHjOD/Cd36YLqg9osDrp+6QmUAUcnbggZ8M45nh0ntU0qbwD9aJrOfGqgHabV9D3QpB9Kj6mB4dO64Kq2reoOjm3dh9hxcqqcMAcY2j85E6rp9jV/VnNRdbABqDkOquh+LZyCHPGOMT2+j+larXCt8bqzaDkA8rTYQQDn2I+Ynk+pOo01lluDdSaj3AoUvXaxrKvtAyVbZgkZwSIEs6rQ1SI+nYis2Csi8jaLH3AN8B3Y8M8ZxPDT9UBRa7qxeiZ7eHNb1552q65yp5O1gR6Y5zp0alq2DISrDwIAOOMeYM+m6uwbV6yy8dyvTOwSvhQWe/t01nZghM7ifPC484HC1fUVKdqqtaaiQzqGLtYy5x3LG5YDJIUAAE5xnmaRM6w+kFx4ft2V+dLVVivH3VCKGQ+hUgg+Z5mt1jSLXYO3ntuqW1Z+1stXcFb3HK589ufOBpGSWIEMZgRugURA4gQEfL85JcwO1rBVqW7ouqptbBtS7eFL/0nrdVYEN47WwQScZnlVdTQ6bXOoBDpqMBkreuxdjV17gHztLHeQOdpA4mfV+jCmtWDbmXCalf/Fay9xAPVShxn7yNONiB1H6bSTldZSK/7RbRco8walQhm/utg88jy306hUyvp0ftVdkVUtbnBcXi53sKhthc7vIgYUTR1fSduk0+pBJFrXI44+Bq3IXHsyh/8pnV6Z9F1eii2x2Vrg7hRj4VXUaepT+8Lmb/ACwHUXqupFSaihTW9IzYXrFi1aVaiyfASRuB8RmattVLDTM+oq2VVCu1F3tYWXUXuQihMEMrr8RIAzk+k0KdCGsvXJxXXqbARjk0IzAH57RmZ9O6WbqnKZNgsqrRRjBNm7x9MbR/GBq9Q1Ztte0jG9i2PTJ8PwHGZ0tbWjrp7BfQO3p6UdC7CwPWWyoXZg+PrPJ6tIh2M99rA4ayvYqZHj2w/LKDnkkZ8QOZtdL+jgtu2C0Gt6LbaLMbQzIQoSxT9ghzsYeXBBwcwJ1nTJZqWf61QarLSfhdyyqxJLFSgxgZ8/HiOpa7R22Fu3qQAFrRQ9YCV1rsVQNvAwPnkn1nP/6fjTvY2Q6WrUVPurE59wVA/OY9GqrsuRLd+12VPgIBBZgAeQcjmB3tLrtM12ntVzWVV6LDcfiYCl1qsLIvIAK1k8nCLn1nIuNdOnapbFtstavuGvca0SollVWZRuYsVJIGBsAz4z113TagjPWbAF1H1fDlTwEJLZAHmPynW130QVarmrdjZWTsVgP2ipfejgf1hXRux54IgfIHwne1PUqjqtXuy1GodwSg5A7vcqtUHxKkA4PiGM19P0felLK+3eLntZvs1V0soL8cnhvDzJAgJoj8O7Ur5CwqhA8smsfFt9gcwMU6dSDl9ZSa/wCzW02ke1ToArf3jgepmr1TWd2wsF2oAqVrknZXWoRFJ8zgDJ8zkzdr0FNdYsuZ7N72JWKSAGWohWs3OPAk/CMA+Zx4Tna1EDkVMXrGCrFdpwQDgj1BJGRwcZHBgeQjH6/2mMsAYxBj8RAEyASxzATtfRfQb7GsYIVpHcxYyor2Z/ZIWYgYLDJ58FPrOLMxc20rk7SQxXJxuAIDY9cEwPpOl9MtL2Lfbp2S8FbnOppJDk7luwH5KvhiB5E4nzmpoatmRxtdSVYejDgzyI/4npdczklmLMfEk5PHA8faB9X0uo36WjSD7V1dzVf4lOssbHzKNZ+U7Og1C2ElP5NbLKq/TZVd0ytcexC5/en57VqXXYQ7DZnYQxBTcSTt+7kknj1MtGqdFAR2VRnAViAOVPAHuiH90ekDq6NT39YMeNGu/wBOybv0S1C1V2M52r3alLY+wLK769/7u/P4Tjv1zUkhjqLiVyVJsbK7hg4OeMgkTw1XULbc922x84B3OW4XJXOfTc35mBlqul3VOK3rbd4DaCwf3QgfEp9RPodLmql6GOLl0urucedO/s7FJHg+EDkDkZXPM+e0/VL0XYl1qJ91bGA/AA8TwW1gThmG4FWIJ+JT4g+oOBn5QPqOsOLdCdSPG6+vvL929KnWwgeQcBLP3z6TgdD/AJzR/i1f6izVFp27cnaTuK54LAYyR4ZwTzMUcqQQSCCCCDggg5BBHhiB9PWKjTb3TYB9f47YUndsbx3EDE7n0k1jU1m1Dhk1IYZ88arX5U+xGQfYz8+Oobw3HBbeRk4Lfex6+89LdbY42vY7DOSCxIzljnk+OXc/vH1gfY6/Sp2a6qSAuqqubTE4GM6mm9aGJ4U/A1Zz/SVZ8x0/SWraE+r91/s9u2tiOT4lQQRjxznE0HtYgKSSq52gnhdxycDyyfGbTdWvKbDfcU8NpsbGPTGfCB09fa1TXBKK7dJ9YuFKupsQbbMfs2Rt6krt4B5GD7zV6t0ordatNb7a1S2xftGgMisyOf6rPsz7c+c09J1C2rPatsrz47GK5+eDzPEXN8WGYbuH+I/ECcnd97nnmBhn/wBwPGUyCBMwRMjIIEIjMpkzAvzkEsEQLmYywYAmQyiIADEZgxiAgRBgBAEkAwEpEGID5xEQEGMRmAkMEQBApmJ+UsuYExLiAYgMQTAjECmQyASgQBiJIFMCQmIFkOJRIYDEpEAwICSUwID5xmIzAZiSXMABEhlwICQH9cRBX2gWDAEmIFkEyxMcwKBJLmPOAEGYzIQBEAQIgDESGAzLmTMp/wDsBJLECCXMQYAwWgRAZkxKZYGMyEgk2wAlxHlIYFxKJDBgIEmZlAmIMYkzApES4mB8YGWYxA9YPj+vaAzGJT4TAnmBltkzLiGECS5j1kbwgZSYg/7f8S+sCD5YjMn6/jCmBcxiQ/r+MzUQ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Title 1"/>
          <p:cNvSpPr txBox="1">
            <a:spLocks/>
          </p:cNvSpPr>
          <p:nvPr/>
        </p:nvSpPr>
        <p:spPr bwMode="auto">
          <a:xfrm>
            <a:off x="2152668" y="924719"/>
            <a:ext cx="6341094" cy="571500"/>
          </a:xfrm>
          <a:prstGeom prst="rect">
            <a:avLst/>
          </a:prstGeom>
          <a:noFill/>
          <a:ln w="9525">
            <a:noFill/>
            <a:miter lim="800000"/>
            <a:headEnd/>
            <a:tailEnd/>
          </a:ln>
        </p:spPr>
        <p:txBody>
          <a:bodyPr/>
          <a:lstStyle/>
          <a:p>
            <a:r>
              <a:rPr lang="en-US" sz="3200" b="1" dirty="0" smtClean="0">
                <a:solidFill>
                  <a:srgbClr val="0070C0"/>
                </a:solidFill>
                <a:latin typeface="Calibri" pitchFamily="34" charset="0"/>
              </a:rPr>
              <a:t>ACNM wants to hear from you!</a:t>
            </a:r>
            <a:endParaRPr lang="en-US" sz="3200" b="1" dirty="0">
              <a:solidFill>
                <a:srgbClr val="0070C0"/>
              </a:solidFill>
              <a:latin typeface="Calibri" pitchFamily="34" charset="0"/>
            </a:endParaRP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944" y="197533"/>
            <a:ext cx="1901825" cy="195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838200" y="1981200"/>
            <a:ext cx="7467600" cy="3323987"/>
          </a:xfrm>
          <a:prstGeom prst="rect">
            <a:avLst/>
          </a:prstGeom>
        </p:spPr>
        <p:txBody>
          <a:bodyPr wrap="square">
            <a:spAutoFit/>
          </a:bodyPr>
          <a:lstStyle/>
          <a:p>
            <a:pPr algn="ctr"/>
            <a:r>
              <a:rPr lang="en-US" sz="2400" b="1" dirty="0" smtClean="0"/>
              <a:t>Need more information?  Have additional questions?  </a:t>
            </a:r>
          </a:p>
          <a:p>
            <a:pPr algn="ctr"/>
            <a:endParaRPr lang="en-US" sz="2400" b="1" dirty="0" smtClean="0"/>
          </a:p>
          <a:p>
            <a:pPr algn="ctr"/>
            <a:r>
              <a:rPr lang="en-US" sz="2400" b="1" dirty="0" smtClean="0"/>
              <a:t>Please contact ACNM at </a:t>
            </a:r>
            <a:r>
              <a:rPr lang="en-US" sz="2400" b="1" dirty="0" smtClean="0">
                <a:solidFill>
                  <a:srgbClr val="0070C0"/>
                </a:solidFill>
              </a:rPr>
              <a:t>240-485-1800 </a:t>
            </a:r>
            <a:r>
              <a:rPr lang="en-US" sz="2400" b="1" dirty="0" smtClean="0"/>
              <a:t>or</a:t>
            </a:r>
            <a:r>
              <a:rPr lang="en-US" sz="2400" b="1" dirty="0" smtClean="0">
                <a:solidFill>
                  <a:srgbClr val="0070C0"/>
                </a:solidFill>
              </a:rPr>
              <a:t> membership@acnm.org</a:t>
            </a:r>
            <a:endParaRPr lang="en-US" sz="3200" b="1" dirty="0" smtClean="0">
              <a:solidFill>
                <a:srgbClr val="0070C0"/>
              </a:solidFill>
            </a:endParaRPr>
          </a:p>
          <a:p>
            <a:endParaRPr lang="en-US" dirty="0"/>
          </a:p>
          <a:p>
            <a:endParaRPr lang="en-US" dirty="0" smtClean="0"/>
          </a:p>
          <a:p>
            <a:endParaRPr lang="en-US" dirty="0" smtClean="0"/>
          </a:p>
          <a:p>
            <a:endParaRPr lang="en-US" dirty="0"/>
          </a:p>
          <a:p>
            <a:endParaRPr lang="en-US" dirty="0"/>
          </a:p>
        </p:txBody>
      </p:sp>
    </p:spTree>
    <p:extLst>
      <p:ext uri="{BB962C8B-B14F-4D97-AF65-F5344CB8AC3E}">
        <p14:creationId xmlns:p14="http://schemas.microsoft.com/office/powerpoint/2010/main" val="14011096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54038" y="881063"/>
            <a:ext cx="8480425" cy="571500"/>
          </a:xfrm>
          <a:prstGeom prst="rect">
            <a:avLst/>
          </a:prstGeom>
          <a:noFill/>
          <a:ln w="9525">
            <a:noFill/>
            <a:miter lim="800000"/>
            <a:headEnd/>
            <a:tailEnd/>
          </a:ln>
        </p:spPr>
        <p:txBody>
          <a:bodyPr/>
          <a:lstStyle/>
          <a:p>
            <a:r>
              <a:rPr lang="en-US" sz="3600" b="1" dirty="0" smtClean="0">
                <a:solidFill>
                  <a:srgbClr val="0070C0"/>
                </a:solidFill>
                <a:latin typeface="Calibri" pitchFamily="34" charset="0"/>
              </a:rPr>
              <a:t>We all KNOW…Benefits for Members</a:t>
            </a:r>
            <a:endParaRPr lang="en-US" sz="3600" b="1" dirty="0">
              <a:solidFill>
                <a:srgbClr val="0070C0"/>
              </a:solidFill>
              <a:latin typeface="Calibri" pitchFamily="34" charset="0"/>
            </a:endParaRPr>
          </a:p>
        </p:txBody>
      </p:sp>
      <p:sp>
        <p:nvSpPr>
          <p:cNvPr id="6" name="Content Placeholder 2"/>
          <p:cNvSpPr txBox="1">
            <a:spLocks/>
          </p:cNvSpPr>
          <p:nvPr/>
        </p:nvSpPr>
        <p:spPr>
          <a:xfrm>
            <a:off x="437171" y="1627094"/>
            <a:ext cx="8229600" cy="4525963"/>
          </a:xfrm>
          <a:prstGeom prst="rect">
            <a:avLst/>
          </a:prstGeom>
        </p:spPr>
        <p:txBody>
          <a:bodyPr>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pPr>
            <a:endParaRPr lang="en-US" sz="2000" dirty="0"/>
          </a:p>
        </p:txBody>
      </p:sp>
      <p:sp>
        <p:nvSpPr>
          <p:cNvPr id="7" name="Rectangle 2"/>
          <p:cNvSpPr>
            <a:spLocks noChangeArrowheads="1"/>
          </p:cNvSpPr>
          <p:nvPr/>
        </p:nvSpPr>
        <p:spPr bwMode="auto">
          <a:xfrm>
            <a:off x="437171" y="1634266"/>
            <a:ext cx="8153400" cy="4478149"/>
          </a:xfrm>
          <a:prstGeom prst="rect">
            <a:avLst/>
          </a:prstGeom>
          <a:noFill/>
          <a:ln w="9525">
            <a:noFill/>
            <a:miter lim="800000"/>
            <a:headEnd/>
            <a:tailEnd/>
          </a:ln>
        </p:spPr>
        <p:txBody>
          <a:bodyPr>
            <a:spAutoFit/>
          </a:bodyPr>
          <a:lstStyle/>
          <a:p>
            <a:pPr marL="342900" indent="-342900">
              <a:spcBef>
                <a:spcPts val="600"/>
              </a:spcBef>
              <a:buFont typeface="Arial" charset="0"/>
              <a:buChar char="•"/>
            </a:pPr>
            <a:r>
              <a:rPr lang="en-US" sz="2400" dirty="0" smtClean="0">
                <a:latin typeface="Calibri" pitchFamily="34" charset="0"/>
              </a:rPr>
              <a:t>Subscription to the </a:t>
            </a:r>
            <a:r>
              <a:rPr lang="en-US" sz="2400" i="1" dirty="0" smtClean="0">
                <a:latin typeface="Calibri" pitchFamily="34" charset="0"/>
              </a:rPr>
              <a:t>Journal of Midwifery and Women’s Health</a:t>
            </a:r>
          </a:p>
          <a:p>
            <a:pPr marL="342900" indent="-342900">
              <a:spcBef>
                <a:spcPts val="600"/>
              </a:spcBef>
              <a:buFont typeface="Arial" charset="0"/>
              <a:buChar char="•"/>
            </a:pPr>
            <a:r>
              <a:rPr lang="en-US" sz="2400" dirty="0">
                <a:latin typeface="Calibri" pitchFamily="34" charset="0"/>
              </a:rPr>
              <a:t>Advocacy at the state and federal level </a:t>
            </a:r>
            <a:endParaRPr lang="en-US" sz="2400" dirty="0" smtClean="0">
              <a:latin typeface="Calibri" pitchFamily="34" charset="0"/>
            </a:endParaRPr>
          </a:p>
          <a:p>
            <a:pPr marL="342900" indent="-342900">
              <a:spcBef>
                <a:spcPts val="600"/>
              </a:spcBef>
              <a:buFont typeface="Arial" charset="0"/>
              <a:buChar char="•"/>
            </a:pPr>
            <a:r>
              <a:rPr lang="en-US" sz="2400" dirty="0" smtClean="0">
                <a:latin typeface="Calibri" pitchFamily="34" charset="0"/>
              </a:rPr>
              <a:t>Annual Meeting registration discount</a:t>
            </a:r>
            <a:endParaRPr lang="en-US" sz="2400" dirty="0">
              <a:latin typeface="Calibri" pitchFamily="34" charset="0"/>
            </a:endParaRPr>
          </a:p>
          <a:p>
            <a:pPr marL="342900" indent="-342900">
              <a:spcBef>
                <a:spcPts val="600"/>
              </a:spcBef>
              <a:buFont typeface="Arial" charset="0"/>
              <a:buChar char="•"/>
            </a:pPr>
            <a:r>
              <a:rPr lang="en-US" sz="2400" dirty="0" smtClean="0">
                <a:latin typeface="Calibri" pitchFamily="34" charset="0"/>
              </a:rPr>
              <a:t>Support for Clinical </a:t>
            </a:r>
            <a:r>
              <a:rPr lang="en-US" sz="2400" dirty="0">
                <a:latin typeface="Calibri" pitchFamily="34" charset="0"/>
              </a:rPr>
              <a:t>Practice Issues</a:t>
            </a:r>
          </a:p>
          <a:p>
            <a:pPr marL="342900" indent="-342900">
              <a:spcBef>
                <a:spcPts val="600"/>
              </a:spcBef>
              <a:buFont typeface="Arial" charset="0"/>
              <a:buChar char="•"/>
            </a:pPr>
            <a:r>
              <a:rPr lang="en-US" sz="2400" dirty="0" smtClean="0">
                <a:latin typeface="Calibri" pitchFamily="34" charset="0"/>
              </a:rPr>
              <a:t>Publications </a:t>
            </a:r>
            <a:r>
              <a:rPr lang="en-US" sz="2400" dirty="0">
                <a:latin typeface="Calibri" pitchFamily="34" charset="0"/>
              </a:rPr>
              <a:t>that inform and educate</a:t>
            </a:r>
          </a:p>
          <a:p>
            <a:pPr marL="342900" indent="-342900">
              <a:spcBef>
                <a:spcPts val="600"/>
              </a:spcBef>
              <a:buFont typeface="Arial" charset="0"/>
              <a:buChar char="•"/>
            </a:pPr>
            <a:r>
              <a:rPr lang="en-US" sz="2400" dirty="0">
                <a:latin typeface="Calibri" pitchFamily="34" charset="0"/>
              </a:rPr>
              <a:t>Opportunities for continuing education</a:t>
            </a:r>
          </a:p>
          <a:p>
            <a:pPr marL="342900" indent="-342900">
              <a:spcBef>
                <a:spcPts val="600"/>
              </a:spcBef>
              <a:buFont typeface="Arial" charset="0"/>
              <a:buChar char="•"/>
            </a:pPr>
            <a:r>
              <a:rPr lang="en-US" sz="2400" dirty="0" smtClean="0">
                <a:latin typeface="Calibri" pitchFamily="34" charset="0"/>
              </a:rPr>
              <a:t>Opportunities </a:t>
            </a:r>
            <a:r>
              <a:rPr lang="en-US" sz="2400" dirty="0">
                <a:latin typeface="Calibri" pitchFamily="34" charset="0"/>
              </a:rPr>
              <a:t>to lead or be </a:t>
            </a:r>
            <a:r>
              <a:rPr lang="en-US" sz="2400" dirty="0" smtClean="0">
                <a:latin typeface="Calibri" pitchFamily="34" charset="0"/>
              </a:rPr>
              <a:t>recognized</a:t>
            </a:r>
          </a:p>
          <a:p>
            <a:pPr marL="342900" indent="-342900">
              <a:spcBef>
                <a:spcPts val="600"/>
              </a:spcBef>
              <a:buFont typeface="Arial" charset="0"/>
              <a:buChar char="•"/>
            </a:pPr>
            <a:r>
              <a:rPr lang="en-US" sz="2400" dirty="0" smtClean="0">
                <a:latin typeface="Calibri" pitchFamily="34" charset="0"/>
              </a:rPr>
              <a:t>Networking Opportunities</a:t>
            </a:r>
          </a:p>
          <a:p>
            <a:pPr marL="342900" indent="-342900">
              <a:spcBef>
                <a:spcPts val="600"/>
              </a:spcBef>
              <a:buFont typeface="Arial" charset="0"/>
              <a:buChar char="•"/>
            </a:pPr>
            <a:r>
              <a:rPr lang="en-US" sz="2400" dirty="0">
                <a:latin typeface="Calibri" pitchFamily="34" charset="0"/>
              </a:rPr>
              <a:t>Heightened Public Awareness of the Profession</a:t>
            </a:r>
          </a:p>
          <a:p>
            <a:pPr marL="342900" indent="-342900">
              <a:spcBef>
                <a:spcPts val="600"/>
              </a:spcBef>
              <a:buFont typeface="Arial" charset="0"/>
              <a:buChar char="•"/>
            </a:pPr>
            <a:endParaRPr lang="en-US" sz="2400" dirty="0">
              <a:latin typeface="Calibri"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380999" y="2133600"/>
            <a:ext cx="8480425" cy="571500"/>
          </a:xfrm>
          <a:prstGeom prst="rect">
            <a:avLst/>
          </a:prstGeom>
          <a:noFill/>
          <a:ln w="9525">
            <a:noFill/>
            <a:miter lim="800000"/>
            <a:headEnd/>
            <a:tailEnd/>
          </a:ln>
        </p:spPr>
        <p:txBody>
          <a:bodyPr/>
          <a:lstStyle/>
          <a:p>
            <a:r>
              <a:rPr lang="en-US" sz="3600" b="1" dirty="0" smtClean="0">
                <a:solidFill>
                  <a:srgbClr val="0070C0"/>
                </a:solidFill>
                <a:latin typeface="Calibri" pitchFamily="34" charset="0"/>
              </a:rPr>
              <a:t>But Did You Know…</a:t>
            </a:r>
            <a:endParaRPr lang="en-US" sz="3600" b="1" dirty="0">
              <a:solidFill>
                <a:srgbClr val="0070C0"/>
              </a:solidFill>
              <a:latin typeface="Calibri" pitchFamily="34" charset="0"/>
            </a:endParaRPr>
          </a:p>
        </p:txBody>
      </p:sp>
    </p:spTree>
    <p:extLst>
      <p:ext uri="{BB962C8B-B14F-4D97-AF65-F5344CB8AC3E}">
        <p14:creationId xmlns:p14="http://schemas.microsoft.com/office/powerpoint/2010/main" val="10745446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1828800" y="881063"/>
            <a:ext cx="7010400" cy="571500"/>
          </a:xfrm>
          <a:prstGeom prst="rect">
            <a:avLst/>
          </a:prstGeom>
          <a:noFill/>
          <a:ln w="9525">
            <a:noFill/>
            <a:miter lim="800000"/>
            <a:headEnd/>
            <a:tailEnd/>
          </a:ln>
        </p:spPr>
        <p:txBody>
          <a:bodyPr/>
          <a:lstStyle/>
          <a:p>
            <a:r>
              <a:rPr lang="en-US" sz="2800" b="1" dirty="0" smtClean="0">
                <a:solidFill>
                  <a:srgbClr val="0070C0"/>
                </a:solidFill>
                <a:latin typeface="Calibri" pitchFamily="34" charset="0"/>
              </a:rPr>
              <a:t>ACNM created new Membership Categories</a:t>
            </a:r>
            <a:endParaRPr lang="en-US" sz="2800" b="1" dirty="0">
              <a:solidFill>
                <a:srgbClr val="0070C0"/>
              </a:solidFill>
              <a:latin typeface="Calibri" pitchFamily="34" charset="0"/>
            </a:endParaRPr>
          </a:p>
        </p:txBody>
      </p:sp>
      <p:graphicFrame>
        <p:nvGraphicFramePr>
          <p:cNvPr id="3" name="Diagram 2"/>
          <p:cNvGraphicFramePr/>
          <p:nvPr>
            <p:extLst>
              <p:ext uri="{D42A27DB-BD31-4B8C-83A1-F6EECF244321}">
                <p14:modId xmlns:p14="http://schemas.microsoft.com/office/powerpoint/2010/main" val="2892150333"/>
              </p:ext>
            </p:extLst>
          </p:nvPr>
        </p:nvGraphicFramePr>
        <p:xfrm>
          <a:off x="1600200" y="2286000"/>
          <a:ext cx="6445652" cy="39914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625301" y="5106676"/>
            <a:ext cx="6553200" cy="369332"/>
          </a:xfrm>
          <a:prstGeom prst="rect">
            <a:avLst/>
          </a:prstGeom>
          <a:noFill/>
        </p:spPr>
        <p:txBody>
          <a:bodyPr wrap="square" rtlCol="0">
            <a:spAutoFit/>
          </a:bodyPr>
          <a:lstStyle/>
          <a:p>
            <a:pPr algn="ctr"/>
            <a:r>
              <a:rPr lang="en-US" dirty="0" smtClean="0">
                <a:latin typeface="+mn-lt"/>
              </a:rPr>
              <a:t>Plus appropriate affiliate dues at each level</a:t>
            </a:r>
            <a:endParaRPr lang="en-US" dirty="0">
              <a:latin typeface="+mn-lt"/>
            </a:endParaRPr>
          </a:p>
        </p:txBody>
      </p:sp>
      <p:pic>
        <p:nvPicPr>
          <p:cNvPr id="7"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7177" y="194469"/>
            <a:ext cx="1473023" cy="150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266084" y="1828800"/>
            <a:ext cx="7136074" cy="1862048"/>
          </a:xfrm>
          <a:prstGeom prst="rect">
            <a:avLst/>
          </a:prstGeom>
          <a:noFill/>
        </p:spPr>
        <p:txBody>
          <a:bodyPr wrap="square" rtlCol="0">
            <a:spAutoFit/>
          </a:bodyPr>
          <a:lstStyle/>
          <a:p>
            <a:pPr>
              <a:spcBef>
                <a:spcPts val="600"/>
              </a:spcBef>
            </a:pPr>
            <a:r>
              <a:rPr lang="en-US" sz="2000" b="1" dirty="0"/>
              <a:t>To help ease the financial burden of new midwives: </a:t>
            </a:r>
          </a:p>
          <a:p>
            <a:pPr>
              <a:spcBef>
                <a:spcPts val="600"/>
              </a:spcBef>
            </a:pPr>
            <a:r>
              <a:rPr lang="en-US" sz="2000" b="1" dirty="0" smtClean="0">
                <a:latin typeface="+mn-lt"/>
              </a:rPr>
              <a:t>Active-New </a:t>
            </a:r>
            <a:r>
              <a:rPr lang="en-US" sz="2000" b="1" dirty="0" smtClean="0">
                <a:latin typeface="+mn-lt"/>
              </a:rPr>
              <a:t>Midwife: </a:t>
            </a:r>
            <a:r>
              <a:rPr lang="en-US" sz="2000" dirty="0" smtClean="0">
                <a:latin typeface="+mn-lt"/>
              </a:rPr>
              <a:t>Less than 2 years since certification</a:t>
            </a:r>
          </a:p>
          <a:p>
            <a:pPr>
              <a:spcBef>
                <a:spcPts val="600"/>
              </a:spcBef>
            </a:pPr>
            <a:r>
              <a:rPr lang="en-US" sz="2000" b="1" dirty="0" smtClean="0">
                <a:latin typeface="+mn-lt"/>
              </a:rPr>
              <a:t>Active-Advancing: </a:t>
            </a:r>
            <a:r>
              <a:rPr lang="en-US" sz="2000" dirty="0" smtClean="0">
                <a:latin typeface="+mn-lt"/>
              </a:rPr>
              <a:t>2 to less than 4 years since certification</a:t>
            </a:r>
          </a:p>
          <a:p>
            <a:pPr>
              <a:spcBef>
                <a:spcPts val="600"/>
              </a:spcBef>
            </a:pPr>
            <a:r>
              <a:rPr lang="en-US" sz="2000" b="1" dirty="0" smtClean="0">
                <a:latin typeface="+mn-lt"/>
              </a:rPr>
              <a:t>Active</a:t>
            </a:r>
            <a:r>
              <a:rPr lang="en-US" sz="2000" dirty="0" smtClean="0">
                <a:latin typeface="+mn-lt"/>
              </a:rPr>
              <a:t> dues begin at 4 years since certification</a:t>
            </a:r>
          </a:p>
          <a:p>
            <a:endParaRPr lang="en-US" sz="2000" dirty="0">
              <a:latin typeface="+mn-lt"/>
            </a:endParaRPr>
          </a:p>
        </p:txBody>
      </p:sp>
    </p:spTree>
    <p:extLst>
      <p:ext uri="{BB962C8B-B14F-4D97-AF65-F5344CB8AC3E}">
        <p14:creationId xmlns:p14="http://schemas.microsoft.com/office/powerpoint/2010/main" val="39032640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2029002" y="881063"/>
            <a:ext cx="6886397" cy="571500"/>
          </a:xfrm>
          <a:prstGeom prst="rect">
            <a:avLst/>
          </a:prstGeom>
          <a:noFill/>
          <a:ln w="9525">
            <a:noFill/>
            <a:miter lim="800000"/>
            <a:headEnd/>
            <a:tailEnd/>
          </a:ln>
        </p:spPr>
        <p:txBody>
          <a:bodyPr/>
          <a:lstStyle/>
          <a:p>
            <a:r>
              <a:rPr lang="en-US" sz="2900" b="1" dirty="0" smtClean="0">
                <a:solidFill>
                  <a:srgbClr val="0070C0"/>
                </a:solidFill>
                <a:latin typeface="Calibri" pitchFamily="34" charset="0"/>
              </a:rPr>
              <a:t>ACNM works on state and federal levels to advocate for Midwifery</a:t>
            </a:r>
          </a:p>
          <a:p>
            <a:endParaRPr lang="en-US" sz="2900" b="1" dirty="0">
              <a:solidFill>
                <a:srgbClr val="0070C0"/>
              </a:solidFill>
              <a:latin typeface="Calibri" pitchFamily="34" charset="0"/>
            </a:endParaRPr>
          </a:p>
        </p:txBody>
      </p:sp>
      <p:sp>
        <p:nvSpPr>
          <p:cNvPr id="4" name="TextBox 3"/>
          <p:cNvSpPr txBox="1"/>
          <p:nvPr/>
        </p:nvSpPr>
        <p:spPr>
          <a:xfrm>
            <a:off x="462965" y="2057400"/>
            <a:ext cx="8153400" cy="3170099"/>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mj-lt"/>
              </a:rPr>
              <a:t>ACNM provides regular emailed </a:t>
            </a:r>
            <a:r>
              <a:rPr lang="en-US" sz="2000" b="1" dirty="0">
                <a:latin typeface="+mj-lt"/>
              </a:rPr>
              <a:t>updates on federal and state level policy </a:t>
            </a:r>
            <a:r>
              <a:rPr lang="en-US" sz="2000" dirty="0">
                <a:latin typeface="+mj-lt"/>
              </a:rPr>
              <a:t>matters affecting </a:t>
            </a:r>
            <a:r>
              <a:rPr lang="en-US" sz="2000" dirty="0" smtClean="0">
                <a:latin typeface="+mj-lt"/>
              </a:rPr>
              <a:t>midwifery</a:t>
            </a:r>
          </a:p>
          <a:p>
            <a:endParaRPr lang="en-US" sz="2000" dirty="0">
              <a:latin typeface="+mj-lt"/>
            </a:endParaRPr>
          </a:p>
          <a:p>
            <a:pPr marL="285750" indent="-285750">
              <a:buFont typeface="Arial" panose="020B0604020202020204" pitchFamily="34" charset="0"/>
              <a:buChar char="•"/>
            </a:pPr>
            <a:r>
              <a:rPr lang="en-US" sz="2000" dirty="0" smtClean="0">
                <a:latin typeface="+mj-lt"/>
              </a:rPr>
              <a:t>ACNM </a:t>
            </a:r>
            <a:r>
              <a:rPr lang="en-US" sz="2000" b="1" dirty="0" smtClean="0">
                <a:latin typeface="+mj-lt"/>
              </a:rPr>
              <a:t>identifies statutory </a:t>
            </a:r>
            <a:r>
              <a:rPr lang="en-US" sz="2000" b="1" dirty="0">
                <a:latin typeface="+mj-lt"/>
              </a:rPr>
              <a:t>and regulatory</a:t>
            </a:r>
            <a:r>
              <a:rPr lang="en-US" sz="2000" dirty="0">
                <a:latin typeface="+mj-lt"/>
              </a:rPr>
              <a:t> provisions impacting midwives in each state.  Much of this research is available to ACNM members in easy to understand </a:t>
            </a:r>
            <a:r>
              <a:rPr lang="en-US" sz="2000" dirty="0" smtClean="0">
                <a:latin typeface="+mj-lt"/>
              </a:rPr>
              <a:t>formats.</a:t>
            </a:r>
          </a:p>
          <a:p>
            <a:pPr marL="285750" indent="-285750">
              <a:buFont typeface="Arial" panose="020B0604020202020204" pitchFamily="34" charset="0"/>
              <a:buChar char="•"/>
            </a:pPr>
            <a:endParaRPr lang="en-US" sz="2000" dirty="0" smtClean="0">
              <a:latin typeface="+mj-lt"/>
            </a:endParaRPr>
          </a:p>
          <a:p>
            <a:pPr marL="285750" indent="-285750">
              <a:buFont typeface="Arial" panose="020B0604020202020204" pitchFamily="34" charset="0"/>
              <a:buChar char="•"/>
            </a:pPr>
            <a:r>
              <a:rPr lang="en-US" sz="2000" dirty="0" smtClean="0">
                <a:latin typeface="+mj-lt"/>
              </a:rPr>
              <a:t>ACNM </a:t>
            </a:r>
            <a:r>
              <a:rPr lang="en-US" sz="2000" dirty="0">
                <a:latin typeface="+mj-lt"/>
              </a:rPr>
              <a:t>makes </a:t>
            </a:r>
            <a:r>
              <a:rPr lang="en-US" sz="2000" b="1" dirty="0">
                <a:latin typeface="+mj-lt"/>
              </a:rPr>
              <a:t>grassroots action on your part easy</a:t>
            </a:r>
            <a:r>
              <a:rPr lang="en-US" sz="2000" dirty="0">
                <a:latin typeface="+mj-lt"/>
              </a:rPr>
              <a:t>.  When it's important for you to contact your legislators, ACNM sends you a note with a personalized link to let you contact your legislators with a single </a:t>
            </a:r>
            <a:r>
              <a:rPr lang="en-US" sz="2000" dirty="0" smtClean="0">
                <a:latin typeface="+mj-lt"/>
              </a:rPr>
              <a:t>click!</a:t>
            </a:r>
            <a:endParaRPr lang="en-US" sz="2000" dirty="0">
              <a:latin typeface="+mj-lt"/>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177" y="194469"/>
            <a:ext cx="1901825" cy="194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50060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2065757" y="881063"/>
            <a:ext cx="6849642" cy="571500"/>
          </a:xfrm>
          <a:prstGeom prst="rect">
            <a:avLst/>
          </a:prstGeom>
          <a:noFill/>
          <a:ln w="9525">
            <a:noFill/>
            <a:miter lim="800000"/>
            <a:headEnd/>
            <a:tailEnd/>
          </a:ln>
        </p:spPr>
        <p:txBody>
          <a:bodyPr/>
          <a:lstStyle/>
          <a:p>
            <a:r>
              <a:rPr lang="en-US" sz="2900" b="1" dirty="0" smtClean="0">
                <a:solidFill>
                  <a:srgbClr val="0070C0"/>
                </a:solidFill>
                <a:latin typeface="Calibri" pitchFamily="34" charset="0"/>
              </a:rPr>
              <a:t>ACNM is working to change the public perception of Midwifery</a:t>
            </a:r>
            <a:endParaRPr lang="en-US" sz="2900" b="1" dirty="0">
              <a:solidFill>
                <a:srgbClr val="0070C0"/>
              </a:solidFill>
              <a:latin typeface="Calibri" pitchFamily="34" charset="0"/>
            </a:endParaRPr>
          </a:p>
        </p:txBody>
      </p:sp>
      <p:sp>
        <p:nvSpPr>
          <p:cNvPr id="7" name="TextBox 6"/>
          <p:cNvSpPr txBox="1"/>
          <p:nvPr/>
        </p:nvSpPr>
        <p:spPr>
          <a:xfrm>
            <a:off x="510092" y="1905000"/>
            <a:ext cx="8153400" cy="3139321"/>
          </a:xfrm>
          <a:prstGeom prst="rect">
            <a:avLst/>
          </a:prstGeom>
          <a:noFill/>
        </p:spPr>
        <p:txBody>
          <a:bodyPr wrap="square" rtlCol="0">
            <a:spAutoFit/>
          </a:bodyPr>
          <a:lstStyle/>
          <a:p>
            <a:pPr marL="285750" lvl="0" indent="-285750">
              <a:spcAft>
                <a:spcPts val="600"/>
              </a:spcAft>
              <a:buFont typeface="Arial" panose="020B0604020202020204" pitchFamily="34" charset="0"/>
              <a:buChar char="•"/>
            </a:pPr>
            <a:r>
              <a:rPr lang="en-US" sz="2000" dirty="0" smtClean="0">
                <a:latin typeface="+mj-lt"/>
              </a:rPr>
              <a:t>ACNM has a </a:t>
            </a:r>
            <a:r>
              <a:rPr lang="en-US" sz="2000" b="1" dirty="0" smtClean="0">
                <a:latin typeface="+mj-lt"/>
              </a:rPr>
              <a:t>public relations campaign </a:t>
            </a:r>
            <a:r>
              <a:rPr lang="en-US" sz="2000" dirty="0" smtClean="0">
                <a:latin typeface="+mj-lt"/>
              </a:rPr>
              <a:t>for the consumer to learn about midwifery</a:t>
            </a:r>
          </a:p>
          <a:p>
            <a:pPr marL="285750" lvl="0" indent="-285750">
              <a:spcAft>
                <a:spcPts val="600"/>
              </a:spcAft>
              <a:buFont typeface="Arial" panose="020B0604020202020204" pitchFamily="34" charset="0"/>
              <a:buChar char="•"/>
            </a:pPr>
            <a:r>
              <a:rPr lang="en-US" sz="2000" dirty="0" smtClean="0">
                <a:latin typeface="+mj-lt"/>
              </a:rPr>
              <a:t>ACNM </a:t>
            </a:r>
            <a:r>
              <a:rPr lang="en-US" sz="2000" dirty="0">
                <a:latin typeface="+mj-lt"/>
              </a:rPr>
              <a:t>provides </a:t>
            </a:r>
            <a:r>
              <a:rPr lang="en-US" sz="2000" b="1" dirty="0">
                <a:latin typeface="+mj-lt"/>
              </a:rPr>
              <a:t>media relations support </a:t>
            </a:r>
            <a:r>
              <a:rPr lang="en-US" sz="2000" dirty="0">
                <a:latin typeface="+mj-lt"/>
              </a:rPr>
              <a:t>to members including press release draft reviews, media lists, and interview prep.</a:t>
            </a:r>
          </a:p>
          <a:p>
            <a:pPr marL="285750" lvl="0" indent="-285750">
              <a:spcAft>
                <a:spcPts val="600"/>
              </a:spcAft>
              <a:buFont typeface="Arial" panose="020B0604020202020204" pitchFamily="34" charset="0"/>
              <a:buChar char="•"/>
            </a:pPr>
            <a:r>
              <a:rPr lang="en-US" sz="2000" dirty="0">
                <a:latin typeface="+mj-lt"/>
              </a:rPr>
              <a:t>ACNM provides </a:t>
            </a:r>
            <a:r>
              <a:rPr lang="en-US" sz="2000" b="1" dirty="0">
                <a:latin typeface="+mj-lt"/>
              </a:rPr>
              <a:t>basic social media support </a:t>
            </a:r>
            <a:r>
              <a:rPr lang="en-US" sz="2000" dirty="0">
                <a:latin typeface="+mj-lt"/>
              </a:rPr>
              <a:t>and is available to answer general questions and to direct you to helpful resources.</a:t>
            </a:r>
          </a:p>
          <a:p>
            <a:pPr marL="285750" lvl="0" indent="-285750">
              <a:spcAft>
                <a:spcPts val="600"/>
              </a:spcAft>
              <a:buFont typeface="Arial" panose="020B0604020202020204" pitchFamily="34" charset="0"/>
              <a:buChar char="•"/>
            </a:pPr>
            <a:r>
              <a:rPr lang="en-US" sz="2000" dirty="0">
                <a:latin typeface="+mj-lt"/>
              </a:rPr>
              <a:t>ACNM </a:t>
            </a:r>
            <a:r>
              <a:rPr lang="en-US" sz="2000" dirty="0" smtClean="0">
                <a:latin typeface="+mj-lt"/>
              </a:rPr>
              <a:t>provides </a:t>
            </a:r>
            <a:r>
              <a:rPr lang="en-US" sz="2000" b="1" dirty="0">
                <a:latin typeface="+mj-lt"/>
              </a:rPr>
              <a:t>guidance and support</a:t>
            </a:r>
            <a:r>
              <a:rPr lang="en-US" sz="2000" dirty="0">
                <a:latin typeface="+mj-lt"/>
              </a:rPr>
              <a:t> with </a:t>
            </a:r>
            <a:r>
              <a:rPr lang="en-US" sz="2000" b="1" dirty="0">
                <a:latin typeface="+mj-lt"/>
              </a:rPr>
              <a:t>graphic design </a:t>
            </a:r>
            <a:r>
              <a:rPr lang="en-US" sz="2000" dirty="0">
                <a:latin typeface="+mj-lt"/>
              </a:rPr>
              <a:t>requests for items like </a:t>
            </a:r>
            <a:r>
              <a:rPr lang="en-US" sz="2000" i="1" dirty="0">
                <a:latin typeface="+mj-lt"/>
              </a:rPr>
              <a:t>Call the Midwife </a:t>
            </a:r>
            <a:r>
              <a:rPr lang="en-US" sz="2000" dirty="0">
                <a:latin typeface="+mj-lt"/>
              </a:rPr>
              <a:t>ads</a:t>
            </a:r>
            <a:r>
              <a:rPr lang="en-US" dirty="0">
                <a:latin typeface="+mj-lt"/>
              </a:rPr>
              <a:t>.</a:t>
            </a:r>
          </a:p>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932" y="95081"/>
            <a:ext cx="1901825" cy="194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p:nvPr/>
        </p:nvPicPr>
        <p:blipFill rotWithShape="1">
          <a:blip r:embed="rId4"/>
          <a:srcRect l="17949" t="9118" r="40224" b="74643"/>
          <a:stretch/>
        </p:blipFill>
        <p:spPr bwMode="auto">
          <a:xfrm>
            <a:off x="2362200" y="4876800"/>
            <a:ext cx="4161834" cy="792242"/>
          </a:xfrm>
          <a:prstGeom prst="rect">
            <a:avLst/>
          </a:prstGeom>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22690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2133600" y="881063"/>
            <a:ext cx="6781799" cy="571500"/>
          </a:xfrm>
          <a:prstGeom prst="rect">
            <a:avLst/>
          </a:prstGeom>
          <a:noFill/>
          <a:ln w="9525">
            <a:noFill/>
            <a:miter lim="800000"/>
            <a:headEnd/>
            <a:tailEnd/>
          </a:ln>
        </p:spPr>
        <p:txBody>
          <a:bodyPr/>
          <a:lstStyle/>
          <a:p>
            <a:r>
              <a:rPr lang="en-US" sz="2900" b="1" dirty="0" smtClean="0">
                <a:solidFill>
                  <a:srgbClr val="0070C0"/>
                </a:solidFill>
                <a:latin typeface="Calibri" pitchFamily="34" charset="0"/>
              </a:rPr>
              <a:t>ACNM </a:t>
            </a:r>
            <a:r>
              <a:rPr lang="en-US" sz="2900" b="1" dirty="0">
                <a:solidFill>
                  <a:srgbClr val="0070C0"/>
                </a:solidFill>
                <a:latin typeface="Calibri" pitchFamily="34" charset="0"/>
              </a:rPr>
              <a:t>d</a:t>
            </a:r>
            <a:r>
              <a:rPr lang="en-US" sz="2900" b="1" dirty="0" smtClean="0">
                <a:solidFill>
                  <a:srgbClr val="0070C0"/>
                </a:solidFill>
                <a:latin typeface="Calibri" pitchFamily="34" charset="0"/>
              </a:rPr>
              <a:t>evelops tools to promote</a:t>
            </a:r>
          </a:p>
          <a:p>
            <a:r>
              <a:rPr lang="en-US" sz="2900" b="1" dirty="0" smtClean="0">
                <a:solidFill>
                  <a:srgbClr val="0070C0"/>
                </a:solidFill>
                <a:latin typeface="Calibri" pitchFamily="34" charset="0"/>
              </a:rPr>
              <a:t>Physiologic Birth</a:t>
            </a:r>
          </a:p>
          <a:p>
            <a:endParaRPr lang="en-US" sz="2900" b="1" dirty="0">
              <a:solidFill>
                <a:srgbClr val="0070C0"/>
              </a:solidFill>
              <a:latin typeface="Calibri" pitchFamily="34" charset="0"/>
            </a:endParaRPr>
          </a:p>
        </p:txBody>
      </p:sp>
      <p:sp>
        <p:nvSpPr>
          <p:cNvPr id="4" name="TextBox 3"/>
          <p:cNvSpPr txBox="1"/>
          <p:nvPr/>
        </p:nvSpPr>
        <p:spPr>
          <a:xfrm>
            <a:off x="1622611" y="1676400"/>
            <a:ext cx="7010400" cy="1015663"/>
          </a:xfrm>
          <a:prstGeom prst="rect">
            <a:avLst/>
          </a:prstGeom>
          <a:noFill/>
        </p:spPr>
        <p:txBody>
          <a:bodyPr wrap="square" rtlCol="0">
            <a:spAutoFit/>
          </a:bodyPr>
          <a:lstStyle/>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endParaRPr lang="en-US" sz="2000" dirty="0" smtClean="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10" y="194469"/>
            <a:ext cx="1901825" cy="194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838200" y="1905000"/>
            <a:ext cx="8077199" cy="4708981"/>
          </a:xfrm>
          <a:prstGeom prst="rect">
            <a:avLst/>
          </a:prstGeom>
          <a:noFill/>
        </p:spPr>
        <p:txBody>
          <a:bodyPr wrap="square" rtlCol="0">
            <a:spAutoFit/>
          </a:bodyPr>
          <a:lstStyle/>
          <a:p>
            <a:pPr marL="342900" indent="-342900">
              <a:buFont typeface="Arial" panose="020B0604020202020204" pitchFamily="34" charset="0"/>
              <a:buChar char="•"/>
            </a:pPr>
            <a:r>
              <a:rPr lang="en-US" sz="2000" b="1" dirty="0">
                <a:latin typeface="+mj-lt"/>
              </a:rPr>
              <a:t>Evidence-Based Practice: Pearls of </a:t>
            </a:r>
            <a:r>
              <a:rPr lang="en-US" sz="2000" b="1" dirty="0" smtClean="0">
                <a:latin typeface="+mj-lt"/>
              </a:rPr>
              <a:t>Midwifery, </a:t>
            </a:r>
            <a:r>
              <a:rPr lang="en-US" sz="1400" i="1" dirty="0" smtClean="0">
                <a:latin typeface="+mj-lt"/>
              </a:rPr>
              <a:t>updated in 2014</a:t>
            </a:r>
          </a:p>
          <a:p>
            <a:pPr marL="342900" indent="-342900">
              <a:buFont typeface="Arial" panose="020B0604020202020204" pitchFamily="34" charset="0"/>
              <a:buChar char="•"/>
            </a:pPr>
            <a:r>
              <a:rPr lang="en-US" sz="2000" b="1" dirty="0">
                <a:latin typeface="+mj-lt"/>
              </a:rPr>
              <a:t>ACNM’s </a:t>
            </a:r>
            <a:r>
              <a:rPr lang="en-US" sz="2000" b="1" i="1" dirty="0">
                <a:latin typeface="+mj-lt"/>
              </a:rPr>
              <a:t>Healthy Birth </a:t>
            </a:r>
            <a:r>
              <a:rPr lang="en-US" sz="2000" b="1" i="1" dirty="0" smtClean="0">
                <a:latin typeface="+mj-lt"/>
              </a:rPr>
              <a:t>Initiative:  </a:t>
            </a:r>
            <a:r>
              <a:rPr lang="en-US" sz="2000" dirty="0" smtClean="0">
                <a:latin typeface="+mj-lt"/>
              </a:rPr>
              <a:t>tools </a:t>
            </a:r>
            <a:r>
              <a:rPr lang="en-US" sz="2000" dirty="0">
                <a:latin typeface="+mj-lt"/>
              </a:rPr>
              <a:t>to support and promote the value of healthy, spontaneous labor and </a:t>
            </a:r>
            <a:r>
              <a:rPr lang="en-US" sz="2000" dirty="0" smtClean="0">
                <a:latin typeface="+mj-lt"/>
              </a:rPr>
              <a:t>birth</a:t>
            </a:r>
          </a:p>
          <a:p>
            <a:r>
              <a:rPr lang="en-US" sz="2000" b="1" dirty="0" smtClean="0">
                <a:latin typeface="+mj-lt"/>
              </a:rPr>
              <a:t>For Women: </a:t>
            </a:r>
          </a:p>
          <a:p>
            <a:pPr marL="968375" indent="-53975"/>
            <a:r>
              <a:rPr lang="en-US" sz="2000" b="1" i="1" dirty="0" smtClean="0">
                <a:latin typeface="+mj-lt"/>
              </a:rPr>
              <a:t>	</a:t>
            </a:r>
            <a:r>
              <a:rPr lang="en-US" sz="2000" b="1" i="1" dirty="0" smtClean="0">
                <a:solidFill>
                  <a:srgbClr val="0070C0"/>
                </a:solidFill>
                <a:latin typeface="+mj-lt"/>
              </a:rPr>
              <a:t>Normal, Healthy Childbirth for Women &amp; Families: What You Need to Know</a:t>
            </a:r>
            <a:r>
              <a:rPr lang="en-US" sz="2000" i="1" dirty="0" smtClean="0">
                <a:latin typeface="+mj-lt"/>
              </a:rPr>
              <a:t> </a:t>
            </a:r>
            <a:r>
              <a:rPr lang="en-US" sz="2000" dirty="0" smtClean="0">
                <a:latin typeface="+mj-lt"/>
              </a:rPr>
              <a:t>document</a:t>
            </a:r>
            <a:endParaRPr lang="en-US" sz="2000" i="1" dirty="0" smtClean="0">
              <a:latin typeface="+mj-lt"/>
            </a:endParaRPr>
          </a:p>
          <a:p>
            <a:r>
              <a:rPr lang="en-US" sz="2000" b="1" dirty="0" smtClean="0">
                <a:latin typeface="+mj-lt"/>
              </a:rPr>
              <a:t>For Maternity Care Providers:</a:t>
            </a:r>
          </a:p>
          <a:p>
            <a:pPr marL="914400"/>
            <a:r>
              <a:rPr lang="en-US" sz="2000" b="1" dirty="0" smtClean="0">
                <a:solidFill>
                  <a:srgbClr val="0070C0"/>
                </a:solidFill>
                <a:latin typeface="+mj-lt"/>
              </a:rPr>
              <a:t>www.birthTOOLS.org</a:t>
            </a:r>
            <a:r>
              <a:rPr lang="en-US" sz="2000" dirty="0" smtClean="0">
                <a:latin typeface="+mj-lt"/>
              </a:rPr>
              <a:t>, interactive online toolkit with resources to promote normal healthy birth</a:t>
            </a:r>
            <a:r>
              <a:rPr lang="en-US" sz="2000" b="1" dirty="0" smtClean="0">
                <a:latin typeface="+mj-lt"/>
              </a:rPr>
              <a:t>	</a:t>
            </a:r>
          </a:p>
          <a:p>
            <a:r>
              <a:rPr lang="en-US" sz="2000" b="1" dirty="0" smtClean="0">
                <a:latin typeface="+mj-lt"/>
              </a:rPr>
              <a:t>For </a:t>
            </a:r>
            <a:r>
              <a:rPr lang="en-US" sz="2000" b="1" dirty="0">
                <a:latin typeface="+mj-lt"/>
              </a:rPr>
              <a:t>hospital policymakers, payers and other </a:t>
            </a:r>
            <a:r>
              <a:rPr lang="en-US" sz="2000" b="1" dirty="0" smtClean="0">
                <a:latin typeface="+mj-lt"/>
              </a:rPr>
              <a:t>organizations</a:t>
            </a:r>
          </a:p>
          <a:p>
            <a:r>
              <a:rPr lang="en-US" sz="2000" b="1" dirty="0" smtClean="0">
                <a:latin typeface="+mj-lt"/>
              </a:rPr>
              <a:t>	</a:t>
            </a:r>
            <a:r>
              <a:rPr lang="en-US" sz="2000" b="1" i="1" dirty="0" smtClean="0">
                <a:solidFill>
                  <a:srgbClr val="0070C0"/>
                </a:solidFill>
                <a:latin typeface="+mj-lt"/>
              </a:rPr>
              <a:t>Birth Matters, </a:t>
            </a:r>
            <a:r>
              <a:rPr lang="en-US" sz="2000" dirty="0" smtClean="0">
                <a:latin typeface="+mj-lt"/>
              </a:rPr>
              <a:t>Handout for quality administrators touting the 	benefits of physiologic birth to the organization</a:t>
            </a:r>
            <a:r>
              <a:rPr lang="en-US" sz="2000" dirty="0">
                <a:latin typeface="+mj-lt"/>
              </a:rPr>
              <a:t> </a:t>
            </a:r>
            <a:endParaRPr lang="en-US" sz="2000" dirty="0" smtClean="0">
              <a:latin typeface="+mj-lt"/>
            </a:endParaRPr>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endParaRPr lang="en-US" sz="2000" dirty="0" smtClean="0"/>
          </a:p>
        </p:txBody>
      </p:sp>
    </p:spTree>
    <p:extLst>
      <p:ext uri="{BB962C8B-B14F-4D97-AF65-F5344CB8AC3E}">
        <p14:creationId xmlns:p14="http://schemas.microsoft.com/office/powerpoint/2010/main" val="1231438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1828800" y="881063"/>
            <a:ext cx="7086599" cy="571500"/>
          </a:xfrm>
          <a:prstGeom prst="rect">
            <a:avLst/>
          </a:prstGeom>
          <a:noFill/>
          <a:ln w="9525">
            <a:noFill/>
            <a:miter lim="800000"/>
            <a:headEnd/>
            <a:tailEnd/>
          </a:ln>
        </p:spPr>
        <p:txBody>
          <a:bodyPr/>
          <a:lstStyle/>
          <a:p>
            <a:r>
              <a:rPr lang="en-US" sz="2900" b="1" dirty="0" smtClean="0">
                <a:solidFill>
                  <a:srgbClr val="0070C0"/>
                </a:solidFill>
                <a:latin typeface="Calibri" pitchFamily="34" charset="0"/>
              </a:rPr>
              <a:t>ACNM has over 50 Position Statements</a:t>
            </a:r>
          </a:p>
          <a:p>
            <a:endParaRPr lang="en-US" sz="2900" b="1" dirty="0" smtClean="0">
              <a:solidFill>
                <a:srgbClr val="0070C0"/>
              </a:solidFill>
              <a:latin typeface="Calibri" pitchFamily="34" charset="0"/>
            </a:endParaRPr>
          </a:p>
          <a:p>
            <a:endParaRPr lang="en-US" sz="2900" b="1" dirty="0">
              <a:solidFill>
                <a:srgbClr val="0070C0"/>
              </a:solidFill>
              <a:latin typeface="Calibri" pitchFamily="34" charset="0"/>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1" y="152400"/>
            <a:ext cx="1793926" cy="1834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61999" y="1828800"/>
            <a:ext cx="8153400" cy="4647426"/>
          </a:xfrm>
          <a:prstGeom prst="rect">
            <a:avLst/>
          </a:prstGeom>
          <a:noFill/>
        </p:spPr>
        <p:txBody>
          <a:bodyPr wrap="square" rtlCol="0">
            <a:spAutoFit/>
          </a:bodyPr>
          <a:lstStyle/>
          <a:p>
            <a:pPr fontAlgn="auto">
              <a:spcBef>
                <a:spcPts val="600"/>
              </a:spcBef>
              <a:spcAft>
                <a:spcPts val="0"/>
              </a:spcAft>
              <a:defRPr/>
            </a:pPr>
            <a:r>
              <a:rPr lang="en-US" sz="2000" dirty="0">
                <a:latin typeface="+mn-lt"/>
              </a:rPr>
              <a:t>Since </a:t>
            </a:r>
            <a:r>
              <a:rPr lang="en-US" sz="2000" dirty="0" smtClean="0">
                <a:latin typeface="+mn-lt"/>
              </a:rPr>
              <a:t>December </a:t>
            </a:r>
            <a:r>
              <a:rPr lang="en-US" sz="2000" dirty="0">
                <a:latin typeface="+mn-lt"/>
              </a:rPr>
              <a:t>2013, ACNM has created, revised or updated the following position statements:</a:t>
            </a:r>
          </a:p>
          <a:p>
            <a:pPr marL="742950" lvl="1" indent="-285750">
              <a:spcBef>
                <a:spcPts val="600"/>
              </a:spcBef>
              <a:buFont typeface="Arial" panose="020B0604020202020204" pitchFamily="34" charset="0"/>
              <a:buChar char="•"/>
            </a:pPr>
            <a:r>
              <a:rPr lang="en-US" sz="2000" dirty="0">
                <a:latin typeface="+mn-lt"/>
              </a:rPr>
              <a:t>Appropriate Use of Technology in Childbirth</a:t>
            </a:r>
          </a:p>
          <a:p>
            <a:pPr marL="742950" lvl="1" indent="-285750">
              <a:spcBef>
                <a:spcPts val="600"/>
              </a:spcBef>
              <a:buFont typeface="Arial" panose="020B0604020202020204" pitchFamily="34" charset="0"/>
              <a:buChar char="•"/>
            </a:pPr>
            <a:r>
              <a:rPr lang="en-US" sz="2000" dirty="0">
                <a:latin typeface="+mn-lt"/>
              </a:rPr>
              <a:t>Delayed Umbilical Cord Clamping</a:t>
            </a:r>
          </a:p>
          <a:p>
            <a:pPr marL="742950" lvl="1" indent="-285750">
              <a:spcBef>
                <a:spcPts val="600"/>
              </a:spcBef>
              <a:buFont typeface="Arial" panose="020B0604020202020204" pitchFamily="34" charset="0"/>
              <a:buChar char="•"/>
            </a:pPr>
            <a:r>
              <a:rPr lang="en-US" sz="2000" dirty="0">
                <a:latin typeface="+mn-lt"/>
              </a:rPr>
              <a:t>Health Care for All Women and Families</a:t>
            </a:r>
          </a:p>
          <a:p>
            <a:pPr marL="742950" lvl="1" indent="-285750">
              <a:spcBef>
                <a:spcPts val="600"/>
              </a:spcBef>
              <a:buFont typeface="Arial" panose="020B0604020202020204" pitchFamily="34" charset="0"/>
              <a:buChar char="•"/>
            </a:pPr>
            <a:r>
              <a:rPr lang="en-US" sz="2000" dirty="0">
                <a:latin typeface="+mn-lt"/>
              </a:rPr>
              <a:t>Hydrotherapy During Labor and Birth</a:t>
            </a:r>
          </a:p>
          <a:p>
            <a:pPr marL="742950" lvl="1" indent="-285750">
              <a:spcBef>
                <a:spcPts val="600"/>
              </a:spcBef>
              <a:buFont typeface="Arial" panose="020B0604020202020204" pitchFamily="34" charset="0"/>
              <a:buChar char="•"/>
            </a:pPr>
            <a:r>
              <a:rPr lang="en-US" sz="2000" dirty="0">
                <a:latin typeface="+mn-lt"/>
              </a:rPr>
              <a:t>Immunization in Pregnancy and Postpartum</a:t>
            </a:r>
          </a:p>
          <a:p>
            <a:pPr marL="742950" lvl="1" indent="-285750">
              <a:spcBef>
                <a:spcPts val="600"/>
              </a:spcBef>
              <a:buFont typeface="Arial" panose="020B0604020202020204" pitchFamily="34" charset="0"/>
              <a:buChar char="•"/>
            </a:pPr>
            <a:r>
              <a:rPr lang="en-US" sz="2000" dirty="0">
                <a:latin typeface="+mn-lt"/>
              </a:rPr>
              <a:t>Principles for Licensing &amp; Regulating Midwives in the U.S. – An Overview</a:t>
            </a:r>
          </a:p>
          <a:p>
            <a:pPr marL="742950" lvl="1" indent="-285750">
              <a:spcBef>
                <a:spcPts val="600"/>
              </a:spcBef>
              <a:buFont typeface="Arial" panose="020B0604020202020204" pitchFamily="34" charset="0"/>
              <a:buChar char="•"/>
            </a:pPr>
            <a:r>
              <a:rPr lang="en-US" sz="2000" dirty="0">
                <a:latin typeface="+mn-lt"/>
              </a:rPr>
              <a:t>Principles for Licensing &amp; Regulating Midwives in the U.S. According to ICM Standards</a:t>
            </a:r>
          </a:p>
          <a:p>
            <a:pPr marL="285750" lvl="0" indent="-285750">
              <a:spcAft>
                <a:spcPts val="600"/>
              </a:spcAft>
              <a:buFont typeface="Arial" panose="020B0604020202020204" pitchFamily="34" charset="0"/>
              <a:buChar char="•"/>
            </a:pPr>
            <a:endParaRPr lang="en-US" dirty="0">
              <a:latin typeface="+mj-lt"/>
            </a:endParaRPr>
          </a:p>
          <a:p>
            <a:endParaRPr lang="en-US" dirty="0"/>
          </a:p>
        </p:txBody>
      </p:sp>
    </p:spTree>
    <p:extLst>
      <p:ext uri="{BB962C8B-B14F-4D97-AF65-F5344CB8AC3E}">
        <p14:creationId xmlns:p14="http://schemas.microsoft.com/office/powerpoint/2010/main" val="39320458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16469</TotalTime>
  <Words>1410</Words>
  <Application>Microsoft Office PowerPoint</Application>
  <PresentationFormat>On-screen Show (4:3)</PresentationFormat>
  <Paragraphs>206</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CKinzel</dc:creator>
  <cp:lastModifiedBy>Christy Levine</cp:lastModifiedBy>
  <cp:revision>182</cp:revision>
  <cp:lastPrinted>2014-09-05T14:34:46Z</cp:lastPrinted>
  <dcterms:created xsi:type="dcterms:W3CDTF">2012-04-05T19:54:48Z</dcterms:created>
  <dcterms:modified xsi:type="dcterms:W3CDTF">2014-10-30T19:10:51Z</dcterms:modified>
</cp:coreProperties>
</file>