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48"/>
  </p:handoutMasterIdLst>
  <p:sldIdLst>
    <p:sldId id="256" r:id="rId2"/>
    <p:sldId id="294" r:id="rId3"/>
    <p:sldId id="257" r:id="rId4"/>
    <p:sldId id="258" r:id="rId5"/>
    <p:sldId id="259" r:id="rId6"/>
    <p:sldId id="260" r:id="rId7"/>
    <p:sldId id="262" r:id="rId8"/>
    <p:sldId id="263" r:id="rId9"/>
    <p:sldId id="261" r:id="rId10"/>
    <p:sldId id="264" r:id="rId11"/>
    <p:sldId id="265" r:id="rId12"/>
    <p:sldId id="266" r:id="rId13"/>
    <p:sldId id="267" r:id="rId14"/>
    <p:sldId id="268" r:id="rId15"/>
    <p:sldId id="269" r:id="rId16"/>
    <p:sldId id="271" r:id="rId17"/>
    <p:sldId id="272" r:id="rId18"/>
    <p:sldId id="273" r:id="rId19"/>
    <p:sldId id="274" r:id="rId20"/>
    <p:sldId id="275" r:id="rId21"/>
    <p:sldId id="270" r:id="rId22"/>
    <p:sldId id="276" r:id="rId23"/>
    <p:sldId id="300" r:id="rId24"/>
    <p:sldId id="301" r:id="rId25"/>
    <p:sldId id="278" r:id="rId26"/>
    <p:sldId id="277" r:id="rId27"/>
    <p:sldId id="279" r:id="rId28"/>
    <p:sldId id="292" r:id="rId29"/>
    <p:sldId id="293" r:id="rId30"/>
    <p:sldId id="280" r:id="rId31"/>
    <p:sldId id="281" r:id="rId32"/>
    <p:sldId id="282" r:id="rId33"/>
    <p:sldId id="283" r:id="rId34"/>
    <p:sldId id="284" r:id="rId35"/>
    <p:sldId id="285" r:id="rId36"/>
    <p:sldId id="286" r:id="rId37"/>
    <p:sldId id="287" r:id="rId38"/>
    <p:sldId id="288" r:id="rId39"/>
    <p:sldId id="290" r:id="rId40"/>
    <p:sldId id="289" r:id="rId41"/>
    <p:sldId id="295" r:id="rId42"/>
    <p:sldId id="296" r:id="rId43"/>
    <p:sldId id="297" r:id="rId44"/>
    <p:sldId id="299" r:id="rId45"/>
    <p:sldId id="298" r:id="rId46"/>
    <p:sldId id="29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5B73FD-A5E6-4CA2-B8F4-8CA52FC202A8}" type="datetimeFigureOut">
              <a:rPr lang="en-US" smtClean="0"/>
              <a:t>5/14/2014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76D850-BEDF-4B9B-A4EB-E58CF47A7825}" type="slidenum">
              <a:rPr lang="en-US" smtClean="0"/>
              <a:t>‹#›</a:t>
            </a:fld>
            <a:endParaRPr lang="en-US"/>
          </a:p>
        </p:txBody>
      </p:sp>
    </p:spTree>
    <p:extLst>
      <p:ext uri="{BB962C8B-B14F-4D97-AF65-F5344CB8AC3E}">
        <p14:creationId xmlns:p14="http://schemas.microsoft.com/office/powerpoint/2010/main" val="5922711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912825-5B33-43E9-BDF3-A5E229B99633}" type="datetimeFigureOut">
              <a:rPr lang="en-US" smtClean="0"/>
              <a:pPr/>
              <a:t>5/14/2014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D3AAA9-775F-4F69-BB32-78B1022F26B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912825-5B33-43E9-BDF3-A5E229B99633}"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3AAA9-775F-4F69-BB32-78B1022F26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0D3AAA9-775F-4F69-BB32-78B1022F26B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912825-5B33-43E9-BDF3-A5E229B99633}"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912825-5B33-43E9-BDF3-A5E229B99633}"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0D3AAA9-775F-4F69-BB32-78B1022F26B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912825-5B33-43E9-BDF3-A5E229B99633}" type="datetimeFigureOut">
              <a:rPr lang="en-US" smtClean="0"/>
              <a:pPr/>
              <a:t>5/14/2014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D3AAA9-775F-4F69-BB32-78B1022F26B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0912825-5B33-43E9-BDF3-A5E229B99633}"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3AAA9-775F-4F69-BB32-78B1022F26B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912825-5B33-43E9-BDF3-A5E229B99633}" type="datetimeFigureOut">
              <a:rPr lang="en-US" smtClean="0"/>
              <a:pPr/>
              <a:t>5/14/2014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0D3AAA9-775F-4F69-BB32-78B1022F26B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912825-5B33-43E9-BDF3-A5E229B99633}"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0D3AAA9-775F-4F69-BB32-78B1022F26B6}"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912825-5B33-43E9-BDF3-A5E229B99633}" type="datetimeFigureOut">
              <a:rPr lang="en-US" smtClean="0"/>
              <a:pPr/>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D3AAA9-775F-4F69-BB32-78B1022F26B6}"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D3AAA9-775F-4F69-BB32-78B1022F26B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912825-5B33-43E9-BDF3-A5E229B99633}" type="datetimeFigureOut">
              <a:rPr lang="en-US" smtClean="0"/>
              <a:pPr/>
              <a:t>5/14/2014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0D3AAA9-775F-4F69-BB32-78B1022F26B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0912825-5B33-43E9-BDF3-A5E229B99633}" type="datetimeFigureOut">
              <a:rPr lang="en-US" smtClean="0"/>
              <a:pPr/>
              <a:t>5/14/2014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912825-5B33-43E9-BDF3-A5E229B99633}" type="datetimeFigureOut">
              <a:rPr lang="en-US" smtClean="0"/>
              <a:pPr/>
              <a:t>5/14/2014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0D3AAA9-775F-4F69-BB32-78B1022F26B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124200"/>
          </a:xfrm>
        </p:spPr>
        <p:txBody>
          <a:bodyPr/>
          <a:lstStyle/>
          <a:p>
            <a:r>
              <a:rPr lang="en-US" dirty="0" smtClean="0"/>
              <a:t>SITE VISITOR WORKSHOP</a:t>
            </a:r>
            <a:br>
              <a:rPr lang="en-US" dirty="0" smtClean="0"/>
            </a:br>
            <a:r>
              <a:rPr lang="en-US" dirty="0" smtClean="0"/>
              <a:t>May 14, 2014</a:t>
            </a:r>
          </a:p>
          <a:p>
            <a:endParaRPr lang="en-US" dirty="0" smtClean="0"/>
          </a:p>
          <a:p>
            <a:r>
              <a:rPr lang="en-US" dirty="0" smtClean="0"/>
              <a:t>Diane Boyer, CNM, PhD, </a:t>
            </a:r>
            <a:r>
              <a:rPr lang="en-US" dirty="0" err="1" smtClean="0"/>
              <a:t>facnm</a:t>
            </a:r>
            <a:endParaRPr lang="en-US" dirty="0" smtClean="0"/>
          </a:p>
          <a:p>
            <a:r>
              <a:rPr lang="en-US" dirty="0" smtClean="0"/>
              <a:t>Chair, ACME Board of Review</a:t>
            </a:r>
          </a:p>
          <a:p>
            <a:endParaRPr lang="en-US" dirty="0" smtClean="0"/>
          </a:p>
          <a:p>
            <a:r>
              <a:rPr lang="en-US" dirty="0" smtClean="0"/>
              <a:t>Melissa </a:t>
            </a:r>
            <a:r>
              <a:rPr lang="en-US" dirty="0" err="1" smtClean="0"/>
              <a:t>avery</a:t>
            </a:r>
            <a:r>
              <a:rPr lang="en-US" dirty="0" smtClean="0"/>
              <a:t>, PhD, CNM, FACNM, FAAN</a:t>
            </a:r>
          </a:p>
          <a:p>
            <a:r>
              <a:rPr lang="en-US" dirty="0" smtClean="0"/>
              <a:t>Site visitor coordinator</a:t>
            </a:r>
          </a:p>
          <a:p>
            <a:r>
              <a:rPr lang="en-US" dirty="0" smtClean="0"/>
              <a:t>ACME Board of commissioners</a:t>
            </a:r>
          </a:p>
          <a:p>
            <a:endParaRPr lang="en-US" dirty="0" smtClean="0"/>
          </a:p>
          <a:p>
            <a:endParaRPr lang="en-US" dirty="0"/>
          </a:p>
        </p:txBody>
      </p:sp>
      <p:sp>
        <p:nvSpPr>
          <p:cNvPr id="2" name="Title 1"/>
          <p:cNvSpPr>
            <a:spLocks noGrp="1"/>
          </p:cNvSpPr>
          <p:nvPr>
            <p:ph type="ctrTitle"/>
          </p:nvPr>
        </p:nvSpPr>
        <p:spPr/>
        <p:txBody>
          <a:bodyPr>
            <a:normAutofit fontScale="90000"/>
          </a:bodyPr>
          <a:lstStyle/>
          <a:p>
            <a:r>
              <a:rPr lang="en-US" smtClean="0"/>
              <a:t/>
            </a:r>
            <a:br>
              <a:rPr lang="en-US" smtClean="0"/>
            </a:br>
            <a:r>
              <a:rPr lang="en-US" smtClean="0"/>
              <a:t>ACCREDITATION COMMISSION </a:t>
            </a:r>
            <a:br>
              <a:rPr lang="en-US" smtClean="0"/>
            </a:br>
            <a:r>
              <a:rPr lang="en-US" smtClean="0"/>
              <a:t>FOR MIDWIFERY EDUCATION</a:t>
            </a:r>
            <a:br>
              <a:rPr lang="en-US" smtClean="0"/>
            </a:b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GLOSSARY AND NEW DEFINITIONS</a:t>
            </a:r>
            <a:endParaRPr lang="en-US" b="1" dirty="0"/>
          </a:p>
        </p:txBody>
      </p:sp>
      <p:sp>
        <p:nvSpPr>
          <p:cNvPr id="3" name="Content Placeholder 2"/>
          <p:cNvSpPr>
            <a:spLocks noGrp="1"/>
          </p:cNvSpPr>
          <p:nvPr>
            <p:ph sz="quarter" idx="1"/>
          </p:nvPr>
        </p:nvSpPr>
        <p:spPr>
          <a:xfrm>
            <a:off x="301752" y="1527048"/>
            <a:ext cx="8503920" cy="5330952"/>
          </a:xfrm>
        </p:spPr>
        <p:txBody>
          <a:bodyPr>
            <a:normAutofit fontScale="77500" lnSpcReduction="20000"/>
          </a:bodyPr>
          <a:lstStyle/>
          <a:p>
            <a:pPr>
              <a:buNone/>
            </a:pPr>
            <a:r>
              <a:rPr lang="en-US" dirty="0" smtClean="0"/>
              <a:t>Several new definitions were added in the last revision of the Criteria.</a:t>
            </a:r>
          </a:p>
          <a:p>
            <a:r>
              <a:rPr lang="en-US" sz="2800" dirty="0" smtClean="0"/>
              <a:t>Academic Institution</a:t>
            </a:r>
          </a:p>
          <a:p>
            <a:r>
              <a:rPr lang="en-US" sz="2800" dirty="0" smtClean="0"/>
              <a:t>Board of Commissioners</a:t>
            </a:r>
          </a:p>
          <a:p>
            <a:r>
              <a:rPr lang="en-US" sz="2800" dirty="0" smtClean="0"/>
              <a:t>Board of Directors</a:t>
            </a:r>
          </a:p>
          <a:p>
            <a:r>
              <a:rPr lang="en-US" sz="2800" dirty="0" smtClean="0"/>
              <a:t>Certificate</a:t>
            </a:r>
          </a:p>
          <a:p>
            <a:r>
              <a:rPr lang="en-US" sz="2800" dirty="0" smtClean="0"/>
              <a:t>Correspondence Education (modified)</a:t>
            </a:r>
          </a:p>
          <a:p>
            <a:r>
              <a:rPr lang="en-US" sz="2800" dirty="0" smtClean="0"/>
              <a:t>National Office</a:t>
            </a:r>
          </a:p>
          <a:p>
            <a:r>
              <a:rPr lang="en-US" sz="2800" dirty="0" smtClean="0"/>
              <a:t>Probation</a:t>
            </a:r>
          </a:p>
          <a:p>
            <a:r>
              <a:rPr lang="en-US" sz="2800" dirty="0" smtClean="0"/>
              <a:t>Professional Midwife</a:t>
            </a:r>
          </a:p>
          <a:p>
            <a:r>
              <a:rPr lang="en-US" sz="2800" dirty="0" smtClean="0"/>
              <a:t>Program</a:t>
            </a:r>
          </a:p>
          <a:p>
            <a:r>
              <a:rPr lang="en-US" sz="2800" dirty="0" smtClean="0"/>
              <a:t>Site Visitor Panel</a:t>
            </a:r>
          </a:p>
          <a:p>
            <a:r>
              <a:rPr lang="en-US" sz="2800" dirty="0" smtClean="0"/>
              <a:t>Teach-out  Agreement</a:t>
            </a:r>
          </a:p>
          <a:p>
            <a:r>
              <a:rPr lang="en-US" sz="2800" dirty="0" smtClean="0"/>
              <a:t>Warning</a:t>
            </a:r>
          </a:p>
          <a:p>
            <a:r>
              <a:rPr lang="en-US" sz="2800" dirty="0" smtClean="0"/>
              <a:t>Withdrawal of Pre/Accreditation</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GLOSSARY AND NEW DEFINITIONS</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It is important to review the Glossary before reading the SER.</a:t>
            </a:r>
          </a:p>
          <a:p>
            <a:r>
              <a:rPr lang="en-US" dirty="0" smtClean="0"/>
              <a:t>Note particularly the new definition of “Program.”  </a:t>
            </a:r>
          </a:p>
          <a:p>
            <a:r>
              <a:rPr lang="en-US" dirty="0" smtClean="0"/>
              <a:t>PDs have been asked to use the ACME definitions in writing the SER or supply a table of their definitions with ACME equivalents.</a:t>
            </a:r>
          </a:p>
          <a:p>
            <a:r>
              <a:rPr lang="en-US" dirty="0" smtClean="0"/>
              <a:t>However, not all will have done this, so if there is confusion about terms and definitions they are using, please clarify those and include your clarification in the SVR.  Remember, if you are confused by something in the SER, the BOR will be also.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sz="3600" b="1" u="sng" dirty="0" smtClean="0"/>
              <a:t>DEFINITIONS ESPECIALLY IMPORTANT IN THE SER</a:t>
            </a:r>
            <a:endParaRPr lang="en-US" dirty="0"/>
          </a:p>
        </p:txBody>
      </p:sp>
      <p:sp>
        <p:nvSpPr>
          <p:cNvPr id="3" name="Content Placeholder 2"/>
          <p:cNvSpPr>
            <a:spLocks noGrp="1"/>
          </p:cNvSpPr>
          <p:nvPr>
            <p:ph sz="quarter" idx="1"/>
          </p:nvPr>
        </p:nvSpPr>
        <p:spPr>
          <a:xfrm>
            <a:off x="301752" y="2514600"/>
            <a:ext cx="8503920" cy="3584448"/>
          </a:xfrm>
        </p:spPr>
        <p:txBody>
          <a:bodyPr>
            <a:normAutofit fontScale="70000" lnSpcReduction="20000"/>
          </a:bodyPr>
          <a:lstStyle/>
          <a:p>
            <a:r>
              <a:rPr lang="en-US" sz="4600" b="1" dirty="0" smtClean="0"/>
              <a:t>Midwifery Program Faculty</a:t>
            </a:r>
          </a:p>
          <a:p>
            <a:pPr>
              <a:buNone/>
            </a:pPr>
            <a:endParaRPr lang="en-US" sz="4600" b="1" dirty="0" smtClean="0"/>
          </a:p>
          <a:p>
            <a:endParaRPr lang="en-US" sz="4600" b="1" dirty="0" smtClean="0"/>
          </a:p>
          <a:p>
            <a:r>
              <a:rPr lang="en-US" sz="4600" b="1" dirty="0" smtClean="0"/>
              <a:t>Core Faculty</a:t>
            </a:r>
          </a:p>
          <a:p>
            <a:pPr>
              <a:buNone/>
            </a:pPr>
            <a:endParaRPr lang="en-US" sz="4600" b="1" dirty="0" smtClean="0"/>
          </a:p>
          <a:p>
            <a:pPr>
              <a:buNone/>
            </a:pPr>
            <a:endParaRPr lang="en-US" sz="4600" b="1" dirty="0" smtClean="0"/>
          </a:p>
          <a:p>
            <a:r>
              <a:rPr lang="en-US" sz="4600" b="1" dirty="0" smtClean="0"/>
              <a:t>All Faculty</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MIDWIFERY PROGRAM FACULTY</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sz="2800" dirty="0" smtClean="0"/>
              <a:t>“All certified midwives and faculty of other disciplines who teach and evaluate midwifery students. This includes faculty members with primarily or exclusively clinical teaching responsibilities.”</a:t>
            </a:r>
          </a:p>
          <a:p>
            <a:pPr>
              <a:buNone/>
            </a:pPr>
            <a:r>
              <a:rPr lang="en-US" sz="2800" dirty="0" smtClean="0"/>
              <a:t>This includes:</a:t>
            </a:r>
          </a:p>
          <a:p>
            <a:pPr>
              <a:buFont typeface="Wingdings" pitchFamily="2" charset="2"/>
              <a:buChar char="Ø"/>
            </a:pPr>
            <a:r>
              <a:rPr lang="en-US" sz="2800" dirty="0" smtClean="0"/>
              <a:t>Core Faculty</a:t>
            </a:r>
          </a:p>
          <a:p>
            <a:pPr>
              <a:buFont typeface="Wingdings" pitchFamily="2" charset="2"/>
              <a:buChar char="Ø"/>
            </a:pPr>
            <a:r>
              <a:rPr lang="en-US" sz="2800" dirty="0" smtClean="0"/>
              <a:t>Clinical Preceptors</a:t>
            </a:r>
          </a:p>
          <a:p>
            <a:pPr>
              <a:buFont typeface="Wingdings" pitchFamily="2" charset="2"/>
              <a:buChar char="Ø"/>
            </a:pPr>
            <a:r>
              <a:rPr lang="en-US" sz="2800" dirty="0" smtClean="0"/>
              <a:t>Faculty who are not midwives who may teach a course such as </a:t>
            </a:r>
            <a:r>
              <a:rPr lang="en-US" sz="2800" dirty="0" err="1" smtClean="0"/>
              <a:t>Pathophysiology</a:t>
            </a:r>
            <a:r>
              <a:rPr lang="en-US" sz="2800" dirty="0" smtClean="0"/>
              <a:t> or Research.</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CORE FACULTY</a:t>
            </a:r>
            <a:endParaRPr lang="en-US" dirty="0"/>
          </a:p>
        </p:txBody>
      </p:sp>
      <p:sp>
        <p:nvSpPr>
          <p:cNvPr id="3" name="Content Placeholder 2"/>
          <p:cNvSpPr>
            <a:spLocks noGrp="1"/>
          </p:cNvSpPr>
          <p:nvPr>
            <p:ph sz="quarter" idx="1"/>
          </p:nvPr>
        </p:nvSpPr>
        <p:spPr/>
        <p:txBody>
          <a:bodyPr/>
          <a:lstStyle/>
          <a:p>
            <a:pPr>
              <a:buNone/>
            </a:pPr>
            <a:r>
              <a:rPr lang="en-US" sz="2800" dirty="0" smtClean="0"/>
              <a:t>“Faculty, including midwives and others, as defined by the program, who are directly responsible for curriculum design, implementation, and evaluation of the midwifery program.”</a:t>
            </a:r>
          </a:p>
          <a:p>
            <a:pPr>
              <a:buNone/>
            </a:pPr>
            <a:endParaRPr lang="en-US" sz="2800" dirty="0" smtClean="0"/>
          </a:p>
          <a:p>
            <a:pPr>
              <a:buNone/>
            </a:pPr>
            <a:r>
              <a:rPr lang="en-US" sz="2800" dirty="0" smtClean="0"/>
              <a:t>   The program identifies who is “Core” using the above definition.  It usually is </a:t>
            </a:r>
            <a:r>
              <a:rPr lang="en-US" sz="2800" i="1" dirty="0" smtClean="0"/>
              <a:t>not</a:t>
            </a:r>
            <a:r>
              <a:rPr lang="en-US" sz="2800" dirty="0" smtClean="0"/>
              <a:t> everyone who teaches any course midwifery students take, but those faculty responsible for overall program design and evaluation.</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ALL FACULTY</a:t>
            </a:r>
            <a:endParaRPr lang="en-US" dirty="0"/>
          </a:p>
        </p:txBody>
      </p:sp>
      <p:sp>
        <p:nvSpPr>
          <p:cNvPr id="3" name="Content Placeholder 2"/>
          <p:cNvSpPr>
            <a:spLocks noGrp="1"/>
          </p:cNvSpPr>
          <p:nvPr>
            <p:ph sz="quarter" idx="1"/>
          </p:nvPr>
        </p:nvSpPr>
        <p:spPr/>
        <p:txBody>
          <a:bodyPr/>
          <a:lstStyle/>
          <a:p>
            <a:pPr>
              <a:buNone/>
            </a:pPr>
            <a:r>
              <a:rPr lang="en-US" sz="2400" dirty="0" smtClean="0"/>
              <a:t>“Faculty who teach midwifery students in any setting.”</a:t>
            </a:r>
          </a:p>
          <a:p>
            <a:pPr>
              <a:buNone/>
            </a:pPr>
            <a:endParaRPr lang="en-US" sz="2400" dirty="0" smtClean="0"/>
          </a:p>
          <a:p>
            <a:pPr>
              <a:buNone/>
            </a:pPr>
            <a:r>
              <a:rPr lang="en-US" sz="2400" dirty="0" smtClean="0"/>
              <a:t>   This would include Midwifery Program Faculty and all guest or occasional faculty members who may give a lecture or conduct a seminar.  It is </a:t>
            </a:r>
            <a:r>
              <a:rPr lang="en-US" sz="2400" b="1" dirty="0" smtClean="0"/>
              <a:t>not necessary </a:t>
            </a:r>
            <a:r>
              <a:rPr lang="en-US" sz="2400" dirty="0" smtClean="0"/>
              <a:t>to include information about these guest faculty members in the faculty tables in the SER.  </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pPr algn="ctr"/>
            <a:r>
              <a:rPr lang="en-US" b="1" u="sng" dirty="0" smtClean="0"/>
              <a:t>FACULTY TABLES IN THE SER</a:t>
            </a:r>
            <a:endParaRPr lang="en-US" dirty="0"/>
          </a:p>
        </p:txBody>
      </p:sp>
      <p:sp>
        <p:nvSpPr>
          <p:cNvPr id="3" name="Content Placeholder 2"/>
          <p:cNvSpPr>
            <a:spLocks noGrp="1"/>
          </p:cNvSpPr>
          <p:nvPr>
            <p:ph idx="1"/>
          </p:nvPr>
        </p:nvSpPr>
        <p:spPr>
          <a:xfrm>
            <a:off x="301752" y="1527048"/>
            <a:ext cx="8503920" cy="5026152"/>
          </a:xfrm>
        </p:spPr>
        <p:txBody>
          <a:bodyPr>
            <a:normAutofit fontScale="92500" lnSpcReduction="20000"/>
          </a:bodyPr>
          <a:lstStyle/>
          <a:p>
            <a:pPr>
              <a:buNone/>
            </a:pPr>
            <a:r>
              <a:rPr lang="en-US" dirty="0" smtClean="0"/>
              <a:t>   Three faculty tables are required in the SER.  Table formats are included in the Appendices of the </a:t>
            </a:r>
            <a:r>
              <a:rPr lang="en-US" i="1" dirty="0" smtClean="0"/>
              <a:t>Criteria</a:t>
            </a:r>
            <a:r>
              <a:rPr lang="en-US" dirty="0" smtClean="0"/>
              <a:t>.</a:t>
            </a:r>
          </a:p>
          <a:p>
            <a:pPr>
              <a:buFont typeface="Wingdings" pitchFamily="2" charset="2"/>
              <a:buChar char="Ø"/>
            </a:pPr>
            <a:r>
              <a:rPr lang="en-US" dirty="0" smtClean="0"/>
              <a:t>Table II.B.  </a:t>
            </a:r>
            <a:r>
              <a:rPr lang="en-US" i="1" dirty="0" smtClean="0"/>
              <a:t>Faculty as Detailed in Criterion II.B (Midwifery Program Faculty)</a:t>
            </a:r>
          </a:p>
          <a:p>
            <a:pPr>
              <a:buFont typeface="Wingdings" pitchFamily="2" charset="2"/>
              <a:buChar char="Ø"/>
            </a:pPr>
            <a:r>
              <a:rPr lang="en-US" dirty="0" smtClean="0"/>
              <a:t>Table II.C.1. </a:t>
            </a:r>
            <a:r>
              <a:rPr lang="en-US" i="1" dirty="0" smtClean="0"/>
              <a:t>Courses with Core Competency Content</a:t>
            </a:r>
          </a:p>
          <a:p>
            <a:pPr>
              <a:buNone/>
            </a:pPr>
            <a:r>
              <a:rPr lang="en-US" i="1" dirty="0" smtClean="0"/>
              <a:t>	which includes faculty who taught them in the designated SER year</a:t>
            </a:r>
          </a:p>
          <a:p>
            <a:pPr>
              <a:buFont typeface="Wingdings" pitchFamily="2" charset="2"/>
              <a:buChar char="Ø"/>
            </a:pPr>
            <a:r>
              <a:rPr lang="en-US" dirty="0" smtClean="0"/>
              <a:t>Table II.C.2.  </a:t>
            </a:r>
            <a:r>
              <a:rPr lang="en-US" i="1" dirty="0" smtClean="0"/>
              <a:t>All Faculty who Provide Clinical Supervision</a:t>
            </a:r>
          </a:p>
          <a:p>
            <a:pPr>
              <a:buNone/>
            </a:pPr>
            <a:r>
              <a:rPr lang="en-US" dirty="0" smtClean="0"/>
              <a:t>Sometimes the PD has not followed the directions in writing these tables.  If this happens, the SVs must clarify in the SVR, and the PD should provide corrected tables as necessary.  Information in these tables should be only for the SER year that the program has designated.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pPr algn="ctr"/>
            <a:r>
              <a:rPr lang="en-US" b="1" u="sng" dirty="0" smtClean="0"/>
              <a:t>FACULTY TABLES IN THE SER</a:t>
            </a:r>
            <a:endParaRPr lang="en-US" b="1" u="sng" dirty="0"/>
          </a:p>
        </p:txBody>
      </p:sp>
      <p:sp>
        <p:nvSpPr>
          <p:cNvPr id="3" name="Content Placeholder 2"/>
          <p:cNvSpPr>
            <a:spLocks noGrp="1"/>
          </p:cNvSpPr>
          <p:nvPr>
            <p:ph idx="1"/>
          </p:nvPr>
        </p:nvSpPr>
        <p:spPr>
          <a:xfrm>
            <a:off x="457200" y="1524000"/>
            <a:ext cx="8229600" cy="4648200"/>
          </a:xfrm>
        </p:spPr>
        <p:txBody>
          <a:bodyPr>
            <a:normAutofit/>
          </a:bodyPr>
          <a:lstStyle/>
          <a:p>
            <a:pPr algn="ctr">
              <a:buNone/>
            </a:pPr>
            <a:r>
              <a:rPr lang="en-US" b="1" dirty="0" smtClean="0"/>
              <a:t>TABLE II B</a:t>
            </a:r>
            <a:endParaRPr lang="en-US" dirty="0" smtClean="0"/>
          </a:p>
          <a:p>
            <a:pPr algn="ctr">
              <a:buNone/>
            </a:pPr>
            <a:r>
              <a:rPr lang="en-US" b="1" dirty="0" smtClean="0"/>
              <a:t>FACULTY AS DETAILED IN CRITERION II B</a:t>
            </a:r>
            <a:endParaRPr lang="en-US" dirty="0" smtClean="0"/>
          </a:p>
          <a:p>
            <a:pPr>
              <a:buNone/>
            </a:pPr>
            <a:r>
              <a:rPr lang="en-US" dirty="0" smtClean="0"/>
              <a:t> </a:t>
            </a:r>
          </a:p>
          <a:p>
            <a:pPr>
              <a:buNone/>
            </a:pPr>
            <a:r>
              <a:rPr lang="en-US" dirty="0" err="1" smtClean="0"/>
              <a:t>tt</a:t>
            </a:r>
            <a:endParaRPr lang="en-US" dirty="0"/>
          </a:p>
        </p:txBody>
      </p:sp>
      <p:graphicFrame>
        <p:nvGraphicFramePr>
          <p:cNvPr id="4" name="Table 3"/>
          <p:cNvGraphicFramePr>
            <a:graphicFrameLocks noGrp="1"/>
          </p:cNvGraphicFramePr>
          <p:nvPr/>
        </p:nvGraphicFramePr>
        <p:xfrm>
          <a:off x="457200" y="2819400"/>
          <a:ext cx="8305800" cy="1554480"/>
        </p:xfrm>
        <a:graphic>
          <a:graphicData uri="http://schemas.openxmlformats.org/drawingml/2006/table">
            <a:tbl>
              <a:tblPr firstRow="1" bandRow="1">
                <a:tableStyleId>{5C22544A-7EE6-4342-B048-85BDC9FD1C3A}</a:tableStyleId>
              </a:tblPr>
              <a:tblGrid>
                <a:gridCol w="1661160"/>
                <a:gridCol w="1661160"/>
                <a:gridCol w="1661160"/>
                <a:gridCol w="1661160"/>
                <a:gridCol w="1661160"/>
              </a:tblGrid>
              <a:tr h="762000">
                <a:tc>
                  <a:txBody>
                    <a:bodyPr/>
                    <a:lstStyle/>
                    <a:p>
                      <a:pPr algn="ctr"/>
                      <a:r>
                        <a:rPr kumimoji="0" lang="en-US" sz="1600" b="1" kern="1200" dirty="0" smtClean="0">
                          <a:solidFill>
                            <a:schemeClr val="lt1"/>
                          </a:solidFill>
                          <a:latin typeface="+mn-lt"/>
                          <a:ea typeface="+mn-ea"/>
                          <a:cs typeface="+mn-cs"/>
                        </a:rPr>
                        <a:t>Faculty Name</a:t>
                      </a:r>
                    </a:p>
                    <a:p>
                      <a:r>
                        <a:rPr kumimoji="0" lang="en-US" sz="1600" b="1" kern="1200" dirty="0" smtClean="0">
                          <a:solidFill>
                            <a:schemeClr val="lt1"/>
                          </a:solidFill>
                          <a:latin typeface="+mn-lt"/>
                          <a:ea typeface="+mn-ea"/>
                          <a:cs typeface="+mn-cs"/>
                        </a:rPr>
                        <a:t>Surname, First Name</a:t>
                      </a:r>
                      <a:endParaRPr lang="en-US" sz="1600" dirty="0"/>
                    </a:p>
                  </a:txBody>
                  <a:tcPr/>
                </a:tc>
                <a:tc>
                  <a:txBody>
                    <a:bodyPr/>
                    <a:lstStyle/>
                    <a:p>
                      <a:pPr algn="ctr"/>
                      <a:r>
                        <a:rPr kumimoji="0" lang="en-US" sz="1600" b="1" kern="1200" dirty="0" smtClean="0">
                          <a:solidFill>
                            <a:schemeClr val="lt1"/>
                          </a:solidFill>
                          <a:latin typeface="+mn-lt"/>
                          <a:ea typeface="+mn-ea"/>
                          <a:cs typeface="+mn-cs"/>
                        </a:rPr>
                        <a:t>Category</a:t>
                      </a:r>
                    </a:p>
                    <a:p>
                      <a:pPr algn="ctr"/>
                      <a:r>
                        <a:rPr kumimoji="0" lang="en-US" sz="1600" b="1" kern="1200" dirty="0" smtClean="0">
                          <a:solidFill>
                            <a:schemeClr val="lt1"/>
                          </a:solidFill>
                          <a:latin typeface="+mn-lt"/>
                          <a:ea typeface="+mn-ea"/>
                          <a:cs typeface="+mn-cs"/>
                        </a:rPr>
                        <a:t>Core or Midwifery</a:t>
                      </a:r>
                    </a:p>
                    <a:p>
                      <a:pPr algn="ctr"/>
                      <a:r>
                        <a:rPr kumimoji="0" lang="en-US" sz="1600" b="1" kern="1200" dirty="0" smtClean="0">
                          <a:solidFill>
                            <a:schemeClr val="lt1"/>
                          </a:solidFill>
                          <a:latin typeface="+mn-lt"/>
                          <a:ea typeface="+mn-ea"/>
                          <a:cs typeface="+mn-cs"/>
                        </a:rPr>
                        <a:t>Faculty</a:t>
                      </a:r>
                      <a:endParaRPr lang="en-US" sz="1600" dirty="0"/>
                    </a:p>
                  </a:txBody>
                  <a:tcPr/>
                </a:tc>
                <a:tc>
                  <a:txBody>
                    <a:bodyPr/>
                    <a:lstStyle/>
                    <a:p>
                      <a:pPr algn="ctr"/>
                      <a:r>
                        <a:rPr kumimoji="0" lang="en-US" sz="1600" b="1" kern="1200" dirty="0" smtClean="0">
                          <a:solidFill>
                            <a:schemeClr val="lt1"/>
                          </a:solidFill>
                          <a:latin typeface="+mn-lt"/>
                          <a:ea typeface="+mn-ea"/>
                          <a:cs typeface="+mn-cs"/>
                        </a:rPr>
                        <a:t>Type of Specialty Certification or Specific Expertise if Core Faculty </a:t>
                      </a:r>
                      <a:endParaRPr lang="en-US" sz="1600" dirty="0"/>
                    </a:p>
                  </a:txBody>
                  <a:tcPr/>
                </a:tc>
                <a:tc>
                  <a:txBody>
                    <a:bodyPr/>
                    <a:lstStyle/>
                    <a:p>
                      <a:pPr algn="ctr"/>
                      <a:r>
                        <a:rPr kumimoji="0" lang="en-US" sz="1600" b="1" kern="1200" dirty="0" smtClean="0">
                          <a:solidFill>
                            <a:schemeClr val="lt1"/>
                          </a:solidFill>
                          <a:latin typeface="+mn-lt"/>
                          <a:ea typeface="+mn-ea"/>
                          <a:cs typeface="+mn-cs"/>
                        </a:rPr>
                        <a:t>Highest </a:t>
                      </a:r>
                    </a:p>
                    <a:p>
                      <a:pPr algn="ctr"/>
                      <a:r>
                        <a:rPr kumimoji="0" lang="en-US" sz="1600" b="1" kern="1200" dirty="0" smtClean="0">
                          <a:solidFill>
                            <a:schemeClr val="lt1"/>
                          </a:solidFill>
                          <a:latin typeface="+mn-lt"/>
                          <a:ea typeface="+mn-ea"/>
                          <a:cs typeface="+mn-cs"/>
                        </a:rPr>
                        <a:t>Earned</a:t>
                      </a:r>
                    </a:p>
                    <a:p>
                      <a:pPr algn="ctr"/>
                      <a:r>
                        <a:rPr kumimoji="0" lang="en-US" sz="1600" b="1" kern="1200" dirty="0" smtClean="0">
                          <a:solidFill>
                            <a:schemeClr val="lt1"/>
                          </a:solidFill>
                          <a:latin typeface="+mn-lt"/>
                          <a:ea typeface="+mn-ea"/>
                          <a:cs typeface="+mn-cs"/>
                        </a:rPr>
                        <a:t>Degree</a:t>
                      </a:r>
                      <a:endParaRPr lang="en-US" sz="1600" dirty="0"/>
                    </a:p>
                  </a:txBody>
                  <a:tcPr/>
                </a:tc>
                <a:tc>
                  <a:txBody>
                    <a:bodyPr/>
                    <a:lstStyle/>
                    <a:p>
                      <a:pPr algn="ctr"/>
                      <a:r>
                        <a:rPr kumimoji="0" lang="en-US" sz="1600" b="1" kern="1200" dirty="0" smtClean="0">
                          <a:solidFill>
                            <a:schemeClr val="lt1"/>
                          </a:solidFill>
                          <a:latin typeface="+mn-lt"/>
                          <a:ea typeface="+mn-ea"/>
                          <a:cs typeface="+mn-cs"/>
                        </a:rPr>
                        <a:t>Faculty Appointment (e.g. Associate Professor) </a:t>
                      </a:r>
                      <a:endParaRPr lang="en-US" sz="1600" dirty="0"/>
                    </a:p>
                  </a:txBody>
                  <a:tcPr/>
                </a:tc>
              </a:tr>
            </a:tbl>
          </a:graphicData>
        </a:graphic>
      </p:graphicFrame>
      <p:sp>
        <p:nvSpPr>
          <p:cNvPr id="5" name="TextBox 4"/>
          <p:cNvSpPr txBox="1"/>
          <p:nvPr/>
        </p:nvSpPr>
        <p:spPr>
          <a:xfrm>
            <a:off x="304800" y="4419600"/>
            <a:ext cx="8534401" cy="2246769"/>
          </a:xfrm>
          <a:prstGeom prst="rect">
            <a:avLst/>
          </a:prstGeom>
          <a:noFill/>
        </p:spPr>
        <p:txBody>
          <a:bodyPr wrap="square" rtlCol="0">
            <a:spAutoFit/>
          </a:bodyPr>
          <a:lstStyle/>
          <a:p>
            <a:r>
              <a:rPr lang="en-US" sz="2000" dirty="0" smtClean="0"/>
              <a:t>This table should include all faculty who meet the definition of Midwifery Program Faculty.  The instructions say the table should begin with Core Faculty (midwives and  others) followed by clinical faculty (midwives and others).  Although the table doesn’t require it, it is very helpful to the BOR to ask the PD for the percent time that each Core Faculty member devotes to the midwifery program, if they haven’t included that information in the SER.</a:t>
            </a:r>
            <a:endParaRPr lang="en-US" sz="2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b="1" u="sng" dirty="0" smtClean="0"/>
              <a:t>FACULTY TABLES IN THE SER</a:t>
            </a:r>
            <a:endParaRPr lang="en-US" dirty="0"/>
          </a:p>
        </p:txBody>
      </p:sp>
      <p:sp>
        <p:nvSpPr>
          <p:cNvPr id="3" name="Content Placeholder 2"/>
          <p:cNvSpPr>
            <a:spLocks noGrp="1"/>
          </p:cNvSpPr>
          <p:nvPr>
            <p:ph idx="1"/>
          </p:nvPr>
        </p:nvSpPr>
        <p:spPr/>
        <p:txBody>
          <a:bodyPr/>
          <a:lstStyle/>
          <a:p>
            <a:pPr algn="ctr">
              <a:buNone/>
            </a:pPr>
            <a:r>
              <a:rPr lang="en-US" b="1" dirty="0" smtClean="0"/>
              <a:t>TABLE II C 2</a:t>
            </a:r>
            <a:endParaRPr lang="en-US" dirty="0" smtClean="0"/>
          </a:p>
          <a:p>
            <a:pPr algn="ctr">
              <a:buNone/>
            </a:pPr>
            <a:r>
              <a:rPr lang="en-US" b="1" dirty="0" smtClean="0"/>
              <a:t>ALL FACULTY WHO PROVIDE CLINICAL SUPERVISION AS DETAILED IN CRITERION II C 2</a:t>
            </a:r>
            <a:endParaRPr lang="en-US" dirty="0" smtClean="0"/>
          </a:p>
          <a:p>
            <a:pPr>
              <a:buNone/>
            </a:pPr>
            <a:endParaRPr lang="en-US" dirty="0" smtClean="0"/>
          </a:p>
        </p:txBody>
      </p:sp>
      <p:graphicFrame>
        <p:nvGraphicFramePr>
          <p:cNvPr id="4" name="Table 3"/>
          <p:cNvGraphicFramePr>
            <a:graphicFrameLocks noGrp="1"/>
          </p:cNvGraphicFramePr>
          <p:nvPr/>
        </p:nvGraphicFramePr>
        <p:xfrm>
          <a:off x="838200" y="3581400"/>
          <a:ext cx="7620000" cy="990600"/>
        </p:xfrm>
        <a:graphic>
          <a:graphicData uri="http://schemas.openxmlformats.org/drawingml/2006/table">
            <a:tbl>
              <a:tblPr firstRow="1" bandRow="1">
                <a:tableStyleId>{5C22544A-7EE6-4342-B048-85BDC9FD1C3A}</a:tableStyleId>
              </a:tblPr>
              <a:tblGrid>
                <a:gridCol w="2540000"/>
                <a:gridCol w="2540000"/>
                <a:gridCol w="2540000"/>
              </a:tblGrid>
              <a:tr h="990600">
                <a:tc>
                  <a:txBody>
                    <a:bodyPr/>
                    <a:lstStyle/>
                    <a:p>
                      <a:pPr marL="0" marR="0" algn="ctr">
                        <a:spcBef>
                          <a:spcPts val="0"/>
                        </a:spcBef>
                        <a:spcAft>
                          <a:spcPts val="0"/>
                        </a:spcAft>
                      </a:pPr>
                      <a:r>
                        <a:rPr kumimoji="0" lang="en-US" sz="1800" b="1" kern="1200" dirty="0" smtClean="0">
                          <a:solidFill>
                            <a:schemeClr val="lt1"/>
                          </a:solidFill>
                          <a:latin typeface="+mn-lt"/>
                          <a:ea typeface="+mn-ea"/>
                          <a:cs typeface="+mn-cs"/>
                        </a:rPr>
                        <a:t>Faculty by Name and Credential (Surname first)</a:t>
                      </a:r>
                      <a:endParaRPr lang="en-US" sz="1200" dirty="0">
                        <a:solidFill>
                          <a:srgbClr val="000000"/>
                        </a:solidFill>
                        <a:latin typeface="Arial"/>
                        <a:ea typeface="Calibri"/>
                        <a:cs typeface="Times New Roman"/>
                      </a:endParaRPr>
                    </a:p>
                  </a:txBody>
                  <a:tcPr marL="68580" marR="68580" marT="0" marB="0"/>
                </a:tc>
                <a:tc>
                  <a:txBody>
                    <a:bodyPr/>
                    <a:lstStyle/>
                    <a:p>
                      <a:pPr marL="0" marR="0" algn="ctr">
                        <a:spcBef>
                          <a:spcPts val="0"/>
                        </a:spcBef>
                        <a:spcAft>
                          <a:spcPts val="0"/>
                        </a:spcAft>
                      </a:pPr>
                      <a:r>
                        <a:rPr kumimoji="0" lang="en-US" sz="1800" b="1" kern="1200" dirty="0" smtClean="0">
                          <a:solidFill>
                            <a:schemeClr val="lt1"/>
                          </a:solidFill>
                          <a:latin typeface="+mn-lt"/>
                          <a:ea typeface="+mn-ea"/>
                          <a:cs typeface="+mn-cs"/>
                        </a:rPr>
                        <a:t>Clinical Site in Which Faculty Teach</a:t>
                      </a:r>
                      <a:endParaRPr lang="en-US" sz="1100" dirty="0">
                        <a:solidFill>
                          <a:srgbClr val="000000"/>
                        </a:solidFill>
                        <a:latin typeface="Arial"/>
                        <a:ea typeface="Calibri"/>
                        <a:cs typeface="Times New Roman"/>
                      </a:endParaRPr>
                    </a:p>
                  </a:txBody>
                  <a:tcPr marL="68580" marR="68580" marT="0" marB="0"/>
                </a:tc>
                <a:tc>
                  <a:txBody>
                    <a:bodyPr/>
                    <a:lstStyle/>
                    <a:p>
                      <a:pPr algn="ctr"/>
                      <a:r>
                        <a:rPr kumimoji="0" lang="en-US" sz="1800" b="1" kern="1200" dirty="0" smtClean="0">
                          <a:solidFill>
                            <a:schemeClr val="lt1"/>
                          </a:solidFill>
                          <a:latin typeface="+mn-lt"/>
                          <a:ea typeface="+mn-ea"/>
                          <a:cs typeface="+mn-cs"/>
                        </a:rPr>
                        <a:t>Type of Clinical Area (e.g. AP) </a:t>
                      </a:r>
                      <a:endParaRPr lang="en-US" dirty="0"/>
                    </a:p>
                  </a:txBody>
                  <a:tcPr/>
                </a:tc>
              </a:tr>
            </a:tbl>
          </a:graphicData>
        </a:graphic>
      </p:graphicFrame>
      <p:sp>
        <p:nvSpPr>
          <p:cNvPr id="5" name="TextBox 4"/>
          <p:cNvSpPr txBox="1"/>
          <p:nvPr/>
        </p:nvSpPr>
        <p:spPr>
          <a:xfrm>
            <a:off x="685800" y="4953000"/>
            <a:ext cx="8059577" cy="1477328"/>
          </a:xfrm>
          <a:prstGeom prst="rect">
            <a:avLst/>
          </a:prstGeom>
          <a:noFill/>
        </p:spPr>
        <p:txBody>
          <a:bodyPr wrap="square" rtlCol="0">
            <a:spAutoFit/>
          </a:bodyPr>
          <a:lstStyle/>
          <a:p>
            <a:r>
              <a:rPr lang="en-US" sz="2400" dirty="0" smtClean="0"/>
              <a:t>Basic information (certification, degree, etc. ) about all of the faculty listed in this table should be listed in Table II.B.  This table asks for different information than Table II.B.</a:t>
            </a:r>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normAutofit fontScale="90000"/>
          </a:bodyPr>
          <a:lstStyle/>
          <a:p>
            <a:pPr algn="ctr"/>
            <a:r>
              <a:rPr lang="en-US" sz="2400" b="1" dirty="0" smtClean="0"/>
              <a:t>TABLE II C 2</a:t>
            </a:r>
            <a:r>
              <a:rPr lang="en-US" sz="2400" dirty="0" smtClean="0"/>
              <a:t/>
            </a:r>
            <a:br>
              <a:rPr lang="en-US" sz="2400" dirty="0" smtClean="0"/>
            </a:br>
            <a:r>
              <a:rPr lang="en-US" sz="2400" b="1" dirty="0" smtClean="0"/>
              <a:t>ALL FACULTY WHO PROVIDE CLINICAL SUPERVISION AS DETAILED IN CRITERION II C 2</a:t>
            </a:r>
            <a:endParaRPr lang="en-US" sz="2400" dirty="0" smtClean="0"/>
          </a:p>
        </p:txBody>
      </p:sp>
      <p:sp>
        <p:nvSpPr>
          <p:cNvPr id="3" name="Content Placeholder 2"/>
          <p:cNvSpPr>
            <a:spLocks noGrp="1"/>
          </p:cNvSpPr>
          <p:nvPr>
            <p:ph idx="1"/>
          </p:nvPr>
        </p:nvSpPr>
        <p:spPr>
          <a:xfrm>
            <a:off x="381000" y="1600200"/>
            <a:ext cx="8229600" cy="4800600"/>
          </a:xfrm>
        </p:spPr>
        <p:txBody>
          <a:bodyPr>
            <a:normAutofit fontScale="92500" lnSpcReduction="20000"/>
          </a:bodyPr>
          <a:lstStyle/>
          <a:p>
            <a:pPr>
              <a:buNone/>
            </a:pPr>
            <a:r>
              <a:rPr lang="en-US" dirty="0" smtClean="0"/>
              <a:t>Instructions for this table say:</a:t>
            </a:r>
          </a:p>
          <a:p>
            <a:pPr>
              <a:buNone/>
            </a:pPr>
            <a:r>
              <a:rPr lang="en-US" dirty="0" smtClean="0"/>
              <a:t>  “In the table, include all faculty who provide clinical supervision. For clinical courses/content taught by midwifery program faculty, </a:t>
            </a:r>
            <a:r>
              <a:rPr lang="en-US" dirty="0" smtClean="0">
                <a:solidFill>
                  <a:srgbClr val="FF0000"/>
                </a:solidFill>
              </a:rPr>
              <a:t>describe the process for assuring the training of safe, competent midwives.</a:t>
            </a:r>
            <a:r>
              <a:rPr lang="en-US" dirty="0" smtClean="0"/>
              <a:t>” </a:t>
            </a:r>
          </a:p>
          <a:p>
            <a:pPr>
              <a:buNone/>
            </a:pPr>
            <a:r>
              <a:rPr lang="en-US" dirty="0" smtClean="0"/>
              <a:t>The last part of this instruction is often overlooked.  In the SER, the program should have provided a brief description of how clinical faculty are chosen, how they’re prepared for and supported in their teaching, and the extent to which they participate in assessing whether the student has reached competency.  If this information is missing from the SER, the PD should provide it in an addendum to the SVR or send it later to ACME.</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a:bodyPr>
          <a:lstStyle/>
          <a:p>
            <a:r>
              <a:rPr lang="en-US" b="1" dirty="0" smtClean="0"/>
              <a:t>AGENDA</a:t>
            </a:r>
            <a:endParaRPr lang="en-US" b="1" dirty="0"/>
          </a:p>
        </p:txBody>
      </p:sp>
      <p:sp>
        <p:nvSpPr>
          <p:cNvPr id="3" name="Content Placeholder 2"/>
          <p:cNvSpPr>
            <a:spLocks noGrp="1"/>
          </p:cNvSpPr>
          <p:nvPr>
            <p:ph sz="quarter" idx="1"/>
          </p:nvPr>
        </p:nvSpPr>
        <p:spPr>
          <a:xfrm>
            <a:off x="301752" y="1371600"/>
            <a:ext cx="8503920" cy="5029200"/>
          </a:xfrm>
        </p:spPr>
        <p:txBody>
          <a:bodyPr>
            <a:normAutofit fontScale="92500" lnSpcReduction="20000"/>
          </a:bodyPr>
          <a:lstStyle/>
          <a:p>
            <a:pPr marL="571500" indent="-571500">
              <a:buNone/>
            </a:pPr>
            <a:r>
              <a:rPr lang="en-US" dirty="0" smtClean="0"/>
              <a:t>I.  Introduction, USDE issues</a:t>
            </a:r>
          </a:p>
          <a:p>
            <a:pPr marL="571500" indent="-571500">
              <a:buNone/>
            </a:pPr>
            <a:r>
              <a:rPr lang="en-US" dirty="0" smtClean="0"/>
              <a:t>II. Review of confidentiality policy</a:t>
            </a:r>
          </a:p>
          <a:p>
            <a:pPr marL="571500" indent="-571500">
              <a:buNone/>
            </a:pPr>
            <a:r>
              <a:rPr lang="en-US" dirty="0" smtClean="0"/>
              <a:t>III. Update on components of the visit</a:t>
            </a:r>
          </a:p>
          <a:p>
            <a:pPr marL="571500" indent="-571500">
              <a:buNone/>
            </a:pPr>
            <a:r>
              <a:rPr lang="en-US" dirty="0" smtClean="0"/>
              <a:t>	A.  Before the visit</a:t>
            </a:r>
          </a:p>
          <a:p>
            <a:pPr marL="571500" indent="-571500">
              <a:buNone/>
            </a:pPr>
            <a:r>
              <a:rPr lang="en-US" dirty="0" smtClean="0"/>
              <a:t>	B.  The Site Visitor Report</a:t>
            </a:r>
          </a:p>
          <a:p>
            <a:pPr marL="571500" indent="-571500">
              <a:buNone/>
            </a:pPr>
            <a:r>
              <a:rPr lang="en-US" dirty="0" smtClean="0"/>
              <a:t>	C.  Glossary and New Definitions</a:t>
            </a:r>
          </a:p>
          <a:p>
            <a:pPr marL="571500" indent="-571500">
              <a:buNone/>
            </a:pPr>
            <a:r>
              <a:rPr lang="en-US" dirty="0" smtClean="0"/>
              <a:t>	D.  New criteria</a:t>
            </a:r>
          </a:p>
          <a:p>
            <a:pPr marL="571500" indent="-571500">
              <a:buNone/>
            </a:pPr>
            <a:r>
              <a:rPr lang="en-US" dirty="0" smtClean="0"/>
              <a:t>	E.  Distance Education</a:t>
            </a:r>
          </a:p>
          <a:p>
            <a:pPr marL="571500" indent="-571500">
              <a:buNone/>
            </a:pPr>
            <a:r>
              <a:rPr lang="en-US" dirty="0" smtClean="0"/>
              <a:t>	F.  Student complaints</a:t>
            </a:r>
          </a:p>
          <a:p>
            <a:pPr marL="571500" indent="-571500">
              <a:buNone/>
            </a:pPr>
            <a:r>
              <a:rPr lang="en-US" dirty="0" smtClean="0"/>
              <a:t>IV. Challenging situations and other issues</a:t>
            </a:r>
          </a:p>
          <a:p>
            <a:pPr marL="571500" indent="-571500">
              <a:buNone/>
            </a:pPr>
            <a:r>
              <a:rPr lang="en-US" dirty="0" smtClean="0"/>
              <a:t>V.  Practice—mock SER and SVR</a:t>
            </a:r>
          </a:p>
          <a:p>
            <a:pPr marL="571500" indent="-571500">
              <a:buNone/>
            </a:pPr>
            <a:r>
              <a:rPr lang="en-US" dirty="0" smtClean="0"/>
              <a:t>VI. Questions and summary</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a:bodyPr>
          <a:lstStyle/>
          <a:p>
            <a:pPr algn="ctr"/>
            <a:r>
              <a:rPr lang="en-US" b="1" u="sng" dirty="0" smtClean="0"/>
              <a:t>FACULTY TABLES IN THE SER</a:t>
            </a:r>
            <a:endParaRPr lang="en-US" dirty="0"/>
          </a:p>
        </p:txBody>
      </p:sp>
      <p:sp>
        <p:nvSpPr>
          <p:cNvPr id="3" name="Content Placeholder 2"/>
          <p:cNvSpPr>
            <a:spLocks noGrp="1"/>
          </p:cNvSpPr>
          <p:nvPr>
            <p:ph idx="1"/>
          </p:nvPr>
        </p:nvSpPr>
        <p:spPr/>
        <p:txBody>
          <a:bodyPr/>
          <a:lstStyle/>
          <a:p>
            <a:pPr algn="ctr">
              <a:buNone/>
            </a:pPr>
            <a:r>
              <a:rPr lang="en-US" b="1" dirty="0" smtClean="0"/>
              <a:t>Table  II.C.1</a:t>
            </a:r>
          </a:p>
          <a:p>
            <a:pPr algn="ctr">
              <a:buNone/>
            </a:pPr>
            <a:r>
              <a:rPr lang="en-US" b="1" dirty="0" smtClean="0"/>
              <a:t>Courses with Core Competency Content</a:t>
            </a:r>
          </a:p>
          <a:p>
            <a:pPr algn="ctr">
              <a:buNone/>
            </a:pPr>
            <a:endParaRPr lang="en-US" b="1" dirty="0"/>
          </a:p>
        </p:txBody>
      </p:sp>
      <p:graphicFrame>
        <p:nvGraphicFramePr>
          <p:cNvPr id="4" name="Table 3"/>
          <p:cNvGraphicFramePr>
            <a:graphicFrameLocks noGrp="1"/>
          </p:cNvGraphicFramePr>
          <p:nvPr/>
        </p:nvGraphicFramePr>
        <p:xfrm>
          <a:off x="762000" y="3276600"/>
          <a:ext cx="7620000" cy="762000"/>
        </p:xfrm>
        <a:graphic>
          <a:graphicData uri="http://schemas.openxmlformats.org/drawingml/2006/table">
            <a:tbl>
              <a:tblPr firstRow="1" bandRow="1">
                <a:tableStyleId>{5C22544A-7EE6-4342-B048-85BDC9FD1C3A}</a:tableStyleId>
              </a:tblPr>
              <a:tblGrid>
                <a:gridCol w="1905000"/>
                <a:gridCol w="1905000"/>
                <a:gridCol w="2057400"/>
                <a:gridCol w="1752600"/>
              </a:tblGrid>
              <a:tr h="762000">
                <a:tc>
                  <a:txBody>
                    <a:bodyPr/>
                    <a:lstStyle/>
                    <a:p>
                      <a:pPr algn="ctr"/>
                      <a:r>
                        <a:rPr lang="en-US" dirty="0" smtClean="0"/>
                        <a:t>Course Number</a:t>
                      </a:r>
                      <a:endParaRPr lang="en-US" dirty="0"/>
                    </a:p>
                  </a:txBody>
                  <a:tcPr/>
                </a:tc>
                <a:tc>
                  <a:txBody>
                    <a:bodyPr/>
                    <a:lstStyle/>
                    <a:p>
                      <a:pPr algn="ctr"/>
                      <a:r>
                        <a:rPr lang="en-US" dirty="0" smtClean="0"/>
                        <a:t>Course Name</a:t>
                      </a:r>
                      <a:endParaRPr lang="en-US" dirty="0"/>
                    </a:p>
                  </a:txBody>
                  <a:tcPr/>
                </a:tc>
                <a:tc>
                  <a:txBody>
                    <a:bodyPr/>
                    <a:lstStyle/>
                    <a:p>
                      <a:pPr algn="ctr"/>
                      <a:r>
                        <a:rPr lang="en-US" dirty="0" smtClean="0"/>
                        <a:t>Date/Semester Taught</a:t>
                      </a:r>
                      <a:endParaRPr lang="en-US" dirty="0"/>
                    </a:p>
                  </a:txBody>
                  <a:tcPr/>
                </a:tc>
                <a:tc>
                  <a:txBody>
                    <a:bodyPr/>
                    <a:lstStyle/>
                    <a:p>
                      <a:pPr algn="ctr"/>
                      <a:r>
                        <a:rPr lang="en-US" dirty="0" smtClean="0"/>
                        <a:t>Faculty by Name</a:t>
                      </a:r>
                      <a:endParaRPr lang="en-US" dirty="0"/>
                    </a:p>
                  </a:txBody>
                  <a:tcPr/>
                </a:tc>
              </a:tr>
            </a:tbl>
          </a:graphicData>
        </a:graphic>
      </p:graphicFrame>
      <p:sp>
        <p:nvSpPr>
          <p:cNvPr id="5" name="TextBox 4"/>
          <p:cNvSpPr txBox="1"/>
          <p:nvPr/>
        </p:nvSpPr>
        <p:spPr>
          <a:xfrm>
            <a:off x="1143000" y="5105400"/>
            <a:ext cx="7324441" cy="707886"/>
          </a:xfrm>
          <a:prstGeom prst="rect">
            <a:avLst/>
          </a:prstGeom>
          <a:noFill/>
        </p:spPr>
        <p:txBody>
          <a:bodyPr wrap="square" rtlCol="0">
            <a:spAutoFit/>
          </a:bodyPr>
          <a:lstStyle/>
          <a:p>
            <a:r>
              <a:rPr lang="en-US" sz="2000" dirty="0" smtClean="0"/>
              <a:t>Note that faculty other than Core Faculty may teach courses with Core Competency content.</a:t>
            </a:r>
            <a:endParaRPr lang="en-US" sz="2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Another definition that may be confusing:</a:t>
            </a:r>
            <a:endParaRPr lang="en-US" dirty="0"/>
          </a:p>
        </p:txBody>
      </p:sp>
      <p:sp>
        <p:nvSpPr>
          <p:cNvPr id="3" name="Content Placeholder 2"/>
          <p:cNvSpPr>
            <a:spLocks noGrp="1"/>
          </p:cNvSpPr>
          <p:nvPr>
            <p:ph sz="quarter" idx="1"/>
          </p:nvPr>
        </p:nvSpPr>
        <p:spPr/>
        <p:txBody>
          <a:bodyPr/>
          <a:lstStyle/>
          <a:p>
            <a:r>
              <a:rPr lang="en-US" sz="4000" dirty="0" smtClean="0"/>
              <a:t>“Certified Midwife” as used throughout the Criteria document refers to </a:t>
            </a:r>
            <a:r>
              <a:rPr lang="en-US" sz="4000" b="1" i="1" dirty="0" smtClean="0"/>
              <a:t>both</a:t>
            </a:r>
            <a:r>
              <a:rPr lang="en-US" sz="4000" dirty="0" smtClean="0"/>
              <a:t> CNMs and CMs.</a:t>
            </a:r>
            <a:endParaRPr lang="en-US" sz="4000" b="1" dirty="0" smtClean="0"/>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Instructions for Title Page and Program Overview</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Note that the form given in Appendix A of the </a:t>
            </a:r>
            <a:r>
              <a:rPr lang="en-US" i="1" dirty="0" smtClean="0"/>
              <a:t>Programmatic Criteria </a:t>
            </a:r>
            <a:r>
              <a:rPr lang="en-US" dirty="0" smtClean="0"/>
              <a:t>for the Title Page and Program Overview has two sides:</a:t>
            </a:r>
          </a:p>
          <a:p>
            <a:pPr>
              <a:buNone/>
            </a:pPr>
            <a:endParaRPr lang="en-US" dirty="0" smtClean="0"/>
          </a:p>
          <a:p>
            <a:pPr>
              <a:buFont typeface="Wingdings" pitchFamily="2" charset="2"/>
              <a:buChar char="Ø"/>
            </a:pPr>
            <a:r>
              <a:rPr lang="en-US" dirty="0" smtClean="0"/>
              <a:t>The front side says “Title Page.”</a:t>
            </a:r>
          </a:p>
          <a:p>
            <a:pPr>
              <a:buFont typeface="Wingdings" pitchFamily="2" charset="2"/>
              <a:buChar char="Ø"/>
            </a:pPr>
            <a:endParaRPr lang="en-US" dirty="0" smtClean="0"/>
          </a:p>
          <a:p>
            <a:pPr>
              <a:buFont typeface="Wingdings" pitchFamily="2" charset="2"/>
              <a:buChar char="Ø"/>
            </a:pPr>
            <a:r>
              <a:rPr lang="en-US" dirty="0" smtClean="0"/>
              <a:t>The back side has a table titled “Program or Programs.”</a:t>
            </a:r>
          </a:p>
          <a:p>
            <a:pPr>
              <a:buNone/>
            </a:pPr>
            <a:r>
              <a:rPr lang="en-US" dirty="0" smtClean="0"/>
              <a:t>	This table is sometimes overlooked, but contains important information to give  the program overview.  If the SER does not contain this table, the PD should be asked to provide it.</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051472" y="90660"/>
            <a:ext cx="7178128" cy="672210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295399" y="304801"/>
            <a:ext cx="6764081"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CRITERIA</a:t>
            </a:r>
            <a:endParaRPr lang="en-US" b="1" dirty="0"/>
          </a:p>
        </p:txBody>
      </p:sp>
      <p:sp>
        <p:nvSpPr>
          <p:cNvPr id="3" name="Content Placeholder 2"/>
          <p:cNvSpPr>
            <a:spLocks noGrp="1"/>
          </p:cNvSpPr>
          <p:nvPr>
            <p:ph sz="quarter" idx="1"/>
          </p:nvPr>
        </p:nvSpPr>
        <p:spPr/>
        <p:txBody>
          <a:bodyPr/>
          <a:lstStyle/>
          <a:p>
            <a:pPr>
              <a:buNone/>
            </a:pPr>
            <a:endParaRPr lang="en-US" dirty="0" smtClean="0"/>
          </a:p>
          <a:p>
            <a:pPr algn="ctr">
              <a:buNone/>
            </a:pPr>
            <a:r>
              <a:rPr lang="en-US" sz="4000" dirty="0" smtClean="0"/>
              <a:t>Several new criteria were added in the 2013 revisions.</a:t>
            </a:r>
            <a:endParaRPr lang="en-US" sz="40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Criterion III.B.</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r>
            <a:br>
              <a:rPr lang="en-US" dirty="0" smtClean="0"/>
            </a:br>
            <a:r>
              <a:rPr lang="en-US" sz="2800" dirty="0" smtClean="0"/>
              <a:t>III.B. </a:t>
            </a:r>
            <a:r>
              <a:rPr lang="en-US" sz="2800" i="1" dirty="0" smtClean="0"/>
              <a:t>Recruitment materials and processes accurately represent the program practices and policies.</a:t>
            </a:r>
          </a:p>
          <a:p>
            <a:pPr>
              <a:buNone/>
            </a:pPr>
            <a:endParaRPr lang="en-US" sz="2800" dirty="0" smtClean="0"/>
          </a:p>
          <a:p>
            <a:pPr>
              <a:buNone/>
            </a:pPr>
            <a:r>
              <a:rPr lang="en-US" sz="2800" dirty="0" smtClean="0"/>
              <a:t>   In the SER describe recruitment materials and processes and how they accurately represent the program.  </a:t>
            </a:r>
          </a:p>
          <a:p>
            <a:pPr>
              <a:buNone/>
            </a:pPr>
            <a:r>
              <a:rPr lang="en-US" sz="2800" dirty="0" smtClean="0"/>
              <a:t>   In the Exhibits provide samples of recruitment materials and documentation of recruitment processes. </a:t>
            </a:r>
            <a:endParaRPr lang="en-US"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lgn="ctr"/>
            <a:r>
              <a:rPr lang="en-US" b="1" dirty="0" smtClean="0"/>
              <a:t>New Criterion IV. D.</a:t>
            </a:r>
            <a:endParaRPr lang="en-US" b="1" dirty="0"/>
          </a:p>
        </p:txBody>
      </p:sp>
      <p:sp>
        <p:nvSpPr>
          <p:cNvPr id="3" name="Content Placeholder 2"/>
          <p:cNvSpPr>
            <a:spLocks noGrp="1"/>
          </p:cNvSpPr>
          <p:nvPr>
            <p:ph idx="1"/>
          </p:nvPr>
        </p:nvSpPr>
        <p:spPr>
          <a:xfrm>
            <a:off x="457200" y="1447800"/>
            <a:ext cx="8382000" cy="5181600"/>
          </a:xfrm>
        </p:spPr>
        <p:txBody>
          <a:bodyPr>
            <a:normAutofit lnSpcReduction="10000"/>
          </a:bodyPr>
          <a:lstStyle/>
          <a:p>
            <a:pPr>
              <a:buNone/>
            </a:pPr>
            <a:r>
              <a:rPr lang="en-US" dirty="0" smtClean="0"/>
              <a:t>D.  </a:t>
            </a:r>
            <a:r>
              <a:rPr lang="en-US" sz="2400" i="1" dirty="0" smtClean="0"/>
              <a:t>The midwifery program has standards for student preparation for or exemption from didactic course work.</a:t>
            </a:r>
          </a:p>
          <a:p>
            <a:pPr>
              <a:buNone/>
            </a:pPr>
            <a:r>
              <a:rPr lang="en-US" sz="2400" dirty="0" smtClean="0"/>
              <a:t>D.1. Asks for a description of the criteria used to exempt students from </a:t>
            </a:r>
            <a:r>
              <a:rPr lang="en-US" sz="2400" b="1" dirty="0" smtClean="0"/>
              <a:t>didactic</a:t>
            </a:r>
            <a:r>
              <a:rPr lang="en-US" sz="2400" dirty="0" smtClean="0"/>
              <a:t> coursework.</a:t>
            </a:r>
          </a:p>
          <a:p>
            <a:pPr>
              <a:buNone/>
            </a:pPr>
            <a:r>
              <a:rPr lang="en-US" sz="2400" dirty="0" smtClean="0"/>
              <a:t>D.2. Asks for documentation of how the program requires students to meet the criteria described in D.1.</a:t>
            </a:r>
          </a:p>
          <a:p>
            <a:pPr>
              <a:buNone/>
            </a:pPr>
            <a:r>
              <a:rPr lang="en-US" sz="2400" dirty="0" smtClean="0"/>
              <a:t>Criterion IV.C., which was in the last edition of the </a:t>
            </a:r>
            <a:r>
              <a:rPr lang="en-US" sz="2400" i="1" dirty="0" smtClean="0"/>
              <a:t>Criteria</a:t>
            </a:r>
            <a:r>
              <a:rPr lang="en-US" sz="2400" dirty="0" smtClean="0"/>
              <a:t> as well as this one, asks for the same information about </a:t>
            </a:r>
            <a:r>
              <a:rPr lang="en-US" sz="2400" b="1" dirty="0" smtClean="0"/>
              <a:t>clinical</a:t>
            </a:r>
            <a:r>
              <a:rPr lang="en-US" sz="2400" dirty="0" smtClean="0"/>
              <a:t> coursework.</a:t>
            </a:r>
          </a:p>
          <a:p>
            <a:pPr>
              <a:buNone/>
            </a:pPr>
            <a:r>
              <a:rPr lang="en-US" sz="2400" i="1" dirty="0" smtClean="0"/>
              <a:t>C. The midwifery program has standards for student preparation for or exemption from clinical course work and clinical experience.</a:t>
            </a:r>
          </a:p>
          <a:p>
            <a:pPr>
              <a:buNone/>
            </a:pPr>
            <a:r>
              <a:rPr lang="en-US" sz="2400" dirty="0" smtClean="0"/>
              <a:t>However, the way these criteria are worded can be confusing.</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Criterion IV. D.</a:t>
            </a:r>
            <a:endParaRPr lang="en-US" dirty="0"/>
          </a:p>
        </p:txBody>
      </p:sp>
      <p:sp>
        <p:nvSpPr>
          <p:cNvPr id="3" name="Content Placeholder 2"/>
          <p:cNvSpPr>
            <a:spLocks noGrp="1"/>
          </p:cNvSpPr>
          <p:nvPr>
            <p:ph sz="quarter" idx="1"/>
          </p:nvPr>
        </p:nvSpPr>
        <p:spPr>
          <a:xfrm>
            <a:off x="301752" y="1527048"/>
            <a:ext cx="8503920" cy="5026152"/>
          </a:xfrm>
        </p:spPr>
        <p:txBody>
          <a:bodyPr>
            <a:normAutofit fontScale="85000" lnSpcReduction="20000"/>
          </a:bodyPr>
          <a:lstStyle/>
          <a:p>
            <a:r>
              <a:rPr lang="en-US" i="1" dirty="0" smtClean="0"/>
              <a:t>D. The midwifery program has standards for student preparation for or exemption from didactic course work.  </a:t>
            </a:r>
            <a:r>
              <a:rPr lang="en-US" dirty="0" smtClean="0"/>
              <a:t>(No narrative required.)</a:t>
            </a:r>
            <a:endParaRPr lang="en-US" i="1" dirty="0" smtClean="0"/>
          </a:p>
          <a:p>
            <a:r>
              <a:rPr lang="en-US" i="1" dirty="0" smtClean="0"/>
              <a:t>D.1. The midwifery program has established criteria which students must meet prior to (prerequisite) or concomitantly with (</a:t>
            </a:r>
            <a:r>
              <a:rPr lang="en-US" i="1" dirty="0" err="1" smtClean="0"/>
              <a:t>corequisite</a:t>
            </a:r>
            <a:r>
              <a:rPr lang="en-US" i="1" dirty="0" smtClean="0"/>
              <a:t>) enrolling, receiving transfer credit for, or being exempted from midwifery didactic coursework </a:t>
            </a:r>
          </a:p>
          <a:p>
            <a:pPr>
              <a:buNone/>
            </a:pPr>
            <a:r>
              <a:rPr lang="en-US" dirty="0" smtClean="0"/>
              <a:t>What does this mean?  D.1. requires that programs have standards or criteria for:</a:t>
            </a:r>
          </a:p>
          <a:p>
            <a:pPr marL="514350" indent="-514350">
              <a:buAutoNum type="arabicPeriod"/>
            </a:pPr>
            <a:r>
              <a:rPr lang="en-US" b="1" dirty="0" smtClean="0"/>
              <a:t>Prerequisites</a:t>
            </a:r>
            <a:r>
              <a:rPr lang="en-US" dirty="0" smtClean="0"/>
              <a:t> for enrolling in didactic courses or courses which must be taken at the same time;</a:t>
            </a:r>
          </a:p>
          <a:p>
            <a:pPr marL="514350" indent="-514350">
              <a:buAutoNum type="arabicPeriod"/>
            </a:pPr>
            <a:r>
              <a:rPr lang="en-US" dirty="0" smtClean="0"/>
              <a:t>Requirements which students must meet before </a:t>
            </a:r>
            <a:r>
              <a:rPr lang="en-US" b="1" dirty="0" smtClean="0"/>
              <a:t>receiving transfer credit</a:t>
            </a:r>
            <a:r>
              <a:rPr lang="en-US" dirty="0" smtClean="0"/>
              <a:t> for courses in the program;</a:t>
            </a:r>
          </a:p>
          <a:p>
            <a:pPr marL="514350" indent="-514350">
              <a:buAutoNum type="arabicPeriod"/>
            </a:pPr>
            <a:r>
              <a:rPr lang="en-US" dirty="0" smtClean="0"/>
              <a:t>Requirements which students must meet before </a:t>
            </a:r>
            <a:r>
              <a:rPr lang="en-US" b="1" dirty="0" smtClean="0"/>
              <a:t>being exempted</a:t>
            </a:r>
            <a:r>
              <a:rPr lang="en-US" dirty="0" smtClean="0"/>
              <a:t> from didactic coursework.</a:t>
            </a:r>
          </a:p>
          <a:p>
            <a:pPr marL="514350" indent="-514350">
              <a:buNone/>
            </a:pPr>
            <a:r>
              <a:rPr lang="en-US" dirty="0" smtClean="0"/>
              <a:t>The SER should address all three of these.  </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Criterion IV. D.</a:t>
            </a:r>
            <a:endParaRPr lang="en-US" dirty="0"/>
          </a:p>
        </p:txBody>
      </p:sp>
      <p:sp>
        <p:nvSpPr>
          <p:cNvPr id="3" name="Content Placeholder 2"/>
          <p:cNvSpPr>
            <a:spLocks noGrp="1"/>
          </p:cNvSpPr>
          <p:nvPr>
            <p:ph sz="quarter" idx="1"/>
          </p:nvPr>
        </p:nvSpPr>
        <p:spPr/>
        <p:txBody>
          <a:bodyPr/>
          <a:lstStyle/>
          <a:p>
            <a:r>
              <a:rPr lang="en-US" i="1" dirty="0" smtClean="0"/>
              <a:t>D.2. The midwifery program ensures that students meet the program’s established prerequisite or </a:t>
            </a:r>
            <a:r>
              <a:rPr lang="en-US" i="1" dirty="0" err="1" smtClean="0"/>
              <a:t>corequisite</a:t>
            </a:r>
            <a:r>
              <a:rPr lang="en-US" i="1" dirty="0" smtClean="0"/>
              <a:t> criteria prior to or concomitantly with enrolling in, or being exempted from, midwifery didactic coursework.</a:t>
            </a:r>
          </a:p>
          <a:p>
            <a:endParaRPr lang="en-US" i="1" dirty="0" smtClean="0"/>
          </a:p>
          <a:p>
            <a:pPr>
              <a:buNone/>
            </a:pPr>
            <a:r>
              <a:rPr lang="en-US" dirty="0" smtClean="0"/>
              <a:t>D.1. requires that the program </a:t>
            </a:r>
            <a:r>
              <a:rPr lang="en-US" i="1" dirty="0" smtClean="0"/>
              <a:t>have</a:t>
            </a:r>
            <a:r>
              <a:rPr lang="en-US" dirty="0" smtClean="0"/>
              <a:t> criteria or standards.  D.2. requires that they demonstrate that they have </a:t>
            </a:r>
            <a:r>
              <a:rPr lang="en-US" i="1" dirty="0" smtClean="0"/>
              <a:t>applied</a:t>
            </a:r>
            <a:r>
              <a:rPr lang="en-US" dirty="0" smtClean="0"/>
              <a:t> those criteria or standards.</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BEFORE THE VISIT</a:t>
            </a:r>
            <a:endParaRPr lang="en-US" b="1" dirty="0"/>
          </a:p>
        </p:txBody>
      </p:sp>
      <p:sp>
        <p:nvSpPr>
          <p:cNvPr id="3" name="Content Placeholder 2"/>
          <p:cNvSpPr>
            <a:spLocks noGrp="1"/>
          </p:cNvSpPr>
          <p:nvPr>
            <p:ph sz="quarter" idx="1"/>
          </p:nvPr>
        </p:nvSpPr>
        <p:spPr>
          <a:xfrm>
            <a:off x="301752" y="1527048"/>
            <a:ext cx="8503920" cy="5102352"/>
          </a:xfrm>
        </p:spPr>
        <p:txBody>
          <a:bodyPr>
            <a:normAutofit fontScale="92500" lnSpcReduction="20000"/>
          </a:bodyPr>
          <a:lstStyle/>
          <a:p>
            <a:r>
              <a:rPr lang="en-US" dirty="0" smtClean="0"/>
              <a:t>Review Sections V. E, F &amp; G in the ACME </a:t>
            </a:r>
            <a:r>
              <a:rPr lang="en-US" i="1" dirty="0" smtClean="0"/>
              <a:t>Policies and Procedures Manual</a:t>
            </a:r>
            <a:endParaRPr lang="en-US" dirty="0" smtClean="0"/>
          </a:p>
          <a:p>
            <a:r>
              <a:rPr lang="en-US" dirty="0" smtClean="0"/>
              <a:t>Read the Self-Evaluation Report (SER) within 2 weeks after you receive it.</a:t>
            </a:r>
          </a:p>
          <a:p>
            <a:r>
              <a:rPr lang="en-US" dirty="0" smtClean="0"/>
              <a:t>The staff will review the SER for formatting, but are not able to evaluate content.</a:t>
            </a:r>
          </a:p>
          <a:p>
            <a:r>
              <a:rPr lang="en-US" dirty="0" smtClean="0"/>
              <a:t>After both Site Visitors (SVs) have read the SER, they should consult with each other within a week and compile a list of any omissions or errors they identify.</a:t>
            </a:r>
          </a:p>
          <a:p>
            <a:r>
              <a:rPr lang="en-US" dirty="0" smtClean="0"/>
              <a:t>If you see major omissions or errors in the SER, consult the Board of Review (BOR) Chair.  If the problem is too severe, the SER may need to be sent back for re-writing and the site visit rescheduled, which is why it is important to read the SER soon after you get it.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New Criterion VI.A.2</a:t>
            </a:r>
            <a:endParaRPr lang="en-US" b="1" dirty="0"/>
          </a:p>
        </p:txBody>
      </p:sp>
      <p:sp>
        <p:nvSpPr>
          <p:cNvPr id="3" name="Content Placeholder 2"/>
          <p:cNvSpPr>
            <a:spLocks noGrp="1"/>
          </p:cNvSpPr>
          <p:nvPr>
            <p:ph idx="1"/>
          </p:nvPr>
        </p:nvSpPr>
        <p:spPr>
          <a:xfrm>
            <a:off x="301752" y="1527048"/>
            <a:ext cx="8503920" cy="4873752"/>
          </a:xfrm>
        </p:spPr>
        <p:txBody>
          <a:bodyPr>
            <a:normAutofit fontScale="92500" lnSpcReduction="10000"/>
          </a:bodyPr>
          <a:lstStyle/>
          <a:p>
            <a:pPr>
              <a:buNone/>
            </a:pPr>
            <a:r>
              <a:rPr lang="en-US" sz="2400" dirty="0" smtClean="0"/>
              <a:t>A.2. </a:t>
            </a:r>
            <a:r>
              <a:rPr lang="en-US" sz="2400" i="1" dirty="0" smtClean="0"/>
              <a:t>The passing rate for first takers of the national certification examination is </a:t>
            </a:r>
            <a:r>
              <a:rPr lang="en-US" sz="2400" b="1" i="1" dirty="0" smtClean="0"/>
              <a:t>at least</a:t>
            </a:r>
            <a:r>
              <a:rPr lang="en-US" sz="2400" i="1" dirty="0" smtClean="0"/>
              <a:t> 85%.  Programs develop effective plans to bring the pass rate to 85% if it drops below that point.</a:t>
            </a:r>
          </a:p>
          <a:p>
            <a:pPr>
              <a:buFont typeface="Wingdings" pitchFamily="2" charset="2"/>
              <a:buChar char="Ø"/>
            </a:pPr>
            <a:r>
              <a:rPr lang="en-US" sz="2400" dirty="0" smtClean="0"/>
              <a:t> This information has been required on the Annual Monitoring Reports, but the USDE wants accrediting agencies to establish benchmarks for the programs it accredits.</a:t>
            </a:r>
          </a:p>
          <a:p>
            <a:pPr>
              <a:buFont typeface="Wingdings" pitchFamily="2" charset="2"/>
              <a:buChar char="Ø"/>
            </a:pPr>
            <a:r>
              <a:rPr lang="en-US" sz="2400" dirty="0" smtClean="0"/>
              <a:t>The SER should contain pass rates for the past three years, both first-time and repeats.</a:t>
            </a:r>
          </a:p>
          <a:p>
            <a:pPr>
              <a:buFont typeface="Wingdings" pitchFamily="2" charset="2"/>
              <a:buChar char="Ø"/>
            </a:pPr>
            <a:r>
              <a:rPr lang="en-US" sz="2400" dirty="0" smtClean="0"/>
              <a:t>If a different pass rate is used for informing the public, e.g. cumulative pass rate rather than first-time on their website, they should explain that in the SER.</a:t>
            </a:r>
          </a:p>
          <a:p>
            <a:pPr>
              <a:buFont typeface="Wingdings" pitchFamily="2" charset="2"/>
              <a:buChar char="Ø"/>
            </a:pPr>
            <a:r>
              <a:rPr lang="en-US" sz="2400" dirty="0" smtClean="0"/>
              <a:t>For any first-time pass rates &lt;85% in the past three years, the SER should contain a description of actions already taken and/or planned to remedy the situation.</a:t>
            </a:r>
          </a:p>
          <a:p>
            <a:pPr>
              <a:buNone/>
            </a:pPr>
            <a:endParaRPr lang="en-U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pPr algn="ctr"/>
            <a:r>
              <a:rPr lang="en-US" b="1" dirty="0" smtClean="0"/>
              <a:t>A Concern about Program Objectives/Outcomes</a:t>
            </a:r>
            <a:endParaRPr lang="en-US" b="1" dirty="0"/>
          </a:p>
        </p:txBody>
      </p:sp>
      <p:sp>
        <p:nvSpPr>
          <p:cNvPr id="3" name="Content Placeholder 2"/>
          <p:cNvSpPr>
            <a:spLocks noGrp="1"/>
          </p:cNvSpPr>
          <p:nvPr>
            <p:ph idx="1"/>
          </p:nvPr>
        </p:nvSpPr>
        <p:spPr>
          <a:xfrm>
            <a:off x="457200" y="1752600"/>
            <a:ext cx="8229600" cy="4876800"/>
          </a:xfrm>
        </p:spPr>
        <p:txBody>
          <a:bodyPr>
            <a:normAutofit fontScale="77500" lnSpcReduction="20000"/>
          </a:bodyPr>
          <a:lstStyle/>
          <a:p>
            <a:pPr>
              <a:buNone/>
            </a:pPr>
            <a:r>
              <a:rPr lang="en-US" dirty="0" smtClean="0"/>
              <a:t>IV.A.2</a:t>
            </a:r>
            <a:r>
              <a:rPr lang="en-US" i="1" dirty="0" smtClean="0"/>
              <a:t>.  The midwifery program’s purpose/mission and objectives/outcomes are clearly stated and are consistent with the midwifery program philosophy.</a:t>
            </a:r>
          </a:p>
          <a:p>
            <a:pPr algn="ctr">
              <a:buNone/>
            </a:pPr>
            <a:r>
              <a:rPr lang="en-US" b="1" dirty="0" smtClean="0"/>
              <a:t>AND</a:t>
            </a:r>
          </a:p>
          <a:p>
            <a:pPr>
              <a:buNone/>
            </a:pPr>
            <a:r>
              <a:rPr lang="en-US" dirty="0" smtClean="0"/>
              <a:t>A.1.  </a:t>
            </a:r>
            <a:r>
              <a:rPr lang="en-US" i="1" dirty="0" smtClean="0"/>
              <a:t>The midwifery program philosophy is consistent with:</a:t>
            </a:r>
          </a:p>
          <a:p>
            <a:pPr>
              <a:buNone/>
            </a:pPr>
            <a:r>
              <a:rPr lang="en-US" dirty="0" smtClean="0"/>
              <a:t>A.1.a.  </a:t>
            </a:r>
            <a:r>
              <a:rPr lang="en-US" i="1" dirty="0" smtClean="0"/>
              <a:t>The philosophy of the ACNM.</a:t>
            </a:r>
          </a:p>
          <a:p>
            <a:pPr>
              <a:buFont typeface="Wingdings" pitchFamily="2" charset="2"/>
              <a:buChar char="Ø"/>
            </a:pPr>
            <a:r>
              <a:rPr lang="en-US" dirty="0" smtClean="0"/>
              <a:t>ACME does not specify for programs what their program objectives/outcomes must be.  </a:t>
            </a:r>
          </a:p>
          <a:p>
            <a:pPr>
              <a:buFont typeface="Wingdings" pitchFamily="2" charset="2"/>
              <a:buChar char="Ø"/>
            </a:pPr>
            <a:r>
              <a:rPr lang="en-US" dirty="0" smtClean="0"/>
              <a:t>However, to be consistent with A.1.a., they should be specific to midwifery and not so generic that they could apply to any nurse practitioner program. </a:t>
            </a:r>
          </a:p>
          <a:p>
            <a:pPr>
              <a:buFont typeface="Wingdings" pitchFamily="2" charset="2"/>
              <a:buChar char="Ø"/>
            </a:pPr>
            <a:r>
              <a:rPr lang="en-US" dirty="0" smtClean="0"/>
              <a:t> The BOR has seen an example of generic program objectives recently.  There was no mention of midwifery or mothers and babies.  If you see this when doing a SV, be sure to question the PD and faculty about how those objectives are consistent with their philosophy, which should be midwifery-focused.</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53312"/>
          </a:xfrm>
        </p:spPr>
        <p:txBody>
          <a:bodyPr>
            <a:normAutofit/>
          </a:bodyPr>
          <a:lstStyle/>
          <a:p>
            <a:pPr algn="ctr"/>
            <a:r>
              <a:rPr lang="en-US" b="1" dirty="0" smtClean="0"/>
              <a:t>Also about Program Objectives/Outcomes</a:t>
            </a:r>
            <a:endParaRPr lang="en-US" b="1" dirty="0"/>
          </a:p>
        </p:txBody>
      </p:sp>
      <p:sp>
        <p:nvSpPr>
          <p:cNvPr id="3" name="Content Placeholder 2"/>
          <p:cNvSpPr>
            <a:spLocks noGrp="1"/>
          </p:cNvSpPr>
          <p:nvPr>
            <p:ph idx="1"/>
          </p:nvPr>
        </p:nvSpPr>
        <p:spPr>
          <a:xfrm>
            <a:off x="381000" y="1524000"/>
            <a:ext cx="8229600" cy="4800600"/>
          </a:xfrm>
        </p:spPr>
        <p:txBody>
          <a:bodyPr>
            <a:normAutofit fontScale="92500" lnSpcReduction="10000"/>
          </a:bodyPr>
          <a:lstStyle/>
          <a:p>
            <a:pPr>
              <a:buFont typeface="Wingdings" pitchFamily="2" charset="2"/>
              <a:buChar char="Ø"/>
            </a:pPr>
            <a:r>
              <a:rPr lang="en-US" dirty="0" smtClean="0"/>
              <a:t>If there is more than one program for midwives leading to different credentials, then there should be a separate Purpose/Mission and Objectives/Outcomes for each.  The BOR has seen examples of programs that have converted from a master’s to a DNP, but the purpose and objectives are exactly the same.  </a:t>
            </a:r>
          </a:p>
          <a:p>
            <a:pPr>
              <a:buFont typeface="Wingdings" pitchFamily="2" charset="2"/>
              <a:buChar char="Ø"/>
            </a:pPr>
            <a:r>
              <a:rPr lang="en-US" dirty="0" smtClean="0"/>
              <a:t>There may be considerable overlap between Objectives/Outcomes for different programs, e.g. master’s and doctorate, but there should be some differences, otherwise why do they lead to different degrees?</a:t>
            </a:r>
          </a:p>
          <a:p>
            <a:pPr>
              <a:buFont typeface="Wingdings" pitchFamily="2" charset="2"/>
              <a:buChar char="Ø"/>
            </a:pPr>
            <a:r>
              <a:rPr lang="en-US" dirty="0" smtClean="0"/>
              <a:t>The same is true for the purpose/mission of the different programs.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19912"/>
          </a:xfrm>
        </p:spPr>
        <p:txBody>
          <a:bodyPr/>
          <a:lstStyle/>
          <a:p>
            <a:pPr algn="ctr"/>
            <a:r>
              <a:rPr lang="en-US" b="1" dirty="0" smtClean="0"/>
              <a:t>Clarification of Criterion IV.G.</a:t>
            </a:r>
            <a:endParaRPr lang="en-US" b="1" dirty="0"/>
          </a:p>
        </p:txBody>
      </p:sp>
      <p:sp>
        <p:nvSpPr>
          <p:cNvPr id="3" name="Content Placeholder 2"/>
          <p:cNvSpPr>
            <a:spLocks noGrp="1"/>
          </p:cNvSpPr>
          <p:nvPr>
            <p:ph idx="1"/>
          </p:nvPr>
        </p:nvSpPr>
        <p:spPr>
          <a:xfrm>
            <a:off x="301752" y="1527048"/>
            <a:ext cx="8503920" cy="4949952"/>
          </a:xfrm>
        </p:spPr>
        <p:txBody>
          <a:bodyPr>
            <a:normAutofit fontScale="85000" lnSpcReduction="10000"/>
          </a:bodyPr>
          <a:lstStyle/>
          <a:p>
            <a:pPr marL="514350" indent="-514350">
              <a:buNone/>
            </a:pPr>
            <a:r>
              <a:rPr lang="en-US" i="1" dirty="0" smtClean="0"/>
              <a:t>G.  The curriculum conforms to state or nationally recognized guidelines for the program/s educational level/s: certificate, master’s degree, and/or doctoral degree.</a:t>
            </a:r>
          </a:p>
          <a:p>
            <a:pPr marL="514350" indent="-514350">
              <a:buNone/>
            </a:pPr>
            <a:r>
              <a:rPr lang="en-US" dirty="0" smtClean="0"/>
              <a:t>The instructions say:</a:t>
            </a:r>
          </a:p>
          <a:p>
            <a:pPr marL="514350" indent="-514350">
              <a:buAutoNum type="alphaUcPeriod" startAt="7"/>
            </a:pPr>
            <a:r>
              <a:rPr lang="en-US" dirty="0" smtClean="0"/>
              <a:t>Identify the guidelines used and provide the URL if available.  Explain how the curriculum conforms to guidelines for the program/s educational level/s.  If the program culminates in a practice doctorate such as, but not limited to, a DNP or DMP degree, describe how the program conforms to the competencies identified in the ACNM document , </a:t>
            </a:r>
            <a:r>
              <a:rPr lang="en-US" i="1" dirty="0" smtClean="0"/>
              <a:t>The Practice Doctorate in Midwifery.</a:t>
            </a:r>
          </a:p>
          <a:p>
            <a:pPr marL="514350" indent="-514350">
              <a:buNone/>
            </a:pPr>
            <a:r>
              <a:rPr lang="en-US" dirty="0" smtClean="0"/>
              <a:t>*Note the new requirement that practice doctorate programs must document how they meet the ACNM practice doctorate competencies.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96112"/>
          </a:xfrm>
        </p:spPr>
        <p:txBody>
          <a:bodyPr/>
          <a:lstStyle/>
          <a:p>
            <a:pPr algn="ctr"/>
            <a:r>
              <a:rPr lang="en-US" b="1" dirty="0" smtClean="0"/>
              <a:t>Clarification of Criterion IV.G.</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Font typeface="Wingdings" pitchFamily="2" charset="2"/>
              <a:buChar char="§"/>
            </a:pPr>
            <a:r>
              <a:rPr lang="en-US" dirty="0" smtClean="0"/>
              <a:t>Programs have been interpreting this criterion in different ways.</a:t>
            </a:r>
          </a:p>
          <a:p>
            <a:pPr>
              <a:buFont typeface="Wingdings" pitchFamily="2" charset="2"/>
              <a:buChar char="§"/>
            </a:pPr>
            <a:r>
              <a:rPr lang="en-US" dirty="0" smtClean="0"/>
              <a:t>The focus should be on what, beyond the basic midwifery competencies, makes the program a master’s, doctoral, basic certificate or post-graduate certificate program.</a:t>
            </a:r>
          </a:p>
          <a:p>
            <a:pPr>
              <a:buFont typeface="Wingdings" pitchFamily="2" charset="2"/>
              <a:buChar char="§"/>
            </a:pPr>
            <a:r>
              <a:rPr lang="en-US" dirty="0" smtClean="0"/>
              <a:t>There are professional guidelines for various types of programs, e.g. those developed by ACNM or AACN.  Some states and universities have standards for various types of educational programs.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96112"/>
          </a:xfrm>
        </p:spPr>
        <p:txBody>
          <a:bodyPr>
            <a:normAutofit/>
          </a:bodyPr>
          <a:lstStyle/>
          <a:p>
            <a:pPr algn="ctr"/>
            <a:r>
              <a:rPr lang="en-US" b="1" dirty="0" smtClean="0"/>
              <a:t>Clarification of Criterion IV.G.</a:t>
            </a:r>
            <a:endParaRPr lang="en-US" dirty="0"/>
          </a:p>
        </p:txBody>
      </p:sp>
      <p:sp>
        <p:nvSpPr>
          <p:cNvPr id="3" name="Content Placeholder 2"/>
          <p:cNvSpPr>
            <a:spLocks noGrp="1"/>
          </p:cNvSpPr>
          <p:nvPr>
            <p:ph idx="1"/>
          </p:nvPr>
        </p:nvSpPr>
        <p:spPr>
          <a:xfrm>
            <a:off x="301752" y="1527048"/>
            <a:ext cx="8503920" cy="5026152"/>
          </a:xfrm>
        </p:spPr>
        <p:txBody>
          <a:bodyPr>
            <a:normAutofit fontScale="92500" lnSpcReduction="20000"/>
          </a:bodyPr>
          <a:lstStyle/>
          <a:p>
            <a:pPr>
              <a:buFont typeface="Wingdings" pitchFamily="2" charset="2"/>
              <a:buChar char="Ø"/>
            </a:pPr>
            <a:r>
              <a:rPr lang="en-US" dirty="0" smtClean="0"/>
              <a:t>The SER should list what guidelines have been used </a:t>
            </a:r>
            <a:r>
              <a:rPr lang="en-US" b="1" dirty="0" smtClean="0"/>
              <a:t>and</a:t>
            </a:r>
            <a:r>
              <a:rPr lang="en-US" dirty="0" smtClean="0"/>
              <a:t> how the program conforms to those guidelines.  This can be done in narrative or table format, and does not need to be as detailed as the Core Competencies table, but should provide sufficient examples to provide adequate documentation that the guidelines are being implemented in the program.</a:t>
            </a:r>
          </a:p>
          <a:p>
            <a:pPr>
              <a:buFont typeface="Wingdings" pitchFamily="2" charset="2"/>
              <a:buChar char="Ø"/>
            </a:pPr>
            <a:r>
              <a:rPr lang="en-US" dirty="0" smtClean="0"/>
              <a:t>If there is more than one program, e.g. a master’s program, a doctoral program and a post-graduate certificate, they must provide the guidelines for each of them.</a:t>
            </a:r>
          </a:p>
          <a:p>
            <a:pPr>
              <a:buFont typeface="Wingdings" pitchFamily="2" charset="2"/>
              <a:buChar char="Ø"/>
            </a:pPr>
            <a:r>
              <a:rPr lang="en-US" dirty="0" smtClean="0"/>
              <a:t>The SER should contain the URLs for the complete text of the guidelines, or hard copies should be in the Exhibits so SVs can evaluate whether they are being implemented in the curriculum.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DISTANCE EDUCATION</a:t>
            </a:r>
            <a:endParaRPr lang="en-US" b="1" dirty="0"/>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pPr>
              <a:buFont typeface="Wingdings" pitchFamily="2" charset="2"/>
              <a:buChar char="Ø"/>
            </a:pPr>
            <a:r>
              <a:rPr lang="en-US" dirty="0" smtClean="0"/>
              <a:t>The USDE emphasizes that accrediting agencies must provide oversight  of programs that they accredit to ensure that those using distance modalities to deliver the curriculum have equal access to program resources as on-campus students.</a:t>
            </a:r>
          </a:p>
          <a:p>
            <a:pPr>
              <a:buFont typeface="Wingdings" pitchFamily="2" charset="2"/>
              <a:buChar char="Ø"/>
            </a:pPr>
            <a:r>
              <a:rPr lang="en-US" dirty="0" smtClean="0"/>
              <a:t>Those resources include laboratory, clinical, clinical simulation, computer,  and library services.</a:t>
            </a:r>
          </a:p>
          <a:p>
            <a:pPr>
              <a:buFont typeface="Wingdings" pitchFamily="2" charset="2"/>
              <a:buChar char="Ø"/>
            </a:pPr>
            <a:r>
              <a:rPr lang="en-US" dirty="0" smtClean="0"/>
              <a:t>SVs should also question how distance students have access to support services such as advising, counseling, and writing assistance, as well as how students with learning and other disabilities are accommodated and supported.</a:t>
            </a:r>
          </a:p>
          <a:p>
            <a:pPr>
              <a:buFont typeface="Wingdings" pitchFamily="2" charset="2"/>
              <a:buChar char="Ø"/>
            </a:pPr>
            <a:r>
              <a:rPr lang="en-US" dirty="0" smtClean="0"/>
              <a:t>Resources should be </a:t>
            </a:r>
            <a:r>
              <a:rPr lang="en-US" b="1" dirty="0" smtClean="0"/>
              <a:t>available</a:t>
            </a:r>
            <a:r>
              <a:rPr lang="en-US" dirty="0" smtClean="0"/>
              <a:t> and </a:t>
            </a:r>
            <a:r>
              <a:rPr lang="en-US" b="1" dirty="0" smtClean="0"/>
              <a:t>accessible</a:t>
            </a:r>
            <a:r>
              <a:rPr lang="en-US" dirty="0" smtClean="0"/>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DISTANCE EDUCATION</a:t>
            </a:r>
            <a:endParaRPr lang="en-US" b="1" dirty="0"/>
          </a:p>
        </p:txBody>
      </p:sp>
      <p:sp>
        <p:nvSpPr>
          <p:cNvPr id="3" name="Content Placeholder 2"/>
          <p:cNvSpPr>
            <a:spLocks noGrp="1"/>
          </p:cNvSpPr>
          <p:nvPr>
            <p:ph sz="quarter" idx="1"/>
          </p:nvPr>
        </p:nvSpPr>
        <p:spPr>
          <a:xfrm>
            <a:off x="304800" y="1905000"/>
            <a:ext cx="8503920" cy="4572000"/>
          </a:xfrm>
        </p:spPr>
        <p:txBody>
          <a:bodyPr/>
          <a:lstStyle/>
          <a:p>
            <a:pPr>
              <a:buFont typeface="Wingdings" pitchFamily="2" charset="2"/>
              <a:buChar char="Ø"/>
            </a:pPr>
            <a:r>
              <a:rPr lang="en-US" dirty="0" smtClean="0"/>
              <a:t>At least one SV on a team that site visits a distance education program should have familiarity with distance methodologies.</a:t>
            </a:r>
          </a:p>
          <a:p>
            <a:pPr>
              <a:buFont typeface="Wingdings" pitchFamily="2" charset="2"/>
              <a:buChar char="Ø"/>
            </a:pPr>
            <a:r>
              <a:rPr lang="en-US" dirty="0" smtClean="0"/>
              <a:t>When the Senior SV is discussing the site visit schedule with the PD, she/he should ask how they plan to provide for the interview of students during the site visit to ensure that a representative sample of students will be available to be interviewed.</a:t>
            </a:r>
          </a:p>
          <a:p>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Complaints</a:t>
            </a:r>
            <a:endParaRPr lang="en-US" b="1" dirty="0"/>
          </a:p>
        </p:txBody>
      </p:sp>
      <p:sp>
        <p:nvSpPr>
          <p:cNvPr id="3" name="Content Placeholder 2"/>
          <p:cNvSpPr>
            <a:spLocks noGrp="1"/>
          </p:cNvSpPr>
          <p:nvPr>
            <p:ph idx="1"/>
          </p:nvPr>
        </p:nvSpPr>
        <p:spPr>
          <a:xfrm>
            <a:off x="301752" y="1527048"/>
            <a:ext cx="8503920" cy="5178552"/>
          </a:xfrm>
        </p:spPr>
        <p:txBody>
          <a:bodyPr>
            <a:normAutofit fontScale="92500" lnSpcReduction="20000"/>
          </a:bodyPr>
          <a:lstStyle/>
          <a:p>
            <a:pPr marL="0" indent="0">
              <a:buNone/>
            </a:pPr>
            <a:r>
              <a:rPr lang="en-US" sz="2400" dirty="0" smtClean="0"/>
              <a:t>The USDE is also concerned about how student complaints are addressed in order to identify possible problems with a program’s compliance with any accreditation criteria.</a:t>
            </a:r>
          </a:p>
          <a:p>
            <a:pPr marL="0" indent="0">
              <a:buNone/>
            </a:pPr>
            <a:r>
              <a:rPr lang="en-US" sz="2400" dirty="0" smtClean="0"/>
              <a:t>Criterion III: Students, F. </a:t>
            </a:r>
            <a:r>
              <a:rPr lang="en-US" sz="2400" i="1" dirty="0" smtClean="0"/>
              <a:t>Student rights and responsibilities consistent with institution policy are available in written form, and students are notified where the policies may be found.  This includes:</a:t>
            </a:r>
            <a:endParaRPr lang="en-US" sz="2400" dirty="0" smtClean="0"/>
          </a:p>
          <a:p>
            <a:pPr marL="0" indent="0">
              <a:buNone/>
            </a:pPr>
            <a:r>
              <a:rPr lang="en-US" sz="2400" dirty="0" smtClean="0"/>
              <a:t>F.3.</a:t>
            </a:r>
            <a:r>
              <a:rPr lang="en-US" sz="2400" i="1" dirty="0" smtClean="0"/>
              <a:t>Clearly defined mechanisms for consideration of grievances, complaints or appeals.  </a:t>
            </a:r>
          </a:p>
          <a:p>
            <a:r>
              <a:rPr lang="en-US" sz="2400" dirty="0" smtClean="0"/>
              <a:t>SER Instructions: Describe the mechanisms for addressing grievances, complaints or appeals and how students are apprised of these mechanisms.  Identify the location of the process in formal documents. </a:t>
            </a:r>
          </a:p>
          <a:p>
            <a:r>
              <a:rPr lang="en-US" sz="2400" dirty="0" smtClean="0"/>
              <a:t>Exhibit Instructions: Document student access to the mechanisms.  As applicable, provide examples of grievances, complaints or appeals from the past three years. </a:t>
            </a:r>
            <a:endParaRPr lang="en-US" sz="2400" dirty="0"/>
          </a:p>
        </p:txBody>
      </p:sp>
    </p:spTree>
    <p:extLst>
      <p:ext uri="{BB962C8B-B14F-4D97-AF65-F5344CB8AC3E}">
        <p14:creationId xmlns:p14="http://schemas.microsoft.com/office/powerpoint/2010/main" val="3068423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Complaints: The SV Role</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SVs should probe the program’s handling of: </a:t>
            </a:r>
          </a:p>
          <a:p>
            <a:pPr lvl="1"/>
            <a:r>
              <a:rPr lang="en-US" sz="2000" dirty="0" smtClean="0"/>
              <a:t>students’ suggestions for improvement of the program, </a:t>
            </a:r>
          </a:p>
          <a:p>
            <a:pPr lvl="1"/>
            <a:r>
              <a:rPr lang="en-US" sz="2000" dirty="0" smtClean="0"/>
              <a:t>informal or formal complaints, and </a:t>
            </a:r>
          </a:p>
          <a:p>
            <a:pPr lvl="1"/>
            <a:r>
              <a:rPr lang="en-US" sz="2000" dirty="0" smtClean="0"/>
              <a:t>appeals of grades or progression decisions.  </a:t>
            </a:r>
          </a:p>
          <a:p>
            <a:pPr marL="0" indent="0">
              <a:buNone/>
            </a:pPr>
            <a:endParaRPr lang="en-US" sz="2800" dirty="0" smtClean="0"/>
          </a:p>
          <a:p>
            <a:pPr marL="0" indent="0">
              <a:buNone/>
            </a:pPr>
            <a:r>
              <a:rPr lang="en-US" sz="2800" dirty="0" smtClean="0"/>
              <a:t>Probing should include questions for students, faculty, and administrators that cover the past 3 years of possible complaints.  SVs should read all written evidence of a complaint or appeal. SVs will document their questioning and review of any documents provided.  </a:t>
            </a:r>
            <a:endParaRPr lang="en-US" sz="2800" dirty="0"/>
          </a:p>
        </p:txBody>
      </p:sp>
    </p:spTree>
    <p:extLst>
      <p:ext uri="{BB962C8B-B14F-4D97-AF65-F5344CB8AC3E}">
        <p14:creationId xmlns:p14="http://schemas.microsoft.com/office/powerpoint/2010/main" val="3467724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BEFORE THE VISIT</a:t>
            </a:r>
            <a:endParaRPr lang="en-US" b="1" dirty="0"/>
          </a:p>
        </p:txBody>
      </p:sp>
      <p:sp>
        <p:nvSpPr>
          <p:cNvPr id="3" name="Content Placeholder 2"/>
          <p:cNvSpPr>
            <a:spLocks noGrp="1"/>
          </p:cNvSpPr>
          <p:nvPr>
            <p:ph sz="quarter" idx="1"/>
          </p:nvPr>
        </p:nvSpPr>
        <p:spPr/>
        <p:txBody>
          <a:bodyPr/>
          <a:lstStyle/>
          <a:p>
            <a:r>
              <a:rPr lang="en-US" dirty="0" smtClean="0"/>
              <a:t>If the omissions or errors are relatively minor, it is permissible for the Senior SV to contact the Program Director (PD) before the visit to inform her/him of additional information that will be required.  Copy the BOR Chair on any such communications.</a:t>
            </a:r>
          </a:p>
          <a:p>
            <a:r>
              <a:rPr lang="en-US" dirty="0" smtClean="0"/>
              <a:t>For example, if a table is confusing or has missing information, tell the PD what will be required.  They will have time to make the necessary changes or compile additional information before the visit.</a:t>
            </a:r>
          </a:p>
          <a:p>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ISSUES</a:t>
            </a:r>
            <a:endParaRPr lang="en-US" b="1" dirty="0"/>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pPr>
              <a:buFont typeface="Wingdings" pitchFamily="2" charset="2"/>
              <a:buChar char="Ø"/>
            </a:pPr>
            <a:r>
              <a:rPr lang="en-US" dirty="0" smtClean="0"/>
              <a:t>When possible, supply at least two sources of verification of evidence, e.g. 1) Review of faculty minutes, 2-6-12; 2) Interview with students.</a:t>
            </a:r>
          </a:p>
          <a:p>
            <a:pPr>
              <a:buFont typeface="Wingdings" pitchFamily="2" charset="2"/>
              <a:buChar char="Ø"/>
            </a:pPr>
            <a:r>
              <a:rPr lang="en-US" dirty="0" smtClean="0"/>
              <a:t>When verifying information such as clinical contracts or faculty credentials, indicate whether you have reviewed 100% or a sampling [review guidelines for sampling in the </a:t>
            </a:r>
            <a:r>
              <a:rPr lang="en-US" i="1" dirty="0" smtClean="0"/>
              <a:t>ACME Policies &amp; Procedures Manual, </a:t>
            </a:r>
            <a:r>
              <a:rPr lang="en-US" dirty="0" smtClean="0"/>
              <a:t>V. E. 12. 1)-5)].</a:t>
            </a:r>
          </a:p>
          <a:p>
            <a:pPr>
              <a:buFont typeface="Wingdings" pitchFamily="2" charset="2"/>
              <a:buChar char="Ø"/>
            </a:pPr>
            <a:r>
              <a:rPr lang="en-US" dirty="0" smtClean="0"/>
              <a:t>If additional materials are being submitted with the SVR, please provide a list of them at the beginning of the report.</a:t>
            </a:r>
          </a:p>
          <a:p>
            <a:pPr>
              <a:buFont typeface="Wingdings" pitchFamily="2" charset="2"/>
              <a:buChar char="Ø"/>
            </a:pPr>
            <a:r>
              <a:rPr lang="en-US" dirty="0" smtClean="0"/>
              <a:t>If the program plans to submit additional materials within the required timeframe after the site visit, also provide a list of those at the beginning of the report.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dirty="0" smtClean="0"/>
              <a:t>CHALLENGING  SITUATIONS DURING SITE VISITS</a:t>
            </a:r>
            <a:endParaRPr lang="en-US" dirty="0"/>
          </a:p>
        </p:txBody>
      </p:sp>
      <p:sp>
        <p:nvSpPr>
          <p:cNvPr id="3" name="Content Placeholder 2"/>
          <p:cNvSpPr>
            <a:spLocks noGrp="1"/>
          </p:cNvSpPr>
          <p:nvPr>
            <p:ph sz="quarter" idx="1"/>
          </p:nvPr>
        </p:nvSpPr>
        <p:spPr>
          <a:xfrm>
            <a:off x="301752" y="1524000"/>
            <a:ext cx="8503920" cy="4575048"/>
          </a:xfrm>
        </p:spPr>
        <p:txBody>
          <a:bodyPr>
            <a:normAutofit lnSpcReduction="10000"/>
          </a:bodyPr>
          <a:lstStyle/>
          <a:p>
            <a:pPr algn="ctr">
              <a:buNone/>
            </a:pPr>
            <a:endParaRPr lang="en-US" dirty="0" smtClean="0"/>
          </a:p>
          <a:p>
            <a:pPr algn="ctr">
              <a:buNone/>
            </a:pPr>
            <a:r>
              <a:rPr lang="en-US" dirty="0" smtClean="0"/>
              <a:t>EXAMPLES TO SHARE?</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Font typeface="Wingdings" pitchFamily="2" charset="2"/>
              <a:buChar char="Ø"/>
            </a:pPr>
            <a:r>
              <a:rPr lang="en-US" dirty="0" smtClean="0"/>
              <a:t>If any issues arise during the course of the site visit that require advice, be sure to call the ACME Chair or the Chair of the BOR.</a:t>
            </a:r>
          </a:p>
          <a:p>
            <a:pPr algn="ct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MOCK SER AND SVR</a:t>
            </a:r>
            <a:endParaRPr lang="en-US" dirty="0"/>
          </a:p>
        </p:txBody>
      </p:sp>
      <p:sp>
        <p:nvSpPr>
          <p:cNvPr id="3" name="Content Placeholder 2"/>
          <p:cNvSpPr>
            <a:spLocks noGrp="1"/>
          </p:cNvSpPr>
          <p:nvPr>
            <p:ph sz="quarter" idx="1"/>
          </p:nvPr>
        </p:nvSpPr>
        <p:spPr/>
        <p:txBody>
          <a:bodyPr>
            <a:normAutofit lnSpcReduction="10000"/>
          </a:bodyPr>
          <a:lstStyle/>
          <a:p>
            <a:pPr algn="ctr">
              <a:buNone/>
            </a:pPr>
            <a:r>
              <a:rPr lang="en-US" dirty="0" smtClean="0"/>
              <a:t>SEE HANDOUT</a:t>
            </a:r>
          </a:p>
          <a:p>
            <a:pPr algn="ctr">
              <a:buNone/>
            </a:pPr>
            <a:endParaRPr lang="en-US" dirty="0" smtClean="0"/>
          </a:p>
          <a:p>
            <a:pPr>
              <a:buFont typeface="Wingdings" pitchFamily="2" charset="2"/>
              <a:buChar char="Ø"/>
            </a:pPr>
            <a:r>
              <a:rPr lang="en-US" dirty="0" smtClean="0"/>
              <a:t>Area selected was Criterion VI.  Assessment and Outcomes</a:t>
            </a:r>
          </a:p>
          <a:p>
            <a:pPr>
              <a:buFont typeface="Wingdings" pitchFamily="2" charset="2"/>
              <a:buChar char="Ø"/>
            </a:pPr>
            <a:r>
              <a:rPr lang="en-US" dirty="0" smtClean="0"/>
              <a:t>Criteria A, A.1.a-c</a:t>
            </a:r>
          </a:p>
          <a:p>
            <a:pPr>
              <a:buFont typeface="Wingdings" pitchFamily="2" charset="2"/>
              <a:buChar char="Ø"/>
            </a:pPr>
            <a:endParaRPr lang="en-US" dirty="0" smtClean="0"/>
          </a:p>
          <a:p>
            <a:pPr>
              <a:buFont typeface="Wingdings" pitchFamily="2" charset="2"/>
              <a:buChar char="Ø"/>
            </a:pPr>
            <a:r>
              <a:rPr lang="en-US" dirty="0" smtClean="0"/>
              <a:t>The focus is on the program setting its </a:t>
            </a:r>
            <a:r>
              <a:rPr lang="en-US" dirty="0" smtClean="0">
                <a:solidFill>
                  <a:srgbClr val="FFFF00"/>
                </a:solidFill>
              </a:rPr>
              <a:t>own </a:t>
            </a:r>
            <a:r>
              <a:rPr lang="en-US" dirty="0" smtClean="0"/>
              <a:t>goals.</a:t>
            </a:r>
          </a:p>
          <a:p>
            <a:pPr>
              <a:buFont typeface="Wingdings" pitchFamily="2" charset="2"/>
              <a:buChar char="Ø"/>
            </a:pPr>
            <a:r>
              <a:rPr lang="en-US" dirty="0" smtClean="0"/>
              <a:t>ACME needs to evaluate whether the goals are appropriate to the mission/purpose of the program and if it is meeting its own goals. </a:t>
            </a:r>
          </a:p>
          <a:p>
            <a:pPr>
              <a:buNone/>
            </a:pP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SER AND SVR</a:t>
            </a:r>
            <a:endParaRPr lang="en-US" dirty="0"/>
          </a:p>
        </p:txBody>
      </p:sp>
      <p:sp>
        <p:nvSpPr>
          <p:cNvPr id="3" name="Content Placeholder 2"/>
          <p:cNvSpPr>
            <a:spLocks noGrp="1"/>
          </p:cNvSpPr>
          <p:nvPr>
            <p:ph sz="quarter" idx="1"/>
          </p:nvPr>
        </p:nvSpPr>
        <p:spPr/>
        <p:txBody>
          <a:bodyPr>
            <a:normAutofit/>
          </a:bodyPr>
          <a:lstStyle/>
          <a:p>
            <a:r>
              <a:rPr lang="en-US" dirty="0" smtClean="0"/>
              <a:t>Read the response to each criterion in the mock SER.</a:t>
            </a:r>
          </a:p>
          <a:p>
            <a:r>
              <a:rPr lang="en-US" dirty="0" smtClean="0"/>
              <a:t>Review the Instructions in the criteria document</a:t>
            </a:r>
          </a:p>
          <a:p>
            <a:r>
              <a:rPr lang="en-US" dirty="0" smtClean="0"/>
              <a:t>Does the SER include everything asked for in the Instructions?</a:t>
            </a:r>
          </a:p>
          <a:p>
            <a:r>
              <a:rPr lang="en-US" dirty="0" smtClean="0"/>
              <a:t>Using the SV Worksheet, note what evidence you need to see in the Exhibits or from interviews to verify the information presented in the SER.  If there is missing information in the SER, note that and where you need to obtain the information.</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sz="quarter" idx="1"/>
          </p:nvPr>
        </p:nvSpPr>
        <p:spPr/>
        <p:txBody>
          <a:bodyPr/>
          <a:lstStyle/>
          <a:p>
            <a:r>
              <a:rPr lang="en-US" sz="3600" dirty="0" smtClean="0"/>
              <a:t>You are the eyes and ears of the BOR. The BOR depends on you to be complete in your verification, clarification and amplification of information to provide documentation that criteria are being met in order for the BOR to make fair and correct accreditation decisions.</a:t>
            </a:r>
          </a:p>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pPr lvl="0" fontAlgn="base">
              <a:spcAft>
                <a:spcPct val="0"/>
              </a:spcAft>
              <a:tabLst>
                <a:tab pos="352425" algn="l"/>
                <a:tab pos="1274763" algn="ctr"/>
              </a:tabLst>
            </a:pPr>
            <a:r>
              <a:rPr lang="en-US" sz="2400" b="1" dirty="0" smtClean="0">
                <a:solidFill>
                  <a:schemeClr val="tx1"/>
                </a:solidFill>
                <a:latin typeface="Arial" pitchFamily="34" charset="0"/>
                <a:ea typeface="Calibri" pitchFamily="34" charset="0"/>
                <a:cs typeface="Arial" pitchFamily="34" charset="0"/>
              </a:rPr>
              <a:t>Board of Review Worksheet</a:t>
            </a:r>
            <a:r>
              <a:rPr lang="en-US" sz="2400" b="1" dirty="0" smtClean="0">
                <a:solidFill>
                  <a:schemeClr val="tx1"/>
                </a:solidFill>
                <a:latin typeface="Arial" pitchFamily="34" charset="0"/>
                <a:ea typeface="Times New Roman" pitchFamily="18" charset="0"/>
                <a:cs typeface="Arial" pitchFamily="34" charset="0"/>
              </a:rPr>
              <a:t/>
            </a:r>
            <a:br>
              <a:rPr lang="en-US" sz="2400" b="1" dirty="0" smtClean="0">
                <a:solidFill>
                  <a:schemeClr val="tx1"/>
                </a:solidFill>
                <a:latin typeface="Arial" pitchFamily="34" charset="0"/>
                <a:ea typeface="Times New Roman" pitchFamily="18" charset="0"/>
                <a:cs typeface="Arial" pitchFamily="34" charset="0"/>
              </a:rPr>
            </a:br>
            <a:r>
              <a:rPr lang="en-US" sz="2400" b="1" dirty="0" smtClean="0">
                <a:solidFill>
                  <a:schemeClr val="tx1"/>
                </a:solidFill>
                <a:latin typeface="Arial" pitchFamily="34" charset="0"/>
                <a:ea typeface="Times New Roman" pitchFamily="18" charset="0"/>
                <a:cs typeface="Arial" pitchFamily="34" charset="0"/>
              </a:rPr>
              <a:t>ACME Program Accreditation Criterion VI: Assessment and Outcomes</a:t>
            </a:r>
            <a:endParaRPr lang="en-US" sz="2400" dirty="0"/>
          </a:p>
        </p:txBody>
      </p:sp>
      <p:sp>
        <p:nvSpPr>
          <p:cNvPr id="3" name="Content Placeholder 2"/>
          <p:cNvSpPr>
            <a:spLocks noGrp="1"/>
          </p:cNvSpPr>
          <p:nvPr>
            <p:ph sz="quarter" idx="1"/>
          </p:nvPr>
        </p:nvSpPr>
        <p:spPr>
          <a:xfrm>
            <a:off x="640080" y="1524000"/>
            <a:ext cx="8503920" cy="4572000"/>
          </a:xfrm>
        </p:spPr>
        <p:txBody>
          <a:bodyPr>
            <a:normAutofit/>
          </a:bodyPr>
          <a:lstStyle/>
          <a:p>
            <a:endParaRPr lang="en-US" sz="2800" dirty="0" smtClean="0">
              <a:latin typeface="Times New Roman"/>
              <a:ea typeface="Calibri"/>
            </a:endParaRPr>
          </a:p>
          <a:p>
            <a:pPr fontAlgn="t"/>
            <a:endParaRPr lang="en-US" b="1" dirty="0" smtClean="0"/>
          </a:p>
          <a:p>
            <a:pPr fontAlgn="t"/>
            <a:endParaRPr lang="en-US" b="1" dirty="0" smtClean="0"/>
          </a:p>
          <a:p>
            <a:pPr fontAlgn="t"/>
            <a:endParaRPr lang="en-US" b="1" dirty="0" smtClean="0"/>
          </a:p>
          <a:p>
            <a:pPr fontAlgn="t"/>
            <a:endParaRPr lang="en-US" b="1" dirty="0" smtClean="0"/>
          </a:p>
          <a:p>
            <a:endParaRPr lang="en-US" dirty="0"/>
          </a:p>
        </p:txBody>
      </p:sp>
      <p:graphicFrame>
        <p:nvGraphicFramePr>
          <p:cNvPr id="4" name="Table 3"/>
          <p:cNvGraphicFramePr>
            <a:graphicFrameLocks noGrp="1"/>
          </p:cNvGraphicFramePr>
          <p:nvPr/>
        </p:nvGraphicFramePr>
        <p:xfrm>
          <a:off x="228600" y="1447800"/>
          <a:ext cx="8686800" cy="5029200"/>
        </p:xfrm>
        <a:graphic>
          <a:graphicData uri="http://schemas.openxmlformats.org/drawingml/2006/table">
            <a:tbl>
              <a:tblPr firstRow="1" bandRow="1">
                <a:tableStyleId>{F5AB1C69-6EDB-4FF4-983F-18BD219EF322}</a:tableStyleId>
              </a:tblPr>
              <a:tblGrid>
                <a:gridCol w="1737360"/>
                <a:gridCol w="1797790"/>
                <a:gridCol w="1341650"/>
                <a:gridCol w="2209800"/>
                <a:gridCol w="1600200"/>
              </a:tblGrid>
              <a:tr h="3602660">
                <a:tc>
                  <a:txBody>
                    <a:bodyPr/>
                    <a:lstStyle/>
                    <a:p>
                      <a:r>
                        <a:rPr lang="en-US" sz="1600" dirty="0" smtClean="0"/>
                        <a:t>Criterion VI:</a:t>
                      </a:r>
                    </a:p>
                    <a:p>
                      <a:r>
                        <a:rPr lang="en-US" sz="1600" dirty="0" smtClean="0"/>
                        <a:t>Assessment</a:t>
                      </a:r>
                      <a:r>
                        <a:rPr lang="en-US" sz="1600" baseline="0" dirty="0" smtClean="0"/>
                        <a:t> and Outcomes</a:t>
                      </a:r>
                      <a:endParaRPr lang="en-US" sz="1600" dirty="0"/>
                    </a:p>
                  </a:txBody>
                  <a:tcPr/>
                </a:tc>
                <a:tc>
                  <a:txBody>
                    <a:bodyPr/>
                    <a:lstStyle/>
                    <a:p>
                      <a:r>
                        <a:rPr lang="en-US" sz="1600" dirty="0" smtClean="0"/>
                        <a:t>Instructions for Elaboration in the SER</a:t>
                      </a:r>
                      <a:endParaRPr lang="en-US" sz="1600" dirty="0"/>
                    </a:p>
                  </a:txBody>
                  <a:tcPr/>
                </a:tc>
                <a:tc>
                  <a:txBody>
                    <a:bodyPr/>
                    <a:lstStyle/>
                    <a:p>
                      <a:pPr algn="ctr"/>
                      <a:r>
                        <a:rPr lang="en-US" dirty="0" smtClean="0"/>
                        <a:t>Criterion</a:t>
                      </a:r>
                    </a:p>
                    <a:p>
                      <a:pPr algn="ctr"/>
                      <a:r>
                        <a:rPr lang="en-US" dirty="0" smtClean="0"/>
                        <a:t>Met</a:t>
                      </a:r>
                    </a:p>
                    <a:p>
                      <a:endParaRPr lang="en-US" dirty="0" smtClean="0"/>
                    </a:p>
                    <a:p>
                      <a:r>
                        <a:rPr lang="en-US" dirty="0" smtClean="0"/>
                        <a:t>Yes     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u="sng" dirty="0" smtClean="0"/>
                        <a:t>**Evidence to Support Criterion Met</a:t>
                      </a:r>
                      <a:br>
                        <a:rPr lang="en-US" b="1" u="sng" dirty="0" smtClean="0"/>
                      </a:br>
                      <a:r>
                        <a:rPr lang="en-US" b="1" u="sng" dirty="0" smtClean="0"/>
                        <a:t>OR</a:t>
                      </a:r>
                      <a:br>
                        <a:rPr lang="en-US" b="1" u="sng" dirty="0" smtClean="0"/>
                      </a:br>
                      <a:r>
                        <a:rPr lang="en-US" b="1" u="sng" dirty="0" smtClean="0"/>
                        <a:t>Additional Evidence that is Required**</a:t>
                      </a:r>
                    </a:p>
                    <a:p>
                      <a:endParaRPr lang="en-US" dirty="0"/>
                    </a:p>
                  </a:txBody>
                  <a:tcPr/>
                </a:tc>
                <a:tc>
                  <a:txBody>
                    <a:bodyPr/>
                    <a:lstStyle/>
                    <a:p>
                      <a:pPr algn="ctr"/>
                      <a:r>
                        <a:rPr lang="en-US" dirty="0" smtClean="0"/>
                        <a:t>Additional</a:t>
                      </a:r>
                    </a:p>
                    <a:p>
                      <a:pPr algn="ctr"/>
                      <a:r>
                        <a:rPr lang="en-US" dirty="0" smtClean="0"/>
                        <a:t>Comment </a:t>
                      </a:r>
                    </a:p>
                    <a:p>
                      <a:pPr algn="ctr"/>
                      <a:r>
                        <a:rPr lang="en-US" dirty="0" smtClean="0"/>
                        <a:t>or</a:t>
                      </a:r>
                    </a:p>
                    <a:p>
                      <a:pPr algn="ctr"/>
                      <a:r>
                        <a:rPr lang="en-US" dirty="0" err="1" smtClean="0"/>
                        <a:t>Recommen-dations</a:t>
                      </a:r>
                      <a:endParaRPr lang="en-US" dirty="0"/>
                    </a:p>
                  </a:txBody>
                  <a:tcPr/>
                </a:tc>
              </a:tr>
              <a:tr h="14265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sz="quarter" idx="1"/>
          </p:nvPr>
        </p:nvSpPr>
        <p:spPr>
          <a:xfrm>
            <a:off x="301752" y="1527048"/>
            <a:ext cx="8503920" cy="5330952"/>
          </a:xfrm>
        </p:spPr>
        <p:txBody>
          <a:bodyPr>
            <a:normAutofit/>
          </a:bodyPr>
          <a:lstStyle/>
          <a:p>
            <a:pPr algn="ctr">
              <a:buNone/>
            </a:pPr>
            <a:endParaRPr lang="en-US" sz="4400" dirty="0" smtClean="0"/>
          </a:p>
          <a:p>
            <a:pPr algn="ctr">
              <a:buNone/>
            </a:pPr>
            <a:r>
              <a:rPr lang="en-US" sz="4400" dirty="0" smtClean="0"/>
              <a:t>Thank you for using your valuable time and expertise to support midwifery education by being a site visitor</a:t>
            </a:r>
            <a:r>
              <a:rPr lang="en-US" dirty="0" smtClean="0"/>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BEFORE THE VISIT</a:t>
            </a:r>
            <a:endParaRPr lang="en-US" b="1" dirty="0"/>
          </a:p>
        </p:txBody>
      </p:sp>
      <p:sp>
        <p:nvSpPr>
          <p:cNvPr id="3" name="Content Placeholder 2"/>
          <p:cNvSpPr>
            <a:spLocks noGrp="1"/>
          </p:cNvSpPr>
          <p:nvPr>
            <p:ph sz="quarter" idx="1"/>
          </p:nvPr>
        </p:nvSpPr>
        <p:spPr/>
        <p:txBody>
          <a:bodyPr/>
          <a:lstStyle/>
          <a:p>
            <a:r>
              <a:rPr lang="en-US" dirty="0" smtClean="0"/>
              <a:t>The PD should contact the Senior SV no later than 4 weeks before the visit with a draft schedule.  </a:t>
            </a:r>
          </a:p>
          <a:p>
            <a:r>
              <a:rPr lang="en-US" dirty="0" smtClean="0"/>
              <a:t>Review the draft schedule as soon as possible, so the PD will have sufficient time to make any changes that are necessary.</a:t>
            </a:r>
          </a:p>
          <a:p>
            <a:r>
              <a:rPr lang="en-US" dirty="0" smtClean="0"/>
              <a:t>Frequently the draft schedule will not have sufficient time scheduled for the faculty and student interviews.  Each should be at least an hour. </a:t>
            </a:r>
          </a:p>
          <a:p>
            <a:r>
              <a:rPr lang="en-US" dirty="0" smtClean="0"/>
              <a:t>Half-hour interviews should be sufficient for administrators.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SITE VISITOR REPORT (SVR)</a:t>
            </a:r>
            <a:endParaRPr lang="en-US" b="1" dirty="0"/>
          </a:p>
        </p:txBody>
      </p:sp>
      <p:sp>
        <p:nvSpPr>
          <p:cNvPr id="3" name="Content Placeholder 2"/>
          <p:cNvSpPr>
            <a:spLocks noGrp="1"/>
          </p:cNvSpPr>
          <p:nvPr>
            <p:ph sz="quarter" idx="1"/>
          </p:nvPr>
        </p:nvSpPr>
        <p:spPr>
          <a:xfrm>
            <a:off x="301752" y="1527048"/>
            <a:ext cx="8503920" cy="5102352"/>
          </a:xfrm>
        </p:spPr>
        <p:txBody>
          <a:bodyPr>
            <a:normAutofit fontScale="85000" lnSpcReduction="10000"/>
          </a:bodyPr>
          <a:lstStyle/>
          <a:p>
            <a:r>
              <a:rPr lang="en-US" dirty="0" smtClean="0"/>
              <a:t>After the new check-off format for the SVR was developed, some site visitors began using mostly the check-off boxes when writing the report, and included very little narrative.</a:t>
            </a:r>
          </a:p>
          <a:p>
            <a:r>
              <a:rPr lang="en-US" dirty="0" smtClean="0"/>
              <a:t>USDE requirements are now more stringent, and require a listing of the evidence that is used to verify that the criterion has been met.</a:t>
            </a:r>
          </a:p>
          <a:p>
            <a:r>
              <a:rPr lang="en-US" dirty="0" smtClean="0"/>
              <a:t>The SVs are the eyes and ears of the BOR. If the SVs are confused by something in the SER, then the BOR reviewers will be also.  The SVs should try to answer as many of those questions as possible.  The ideal SVR would be so complete that the BOR reviewers, after reading it, the SER, and any supplemental materials the SVs or PD sends, would have no additional questions they need to ask the PD in order to be satisfied that the criterion has been met.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SITE VISITOR REPORT</a:t>
            </a:r>
            <a:endParaRPr lang="en-US" b="1" dirty="0"/>
          </a:p>
        </p:txBody>
      </p:sp>
      <p:sp>
        <p:nvSpPr>
          <p:cNvPr id="3" name="Content Placeholder 2"/>
          <p:cNvSpPr>
            <a:spLocks noGrp="1"/>
          </p:cNvSpPr>
          <p:nvPr>
            <p:ph sz="quarter" idx="1"/>
          </p:nvPr>
        </p:nvSpPr>
        <p:spPr>
          <a:xfrm>
            <a:off x="301752" y="1527048"/>
            <a:ext cx="8503920" cy="5330952"/>
          </a:xfrm>
        </p:spPr>
        <p:txBody>
          <a:bodyPr>
            <a:normAutofit fontScale="70000" lnSpcReduction="20000"/>
          </a:bodyPr>
          <a:lstStyle/>
          <a:p>
            <a:r>
              <a:rPr lang="en-US" dirty="0" smtClean="0"/>
              <a:t>The  first option listed under each criterion in the SVR format should read, “Verified the evidence as stated in the SER.”  It does </a:t>
            </a:r>
            <a:r>
              <a:rPr lang="en-US" b="1" dirty="0" smtClean="0"/>
              <a:t>not</a:t>
            </a:r>
            <a:r>
              <a:rPr lang="en-US" dirty="0" smtClean="0"/>
              <a:t> say, “verified with the SER.”   In the SER, the program is presenting information that they say is evidence that a criterion has been met.  The job of the SVs is to find evidence from a source other than the SER that verifies what has been presented in the SER.</a:t>
            </a:r>
          </a:p>
          <a:p>
            <a:r>
              <a:rPr lang="en-US" dirty="0" smtClean="0"/>
              <a:t>Some SVs are interpreting “Verified the evidence as stated in the SER” as “Verified with the evidence in the SER,” quite a different thing.  You don’t verify what is in the SER by stating you have verified it with itself.  You need verification from another source, such as looking at the Student Handbook yourself.</a:t>
            </a:r>
          </a:p>
          <a:p>
            <a:r>
              <a:rPr lang="en-US" dirty="0" smtClean="0"/>
              <a:t>What this response in the SVR means is that the SER states that the evidence to meet a criterion, say the non-discrimination statement, is in the Student Handbook, p.2.  What the SVs are then doing is verifying that what the SER says is correct—they look at p. 2 of the Student Handbook, and see the non-discrimination statement.  No additional evidence is needed.  </a:t>
            </a:r>
          </a:p>
          <a:p>
            <a:r>
              <a:rPr lang="en-US" dirty="0" smtClean="0"/>
              <a:t>In the SVR you would check the “Verified the evidence as stated in the SER” box, and under “Comments” write something like, “Student Handbook, p. 2).</a:t>
            </a:r>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SITE VISITOR REPORT</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The response to most criteria will be, “Verified the evidence as stated in the SER and with additional evidence.”</a:t>
            </a:r>
          </a:p>
          <a:p>
            <a:r>
              <a:rPr lang="en-US" dirty="0" smtClean="0"/>
              <a:t>The “Comments” area should list the evidence you found to verify what was in the SER and then the additional evidence you found.</a:t>
            </a:r>
          </a:p>
          <a:p>
            <a:r>
              <a:rPr lang="en-US" dirty="0" smtClean="0"/>
              <a:t>You could write a paragraph or list the evidence in a bullet format.</a:t>
            </a:r>
          </a:p>
          <a:p>
            <a:r>
              <a:rPr lang="en-US" dirty="0" smtClean="0"/>
              <a:t>Including quotes from people interviewed like students and the dean enriches the report and is helpful to the BOR.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b="1" dirty="0" smtClean="0"/>
              <a:t>SITE VISITOR REPORT</a:t>
            </a:r>
            <a:endParaRPr lang="en-US" b="1" dirty="0"/>
          </a:p>
        </p:txBody>
      </p:sp>
      <p:sp>
        <p:nvSpPr>
          <p:cNvPr id="3" name="Content Placeholder 2"/>
          <p:cNvSpPr>
            <a:spLocks noGrp="1"/>
          </p:cNvSpPr>
          <p:nvPr>
            <p:ph idx="1"/>
          </p:nvPr>
        </p:nvSpPr>
        <p:spPr/>
        <p:txBody>
          <a:bodyPr/>
          <a:lstStyle/>
          <a:p>
            <a:r>
              <a:rPr lang="en-US" sz="2800" dirty="0" smtClean="0"/>
              <a:t>If you check, “Not verified” under a criterion, the “Comments” section must include what information  was lacking and why you were not able to verify that </a:t>
            </a:r>
            <a:r>
              <a:rPr lang="en-US" sz="2800" smtClean="0"/>
              <a:t>the criterion had been met.</a:t>
            </a:r>
            <a:endParaRPr lang="en-US" sz="2800" dirty="0"/>
          </a:p>
        </p:txBody>
      </p:sp>
    </p:spTree>
    <p:extLst>
      <p:ext uri="{BB962C8B-B14F-4D97-AF65-F5344CB8AC3E}">
        <p14:creationId xmlns:p14="http://schemas.microsoft.com/office/powerpoint/2010/main" val="226024329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793</TotalTime>
  <Words>3552</Words>
  <Application>Microsoft Office PowerPoint</Application>
  <PresentationFormat>On-screen Show (4:3)</PresentationFormat>
  <Paragraphs>276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Georgia</vt:lpstr>
      <vt:lpstr>Times New Roman</vt:lpstr>
      <vt:lpstr>Wingdings</vt:lpstr>
      <vt:lpstr>Wingdings 2</vt:lpstr>
      <vt:lpstr>Civic</vt:lpstr>
      <vt:lpstr> ACCREDITATION COMMISSION  FOR MIDWIFERY EDUCATION </vt:lpstr>
      <vt:lpstr>AGENDA</vt:lpstr>
      <vt:lpstr>BEFORE THE VISIT</vt:lpstr>
      <vt:lpstr>BEFORE THE VISIT</vt:lpstr>
      <vt:lpstr>BEFORE THE VISIT</vt:lpstr>
      <vt:lpstr>SITE VISITOR REPORT (SVR)</vt:lpstr>
      <vt:lpstr>SITE VISITOR REPORT</vt:lpstr>
      <vt:lpstr>SITE VISITOR REPORT</vt:lpstr>
      <vt:lpstr>SITE VISITOR REPORT</vt:lpstr>
      <vt:lpstr>GLOSSARY AND NEW DEFINITIONS</vt:lpstr>
      <vt:lpstr>GLOSSARY AND NEW DEFINITIONS</vt:lpstr>
      <vt:lpstr>DEFINITIONS ESPECIALLY IMPORTANT IN THE SER</vt:lpstr>
      <vt:lpstr>MIDWIFERY PROGRAM FACULTY</vt:lpstr>
      <vt:lpstr>CORE FACULTY</vt:lpstr>
      <vt:lpstr>ALL FACULTY</vt:lpstr>
      <vt:lpstr>FACULTY TABLES IN THE SER</vt:lpstr>
      <vt:lpstr>FACULTY TABLES IN THE SER</vt:lpstr>
      <vt:lpstr>FACULTY TABLES IN THE SER</vt:lpstr>
      <vt:lpstr>TABLE II C 2 ALL FACULTY WHO PROVIDE CLINICAL SUPERVISION AS DETAILED IN CRITERION II C 2</vt:lpstr>
      <vt:lpstr>FACULTY TABLES IN THE SER</vt:lpstr>
      <vt:lpstr>Another definition that may be confusing:</vt:lpstr>
      <vt:lpstr>Instructions for Title Page and Program Overview</vt:lpstr>
      <vt:lpstr>PowerPoint Presentation</vt:lpstr>
      <vt:lpstr>PowerPoint Presentation</vt:lpstr>
      <vt:lpstr>NEW CRITERIA</vt:lpstr>
      <vt:lpstr>New Criterion III.B.</vt:lpstr>
      <vt:lpstr>New Criterion IV. D.</vt:lpstr>
      <vt:lpstr>New Criterion IV. D.</vt:lpstr>
      <vt:lpstr>New Criterion IV. D.</vt:lpstr>
      <vt:lpstr>New Criterion VI.A.2</vt:lpstr>
      <vt:lpstr>A Concern about Program Objectives/Outcomes</vt:lpstr>
      <vt:lpstr>Also about Program Objectives/Outcomes</vt:lpstr>
      <vt:lpstr>Clarification of Criterion IV.G.</vt:lpstr>
      <vt:lpstr>Clarification of Criterion IV.G.</vt:lpstr>
      <vt:lpstr>Clarification of Criterion IV.G.</vt:lpstr>
      <vt:lpstr>DISTANCE EDUCATION</vt:lpstr>
      <vt:lpstr>DISTANCE EDUCATION</vt:lpstr>
      <vt:lpstr>Student Complaints</vt:lpstr>
      <vt:lpstr>Student Complaints: The SV Role</vt:lpstr>
      <vt:lpstr>OTHER ISSUES</vt:lpstr>
      <vt:lpstr>CHALLENGING  SITUATIONS DURING SITE VISITS</vt:lpstr>
      <vt:lpstr>PRACTICE:  MOCK SER AND SVR</vt:lpstr>
      <vt:lpstr>MOCK SER AND SVR</vt:lpstr>
      <vt:lpstr>REMEMBER!</vt:lpstr>
      <vt:lpstr>Board of Review Worksheet ACME Program Accreditation Criterion VI: Assessment and Outcomes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COMMISSION  FOR MIDWIFERY EDUCATION</dc:title>
  <dc:creator>Boyer</dc:creator>
  <cp:lastModifiedBy>Jaime Sampson</cp:lastModifiedBy>
  <cp:revision>121</cp:revision>
  <dcterms:created xsi:type="dcterms:W3CDTF">2013-12-19T14:00:17Z</dcterms:created>
  <dcterms:modified xsi:type="dcterms:W3CDTF">2014-05-14T16:22:30Z</dcterms:modified>
</cp:coreProperties>
</file>