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57"/>
  </p:notesMasterIdLst>
  <p:sldIdLst>
    <p:sldId id="256" r:id="rId2"/>
    <p:sldId id="257" r:id="rId3"/>
    <p:sldId id="258" r:id="rId4"/>
    <p:sldId id="259" r:id="rId5"/>
    <p:sldId id="267" r:id="rId6"/>
    <p:sldId id="268" r:id="rId7"/>
    <p:sldId id="315" r:id="rId8"/>
    <p:sldId id="262" r:id="rId9"/>
    <p:sldId id="263" r:id="rId10"/>
    <p:sldId id="264" r:id="rId11"/>
    <p:sldId id="271" r:id="rId12"/>
    <p:sldId id="272" r:id="rId13"/>
    <p:sldId id="265" r:id="rId14"/>
    <p:sldId id="273" r:id="rId15"/>
    <p:sldId id="274" r:id="rId16"/>
    <p:sldId id="276" r:id="rId17"/>
    <p:sldId id="275" r:id="rId18"/>
    <p:sldId id="277" r:id="rId19"/>
    <p:sldId id="278" r:id="rId20"/>
    <p:sldId id="279" r:id="rId21"/>
    <p:sldId id="280" r:id="rId22"/>
    <p:sldId id="281" r:id="rId23"/>
    <p:sldId id="297" r:id="rId24"/>
    <p:sldId id="298" r:id="rId25"/>
    <p:sldId id="299" r:id="rId26"/>
    <p:sldId id="282" r:id="rId27"/>
    <p:sldId id="270" r:id="rId28"/>
    <p:sldId id="266" r:id="rId29"/>
    <p:sldId id="261" r:id="rId30"/>
    <p:sldId id="286" r:id="rId31"/>
    <p:sldId id="287" r:id="rId32"/>
    <p:sldId id="288" r:id="rId33"/>
    <p:sldId id="289" r:id="rId34"/>
    <p:sldId id="290" r:id="rId35"/>
    <p:sldId id="291" r:id="rId36"/>
    <p:sldId id="292" r:id="rId37"/>
    <p:sldId id="293" r:id="rId38"/>
    <p:sldId id="294" r:id="rId39"/>
    <p:sldId id="295" r:id="rId40"/>
    <p:sldId id="284" r:id="rId41"/>
    <p:sldId id="285" r:id="rId42"/>
    <p:sldId id="304" r:id="rId43"/>
    <p:sldId id="303" r:id="rId44"/>
    <p:sldId id="305" r:id="rId45"/>
    <p:sldId id="306" r:id="rId46"/>
    <p:sldId id="307" r:id="rId47"/>
    <p:sldId id="300" r:id="rId48"/>
    <p:sldId id="302" r:id="rId49"/>
    <p:sldId id="308" r:id="rId50"/>
    <p:sldId id="309" r:id="rId51"/>
    <p:sldId id="310" r:id="rId52"/>
    <p:sldId id="311" r:id="rId53"/>
    <p:sldId id="313" r:id="rId54"/>
    <p:sldId id="312" r:id="rId55"/>
    <p:sldId id="314"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48" y="39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25BD08-0293-4E4C-B1A7-0232C9EE060D}" type="datetimeFigureOut">
              <a:rPr lang="en-US" smtClean="0"/>
              <a:t>5/12/2014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7DC8A2-C02B-42A7-9763-B2873A691343}" type="slidenum">
              <a:rPr lang="en-US" smtClean="0"/>
              <a:t>‹#›</a:t>
            </a:fld>
            <a:endParaRPr lang="en-US" dirty="0"/>
          </a:p>
        </p:txBody>
      </p:sp>
    </p:spTree>
    <p:extLst>
      <p:ext uri="{BB962C8B-B14F-4D97-AF65-F5344CB8AC3E}">
        <p14:creationId xmlns:p14="http://schemas.microsoft.com/office/powerpoint/2010/main" val="377286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A08CB6A-834D-4164-9EE4-1B15C246F22E}" type="datetime1">
              <a:rPr lang="en-US" smtClean="0"/>
              <a:t>5/12/2014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dirty="0" smtClean="0"/>
              <a:t>Accreditation Commission for Midwifery Education 2014 </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AF7CFE-5AEE-4177-B31A-762188D49E6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04462C-0BEB-45F4-A00C-34D2EC5CEC3A}" type="datetime1">
              <a:rPr lang="en-US" smtClean="0"/>
              <a:t>5/12/2014</a:t>
            </a:fld>
            <a:endParaRPr lang="en-US" dirty="0"/>
          </a:p>
        </p:txBody>
      </p:sp>
      <p:sp>
        <p:nvSpPr>
          <p:cNvPr id="5" name="Footer Placeholder 4"/>
          <p:cNvSpPr>
            <a:spLocks noGrp="1"/>
          </p:cNvSpPr>
          <p:nvPr>
            <p:ph type="ftr" sz="quarter" idx="11"/>
          </p:nvPr>
        </p:nvSpPr>
        <p:spPr/>
        <p:txBody>
          <a:bodyPr/>
          <a:lstStyle>
            <a:extLst/>
          </a:lstStyle>
          <a:p>
            <a:r>
              <a:rPr lang="en-US" dirty="0" smtClean="0"/>
              <a:t>Accreditation Commission for Midwifery Education 2014 </a:t>
            </a:r>
            <a:endParaRPr lang="en-US" dirty="0"/>
          </a:p>
        </p:txBody>
      </p:sp>
      <p:sp>
        <p:nvSpPr>
          <p:cNvPr id="6" name="Slide Number Placeholder 5"/>
          <p:cNvSpPr>
            <a:spLocks noGrp="1"/>
          </p:cNvSpPr>
          <p:nvPr>
            <p:ph type="sldNum" sz="quarter" idx="12"/>
          </p:nvPr>
        </p:nvSpPr>
        <p:spPr/>
        <p:txBody>
          <a:bodyPr/>
          <a:lstStyle>
            <a:extLst/>
          </a:lstStyle>
          <a:p>
            <a:fld id="{7AAF7CFE-5AEE-4177-B31A-762188D49E6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CC6B4C-ED18-4F88-93E9-B14E367F2278}" type="datetime1">
              <a:rPr lang="en-US" smtClean="0"/>
              <a:t>5/12/2014</a:t>
            </a:fld>
            <a:endParaRPr lang="en-US" dirty="0"/>
          </a:p>
        </p:txBody>
      </p:sp>
      <p:sp>
        <p:nvSpPr>
          <p:cNvPr id="5" name="Footer Placeholder 4"/>
          <p:cNvSpPr>
            <a:spLocks noGrp="1"/>
          </p:cNvSpPr>
          <p:nvPr>
            <p:ph type="ftr" sz="quarter" idx="11"/>
          </p:nvPr>
        </p:nvSpPr>
        <p:spPr/>
        <p:txBody>
          <a:bodyPr/>
          <a:lstStyle>
            <a:extLst/>
          </a:lstStyle>
          <a:p>
            <a:r>
              <a:rPr lang="en-US" dirty="0" smtClean="0"/>
              <a:t>Accreditation Commission for Midwifery Education 2014 </a:t>
            </a:r>
            <a:endParaRPr lang="en-US" dirty="0"/>
          </a:p>
        </p:txBody>
      </p:sp>
      <p:sp>
        <p:nvSpPr>
          <p:cNvPr id="6" name="Slide Number Placeholder 5"/>
          <p:cNvSpPr>
            <a:spLocks noGrp="1"/>
          </p:cNvSpPr>
          <p:nvPr>
            <p:ph type="sldNum" sz="quarter" idx="12"/>
          </p:nvPr>
        </p:nvSpPr>
        <p:spPr/>
        <p:txBody>
          <a:bodyPr/>
          <a:lstStyle>
            <a:extLst/>
          </a:lstStyle>
          <a:p>
            <a:fld id="{7AAF7CFE-5AEE-4177-B31A-762188D49E6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554D49-0467-4AE5-A7BF-F7EF2377F41F}" type="datetime1">
              <a:rPr lang="en-US" smtClean="0"/>
              <a:t>5/12/2014</a:t>
            </a:fld>
            <a:endParaRPr lang="en-US" dirty="0"/>
          </a:p>
        </p:txBody>
      </p:sp>
      <p:sp>
        <p:nvSpPr>
          <p:cNvPr id="5" name="Footer Placeholder 4"/>
          <p:cNvSpPr>
            <a:spLocks noGrp="1"/>
          </p:cNvSpPr>
          <p:nvPr>
            <p:ph type="ftr" sz="quarter" idx="11"/>
          </p:nvPr>
        </p:nvSpPr>
        <p:spPr/>
        <p:txBody>
          <a:bodyPr/>
          <a:lstStyle>
            <a:extLst/>
          </a:lstStyle>
          <a:p>
            <a:r>
              <a:rPr lang="en-US" dirty="0" smtClean="0"/>
              <a:t>Accreditation Commission for Midwifery Education 2014 </a:t>
            </a:r>
            <a:endParaRPr lang="en-US" dirty="0"/>
          </a:p>
        </p:txBody>
      </p:sp>
      <p:sp>
        <p:nvSpPr>
          <p:cNvPr id="6" name="Slide Number Placeholder 5"/>
          <p:cNvSpPr>
            <a:spLocks noGrp="1"/>
          </p:cNvSpPr>
          <p:nvPr>
            <p:ph type="sldNum" sz="quarter" idx="12"/>
          </p:nvPr>
        </p:nvSpPr>
        <p:spPr/>
        <p:txBody>
          <a:bodyPr/>
          <a:lstStyle>
            <a:extLst/>
          </a:lstStyle>
          <a:p>
            <a:fld id="{7AAF7CFE-5AEE-4177-B31A-762188D49E69}"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046EB40-88B2-4190-80FE-BB9B4CEBC045}" type="datetime1">
              <a:rPr lang="en-US" smtClean="0"/>
              <a:t>5/12/2014</a:t>
            </a:fld>
            <a:endParaRPr lang="en-US" dirty="0"/>
          </a:p>
        </p:txBody>
      </p:sp>
      <p:sp>
        <p:nvSpPr>
          <p:cNvPr id="5" name="Footer Placeholder 4"/>
          <p:cNvSpPr>
            <a:spLocks noGrp="1"/>
          </p:cNvSpPr>
          <p:nvPr>
            <p:ph type="ftr" sz="quarter" idx="11"/>
          </p:nvPr>
        </p:nvSpPr>
        <p:spPr/>
        <p:txBody>
          <a:bodyPr/>
          <a:lstStyle>
            <a:extLst/>
          </a:lstStyle>
          <a:p>
            <a:r>
              <a:rPr lang="en-US" dirty="0" smtClean="0"/>
              <a:t>Accreditation Commission for Midwifery Education 2014 </a:t>
            </a:r>
            <a:endParaRPr lang="en-US" dirty="0"/>
          </a:p>
        </p:txBody>
      </p:sp>
      <p:sp>
        <p:nvSpPr>
          <p:cNvPr id="6" name="Slide Number Placeholder 5"/>
          <p:cNvSpPr>
            <a:spLocks noGrp="1"/>
          </p:cNvSpPr>
          <p:nvPr>
            <p:ph type="sldNum" sz="quarter" idx="12"/>
          </p:nvPr>
        </p:nvSpPr>
        <p:spPr/>
        <p:txBody>
          <a:bodyPr/>
          <a:lstStyle>
            <a:extLst/>
          </a:lstStyle>
          <a:p>
            <a:fld id="{7AAF7CFE-5AEE-4177-B31A-762188D49E69}"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1E8666-D3CA-4020-B331-F7EA2868C000}" type="datetime1">
              <a:rPr lang="en-US" smtClean="0"/>
              <a:t>5/12/2014</a:t>
            </a:fld>
            <a:endParaRPr lang="en-US" dirty="0"/>
          </a:p>
        </p:txBody>
      </p:sp>
      <p:sp>
        <p:nvSpPr>
          <p:cNvPr id="6" name="Footer Placeholder 5"/>
          <p:cNvSpPr>
            <a:spLocks noGrp="1"/>
          </p:cNvSpPr>
          <p:nvPr>
            <p:ph type="ftr" sz="quarter" idx="11"/>
          </p:nvPr>
        </p:nvSpPr>
        <p:spPr/>
        <p:txBody>
          <a:bodyPr/>
          <a:lstStyle>
            <a:extLst/>
          </a:lstStyle>
          <a:p>
            <a:r>
              <a:rPr lang="en-US" dirty="0" smtClean="0"/>
              <a:t>Accreditation Commission for Midwifery Education 2014 </a:t>
            </a:r>
            <a:endParaRPr lang="en-US" dirty="0"/>
          </a:p>
        </p:txBody>
      </p:sp>
      <p:sp>
        <p:nvSpPr>
          <p:cNvPr id="7" name="Slide Number Placeholder 6"/>
          <p:cNvSpPr>
            <a:spLocks noGrp="1"/>
          </p:cNvSpPr>
          <p:nvPr>
            <p:ph type="sldNum" sz="quarter" idx="12"/>
          </p:nvPr>
        </p:nvSpPr>
        <p:spPr/>
        <p:txBody>
          <a:bodyPr/>
          <a:lstStyle>
            <a:extLst/>
          </a:lstStyle>
          <a:p>
            <a:fld id="{7AAF7CFE-5AEE-4177-B31A-762188D49E69}"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415A0C-E3C8-4FC4-9CFD-7827A280EAD5}" type="datetime1">
              <a:rPr lang="en-US" smtClean="0"/>
              <a:t>5/12/2014</a:t>
            </a:fld>
            <a:endParaRPr lang="en-US" dirty="0"/>
          </a:p>
        </p:txBody>
      </p:sp>
      <p:sp>
        <p:nvSpPr>
          <p:cNvPr id="8" name="Footer Placeholder 7"/>
          <p:cNvSpPr>
            <a:spLocks noGrp="1"/>
          </p:cNvSpPr>
          <p:nvPr>
            <p:ph type="ftr" sz="quarter" idx="11"/>
          </p:nvPr>
        </p:nvSpPr>
        <p:spPr/>
        <p:txBody>
          <a:bodyPr/>
          <a:lstStyle>
            <a:extLst/>
          </a:lstStyle>
          <a:p>
            <a:r>
              <a:rPr lang="en-US" dirty="0" smtClean="0"/>
              <a:t>Accreditation Commission for Midwifery Education 2014 </a:t>
            </a:r>
            <a:endParaRPr lang="en-US" dirty="0"/>
          </a:p>
        </p:txBody>
      </p:sp>
      <p:sp>
        <p:nvSpPr>
          <p:cNvPr id="9" name="Slide Number Placeholder 8"/>
          <p:cNvSpPr>
            <a:spLocks noGrp="1"/>
          </p:cNvSpPr>
          <p:nvPr>
            <p:ph type="sldNum" sz="quarter" idx="12"/>
          </p:nvPr>
        </p:nvSpPr>
        <p:spPr/>
        <p:txBody>
          <a:bodyPr/>
          <a:lstStyle>
            <a:extLst/>
          </a:lstStyle>
          <a:p>
            <a:fld id="{7AAF7CFE-5AEE-4177-B31A-762188D49E6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D0E4F2-F764-4BB6-894F-A637E8D59BBA}" type="datetime1">
              <a:rPr lang="en-US" smtClean="0"/>
              <a:t>5/12/2014</a:t>
            </a:fld>
            <a:endParaRPr lang="en-US" dirty="0"/>
          </a:p>
        </p:txBody>
      </p:sp>
      <p:sp>
        <p:nvSpPr>
          <p:cNvPr id="4" name="Footer Placeholder 3"/>
          <p:cNvSpPr>
            <a:spLocks noGrp="1"/>
          </p:cNvSpPr>
          <p:nvPr>
            <p:ph type="ftr" sz="quarter" idx="11"/>
          </p:nvPr>
        </p:nvSpPr>
        <p:spPr/>
        <p:txBody>
          <a:bodyPr/>
          <a:lstStyle>
            <a:extLst/>
          </a:lstStyle>
          <a:p>
            <a:r>
              <a:rPr lang="en-US" dirty="0" smtClean="0"/>
              <a:t>Accreditation Commission for Midwifery Education 2014 </a:t>
            </a:r>
            <a:endParaRPr lang="en-US" dirty="0"/>
          </a:p>
        </p:txBody>
      </p:sp>
      <p:sp>
        <p:nvSpPr>
          <p:cNvPr id="5" name="Slide Number Placeholder 4"/>
          <p:cNvSpPr>
            <a:spLocks noGrp="1"/>
          </p:cNvSpPr>
          <p:nvPr>
            <p:ph type="sldNum" sz="quarter" idx="12"/>
          </p:nvPr>
        </p:nvSpPr>
        <p:spPr/>
        <p:txBody>
          <a:bodyPr/>
          <a:lstStyle>
            <a:extLst/>
          </a:lstStyle>
          <a:p>
            <a:fld id="{7AAF7CFE-5AEE-4177-B31A-762188D49E69}"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4D71CD-35E0-493E-9ED9-AD6C971614F6}" type="datetime1">
              <a:rPr lang="en-US" smtClean="0"/>
              <a:t>5/12/2014</a:t>
            </a:fld>
            <a:endParaRPr lang="en-US" dirty="0"/>
          </a:p>
        </p:txBody>
      </p:sp>
      <p:sp>
        <p:nvSpPr>
          <p:cNvPr id="3" name="Footer Placeholder 2"/>
          <p:cNvSpPr>
            <a:spLocks noGrp="1"/>
          </p:cNvSpPr>
          <p:nvPr>
            <p:ph type="ftr" sz="quarter" idx="11"/>
          </p:nvPr>
        </p:nvSpPr>
        <p:spPr/>
        <p:txBody>
          <a:bodyPr/>
          <a:lstStyle>
            <a:extLst/>
          </a:lstStyle>
          <a:p>
            <a:r>
              <a:rPr lang="en-US" dirty="0" smtClean="0"/>
              <a:t>Accreditation Commission for Midwifery Education 2014 </a:t>
            </a:r>
            <a:endParaRPr lang="en-US" dirty="0"/>
          </a:p>
        </p:txBody>
      </p:sp>
      <p:sp>
        <p:nvSpPr>
          <p:cNvPr id="4" name="Slide Number Placeholder 3"/>
          <p:cNvSpPr>
            <a:spLocks noGrp="1"/>
          </p:cNvSpPr>
          <p:nvPr>
            <p:ph type="sldNum" sz="quarter" idx="12"/>
          </p:nvPr>
        </p:nvSpPr>
        <p:spPr/>
        <p:txBody>
          <a:bodyPr/>
          <a:lstStyle>
            <a:extLst/>
          </a:lstStyle>
          <a:p>
            <a:fld id="{7AAF7CFE-5AEE-4177-B31A-762188D49E6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09DE8B-55EF-4E4C-ADEF-D279CF115102}" type="datetime1">
              <a:rPr lang="en-US" smtClean="0"/>
              <a:t>5/12/2014</a:t>
            </a:fld>
            <a:endParaRPr lang="en-US" dirty="0"/>
          </a:p>
        </p:txBody>
      </p:sp>
      <p:sp>
        <p:nvSpPr>
          <p:cNvPr id="6" name="Footer Placeholder 5"/>
          <p:cNvSpPr>
            <a:spLocks noGrp="1"/>
          </p:cNvSpPr>
          <p:nvPr>
            <p:ph type="ftr" sz="quarter" idx="11"/>
          </p:nvPr>
        </p:nvSpPr>
        <p:spPr/>
        <p:txBody>
          <a:bodyPr/>
          <a:lstStyle>
            <a:extLst/>
          </a:lstStyle>
          <a:p>
            <a:r>
              <a:rPr lang="en-US" dirty="0" smtClean="0"/>
              <a:t>Accreditation Commission for Midwifery Education 2014 </a:t>
            </a:r>
            <a:endParaRPr lang="en-US" dirty="0"/>
          </a:p>
        </p:txBody>
      </p:sp>
      <p:sp>
        <p:nvSpPr>
          <p:cNvPr id="7" name="Slide Number Placeholder 6"/>
          <p:cNvSpPr>
            <a:spLocks noGrp="1"/>
          </p:cNvSpPr>
          <p:nvPr>
            <p:ph type="sldNum" sz="quarter" idx="12"/>
          </p:nvPr>
        </p:nvSpPr>
        <p:spPr/>
        <p:txBody>
          <a:bodyPr/>
          <a:lstStyle>
            <a:extLst/>
          </a:lstStyle>
          <a:p>
            <a:fld id="{7AAF7CFE-5AEE-4177-B31A-762188D49E6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35C5E6D-8BB4-4927-8C53-F3371089A100}" type="datetime1">
              <a:rPr lang="en-US" smtClean="0"/>
              <a:t>5/12/2014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dirty="0" smtClean="0"/>
              <a:t>Accreditation Commission for Midwifery Education 2014 </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AF7CFE-5AEE-4177-B31A-762188D49E69}"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393A07-805D-4392-8AF8-8AD2C0527877}" type="datetime1">
              <a:rPr lang="en-US" smtClean="0"/>
              <a:t>5/12/2014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dirty="0" smtClean="0"/>
              <a:t>Accreditation Commission for Midwifery Education 2014 </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AF7CFE-5AEE-4177-B31A-762188D49E6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41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Orientation to the Accreditation Commission for Midwifery Education</a:t>
            </a:r>
            <a:br>
              <a:rPr lang="en-US" sz="41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sz="41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ACME</a:t>
            </a:r>
          </a:p>
        </p:txBody>
      </p:sp>
      <p:sp>
        <p:nvSpPr>
          <p:cNvPr id="5" name="Subtitle 4"/>
          <p:cNvSpPr>
            <a:spLocks noGrp="1"/>
          </p:cNvSpPr>
          <p:nvPr>
            <p:ph type="subTitle" idx="1"/>
          </p:nvPr>
        </p:nvSpPr>
        <p:spPr/>
        <p:txBody>
          <a:bodyPr>
            <a:normAutofit fontScale="47500" lnSpcReduction="20000"/>
          </a:bodyPr>
          <a:lstStyle/>
          <a:p>
            <a:r>
              <a:rPr lang="en-US" dirty="0" smtClean="0"/>
              <a:t>May 14, 2014</a:t>
            </a:r>
          </a:p>
          <a:p>
            <a:r>
              <a:rPr lang="en-US" dirty="0" smtClean="0"/>
              <a:t>Susan Stone, DNSc, CNM, FACNM, FAAN</a:t>
            </a:r>
          </a:p>
          <a:p>
            <a:r>
              <a:rPr lang="en-US" dirty="0" smtClean="0"/>
              <a:t>Chair Board of Commissioners</a:t>
            </a:r>
          </a:p>
          <a:p>
            <a:r>
              <a:rPr lang="en-US" dirty="0" smtClean="0"/>
              <a:t>Diane Boyer, PhD, CNM, FACNM</a:t>
            </a:r>
          </a:p>
          <a:p>
            <a:r>
              <a:rPr lang="en-US" dirty="0" smtClean="0"/>
              <a:t>Chair, Board of Review </a:t>
            </a:r>
            <a:endParaRPr lang="en-US" dirty="0"/>
          </a:p>
        </p:txBody>
      </p:sp>
      <p:sp>
        <p:nvSpPr>
          <p:cNvPr id="2" name="Footer Placeholder 1"/>
          <p:cNvSpPr>
            <a:spLocks noGrp="1"/>
          </p:cNvSpPr>
          <p:nvPr>
            <p:ph type="ftr" sz="quarter" idx="11"/>
          </p:nvPr>
        </p:nvSpPr>
        <p:spPr/>
        <p:txBody>
          <a:bodyPr/>
          <a:lstStyle/>
          <a:p>
            <a:r>
              <a:rPr lang="en-US" dirty="0" smtClean="0"/>
              <a:t>Accreditation Commission for Midwifery Education 2014 </a:t>
            </a:r>
            <a:endParaRPr lang="en-US" dirty="0"/>
          </a:p>
        </p:txBody>
      </p:sp>
    </p:spTree>
    <p:extLst>
      <p:ext uri="{BB962C8B-B14F-4D97-AF65-F5344CB8AC3E}">
        <p14:creationId xmlns:p14="http://schemas.microsoft.com/office/powerpoint/2010/main" val="2157082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514600"/>
            <a:ext cx="8229600" cy="4525963"/>
          </a:xfrm>
        </p:spPr>
        <p:txBody>
          <a:bodyPr>
            <a:normAutofit/>
          </a:bodyPr>
          <a:lstStyle/>
          <a:p>
            <a:r>
              <a:rPr lang="en-US" dirty="0" smtClean="0"/>
              <a:t>Help </a:t>
            </a:r>
            <a:r>
              <a:rPr lang="en-US" dirty="0"/>
              <a:t>ensure borrowers can afford their federal student loan debt by allowing all borrowers to cap their payments at 10 percent of their monthly income.</a:t>
            </a:r>
          </a:p>
          <a:p>
            <a:r>
              <a:rPr lang="en-US" dirty="0"/>
              <a:t>Reach out to struggling borrowers to ensure that they are aware of the flexible options available to help them to repay their debt.</a:t>
            </a:r>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533400" y="685800"/>
            <a:ext cx="8229600" cy="1143000"/>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Ensuring that Student Debt Remains Affordable</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President’s Agenda</a:t>
            </a:r>
          </a:p>
        </p:txBody>
      </p:sp>
    </p:spTree>
    <p:extLst>
      <p:ext uri="{BB962C8B-B14F-4D97-AF65-F5344CB8AC3E}">
        <p14:creationId xmlns:p14="http://schemas.microsoft.com/office/powerpoint/2010/main" val="1524474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81200"/>
            <a:ext cx="8229600" cy="4525963"/>
          </a:xfrm>
        </p:spPr>
        <p:txBody>
          <a:bodyPr/>
          <a:lstStyle/>
          <a:p>
            <a:r>
              <a:rPr lang="en-US" dirty="0" smtClean="0"/>
              <a:t>The accreditation and accreditation of basic certificate, basic graduate nurse-midwifery education, direct entry midwifery and pre-certification nurse-midwifery education programs including those programs that offer distance education. </a:t>
            </a:r>
            <a:endParaRPr lang="en-US" dirty="0"/>
          </a:p>
        </p:txBody>
      </p:sp>
      <p:sp>
        <p:nvSpPr>
          <p:cNvPr id="6" name="Footer Placeholder 5"/>
          <p:cNvSpPr>
            <a:spLocks noGrp="1"/>
          </p:cNvSpPr>
          <p:nvPr>
            <p:ph type="ftr" sz="quarter" idx="11"/>
          </p:nvPr>
        </p:nvSpPr>
        <p:spPr/>
        <p:txBody>
          <a:bodyPr/>
          <a:lstStyle/>
          <a:p>
            <a:r>
              <a:rPr lang="en-US" dirty="0" smtClean="0"/>
              <a:t>Accreditation Commission for Midwifery Education 2014 </a:t>
            </a:r>
            <a:endParaRPr lang="en-US" dirty="0"/>
          </a:p>
        </p:txBody>
      </p:sp>
      <p:sp>
        <p:nvSpPr>
          <p:cNvPr id="4" name="Title 3"/>
          <p:cNvSpPr>
            <a:spLocks noGrp="1"/>
          </p:cNvSpPr>
          <p:nvPr>
            <p:ph type="title"/>
          </p:nvPr>
        </p:nvSpPr>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ACME: Current Scope of Recognition by USDE</a:t>
            </a:r>
          </a:p>
        </p:txBody>
      </p:sp>
    </p:spTree>
    <p:extLst>
      <p:ext uri="{BB962C8B-B14F-4D97-AF65-F5344CB8AC3E}">
        <p14:creationId xmlns:p14="http://schemas.microsoft.com/office/powerpoint/2010/main" val="4052487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fontScale="92500" lnSpcReduction="20000"/>
          </a:bodyPr>
          <a:lstStyle/>
          <a:p>
            <a:pPr marL="0" indent="0">
              <a:buNone/>
            </a:pPr>
            <a:r>
              <a:rPr lang="en-US" sz="2900" dirty="0"/>
              <a:t>Programs </a:t>
            </a:r>
            <a:r>
              <a:rPr lang="en-US" sz="2900" dirty="0" smtClean="0"/>
              <a:t>might include but </a:t>
            </a:r>
            <a:r>
              <a:rPr lang="en-US" sz="2900" dirty="0"/>
              <a:t/>
            </a:r>
            <a:br>
              <a:rPr lang="en-US" sz="2900" dirty="0"/>
            </a:br>
            <a:r>
              <a:rPr lang="en-US" sz="2900" dirty="0" smtClean="0"/>
              <a:t>are not limited </a:t>
            </a:r>
            <a:r>
              <a:rPr lang="en-US" sz="2900" dirty="0"/>
              <a:t>to: </a:t>
            </a:r>
            <a:endParaRPr lang="en-US" sz="2900" dirty="0" smtClean="0"/>
          </a:p>
          <a:p>
            <a:r>
              <a:rPr lang="en-US" sz="2900" dirty="0" smtClean="0"/>
              <a:t>Associate </a:t>
            </a:r>
            <a:r>
              <a:rPr lang="en-US" sz="2900" dirty="0"/>
              <a:t>degree or baccalaureate degree to </a:t>
            </a:r>
            <a:r>
              <a:rPr lang="en-US" sz="2900" dirty="0" smtClean="0"/>
              <a:t>masters </a:t>
            </a:r>
            <a:r>
              <a:rPr lang="en-US" sz="2900" dirty="0"/>
              <a:t>degree program in nurse-midwifery or midwifery </a:t>
            </a:r>
          </a:p>
          <a:p>
            <a:r>
              <a:rPr lang="en-US" sz="2900" dirty="0" smtClean="0"/>
              <a:t>Post-baccalaureate </a:t>
            </a:r>
            <a:r>
              <a:rPr lang="en-US" sz="2900" dirty="0"/>
              <a:t>certificate </a:t>
            </a:r>
          </a:p>
          <a:p>
            <a:r>
              <a:rPr lang="en-US" sz="2900" dirty="0" smtClean="0"/>
              <a:t>A </a:t>
            </a:r>
            <a:r>
              <a:rPr lang="en-US" sz="2900" dirty="0"/>
              <a:t>midwifery education program that leads to a </a:t>
            </a:r>
            <a:r>
              <a:rPr lang="en-US" sz="2900" dirty="0" smtClean="0"/>
              <a:t>masters </a:t>
            </a:r>
            <a:r>
              <a:rPr lang="en-US" sz="2900" dirty="0"/>
              <a:t>degree in midwifery, nursing, public health or an allied health field </a:t>
            </a:r>
          </a:p>
          <a:p>
            <a:r>
              <a:rPr lang="en-US" sz="2900" dirty="0" smtClean="0"/>
              <a:t>Post-graduate </a:t>
            </a:r>
            <a:r>
              <a:rPr lang="en-US" sz="2900" dirty="0"/>
              <a:t>certificate </a:t>
            </a:r>
          </a:p>
          <a:p>
            <a:r>
              <a:rPr lang="en-US" sz="2900" dirty="0" smtClean="0"/>
              <a:t>A </a:t>
            </a:r>
            <a:r>
              <a:rPr lang="en-US" sz="2900" dirty="0"/>
              <a:t>midwifery education program that leads to a doctoral degree </a:t>
            </a:r>
          </a:p>
          <a:p>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ACME Accredits Various Types of Programs</a:t>
            </a:r>
          </a:p>
        </p:txBody>
      </p:sp>
    </p:spTree>
    <p:extLst>
      <p:ext uri="{BB962C8B-B14F-4D97-AF65-F5344CB8AC3E}">
        <p14:creationId xmlns:p14="http://schemas.microsoft.com/office/powerpoint/2010/main" val="3349882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900" b="1" dirty="0" smtClean="0"/>
              <a:t>Pre-Accreditation</a:t>
            </a:r>
            <a:r>
              <a:rPr lang="en-US" sz="2900" dirty="0" smtClean="0"/>
              <a:t> – new programs prior to the admission of students</a:t>
            </a:r>
          </a:p>
          <a:p>
            <a:r>
              <a:rPr lang="en-US" sz="2900" b="1" dirty="0" smtClean="0"/>
              <a:t>Initial Accreditation </a:t>
            </a:r>
            <a:r>
              <a:rPr lang="en-US" sz="2900" dirty="0" smtClean="0"/>
              <a:t>– First review and consideration as it is being implemented. Occurs as the program is about to graduate its first class</a:t>
            </a:r>
          </a:p>
          <a:p>
            <a:r>
              <a:rPr lang="en-US" sz="2900" b="1" dirty="0" smtClean="0"/>
              <a:t>Continuing accreditation</a:t>
            </a:r>
            <a:r>
              <a:rPr lang="en-US" sz="2900" dirty="0" smtClean="0"/>
              <a:t> – Periodic complete review including Self Evaluation Report, Site Visit and complete review</a:t>
            </a:r>
          </a:p>
          <a:p>
            <a:r>
              <a:rPr lang="en-US" sz="2900" b="1" dirty="0" smtClean="0"/>
              <a:t>Annual Monitoring Report </a:t>
            </a:r>
            <a:r>
              <a:rPr lang="en-US" sz="2900" dirty="0" smtClean="0"/>
              <a:t>– Programs are </a:t>
            </a:r>
            <a:r>
              <a:rPr lang="en-US" sz="2900" b="1" dirty="0" smtClean="0"/>
              <a:t>required</a:t>
            </a:r>
            <a:r>
              <a:rPr lang="en-US" sz="2900" dirty="0" smtClean="0"/>
              <a:t> to annually submit requested information. These reports are reviewed in detail and could result in various actions. </a:t>
            </a:r>
          </a:p>
          <a:p>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Three Types of Reviews</a:t>
            </a:r>
          </a:p>
        </p:txBody>
      </p:sp>
    </p:spTree>
    <p:extLst>
      <p:ext uri="{BB962C8B-B14F-4D97-AF65-F5344CB8AC3E}">
        <p14:creationId xmlns:p14="http://schemas.microsoft.com/office/powerpoint/2010/main" val="2751556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ACME Policy and Procedure Manual </a:t>
            </a:r>
          </a:p>
          <a:p>
            <a:r>
              <a:rPr lang="en-US" dirty="0" smtClean="0"/>
              <a:t>ACME Criteria for Programmatic Accreditation of Midwifery Education Programs with Instructions for Elaboration and Documentation</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Two Core Documents</a:t>
            </a:r>
          </a:p>
        </p:txBody>
      </p:sp>
    </p:spTree>
    <p:extLst>
      <p:ext uri="{BB962C8B-B14F-4D97-AF65-F5344CB8AC3E}">
        <p14:creationId xmlns:p14="http://schemas.microsoft.com/office/powerpoint/2010/main" val="3203538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Series of definitions in the introduction to both the PP Manual and the Criteria Document</a:t>
            </a:r>
          </a:p>
          <a:p>
            <a:r>
              <a:rPr lang="en-US" dirty="0" smtClean="0"/>
              <a:t>Critical to read them and refer to them often while completing a Site Evaluation Report (SER). </a:t>
            </a:r>
          </a:p>
          <a:p>
            <a:r>
              <a:rPr lang="en-US" dirty="0" smtClean="0"/>
              <a:t>For example: the term certified midwife is used throughout the documents to include both CNMs and CMs. </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Definitions </a:t>
            </a:r>
          </a:p>
        </p:txBody>
      </p:sp>
    </p:spTree>
    <p:extLst>
      <p:ext uri="{BB962C8B-B14F-4D97-AF65-F5344CB8AC3E}">
        <p14:creationId xmlns:p14="http://schemas.microsoft.com/office/powerpoint/2010/main" val="1121879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3200" dirty="0" smtClean="0"/>
          </a:p>
          <a:p>
            <a:pPr>
              <a:buNone/>
            </a:pPr>
            <a:r>
              <a:rPr lang="en-US" dirty="0" smtClean="0"/>
              <a:t>  As defined by the US Department of Education, “a postsecondary educational program offered by an institution of higher education that leads to an academic or professional degree, certificate, or other recognized educational credential.” [34 CFR </a:t>
            </a:r>
            <a:r>
              <a:rPr lang="en-US" dirty="0" smtClean="0">
                <a:latin typeface="Cambria Math"/>
                <a:ea typeface="Cambria Math"/>
              </a:rPr>
              <a:t>§602.3 Definitions]</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533400"/>
            <a:ext cx="8229600" cy="1295400"/>
          </a:xfrm>
        </p:spPr>
        <p:txBody>
          <a:bodyPr>
            <a:no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NEW DEFINITION: </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 “PROGRAM”</a:t>
            </a:r>
          </a:p>
        </p:txBody>
      </p:sp>
    </p:spTree>
    <p:extLst>
      <p:ext uri="{BB962C8B-B14F-4D97-AF65-F5344CB8AC3E}">
        <p14:creationId xmlns:p14="http://schemas.microsoft.com/office/powerpoint/2010/main" val="412842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you have a MSN program and a post masters certificate program, these are two different programs. </a:t>
            </a:r>
          </a:p>
          <a:p>
            <a:r>
              <a:rPr lang="en-US" dirty="0" smtClean="0"/>
              <a:t>If you have a CNM program and a CM program, these are two different programs (they lead to a different credential). </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Interpretation</a:t>
            </a:r>
          </a:p>
        </p:txBody>
      </p:sp>
    </p:spTree>
    <p:extLst>
      <p:ext uri="{BB962C8B-B14F-4D97-AF65-F5344CB8AC3E}">
        <p14:creationId xmlns:p14="http://schemas.microsoft.com/office/powerpoint/2010/main" val="1863771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ACME created this term to facilitate the review of separate but closely related programs within one institution. </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Companion Program </a:t>
            </a:r>
          </a:p>
        </p:txBody>
      </p:sp>
    </p:spTree>
    <p:extLst>
      <p:ext uri="{BB962C8B-B14F-4D97-AF65-F5344CB8AC3E}">
        <p14:creationId xmlns:p14="http://schemas.microsoft.com/office/powerpoint/2010/main" val="36589182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8229600" cy="4525963"/>
          </a:xfrm>
        </p:spPr>
        <p:txBody>
          <a:bodyPr>
            <a:normAutofit fontScale="25000" lnSpcReduction="20000"/>
          </a:bodyPr>
          <a:lstStyle/>
          <a:p>
            <a:pPr marL="0" indent="0">
              <a:buNone/>
            </a:pPr>
            <a:r>
              <a:rPr lang="en-US" sz="8000" dirty="0"/>
              <a:t>A program leading to a different credential than the one </a:t>
            </a:r>
          </a:p>
          <a:p>
            <a:pPr marL="0" indent="0">
              <a:buNone/>
            </a:pPr>
            <a:r>
              <a:rPr lang="en-US" sz="8000" dirty="0"/>
              <a:t>currently offered within an academic unit that is designed </a:t>
            </a:r>
          </a:p>
          <a:p>
            <a:pPr marL="0" indent="0">
              <a:buNone/>
            </a:pPr>
            <a:r>
              <a:rPr lang="en-US" sz="8000" dirty="0"/>
              <a:t>to augment the midwifery education options for students </a:t>
            </a:r>
          </a:p>
          <a:p>
            <a:pPr marL="0" indent="0">
              <a:buNone/>
            </a:pPr>
            <a:r>
              <a:rPr lang="en-US" sz="8000" dirty="0"/>
              <a:t>and mesh with the existing ACME accredited program. </a:t>
            </a:r>
          </a:p>
          <a:p>
            <a:endParaRPr lang="en-US" sz="8000" dirty="0" smtClean="0"/>
          </a:p>
          <a:p>
            <a:pPr marL="0" indent="0">
              <a:buNone/>
            </a:pPr>
            <a:r>
              <a:rPr lang="en-US" sz="8000" dirty="0" smtClean="0"/>
              <a:t>Some </a:t>
            </a:r>
            <a:r>
              <a:rPr lang="en-US" sz="8000" dirty="0"/>
              <a:t>of the elements may be similar for the existing and </a:t>
            </a:r>
          </a:p>
          <a:p>
            <a:pPr marL="0" indent="0">
              <a:buNone/>
            </a:pPr>
            <a:r>
              <a:rPr lang="en-US" sz="8000" dirty="0"/>
              <a:t>companion programs, such as institutional </a:t>
            </a:r>
          </a:p>
          <a:p>
            <a:pPr marL="0" indent="0">
              <a:buNone/>
            </a:pPr>
            <a:r>
              <a:rPr lang="en-US" sz="8000" dirty="0"/>
              <a:t>administration, academic facilities, and the like. Students </a:t>
            </a:r>
          </a:p>
          <a:p>
            <a:pPr marL="0" indent="0">
              <a:buNone/>
            </a:pPr>
            <a:r>
              <a:rPr lang="en-US" sz="8000" dirty="0"/>
              <a:t>may share a number of the same classes. </a:t>
            </a:r>
            <a:endParaRPr lang="en-US" sz="8000" dirty="0" smtClean="0"/>
          </a:p>
          <a:p>
            <a:pPr marL="0" indent="0">
              <a:buNone/>
            </a:pPr>
            <a:endParaRPr lang="en-US" sz="8000" dirty="0"/>
          </a:p>
          <a:p>
            <a:pPr marL="0" indent="0">
              <a:buNone/>
            </a:pPr>
            <a:r>
              <a:rPr lang="en-US" sz="8000" dirty="0" smtClean="0"/>
              <a:t>However</a:t>
            </a:r>
            <a:r>
              <a:rPr lang="en-US" sz="8000" dirty="0"/>
              <a:t>, the </a:t>
            </a:r>
            <a:r>
              <a:rPr lang="en-US" sz="8000" dirty="0" smtClean="0"/>
              <a:t>companion </a:t>
            </a:r>
            <a:r>
              <a:rPr lang="en-US" sz="8000" dirty="0"/>
              <a:t>program leading to its separate credential will </a:t>
            </a:r>
            <a:r>
              <a:rPr lang="en-US" sz="8000" dirty="0" smtClean="0"/>
              <a:t>have </a:t>
            </a:r>
            <a:r>
              <a:rPr lang="en-US" sz="8000" dirty="0"/>
              <a:t>its own objectives, completion requirements and its </a:t>
            </a:r>
            <a:r>
              <a:rPr lang="en-US" sz="8000" dirty="0" smtClean="0"/>
              <a:t>own </a:t>
            </a:r>
            <a:r>
              <a:rPr lang="en-US" sz="8000" dirty="0"/>
              <a:t>curricular path. </a:t>
            </a:r>
            <a:endParaRPr lang="en-US" sz="8000" dirty="0" smtClean="0"/>
          </a:p>
          <a:p>
            <a:pPr marL="0" indent="0">
              <a:buNone/>
            </a:pPr>
            <a:endParaRPr lang="en-US" sz="8000" dirty="0" smtClean="0"/>
          </a:p>
          <a:p>
            <a:pPr marL="0" indent="0">
              <a:buNone/>
            </a:pPr>
            <a:r>
              <a:rPr lang="en-US" sz="8000" dirty="0" smtClean="0"/>
              <a:t>Faculty</a:t>
            </a:r>
            <a:r>
              <a:rPr lang="en-US" sz="8000" dirty="0"/>
              <a:t>, clinical sites, library </a:t>
            </a:r>
            <a:r>
              <a:rPr lang="en-US" sz="8000" dirty="0" smtClean="0"/>
              <a:t>resources</a:t>
            </a:r>
            <a:r>
              <a:rPr lang="en-US" sz="8000" dirty="0"/>
              <a:t>, evaluation and other aspects of the </a:t>
            </a:r>
            <a:r>
              <a:rPr lang="en-US" sz="8000" dirty="0" smtClean="0"/>
              <a:t>companion </a:t>
            </a:r>
            <a:r>
              <a:rPr lang="en-US" sz="8000" dirty="0"/>
              <a:t>program may be added or changed as </a:t>
            </a:r>
            <a:r>
              <a:rPr lang="en-US" sz="8000" dirty="0" smtClean="0"/>
              <a:t> needed </a:t>
            </a:r>
            <a:r>
              <a:rPr lang="en-US" sz="8000" dirty="0"/>
              <a:t>from the existing ACME accredited program. </a:t>
            </a:r>
          </a:p>
          <a:p>
            <a:endParaRPr lang="en-US" dirty="0" smtClean="0"/>
          </a:p>
          <a:p>
            <a:r>
              <a:rPr lang="en-US" dirty="0" smtClean="0"/>
              <a:t>ACME Policy Procedure Manual </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152400"/>
            <a:ext cx="8229600" cy="1143000"/>
          </a:xfrm>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Companion Program </a:t>
            </a:r>
          </a:p>
        </p:txBody>
      </p:sp>
    </p:spTree>
    <p:extLst>
      <p:ext uri="{BB962C8B-B14F-4D97-AF65-F5344CB8AC3E}">
        <p14:creationId xmlns:p14="http://schemas.microsoft.com/office/powerpoint/2010/main" val="2855765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 autonomous commission of the American College of Nurse-Midwives </a:t>
            </a:r>
          </a:p>
          <a:p>
            <a:r>
              <a:rPr lang="en-US" dirty="0" smtClean="0"/>
              <a:t>Recognized by the United States Department of Education (USDE)</a:t>
            </a:r>
          </a:p>
          <a:p>
            <a:r>
              <a:rPr lang="en-US" dirty="0" smtClean="0"/>
              <a:t>Purpose is to plan, implement, evaluate and monitor the pre/accreditation of programs that offer midwifery education. </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lstStyle/>
          <a:p>
            <a:r>
              <a:rPr lang="en-US" dirty="0" smtClean="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What is ACME?</a:t>
            </a:r>
            <a:endPar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endParaRPr>
          </a:p>
        </p:txBody>
      </p:sp>
    </p:spTree>
    <p:extLst>
      <p:ext uri="{BB962C8B-B14F-4D97-AF65-F5344CB8AC3E}">
        <p14:creationId xmlns:p14="http://schemas.microsoft.com/office/powerpoint/2010/main" val="1301590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Requires one Self Evaluation Report (SER) which clearly addresses both programs and their similarities and differences. </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Companion Program </a:t>
            </a:r>
          </a:p>
        </p:txBody>
      </p:sp>
    </p:spTree>
    <p:extLst>
      <p:ext uri="{BB962C8B-B14F-4D97-AF65-F5344CB8AC3E}">
        <p14:creationId xmlns:p14="http://schemas.microsoft.com/office/powerpoint/2010/main" val="3620603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3200" dirty="0" smtClean="0"/>
          </a:p>
          <a:p>
            <a:r>
              <a:rPr lang="en-US" dirty="0" smtClean="0"/>
              <a:t>Review P&amp;P manual carefully—see Appendix G for deadlines</a:t>
            </a:r>
          </a:p>
          <a:p>
            <a:r>
              <a:rPr lang="en-US" dirty="0" smtClean="0"/>
              <a:t>Initiate the process and request a site visit</a:t>
            </a:r>
          </a:p>
          <a:p>
            <a:r>
              <a:rPr lang="en-US" dirty="0" smtClean="0"/>
              <a:t>Plan a timeline for SER and site visit with plenty of time for input from all parties—faculty, administrators, students</a:t>
            </a:r>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609600"/>
            <a:ext cx="8229600" cy="990600"/>
          </a:xfrm>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Preparing for (Re)Accreditation</a:t>
            </a:r>
          </a:p>
        </p:txBody>
      </p:sp>
    </p:spTree>
    <p:extLst>
      <p:ext uri="{BB962C8B-B14F-4D97-AF65-F5344CB8AC3E}">
        <p14:creationId xmlns:p14="http://schemas.microsoft.com/office/powerpoint/2010/main" val="151077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b="1" dirty="0" smtClean="0"/>
          </a:p>
          <a:p>
            <a:r>
              <a:rPr lang="en-US" b="1" dirty="0" smtClean="0"/>
              <a:t>Writing the SER</a:t>
            </a:r>
          </a:p>
          <a:p>
            <a:pPr lvl="1"/>
            <a:r>
              <a:rPr lang="en-US" sz="2700" dirty="0" smtClean="0"/>
              <a:t>See Appendix F: Instructions for Preparation of Reports</a:t>
            </a:r>
          </a:p>
          <a:p>
            <a:pPr lvl="1"/>
            <a:endParaRPr lang="en-US" sz="2700" dirty="0" smtClean="0"/>
          </a:p>
          <a:p>
            <a:pPr lvl="1"/>
            <a:r>
              <a:rPr lang="en-US" sz="2700" dirty="0" smtClean="0"/>
              <a:t>Carefully read and </a:t>
            </a:r>
            <a:r>
              <a:rPr lang="en-US" sz="2700" b="1" dirty="0" smtClean="0"/>
              <a:t>follow</a:t>
            </a:r>
            <a:r>
              <a:rPr lang="en-US" sz="2700" dirty="0" smtClean="0"/>
              <a:t> all instructions in the </a:t>
            </a:r>
            <a:r>
              <a:rPr lang="en-US" sz="2700" i="1" dirty="0" smtClean="0"/>
              <a:t>Criteria for Programmatic Accreditation</a:t>
            </a:r>
          </a:p>
          <a:p>
            <a:pPr lvl="1"/>
            <a:endParaRPr lang="en-US" sz="2700" dirty="0" smtClean="0"/>
          </a:p>
          <a:p>
            <a:pPr lvl="1"/>
            <a:r>
              <a:rPr lang="en-US" sz="2700" dirty="0" smtClean="0"/>
              <a:t>If there are any questions, consult the Executive Director.</a:t>
            </a:r>
            <a:endParaRPr lang="en-US" sz="2700"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Preparing for (Re)Accreditation</a:t>
            </a:r>
          </a:p>
        </p:txBody>
      </p:sp>
    </p:spTree>
    <p:extLst>
      <p:ext uri="{BB962C8B-B14F-4D97-AF65-F5344CB8AC3E}">
        <p14:creationId xmlns:p14="http://schemas.microsoft.com/office/powerpoint/2010/main" val="52555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lnSpcReduction="10000"/>
          </a:bodyPr>
          <a:lstStyle/>
          <a:p>
            <a:pPr>
              <a:buNone/>
            </a:pPr>
            <a:r>
              <a:rPr lang="en-US" dirty="0" smtClean="0"/>
              <a:t>Note that the form given in Appendix A for the Title Page and Program Overview has two sides:</a:t>
            </a:r>
          </a:p>
          <a:p>
            <a:pPr>
              <a:buNone/>
            </a:pPr>
            <a:endParaRPr lang="en-US" dirty="0" smtClean="0"/>
          </a:p>
          <a:p>
            <a:pPr>
              <a:buFont typeface="Wingdings" pitchFamily="2" charset="2"/>
              <a:buChar char="Ø"/>
            </a:pPr>
            <a:r>
              <a:rPr lang="en-US" dirty="0" smtClean="0"/>
              <a:t>The front side says “Title Page.”</a:t>
            </a:r>
          </a:p>
          <a:p>
            <a:pPr>
              <a:buFont typeface="Wingdings" pitchFamily="2" charset="2"/>
              <a:buChar char="Ø"/>
            </a:pPr>
            <a:endParaRPr lang="en-US" dirty="0" smtClean="0"/>
          </a:p>
          <a:p>
            <a:pPr>
              <a:buFont typeface="Wingdings" pitchFamily="2" charset="2"/>
              <a:buChar char="Ø"/>
            </a:pPr>
            <a:r>
              <a:rPr lang="en-US" dirty="0" smtClean="0"/>
              <a:t>The back side has a table titled “Program or Programs.”</a:t>
            </a:r>
          </a:p>
          <a:p>
            <a:pPr>
              <a:buNone/>
            </a:pPr>
            <a:r>
              <a:rPr lang="en-US" dirty="0" smtClean="0"/>
              <a:t>	This table is sometimes overlooked, but contains important information to give the program overview.</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Instructions for Title Page and Program Overview</a:t>
            </a:r>
          </a:p>
        </p:txBody>
      </p:sp>
    </p:spTree>
    <p:extLst>
      <p:ext uri="{BB962C8B-B14F-4D97-AF65-F5344CB8AC3E}">
        <p14:creationId xmlns:p14="http://schemas.microsoft.com/office/powerpoint/2010/main" val="3483985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04183"/>
            <a:ext cx="91440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TITLE PAGE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Name of Institution     	______________________________________________</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Specific Title or Name of Program/Programs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______________________________________________</a:t>
            </a:r>
            <a:r>
              <a:rPr kumimoji="0" lang="en-U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Names, Credentials, Titles of Institutional Officers, and emails</a:t>
            </a: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lang="en-US" sz="2000" b="1" dirty="0">
                <a:latin typeface="Arial" pitchFamily="34" charset="0"/>
                <a:ea typeface="Times New Roman" pitchFamily="18" charset="0"/>
                <a:cs typeface="Arial" pitchFamily="34" charset="0"/>
              </a:rPr>
              <a:t> </a:t>
            </a:r>
            <a:r>
              <a:rPr lang="en-US" sz="2000" b="1" dirty="0" smtClean="0">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Officer1____________________________________</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Officer 2____________________________________</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Officer 3____________________________________</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Name, Credentials, Titles of Program Director and Contact        		Phone/Email____________________________________</a:t>
            </a: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Program Director</a:t>
            </a:r>
            <a:r>
              <a:rPr kumimoji="0" lang="en-US"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_______________________________________________</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dirty="0" smtClean="0"/>
              <a:t>Accreditation Commission for Midwifery Education 2014 </a:t>
            </a:r>
            <a:endParaRPr lang="en-US" dirty="0"/>
          </a:p>
        </p:txBody>
      </p:sp>
    </p:spTree>
    <p:extLst>
      <p:ext uri="{BB962C8B-B14F-4D97-AF65-F5344CB8AC3E}">
        <p14:creationId xmlns:p14="http://schemas.microsoft.com/office/powerpoint/2010/main" val="2303394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19053188"/>
              </p:ext>
            </p:extLst>
          </p:nvPr>
        </p:nvGraphicFramePr>
        <p:xfrm>
          <a:off x="1799573" y="970767"/>
          <a:ext cx="5478162" cy="4130040"/>
        </p:xfrm>
        <a:graphic>
          <a:graphicData uri="http://schemas.openxmlformats.org/drawingml/2006/table">
            <a:tbl>
              <a:tblPr/>
              <a:tblGrid>
                <a:gridCol w="2533135"/>
                <a:gridCol w="383288"/>
                <a:gridCol w="800901"/>
                <a:gridCol w="889572"/>
                <a:gridCol w="871266"/>
              </a:tblGrid>
              <a:tr h="604108">
                <a:tc>
                  <a:txBody>
                    <a:bodyPr/>
                    <a:lstStyle/>
                    <a:p>
                      <a:pPr marL="0" marR="0" algn="ctr">
                        <a:spcBef>
                          <a:spcPts val="0"/>
                        </a:spcBef>
                        <a:spcAft>
                          <a:spcPts val="0"/>
                        </a:spcAft>
                      </a:pPr>
                      <a:r>
                        <a:rPr lang="en-US" sz="1100" b="1" dirty="0">
                          <a:latin typeface="Arial"/>
                          <a:ea typeface="Times New Roman"/>
                          <a:cs typeface="Times New Roman"/>
                        </a:rPr>
                        <a:t>Type</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b="1" dirty="0">
                          <a:latin typeface="Arial"/>
                          <a:ea typeface="Times New Roman"/>
                          <a:cs typeface="Times New Roman"/>
                        </a:rPr>
                        <a:t>Yes/</a:t>
                      </a:r>
                      <a:endParaRPr lang="en-US" sz="1100" dirty="0">
                        <a:latin typeface="Times New Roman"/>
                        <a:ea typeface="Times New Roman"/>
                        <a:cs typeface="Times New Roman"/>
                      </a:endParaRPr>
                    </a:p>
                    <a:p>
                      <a:pPr marL="0" marR="0" algn="ctr">
                        <a:spcBef>
                          <a:spcPts val="0"/>
                        </a:spcBef>
                        <a:spcAft>
                          <a:spcPts val="0"/>
                        </a:spcAft>
                      </a:pPr>
                      <a:r>
                        <a:rPr lang="en-US" sz="1000" b="1" dirty="0">
                          <a:latin typeface="Arial"/>
                          <a:ea typeface="Times New Roman"/>
                          <a:cs typeface="Times New Roman"/>
                        </a:rPr>
                        <a:t>No</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b="1" dirty="0">
                          <a:latin typeface="Arial"/>
                          <a:ea typeface="Times New Roman"/>
                          <a:cs typeface="Times New Roman"/>
                        </a:rPr>
                        <a:t>If yes, type of degree or certificate</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b="1" dirty="0">
                          <a:latin typeface="Arial"/>
                          <a:ea typeface="Times New Roman"/>
                          <a:cs typeface="Times New Roman"/>
                        </a:rPr>
                        <a:t>Current Student Enrollment per Class</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b="1" dirty="0">
                          <a:latin typeface="Arial"/>
                          <a:ea typeface="Times New Roman"/>
                          <a:cs typeface="Times New Roman"/>
                        </a:rPr>
                        <a:t>Total Student Enrollment </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659027">
                <a:tc>
                  <a:txBody>
                    <a:bodyPr/>
                    <a:lstStyle/>
                    <a:p>
                      <a:pPr marL="0" marR="0">
                        <a:spcBef>
                          <a:spcPts val="0"/>
                        </a:spcBef>
                        <a:spcAft>
                          <a:spcPts val="0"/>
                        </a:spcAft>
                      </a:pPr>
                      <a:r>
                        <a:rPr lang="en-US" sz="1100" dirty="0">
                          <a:latin typeface="Arial"/>
                          <a:ea typeface="Times New Roman"/>
                          <a:cs typeface="Times New Roman"/>
                        </a:rPr>
                        <a:t>Midwifery education program that leads to a master’s degree in midwifery, nursing, public health or an allied health field </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757">
                <a:tc>
                  <a:txBody>
                    <a:bodyPr/>
                    <a:lstStyle/>
                    <a:p>
                      <a:pPr marL="0" marR="0">
                        <a:spcBef>
                          <a:spcPts val="0"/>
                        </a:spcBef>
                        <a:spcAft>
                          <a:spcPts val="0"/>
                        </a:spcAft>
                      </a:pPr>
                      <a:r>
                        <a:rPr lang="en-US" sz="1100" dirty="0">
                          <a:latin typeface="Arial"/>
                          <a:ea typeface="Times New Roman"/>
                          <a:cs typeface="Times New Roman"/>
                        </a:rPr>
                        <a:t>    Associate degree in nursing entry</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757">
                <a:tc>
                  <a:txBody>
                    <a:bodyPr/>
                    <a:lstStyle/>
                    <a:p>
                      <a:pPr marL="0" marR="0">
                        <a:spcBef>
                          <a:spcPts val="0"/>
                        </a:spcBef>
                        <a:spcAft>
                          <a:spcPts val="0"/>
                        </a:spcAft>
                      </a:pPr>
                      <a:r>
                        <a:rPr lang="en-US" sz="1100" dirty="0">
                          <a:latin typeface="Arial"/>
                          <a:ea typeface="Times New Roman"/>
                          <a:cs typeface="Times New Roman"/>
                        </a:rPr>
                        <a:t>    Bachelor of Science in nursing entry</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514">
                <a:tc>
                  <a:txBody>
                    <a:bodyPr/>
                    <a:lstStyle/>
                    <a:p>
                      <a:pPr marL="171450" marR="0" indent="-171450">
                        <a:spcBef>
                          <a:spcPts val="0"/>
                        </a:spcBef>
                        <a:spcAft>
                          <a:spcPts val="0"/>
                        </a:spcAft>
                      </a:pPr>
                      <a:r>
                        <a:rPr lang="en-US" sz="1100" dirty="0">
                          <a:latin typeface="Arial"/>
                          <a:ea typeface="Times New Roman"/>
                          <a:cs typeface="Times New Roman"/>
                        </a:rPr>
                        <a:t>    Non-nursing baccalaureate degree             entry</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757">
                <a:tc>
                  <a:txBody>
                    <a:bodyPr/>
                    <a:lstStyle/>
                    <a:p>
                      <a:pPr marL="0" marR="0">
                        <a:spcBef>
                          <a:spcPts val="0"/>
                        </a:spcBef>
                        <a:spcAft>
                          <a:spcPts val="0"/>
                        </a:spcAft>
                      </a:pPr>
                      <a:r>
                        <a:rPr lang="en-US" sz="1100" dirty="0">
                          <a:latin typeface="Arial"/>
                          <a:ea typeface="Times New Roman"/>
                          <a:cs typeface="Times New Roman"/>
                        </a:rPr>
                        <a:t>    Other, please describe</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9027">
                <a:tc>
                  <a:txBody>
                    <a:bodyPr/>
                    <a:lstStyle/>
                    <a:p>
                      <a:pPr marL="0" marR="0">
                        <a:spcBef>
                          <a:spcPts val="0"/>
                        </a:spcBef>
                        <a:spcAft>
                          <a:spcPts val="0"/>
                        </a:spcAft>
                      </a:pPr>
                      <a:r>
                        <a:rPr lang="en-US" sz="1100" dirty="0">
                          <a:latin typeface="Arial"/>
                          <a:ea typeface="Times New Roman"/>
                          <a:cs typeface="Times New Roman"/>
                        </a:rPr>
                        <a:t>Midwifery education program that leads to a doctoral degree in midwifery, nursing, public health or an allied health field</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757">
                <a:tc>
                  <a:txBody>
                    <a:bodyPr/>
                    <a:lstStyle/>
                    <a:p>
                      <a:pPr marL="0" marR="0">
                        <a:spcBef>
                          <a:spcPts val="0"/>
                        </a:spcBef>
                        <a:spcAft>
                          <a:spcPts val="0"/>
                        </a:spcAft>
                      </a:pPr>
                      <a:r>
                        <a:rPr lang="en-US" sz="1100" dirty="0">
                          <a:latin typeface="Arial"/>
                          <a:ea typeface="Times New Roman"/>
                          <a:cs typeface="Times New Roman"/>
                        </a:rPr>
                        <a:t>    Associate degree in nursing entry</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757">
                <a:tc>
                  <a:txBody>
                    <a:bodyPr/>
                    <a:lstStyle/>
                    <a:p>
                      <a:pPr marL="0" marR="0">
                        <a:spcBef>
                          <a:spcPts val="0"/>
                        </a:spcBef>
                        <a:spcAft>
                          <a:spcPts val="0"/>
                        </a:spcAft>
                      </a:pPr>
                      <a:r>
                        <a:rPr lang="en-US" sz="1100" dirty="0">
                          <a:latin typeface="Arial"/>
                          <a:ea typeface="Times New Roman"/>
                          <a:cs typeface="Times New Roman"/>
                        </a:rPr>
                        <a:t>    Bachelor of Science in nursing entry</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514">
                <a:tc>
                  <a:txBody>
                    <a:bodyPr/>
                    <a:lstStyle/>
                    <a:p>
                      <a:pPr marL="171450" marR="0">
                        <a:spcBef>
                          <a:spcPts val="0"/>
                        </a:spcBef>
                        <a:spcAft>
                          <a:spcPts val="0"/>
                        </a:spcAft>
                      </a:pPr>
                      <a:r>
                        <a:rPr lang="en-US" sz="1100" dirty="0">
                          <a:latin typeface="Arial"/>
                          <a:ea typeface="Times New Roman"/>
                          <a:cs typeface="Times New Roman"/>
                        </a:rPr>
                        <a:t>Non-nursing baccalaureate degree     entry</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757">
                <a:tc>
                  <a:txBody>
                    <a:bodyPr/>
                    <a:lstStyle/>
                    <a:p>
                      <a:pPr marL="0" marR="0">
                        <a:spcBef>
                          <a:spcPts val="0"/>
                        </a:spcBef>
                        <a:spcAft>
                          <a:spcPts val="0"/>
                        </a:spcAft>
                      </a:pPr>
                      <a:r>
                        <a:rPr lang="en-US" sz="1100" dirty="0">
                          <a:latin typeface="Arial"/>
                          <a:ea typeface="Times New Roman"/>
                          <a:cs typeface="Times New Roman"/>
                        </a:rPr>
                        <a:t>    Other, please describe</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757">
                <a:tc>
                  <a:txBody>
                    <a:bodyPr/>
                    <a:lstStyle/>
                    <a:p>
                      <a:pPr marL="0" marR="0">
                        <a:spcBef>
                          <a:spcPts val="0"/>
                        </a:spcBef>
                        <a:spcAft>
                          <a:spcPts val="0"/>
                        </a:spcAft>
                      </a:pPr>
                      <a:r>
                        <a:rPr lang="en-US" sz="1100" dirty="0">
                          <a:latin typeface="Arial"/>
                          <a:ea typeface="Times New Roman"/>
                          <a:cs typeface="Times New Roman"/>
                        </a:rPr>
                        <a:t>Post baccalaureate certificate</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757">
                <a:tc>
                  <a:txBody>
                    <a:bodyPr/>
                    <a:lstStyle/>
                    <a:p>
                      <a:pPr marL="0" marR="0">
                        <a:spcBef>
                          <a:spcPts val="0"/>
                        </a:spcBef>
                        <a:spcAft>
                          <a:spcPts val="0"/>
                        </a:spcAft>
                      </a:pPr>
                      <a:r>
                        <a:rPr lang="en-US" sz="1100" dirty="0">
                          <a:latin typeface="Arial"/>
                          <a:ea typeface="Times New Roman"/>
                          <a:cs typeface="Times New Roman"/>
                        </a:rPr>
                        <a:t>Post graduate certificate</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757">
                <a:tc>
                  <a:txBody>
                    <a:bodyPr/>
                    <a:lstStyle/>
                    <a:p>
                      <a:pPr marL="0" marR="0">
                        <a:spcBef>
                          <a:spcPts val="0"/>
                        </a:spcBef>
                        <a:spcAft>
                          <a:spcPts val="0"/>
                        </a:spcAft>
                      </a:pPr>
                      <a:r>
                        <a:rPr lang="en-US" sz="1100" b="1" dirty="0">
                          <a:latin typeface="Arial"/>
                          <a:ea typeface="Times New Roman"/>
                          <a:cs typeface="Times New Roman"/>
                        </a:rPr>
                        <a:t>OVERALL TOTAL</a:t>
                      </a: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just">
                        <a:spcBef>
                          <a:spcPts val="0"/>
                        </a:spcBef>
                        <a:spcAft>
                          <a:spcPts val="0"/>
                        </a:spcAft>
                      </a:pPr>
                      <a:endParaRPr lang="en-US" sz="1100" dirty="0">
                        <a:latin typeface="Times New Roman"/>
                        <a:ea typeface="Times New Roman"/>
                        <a:cs typeface="Times New Roman"/>
                      </a:endParaRPr>
                    </a:p>
                  </a:txBody>
                  <a:tcPr marL="61784" marR="6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70657" name="Rectangle 1"/>
          <p:cNvSpPr>
            <a:spLocks noChangeArrowheads="1"/>
          </p:cNvSpPr>
          <p:nvPr/>
        </p:nvSpPr>
        <p:spPr bwMode="auto">
          <a:xfrm rot="10800000" flipV="1">
            <a:off x="838200" y="5237203"/>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Contact Person for Notification _____________________________________</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Address  ________________________________________________________</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Phone and Email _________________________________________________</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2514600" y="293121"/>
            <a:ext cx="3879588" cy="553998"/>
          </a:xfrm>
          <a:prstGeom prst="rect">
            <a:avLst/>
          </a:prstGeom>
          <a:noFill/>
        </p:spPr>
        <p:txBody>
          <a:bodyPr wrap="none" rtlCol="0">
            <a:spAutoFit/>
          </a:bodyPr>
          <a:lstStyle/>
          <a:p>
            <a:r>
              <a:rPr lang="en-US" sz="3000" dirty="0" smtClean="0">
                <a:latin typeface="Arial" pitchFamily="34" charset="0"/>
                <a:cs typeface="Arial" pitchFamily="34" charset="0"/>
              </a:rPr>
              <a:t>Program or Programs</a:t>
            </a:r>
            <a:endParaRPr lang="en-US" sz="3000" dirty="0">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US" dirty="0" smtClean="0"/>
              <a:t>Accreditation Commission for Midwifery Education 2014 </a:t>
            </a:r>
            <a:endParaRPr lang="en-US" dirty="0"/>
          </a:p>
        </p:txBody>
      </p:sp>
    </p:spTree>
    <p:extLst>
      <p:ext uri="{BB962C8B-B14F-4D97-AF65-F5344CB8AC3E}">
        <p14:creationId xmlns:p14="http://schemas.microsoft.com/office/powerpoint/2010/main" val="3226948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b="1" dirty="0" smtClean="0"/>
          </a:p>
          <a:p>
            <a:r>
              <a:rPr lang="en-US" b="1" dirty="0" smtClean="0"/>
              <a:t>Preparing for the site visit</a:t>
            </a:r>
            <a:endParaRPr lang="en-US" dirty="0" smtClean="0"/>
          </a:p>
          <a:p>
            <a:pPr lvl="1"/>
            <a:r>
              <a:rPr lang="en-US" sz="2700" dirty="0" smtClean="0"/>
              <a:t>Review Site Visit section in the </a:t>
            </a:r>
            <a:r>
              <a:rPr lang="en-US" sz="2700" i="1" dirty="0" smtClean="0"/>
              <a:t>Policies and Procedures Manual</a:t>
            </a:r>
            <a:endParaRPr lang="en-US" sz="2700" dirty="0" smtClean="0"/>
          </a:p>
          <a:p>
            <a:pPr lvl="1"/>
            <a:r>
              <a:rPr lang="en-US" sz="2700" dirty="0" smtClean="0"/>
              <a:t>Follow all instructions for the organization of the Exhibits in and for the content of the Exhibits in the </a:t>
            </a:r>
            <a:r>
              <a:rPr lang="en-US" sz="2700" i="1" dirty="0" smtClean="0"/>
              <a:t>Criteria for Programmatic Accreditation.</a:t>
            </a:r>
            <a:endParaRPr lang="en-US" sz="2700" dirty="0" smtClean="0"/>
          </a:p>
          <a:p>
            <a:pPr lvl="1"/>
            <a:r>
              <a:rPr lang="en-US" sz="2700" dirty="0" smtClean="0"/>
              <a:t>It is helpful to have sections of the Exhibits organized in portable boxes for the convenience of site visitors.</a:t>
            </a:r>
          </a:p>
          <a:p>
            <a:pPr lvl="1"/>
            <a:endParaRPr lang="en-US" dirty="0" smtClean="0"/>
          </a:p>
          <a:p>
            <a:pPr lvl="1">
              <a:buNone/>
            </a:pPr>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704088"/>
            <a:ext cx="8229600" cy="896112"/>
          </a:xfrm>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Preparing for (Re)Accreditation</a:t>
            </a:r>
          </a:p>
        </p:txBody>
      </p:sp>
    </p:spTree>
    <p:extLst>
      <p:ext uri="{BB962C8B-B14F-4D97-AF65-F5344CB8AC3E}">
        <p14:creationId xmlns:p14="http://schemas.microsoft.com/office/powerpoint/2010/main" val="80858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25963"/>
          </a:xfrm>
        </p:spPr>
        <p:txBody>
          <a:bodyPr>
            <a:normAutofit/>
          </a:bodyPr>
          <a:lstStyle/>
          <a:p>
            <a:pPr marL="0" indent="0">
              <a:buNone/>
            </a:pPr>
            <a:r>
              <a:rPr lang="en-US" dirty="0" smtClean="0"/>
              <a:t>Criteria for Programmatic Accreditation of Midwifery Education Programs </a:t>
            </a:r>
          </a:p>
          <a:p>
            <a:r>
              <a:rPr lang="en-US" dirty="0" smtClean="0"/>
              <a:t>Criterion I Organization and Administration</a:t>
            </a:r>
          </a:p>
          <a:p>
            <a:r>
              <a:rPr lang="en-US" dirty="0" smtClean="0"/>
              <a:t>Criterion II Faculty and Faculty Organization</a:t>
            </a:r>
          </a:p>
          <a:p>
            <a:r>
              <a:rPr lang="en-US" dirty="0" smtClean="0"/>
              <a:t>Criterion III Students</a:t>
            </a:r>
          </a:p>
          <a:p>
            <a:r>
              <a:rPr lang="en-US" dirty="0" smtClean="0"/>
              <a:t>Criterion IV Curriculum and Student Learning </a:t>
            </a:r>
          </a:p>
          <a:p>
            <a:r>
              <a:rPr lang="en-US" dirty="0" smtClean="0"/>
              <a:t>Criterion V Resources</a:t>
            </a:r>
          </a:p>
          <a:p>
            <a:r>
              <a:rPr lang="en-US" dirty="0" smtClean="0"/>
              <a:t>Criterion VI Assessment and Outcomes</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ACME: Components of the Evaluation </a:t>
            </a:r>
          </a:p>
        </p:txBody>
      </p:sp>
    </p:spTree>
    <p:extLst>
      <p:ext uri="{BB962C8B-B14F-4D97-AF65-F5344CB8AC3E}">
        <p14:creationId xmlns:p14="http://schemas.microsoft.com/office/powerpoint/2010/main" val="4040355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3400" y="1676400"/>
            <a:ext cx="8229600" cy="4525963"/>
          </a:xfrm>
        </p:spPr>
        <p:txBody>
          <a:bodyPr>
            <a:normAutofit lnSpcReduction="10000"/>
          </a:bodyPr>
          <a:lstStyle/>
          <a:p>
            <a:r>
              <a:rPr lang="en-US" dirty="0" smtClean="0"/>
              <a:t>Describe how the program is organized..must reside within or be affiliated with an accredited institution of higher learning. </a:t>
            </a:r>
          </a:p>
          <a:p>
            <a:r>
              <a:rPr lang="en-US" dirty="0" smtClean="0"/>
              <a:t>Describe the budget process</a:t>
            </a:r>
          </a:p>
          <a:p>
            <a:r>
              <a:rPr lang="en-US" dirty="0" smtClean="0"/>
              <a:t>Each program is a definable entity distinguishable from other education programs. </a:t>
            </a:r>
          </a:p>
          <a:p>
            <a:r>
              <a:rPr lang="en-US" dirty="0" smtClean="0"/>
              <a:t>There is a program director who is a midwife</a:t>
            </a:r>
          </a:p>
          <a:p>
            <a:r>
              <a:rPr lang="en-US" dirty="0" smtClean="0"/>
              <a:t>Public transparency and accuracy of program details (ex. degree offered, tuition, transfer of credit, admission, graduation policies) </a:t>
            </a:r>
            <a:endParaRPr lang="en-US" dirty="0"/>
          </a:p>
        </p:txBody>
      </p:sp>
      <p:sp>
        <p:nvSpPr>
          <p:cNvPr id="5" name="Footer Placeholder 4"/>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609600"/>
            <a:ext cx="8229600" cy="990600"/>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Criterion I Organization and Administration</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endPar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endParaRPr>
          </a:p>
        </p:txBody>
      </p:sp>
    </p:spTree>
    <p:extLst>
      <p:ext uri="{BB962C8B-B14F-4D97-AF65-F5344CB8AC3E}">
        <p14:creationId xmlns:p14="http://schemas.microsoft.com/office/powerpoint/2010/main" val="2412995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145" y="1524000"/>
            <a:ext cx="8229600" cy="4525963"/>
          </a:xfrm>
        </p:spPr>
        <p:txBody>
          <a:bodyPr>
            <a:noAutofit/>
          </a:bodyPr>
          <a:lstStyle/>
          <a:p>
            <a:r>
              <a:rPr lang="en-US" sz="2500" dirty="0" smtClean="0"/>
              <a:t>In this section, you will describe all things pertaining to faculty. </a:t>
            </a:r>
          </a:p>
          <a:p>
            <a:r>
              <a:rPr lang="en-US" sz="2500" dirty="0" smtClean="0"/>
              <a:t>How they are recruited?</a:t>
            </a:r>
          </a:p>
          <a:p>
            <a:r>
              <a:rPr lang="en-US" sz="2500" dirty="0" smtClean="0"/>
              <a:t>Required qualifications. </a:t>
            </a:r>
          </a:p>
          <a:p>
            <a:r>
              <a:rPr lang="en-US" sz="2500" dirty="0" smtClean="0"/>
              <a:t>How they are credentialed</a:t>
            </a:r>
          </a:p>
          <a:p>
            <a:r>
              <a:rPr lang="en-US" sz="2500" dirty="0" smtClean="0"/>
              <a:t>How do you determine competency to teach what they teach?</a:t>
            </a:r>
          </a:p>
          <a:p>
            <a:r>
              <a:rPr lang="en-US" sz="2500" dirty="0" smtClean="0"/>
              <a:t>Responsibilities</a:t>
            </a:r>
          </a:p>
          <a:p>
            <a:r>
              <a:rPr lang="en-US" sz="2500" dirty="0" smtClean="0"/>
              <a:t>Resources for faculty</a:t>
            </a:r>
          </a:p>
          <a:p>
            <a:r>
              <a:rPr lang="en-US" sz="2500" dirty="0" smtClean="0"/>
              <a:t>Scholarly activities</a:t>
            </a:r>
          </a:p>
          <a:p>
            <a:r>
              <a:rPr lang="en-US" sz="2500" dirty="0" smtClean="0"/>
              <a:t>Etc. as detailed in ACME Criteria</a:t>
            </a:r>
            <a:endParaRPr lang="en-US" sz="2500"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609600"/>
            <a:ext cx="8229600" cy="762000"/>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Criterion II Faculty and Faculty Organization</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endPar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endParaRPr>
          </a:p>
        </p:txBody>
      </p:sp>
    </p:spTree>
    <p:extLst>
      <p:ext uri="{BB962C8B-B14F-4D97-AF65-F5344CB8AC3E}">
        <p14:creationId xmlns:p14="http://schemas.microsoft.com/office/powerpoint/2010/main" val="3146971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voluntary quality assurance activity conducted jointly by ACME and the educational institution which combines self-assessment and peer review. </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What is Accreditation?</a:t>
            </a:r>
          </a:p>
        </p:txBody>
      </p:sp>
    </p:spTree>
    <p:extLst>
      <p:ext uri="{BB962C8B-B14F-4D97-AF65-F5344CB8AC3E}">
        <p14:creationId xmlns:p14="http://schemas.microsoft.com/office/powerpoint/2010/main" val="210338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3733800"/>
          </a:xfrm>
        </p:spPr>
        <p:txBody>
          <a:bodyPr>
            <a:normAutofit/>
          </a:bodyPr>
          <a:lstStyle/>
          <a:p>
            <a:r>
              <a:rPr lang="en-US" dirty="0" smtClean="0"/>
              <a:t>All Faculty</a:t>
            </a:r>
          </a:p>
          <a:p>
            <a:r>
              <a:rPr lang="en-US" dirty="0" smtClean="0"/>
              <a:t>Core Faculty</a:t>
            </a:r>
          </a:p>
          <a:p>
            <a:r>
              <a:rPr lang="en-US" dirty="0" smtClean="0"/>
              <a:t>Midwifery Program Faculty</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704088"/>
            <a:ext cx="8229600" cy="1200912"/>
          </a:xfrm>
        </p:spPr>
        <p:txBody>
          <a:bodyPr>
            <a:no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Faculty Definitions </a:t>
            </a:r>
          </a:p>
        </p:txBody>
      </p:sp>
    </p:spTree>
    <p:extLst>
      <p:ext uri="{BB962C8B-B14F-4D97-AF65-F5344CB8AC3E}">
        <p14:creationId xmlns:p14="http://schemas.microsoft.com/office/powerpoint/2010/main" val="11741366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normAutofit fontScale="92500" lnSpcReduction="10000"/>
          </a:bodyPr>
          <a:lstStyle/>
          <a:p>
            <a:pPr>
              <a:buNone/>
            </a:pPr>
            <a:r>
              <a:rPr lang="en-US" sz="3200" dirty="0" smtClean="0"/>
              <a:t>  </a:t>
            </a:r>
            <a:r>
              <a:rPr lang="en-US" sz="2900" dirty="0" smtClean="0"/>
              <a:t>“All certified midwives and faculty of other disciplines who teach and evaluate midwifery students. This includes faculty members with primarily or exclusively clinical teaching responsibilities.”</a:t>
            </a:r>
          </a:p>
          <a:p>
            <a:pPr>
              <a:buNone/>
            </a:pPr>
            <a:r>
              <a:rPr lang="en-US" sz="2900" i="1" dirty="0" smtClean="0"/>
              <a:t>  </a:t>
            </a:r>
            <a:r>
              <a:rPr lang="en-US" sz="2900" i="1" u="sng" dirty="0" smtClean="0"/>
              <a:t>This includes:</a:t>
            </a:r>
          </a:p>
          <a:p>
            <a:pPr>
              <a:buFont typeface="Wingdings" pitchFamily="2" charset="2"/>
              <a:buChar char="Ø"/>
            </a:pPr>
            <a:r>
              <a:rPr lang="en-US" sz="2900" i="1" dirty="0" smtClean="0"/>
              <a:t>Core Faculty</a:t>
            </a:r>
          </a:p>
          <a:p>
            <a:pPr>
              <a:buFont typeface="Wingdings" pitchFamily="2" charset="2"/>
              <a:buChar char="Ø"/>
            </a:pPr>
            <a:r>
              <a:rPr lang="en-US" sz="2900" i="1" dirty="0" smtClean="0"/>
              <a:t>Clinical Preceptors</a:t>
            </a:r>
          </a:p>
          <a:p>
            <a:pPr>
              <a:buFont typeface="Wingdings" pitchFamily="2" charset="2"/>
              <a:buChar char="Ø"/>
            </a:pPr>
            <a:r>
              <a:rPr lang="en-US" sz="2900" i="1" dirty="0" smtClean="0"/>
              <a:t>Faculty who are not midwives who may teach a course such as Pathophysiology or Research.</a:t>
            </a:r>
            <a:endParaRPr lang="en-US" sz="2900" i="1"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MIDWIFERY PROGRAM FACULTY</a:t>
            </a:r>
          </a:p>
        </p:txBody>
      </p:sp>
    </p:spTree>
    <p:extLst>
      <p:ext uri="{BB962C8B-B14F-4D97-AF65-F5344CB8AC3E}">
        <p14:creationId xmlns:p14="http://schemas.microsoft.com/office/powerpoint/2010/main" val="180525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8229600" cy="4525963"/>
          </a:xfrm>
        </p:spPr>
        <p:txBody>
          <a:bodyPr>
            <a:normAutofit/>
          </a:bodyPr>
          <a:lstStyle/>
          <a:p>
            <a:pPr>
              <a:buNone/>
            </a:pPr>
            <a:r>
              <a:rPr lang="en-US" sz="3000" dirty="0" smtClean="0"/>
              <a:t> </a:t>
            </a:r>
            <a:r>
              <a:rPr lang="en-US" dirty="0" smtClean="0"/>
              <a:t>“Faculty, including midwives and others, as defined by the program, who are directly responsible for curriculum design, implementation, and evaluation of the midwifery program.”</a:t>
            </a:r>
          </a:p>
          <a:p>
            <a:pPr>
              <a:buNone/>
            </a:pPr>
            <a:endParaRPr lang="en-US" dirty="0" smtClean="0"/>
          </a:p>
          <a:p>
            <a:pPr>
              <a:buNone/>
            </a:pPr>
            <a:r>
              <a:rPr lang="en-US" i="1" dirty="0" smtClean="0"/>
              <a:t>  This includes only faculty who are responsible for overall program design and evaluation.</a:t>
            </a:r>
            <a:endParaRPr lang="en-US" i="1"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533400"/>
            <a:ext cx="8229600" cy="1066800"/>
          </a:xfrm>
        </p:spPr>
        <p:txBody>
          <a:bodyPr>
            <a:norm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CORE FACULTY</a:t>
            </a:r>
          </a:p>
        </p:txBody>
      </p:sp>
    </p:spTree>
    <p:extLst>
      <p:ext uri="{BB962C8B-B14F-4D97-AF65-F5344CB8AC3E}">
        <p14:creationId xmlns:p14="http://schemas.microsoft.com/office/powerpoint/2010/main" val="384262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dirty="0" smtClean="0"/>
              <a:t> </a:t>
            </a:r>
            <a:r>
              <a:rPr lang="en-US" dirty="0" smtClean="0"/>
              <a:t>“Faculty who teach midwifery students in any setting.”</a:t>
            </a:r>
          </a:p>
          <a:p>
            <a:pPr>
              <a:buNone/>
            </a:pPr>
            <a:endParaRPr lang="en-US" dirty="0" smtClean="0"/>
          </a:p>
          <a:p>
            <a:pPr>
              <a:buNone/>
            </a:pPr>
            <a:r>
              <a:rPr lang="en-US" dirty="0" smtClean="0"/>
              <a:t>  This would include Midwifery Program Faculty and all guest or occasional faculty members who may give a lecture or conduct a seminar.  It is not necessary to include information about these guest faculty members in the faculty tables in the SER.</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ALL FACULTY</a:t>
            </a:r>
          </a:p>
        </p:txBody>
      </p:sp>
    </p:spTree>
    <p:extLst>
      <p:ext uri="{BB962C8B-B14F-4D97-AF65-F5344CB8AC3E}">
        <p14:creationId xmlns:p14="http://schemas.microsoft.com/office/powerpoint/2010/main" val="309342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Autofit/>
          </a:bodyPr>
          <a:lstStyle/>
          <a:p>
            <a:pPr>
              <a:buNone/>
            </a:pPr>
            <a:r>
              <a:rPr lang="en-US" dirty="0" smtClean="0"/>
              <a:t>  Three faculty tables are required in the SER.  Table formats are included in the Appendices of the </a:t>
            </a:r>
            <a:r>
              <a:rPr lang="en-US" i="1" dirty="0" smtClean="0"/>
              <a:t>Criteria</a:t>
            </a:r>
            <a:r>
              <a:rPr lang="en-US" dirty="0" smtClean="0"/>
              <a:t>.</a:t>
            </a:r>
          </a:p>
          <a:p>
            <a:pPr>
              <a:buFont typeface="Wingdings" pitchFamily="2" charset="2"/>
              <a:buChar char="Ø"/>
            </a:pPr>
            <a:r>
              <a:rPr lang="en-US" dirty="0" smtClean="0"/>
              <a:t>Table II.B. All Midwifery Program Faculty</a:t>
            </a:r>
          </a:p>
          <a:p>
            <a:pPr>
              <a:buFont typeface="Wingdings" pitchFamily="2" charset="2"/>
              <a:buChar char="Ø"/>
            </a:pPr>
            <a:endParaRPr lang="en-US" dirty="0" smtClean="0"/>
          </a:p>
          <a:p>
            <a:pPr>
              <a:buFont typeface="Wingdings" pitchFamily="2" charset="2"/>
              <a:buChar char="Ø"/>
            </a:pPr>
            <a:r>
              <a:rPr lang="en-US" dirty="0" smtClean="0"/>
              <a:t>Table II.C.1. Courses with Core Competency Content which includes faculty who taught them in the designated SER year</a:t>
            </a:r>
          </a:p>
          <a:p>
            <a:pPr>
              <a:buFont typeface="Wingdings" pitchFamily="2" charset="2"/>
              <a:buChar char="Ø"/>
            </a:pPr>
            <a:endParaRPr lang="en-US" dirty="0" smtClean="0"/>
          </a:p>
          <a:p>
            <a:pPr>
              <a:buFont typeface="Wingdings" pitchFamily="2" charset="2"/>
              <a:buChar char="Ø"/>
            </a:pPr>
            <a:r>
              <a:rPr lang="en-US" dirty="0" smtClean="0"/>
              <a:t>Table II.C.2.  All Faculty who Provide Clinical Supervision</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228600"/>
            <a:ext cx="8229600" cy="914400"/>
          </a:xfrm>
        </p:spPr>
        <p:txBody>
          <a:bodyPr>
            <a:norm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FACULTY TABLES IN THE SER</a:t>
            </a:r>
          </a:p>
        </p:txBody>
      </p:sp>
    </p:spTree>
    <p:extLst>
      <p:ext uri="{BB962C8B-B14F-4D97-AF65-F5344CB8AC3E}">
        <p14:creationId xmlns:p14="http://schemas.microsoft.com/office/powerpoint/2010/main" val="31884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4000" dirty="0" smtClean="0"/>
              <a:t>  </a:t>
            </a:r>
          </a:p>
          <a:p>
            <a:pPr>
              <a:buNone/>
            </a:pPr>
            <a:r>
              <a:rPr lang="en-US" dirty="0" smtClean="0"/>
              <a:t>  Although the instructions say these three tables may be combined, it is easier and clearer for the reader if  three separate tables are submitted.</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FACULTY TABLES IN THE SER</a:t>
            </a:r>
          </a:p>
        </p:txBody>
      </p:sp>
    </p:spTree>
    <p:extLst>
      <p:ext uri="{BB962C8B-B14F-4D97-AF65-F5344CB8AC3E}">
        <p14:creationId xmlns:p14="http://schemas.microsoft.com/office/powerpoint/2010/main" val="1110442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648200"/>
          </a:xfrm>
        </p:spPr>
        <p:txBody>
          <a:bodyPr>
            <a:normAutofit/>
          </a:bodyPr>
          <a:lstStyle/>
          <a:p>
            <a:pPr algn="ctr">
              <a:buNone/>
            </a:pPr>
            <a:r>
              <a:rPr lang="en-US" b="1" dirty="0" smtClean="0"/>
              <a:t>TABLE II B</a:t>
            </a:r>
            <a:endParaRPr lang="en-US" dirty="0" smtClean="0"/>
          </a:p>
          <a:p>
            <a:pPr algn="ctr">
              <a:buNone/>
            </a:pPr>
            <a:r>
              <a:rPr lang="en-US" b="1" dirty="0" smtClean="0"/>
              <a:t>FACULTY AS DETAILED IN CRITERION II B</a:t>
            </a:r>
            <a:endParaRPr lang="en-US" dirty="0" smtClean="0"/>
          </a:p>
          <a:p>
            <a:pPr>
              <a:buNone/>
            </a:pPr>
            <a:r>
              <a:rPr lang="en-US" dirty="0" smtClean="0"/>
              <a:t> </a:t>
            </a:r>
          </a:p>
          <a:p>
            <a:pPr>
              <a:buNone/>
            </a:pPr>
            <a:r>
              <a:rPr lang="en-US" dirty="0" smtClean="0"/>
              <a:t>tt</a:t>
            </a:r>
            <a:endParaRPr lang="en-US" dirty="0"/>
          </a:p>
        </p:txBody>
      </p:sp>
      <p:sp>
        <p:nvSpPr>
          <p:cNvPr id="6" name="Footer Placeholder 5"/>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304800"/>
            <a:ext cx="8229600" cy="990600"/>
          </a:xfrm>
        </p:spPr>
        <p:txBody>
          <a:bodyPr>
            <a:norm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FACULTY TABLES IN THE SER</a:t>
            </a:r>
          </a:p>
        </p:txBody>
      </p:sp>
      <p:graphicFrame>
        <p:nvGraphicFramePr>
          <p:cNvPr id="4" name="Table 3"/>
          <p:cNvGraphicFramePr>
            <a:graphicFrameLocks noGrp="1"/>
          </p:cNvGraphicFramePr>
          <p:nvPr>
            <p:extLst>
              <p:ext uri="{D42A27DB-BD31-4B8C-83A1-F6EECF244321}">
                <p14:modId xmlns:p14="http://schemas.microsoft.com/office/powerpoint/2010/main" val="3373475073"/>
              </p:ext>
            </p:extLst>
          </p:nvPr>
        </p:nvGraphicFramePr>
        <p:xfrm>
          <a:off x="453547" y="2590800"/>
          <a:ext cx="8305800" cy="1737360"/>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762000">
                <a:tc>
                  <a:txBody>
                    <a:bodyPr/>
                    <a:lstStyle/>
                    <a:p>
                      <a:pPr algn="ctr"/>
                      <a:r>
                        <a:rPr kumimoji="0" lang="en-US" sz="1800" b="1" kern="1200" dirty="0" smtClean="0">
                          <a:solidFill>
                            <a:schemeClr val="lt1"/>
                          </a:solidFill>
                          <a:latin typeface="+mn-lt"/>
                          <a:ea typeface="+mn-ea"/>
                          <a:cs typeface="+mn-cs"/>
                        </a:rPr>
                        <a:t>Faculty Name</a:t>
                      </a:r>
                    </a:p>
                    <a:p>
                      <a:r>
                        <a:rPr kumimoji="0" lang="en-US" sz="1800" b="1" kern="1200" dirty="0" smtClean="0">
                          <a:solidFill>
                            <a:schemeClr val="lt1"/>
                          </a:solidFill>
                          <a:latin typeface="+mn-lt"/>
                          <a:ea typeface="+mn-ea"/>
                          <a:cs typeface="+mn-cs"/>
                        </a:rPr>
                        <a:t>Surname, First Name</a:t>
                      </a:r>
                      <a:endParaRPr lang="en-US" dirty="0"/>
                    </a:p>
                  </a:txBody>
                  <a:tcPr/>
                </a:tc>
                <a:tc>
                  <a:txBody>
                    <a:bodyPr/>
                    <a:lstStyle/>
                    <a:p>
                      <a:pPr algn="ctr"/>
                      <a:r>
                        <a:rPr kumimoji="0" lang="en-US" sz="1800" b="1" kern="1200" dirty="0" smtClean="0">
                          <a:solidFill>
                            <a:schemeClr val="lt1"/>
                          </a:solidFill>
                          <a:latin typeface="+mn-lt"/>
                          <a:ea typeface="+mn-ea"/>
                          <a:cs typeface="+mn-cs"/>
                        </a:rPr>
                        <a:t>Category</a:t>
                      </a:r>
                    </a:p>
                    <a:p>
                      <a:pPr algn="ctr"/>
                      <a:r>
                        <a:rPr kumimoji="0" lang="en-US" sz="1800" b="1" kern="1200" dirty="0" smtClean="0">
                          <a:solidFill>
                            <a:schemeClr val="lt1"/>
                          </a:solidFill>
                          <a:latin typeface="+mn-lt"/>
                          <a:ea typeface="+mn-ea"/>
                          <a:cs typeface="+mn-cs"/>
                        </a:rPr>
                        <a:t>Core or Midwifery</a:t>
                      </a:r>
                    </a:p>
                    <a:p>
                      <a:pPr algn="ctr"/>
                      <a:r>
                        <a:rPr kumimoji="0" lang="en-US" sz="1800" b="1" kern="1200" dirty="0" smtClean="0">
                          <a:solidFill>
                            <a:schemeClr val="lt1"/>
                          </a:solidFill>
                          <a:latin typeface="+mn-lt"/>
                          <a:ea typeface="+mn-ea"/>
                          <a:cs typeface="+mn-cs"/>
                        </a:rPr>
                        <a:t>Faculty</a:t>
                      </a:r>
                      <a:endParaRPr lang="en-US" dirty="0"/>
                    </a:p>
                  </a:txBody>
                  <a:tcPr/>
                </a:tc>
                <a:tc>
                  <a:txBody>
                    <a:bodyPr/>
                    <a:lstStyle/>
                    <a:p>
                      <a:pPr algn="ctr"/>
                      <a:r>
                        <a:rPr kumimoji="0" lang="en-US" sz="1800" b="1" kern="1200" dirty="0" smtClean="0">
                          <a:solidFill>
                            <a:schemeClr val="lt1"/>
                          </a:solidFill>
                          <a:latin typeface="+mn-lt"/>
                          <a:ea typeface="+mn-ea"/>
                          <a:cs typeface="+mn-cs"/>
                        </a:rPr>
                        <a:t>Type of Specialty Certification or Specific Expertise if Core Faculty </a:t>
                      </a:r>
                      <a:endParaRPr lang="en-US" dirty="0"/>
                    </a:p>
                  </a:txBody>
                  <a:tcPr/>
                </a:tc>
                <a:tc>
                  <a:txBody>
                    <a:bodyPr/>
                    <a:lstStyle/>
                    <a:p>
                      <a:pPr algn="ctr"/>
                      <a:r>
                        <a:rPr kumimoji="0" lang="en-US" sz="1800" b="1" kern="1200" dirty="0" smtClean="0">
                          <a:solidFill>
                            <a:schemeClr val="lt1"/>
                          </a:solidFill>
                          <a:latin typeface="+mn-lt"/>
                          <a:ea typeface="+mn-ea"/>
                          <a:cs typeface="+mn-cs"/>
                        </a:rPr>
                        <a:t>Highest </a:t>
                      </a:r>
                    </a:p>
                    <a:p>
                      <a:pPr algn="ctr"/>
                      <a:r>
                        <a:rPr kumimoji="0" lang="en-US" sz="1800" b="1" kern="1200" dirty="0" smtClean="0">
                          <a:solidFill>
                            <a:schemeClr val="lt1"/>
                          </a:solidFill>
                          <a:latin typeface="+mn-lt"/>
                          <a:ea typeface="+mn-ea"/>
                          <a:cs typeface="+mn-cs"/>
                        </a:rPr>
                        <a:t>Earned</a:t>
                      </a:r>
                    </a:p>
                    <a:p>
                      <a:pPr algn="ctr"/>
                      <a:r>
                        <a:rPr kumimoji="0" lang="en-US" sz="1800" b="1" kern="1200" dirty="0" smtClean="0">
                          <a:solidFill>
                            <a:schemeClr val="lt1"/>
                          </a:solidFill>
                          <a:latin typeface="+mn-lt"/>
                          <a:ea typeface="+mn-ea"/>
                          <a:cs typeface="+mn-cs"/>
                        </a:rPr>
                        <a:t>Degree</a:t>
                      </a:r>
                      <a:endParaRPr lang="en-US" dirty="0"/>
                    </a:p>
                  </a:txBody>
                  <a:tcPr/>
                </a:tc>
                <a:tc>
                  <a:txBody>
                    <a:bodyPr/>
                    <a:lstStyle/>
                    <a:p>
                      <a:pPr algn="ctr"/>
                      <a:r>
                        <a:rPr kumimoji="0" lang="en-US" sz="1800" b="1" kern="1200" dirty="0" smtClean="0">
                          <a:solidFill>
                            <a:schemeClr val="lt1"/>
                          </a:solidFill>
                          <a:latin typeface="+mn-lt"/>
                          <a:ea typeface="+mn-ea"/>
                          <a:cs typeface="+mn-cs"/>
                        </a:rPr>
                        <a:t>Faculty Appointment (e.g. Associate Professor) </a:t>
                      </a:r>
                      <a:endParaRPr lang="en-US" dirty="0"/>
                    </a:p>
                  </a:txBody>
                  <a:tcPr/>
                </a:tc>
              </a:tr>
            </a:tbl>
          </a:graphicData>
        </a:graphic>
      </p:graphicFrame>
      <p:sp>
        <p:nvSpPr>
          <p:cNvPr id="5" name="TextBox 4"/>
          <p:cNvSpPr txBox="1"/>
          <p:nvPr/>
        </p:nvSpPr>
        <p:spPr>
          <a:xfrm>
            <a:off x="339247" y="4572000"/>
            <a:ext cx="8534401" cy="1323439"/>
          </a:xfrm>
          <a:prstGeom prst="rect">
            <a:avLst/>
          </a:prstGeom>
          <a:noFill/>
        </p:spPr>
        <p:txBody>
          <a:bodyPr wrap="square" rtlCol="0">
            <a:spAutoFit/>
          </a:bodyPr>
          <a:lstStyle/>
          <a:p>
            <a:r>
              <a:rPr lang="en-US" sz="2000" dirty="0" smtClean="0"/>
              <a:t>This table should include all faculty who meet the definition of Midwifery Program Faculty.  The instructions say the table should begin with Core Faculty (midwives and  others) followed by clinical faculty (midwives and others).</a:t>
            </a:r>
            <a:endParaRPr lang="en-US" sz="2000" dirty="0"/>
          </a:p>
        </p:txBody>
      </p:sp>
    </p:spTree>
    <p:extLst>
      <p:ext uri="{BB962C8B-B14F-4D97-AF65-F5344CB8AC3E}">
        <p14:creationId xmlns:p14="http://schemas.microsoft.com/office/powerpoint/2010/main" val="11687378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t>TABLE II C 2</a:t>
            </a:r>
          </a:p>
          <a:p>
            <a:pPr algn="ctr">
              <a:buNone/>
            </a:pPr>
            <a:r>
              <a:rPr lang="en-US" dirty="0" smtClean="0"/>
              <a:t>ALL FACULTY WHO PROVIDE CLINICAL SUPERVISION AS DETAILED IN CRITERION II C 2</a:t>
            </a:r>
          </a:p>
          <a:p>
            <a:pPr>
              <a:buNone/>
            </a:pPr>
            <a:endParaRPr lang="en-US" dirty="0" smtClean="0"/>
          </a:p>
        </p:txBody>
      </p:sp>
      <p:sp>
        <p:nvSpPr>
          <p:cNvPr id="6" name="Footer Placeholder 5"/>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704088"/>
            <a:ext cx="8229600" cy="819912"/>
          </a:xfrm>
        </p:spPr>
        <p:txBody>
          <a:bodyPr>
            <a:norm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FACULTY TABLES IN THE SER</a:t>
            </a:r>
          </a:p>
        </p:txBody>
      </p:sp>
      <p:graphicFrame>
        <p:nvGraphicFramePr>
          <p:cNvPr id="4" name="Table 3"/>
          <p:cNvGraphicFramePr>
            <a:graphicFrameLocks noGrp="1"/>
          </p:cNvGraphicFramePr>
          <p:nvPr>
            <p:extLst>
              <p:ext uri="{D42A27DB-BD31-4B8C-83A1-F6EECF244321}">
                <p14:modId xmlns:p14="http://schemas.microsoft.com/office/powerpoint/2010/main" val="3993514657"/>
              </p:ext>
            </p:extLst>
          </p:nvPr>
        </p:nvGraphicFramePr>
        <p:xfrm>
          <a:off x="905588" y="3352800"/>
          <a:ext cx="7620000" cy="990600"/>
        </p:xfrm>
        <a:graphic>
          <a:graphicData uri="http://schemas.openxmlformats.org/drawingml/2006/table">
            <a:tbl>
              <a:tblPr firstRow="1" bandRow="1">
                <a:tableStyleId>{5C22544A-7EE6-4342-B048-85BDC9FD1C3A}</a:tableStyleId>
              </a:tblPr>
              <a:tblGrid>
                <a:gridCol w="2540000"/>
                <a:gridCol w="2540000"/>
                <a:gridCol w="2540000"/>
              </a:tblGrid>
              <a:tr h="990600">
                <a:tc>
                  <a:txBody>
                    <a:bodyPr/>
                    <a:lstStyle/>
                    <a:p>
                      <a:pPr marL="0" marR="0" algn="ctr">
                        <a:spcBef>
                          <a:spcPts val="0"/>
                        </a:spcBef>
                        <a:spcAft>
                          <a:spcPts val="0"/>
                        </a:spcAft>
                      </a:pPr>
                      <a:r>
                        <a:rPr kumimoji="0" lang="en-US" sz="1800" b="1" kern="1200" dirty="0" smtClean="0">
                          <a:solidFill>
                            <a:schemeClr val="lt1"/>
                          </a:solidFill>
                          <a:latin typeface="+mn-lt"/>
                          <a:ea typeface="+mn-ea"/>
                          <a:cs typeface="+mn-cs"/>
                        </a:rPr>
                        <a:t>Faculty by Name and Credential (Surname first)</a:t>
                      </a:r>
                      <a:endParaRPr lang="en-US" sz="1200" dirty="0">
                        <a:solidFill>
                          <a:srgbClr val="000000"/>
                        </a:solidFill>
                        <a:latin typeface="Arial"/>
                        <a:ea typeface="Calibri"/>
                        <a:cs typeface="Times New Roman"/>
                      </a:endParaRPr>
                    </a:p>
                  </a:txBody>
                  <a:tcPr marL="68580" marR="68580" marT="0" marB="0"/>
                </a:tc>
                <a:tc>
                  <a:txBody>
                    <a:bodyPr/>
                    <a:lstStyle/>
                    <a:p>
                      <a:pPr marL="0" marR="0" algn="ctr">
                        <a:spcBef>
                          <a:spcPts val="0"/>
                        </a:spcBef>
                        <a:spcAft>
                          <a:spcPts val="0"/>
                        </a:spcAft>
                      </a:pPr>
                      <a:r>
                        <a:rPr kumimoji="0" lang="en-US" sz="1800" b="1" kern="1200" dirty="0" smtClean="0">
                          <a:solidFill>
                            <a:schemeClr val="lt1"/>
                          </a:solidFill>
                          <a:latin typeface="+mn-lt"/>
                          <a:ea typeface="+mn-ea"/>
                          <a:cs typeface="+mn-cs"/>
                        </a:rPr>
                        <a:t>Clinical Site in Which Faculty Teach</a:t>
                      </a:r>
                      <a:endParaRPr lang="en-US" sz="1100" dirty="0">
                        <a:solidFill>
                          <a:srgbClr val="000000"/>
                        </a:solidFill>
                        <a:latin typeface="Arial"/>
                        <a:ea typeface="Calibri"/>
                        <a:cs typeface="Times New Roman"/>
                      </a:endParaRPr>
                    </a:p>
                  </a:txBody>
                  <a:tcPr marL="68580" marR="68580" marT="0" marB="0"/>
                </a:tc>
                <a:tc>
                  <a:txBody>
                    <a:bodyPr/>
                    <a:lstStyle/>
                    <a:p>
                      <a:pPr algn="ctr"/>
                      <a:r>
                        <a:rPr kumimoji="0" lang="en-US" sz="1800" b="1" kern="1200" dirty="0" smtClean="0">
                          <a:solidFill>
                            <a:schemeClr val="lt1"/>
                          </a:solidFill>
                          <a:latin typeface="+mn-lt"/>
                          <a:ea typeface="+mn-ea"/>
                          <a:cs typeface="+mn-cs"/>
                        </a:rPr>
                        <a:t>Type of Clinical Area (e.g. AP) </a:t>
                      </a:r>
                      <a:endParaRPr lang="en-US" dirty="0"/>
                    </a:p>
                  </a:txBody>
                  <a:tcPr/>
                </a:tc>
              </a:tr>
            </a:tbl>
          </a:graphicData>
        </a:graphic>
      </p:graphicFrame>
      <p:sp>
        <p:nvSpPr>
          <p:cNvPr id="5" name="TextBox 4"/>
          <p:cNvSpPr txBox="1"/>
          <p:nvPr/>
        </p:nvSpPr>
        <p:spPr>
          <a:xfrm>
            <a:off x="709808" y="4419600"/>
            <a:ext cx="8059577" cy="1477328"/>
          </a:xfrm>
          <a:prstGeom prst="rect">
            <a:avLst/>
          </a:prstGeom>
          <a:noFill/>
        </p:spPr>
        <p:txBody>
          <a:bodyPr wrap="square" rtlCol="0">
            <a:spAutoFit/>
          </a:bodyPr>
          <a:lstStyle/>
          <a:p>
            <a:r>
              <a:rPr lang="en-US" sz="2400" dirty="0" smtClean="0"/>
              <a:t>Basic information (certification, degree, etc. ) about all of the faculty listed in this table should be listed in Table II.B.  This table asks for different information than Table II.B.</a:t>
            </a:r>
          </a:p>
          <a:p>
            <a:endParaRPr lang="en-US" dirty="0"/>
          </a:p>
        </p:txBody>
      </p:sp>
    </p:spTree>
    <p:extLst>
      <p:ext uri="{BB962C8B-B14F-4D97-AF65-F5344CB8AC3E}">
        <p14:creationId xmlns:p14="http://schemas.microsoft.com/office/powerpoint/2010/main" val="13325557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590800"/>
            <a:ext cx="8229600" cy="3886200"/>
          </a:xfrm>
        </p:spPr>
        <p:txBody>
          <a:bodyPr>
            <a:normAutofit fontScale="25000" lnSpcReduction="20000"/>
          </a:bodyPr>
          <a:lstStyle/>
          <a:p>
            <a:pPr>
              <a:buNone/>
            </a:pPr>
            <a:r>
              <a:rPr lang="en-US" sz="8600" dirty="0" smtClean="0"/>
              <a:t>   Instructions for this table say:</a:t>
            </a:r>
          </a:p>
          <a:p>
            <a:pPr>
              <a:buNone/>
            </a:pPr>
            <a:endParaRPr lang="en-US" sz="8600" dirty="0" smtClean="0"/>
          </a:p>
          <a:p>
            <a:pPr>
              <a:buNone/>
            </a:pPr>
            <a:r>
              <a:rPr lang="en-US" sz="8600" dirty="0" smtClean="0"/>
              <a:t>   “In the table, include all faculty who provide clinical supervision. For clinical courses/content taught by midwifery program faculty, </a:t>
            </a:r>
            <a:r>
              <a:rPr lang="en-US" sz="8600" dirty="0" smtClean="0">
                <a:solidFill>
                  <a:srgbClr val="FF0000"/>
                </a:solidFill>
              </a:rPr>
              <a:t>describe the process for assuring the training of safe, competent midwives.</a:t>
            </a:r>
            <a:r>
              <a:rPr lang="en-US" sz="8600" dirty="0" smtClean="0"/>
              <a:t>” </a:t>
            </a:r>
          </a:p>
          <a:p>
            <a:pPr>
              <a:buNone/>
            </a:pPr>
            <a:endParaRPr lang="en-US" sz="8600" dirty="0" smtClean="0"/>
          </a:p>
          <a:p>
            <a:pPr>
              <a:buNone/>
            </a:pPr>
            <a:r>
              <a:rPr lang="en-US" sz="8600" dirty="0" smtClean="0"/>
              <a:t>   The last part of this instruction is often overlooked.  Provide a brief description of how clinical faculty are chosen, how they’re prepared for and supported in their teaching, and the extent to which they participate in assessing whether the student has reached competency.</a:t>
            </a:r>
          </a:p>
          <a:p>
            <a:pPr>
              <a:buNone/>
            </a:pPr>
            <a:endParaRPr lang="en-US" sz="3500"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304800"/>
            <a:ext cx="8229600" cy="1886712"/>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TABLE II C 2</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ALL FACULTY WHO PROVIDE CLINICAL SUPERVISION AS DETAILED IN CRITERION II C 2</a:t>
            </a:r>
          </a:p>
        </p:txBody>
      </p:sp>
    </p:spTree>
    <p:extLst>
      <p:ext uri="{BB962C8B-B14F-4D97-AF65-F5344CB8AC3E}">
        <p14:creationId xmlns:p14="http://schemas.microsoft.com/office/powerpoint/2010/main" val="186419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b="1" dirty="0" smtClean="0"/>
              <a:t>Table  II.C.1</a:t>
            </a:r>
          </a:p>
          <a:p>
            <a:pPr algn="ctr">
              <a:buNone/>
            </a:pPr>
            <a:r>
              <a:rPr lang="en-US" b="1" dirty="0" smtClean="0"/>
              <a:t>Courses with Core Competency Content</a:t>
            </a:r>
          </a:p>
          <a:p>
            <a:pPr algn="ctr">
              <a:buNone/>
            </a:pPr>
            <a:endParaRPr lang="en-US" b="1" dirty="0"/>
          </a:p>
        </p:txBody>
      </p:sp>
      <p:sp>
        <p:nvSpPr>
          <p:cNvPr id="5" name="Footer Placeholder 4"/>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704088"/>
            <a:ext cx="8229600" cy="743712"/>
          </a:xfrm>
        </p:spPr>
        <p:txBody>
          <a:bodyPr>
            <a:norm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FACULTY TABLES IN THE SER</a:t>
            </a:r>
          </a:p>
        </p:txBody>
      </p:sp>
      <p:graphicFrame>
        <p:nvGraphicFramePr>
          <p:cNvPr id="4" name="Table 3"/>
          <p:cNvGraphicFramePr>
            <a:graphicFrameLocks noGrp="1"/>
          </p:cNvGraphicFramePr>
          <p:nvPr/>
        </p:nvGraphicFramePr>
        <p:xfrm>
          <a:off x="762000" y="3276600"/>
          <a:ext cx="7620000" cy="762000"/>
        </p:xfrm>
        <a:graphic>
          <a:graphicData uri="http://schemas.openxmlformats.org/drawingml/2006/table">
            <a:tbl>
              <a:tblPr firstRow="1" bandRow="1">
                <a:tableStyleId>{5C22544A-7EE6-4342-B048-85BDC9FD1C3A}</a:tableStyleId>
              </a:tblPr>
              <a:tblGrid>
                <a:gridCol w="1905000"/>
                <a:gridCol w="1905000"/>
                <a:gridCol w="1905000"/>
                <a:gridCol w="1905000"/>
              </a:tblGrid>
              <a:tr h="762000">
                <a:tc>
                  <a:txBody>
                    <a:bodyPr/>
                    <a:lstStyle/>
                    <a:p>
                      <a:pPr algn="ctr"/>
                      <a:r>
                        <a:rPr lang="en-US" dirty="0" smtClean="0"/>
                        <a:t>Course Number</a:t>
                      </a:r>
                      <a:endParaRPr lang="en-US" dirty="0"/>
                    </a:p>
                  </a:txBody>
                  <a:tcPr/>
                </a:tc>
                <a:tc>
                  <a:txBody>
                    <a:bodyPr/>
                    <a:lstStyle/>
                    <a:p>
                      <a:pPr algn="ctr"/>
                      <a:r>
                        <a:rPr lang="en-US" dirty="0" smtClean="0"/>
                        <a:t>Course Name</a:t>
                      </a:r>
                      <a:endParaRPr lang="en-US" dirty="0"/>
                    </a:p>
                  </a:txBody>
                  <a:tcPr/>
                </a:tc>
                <a:tc>
                  <a:txBody>
                    <a:bodyPr/>
                    <a:lstStyle/>
                    <a:p>
                      <a:pPr algn="ctr"/>
                      <a:r>
                        <a:rPr lang="en-US" dirty="0" smtClean="0"/>
                        <a:t>Date/Semester Taught</a:t>
                      </a:r>
                      <a:endParaRPr lang="en-US" dirty="0"/>
                    </a:p>
                  </a:txBody>
                  <a:tcPr/>
                </a:tc>
                <a:tc>
                  <a:txBody>
                    <a:bodyPr/>
                    <a:lstStyle/>
                    <a:p>
                      <a:pPr algn="ctr"/>
                      <a:r>
                        <a:rPr lang="en-US" dirty="0" smtClean="0"/>
                        <a:t>Faculty by Name</a:t>
                      </a:r>
                      <a:endParaRPr lang="en-US" dirty="0"/>
                    </a:p>
                  </a:txBody>
                  <a:tcPr/>
                </a:tc>
              </a:tr>
            </a:tbl>
          </a:graphicData>
        </a:graphic>
      </p:graphicFrame>
    </p:spTree>
    <p:extLst>
      <p:ext uri="{BB962C8B-B14F-4D97-AF65-F5344CB8AC3E}">
        <p14:creationId xmlns:p14="http://schemas.microsoft.com/office/powerpoint/2010/main" val="3040748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381170"/>
            <a:ext cx="8382000" cy="4559491"/>
          </a:xfrm>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990600" y="304800"/>
            <a:ext cx="8282940" cy="1143000"/>
          </a:xfrm>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Organizational Structure</a:t>
            </a:r>
          </a:p>
        </p:txBody>
      </p:sp>
      <p:pic>
        <p:nvPicPr>
          <p:cNvPr id="1026" name="Picture 2" descr="C:\Users\hgrant79\Downloads\ACME Org Chart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849" y="1231789"/>
            <a:ext cx="8660703" cy="4731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8524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All things students:</a:t>
            </a:r>
          </a:p>
          <a:p>
            <a:r>
              <a:rPr lang="en-US" dirty="0" smtClean="0"/>
              <a:t>Key words, transparency, support , evaluation</a:t>
            </a:r>
          </a:p>
          <a:p>
            <a:r>
              <a:rPr lang="en-US" dirty="0" smtClean="0"/>
              <a:t>Rights and responsibilities</a:t>
            </a:r>
          </a:p>
          <a:p>
            <a:r>
              <a:rPr lang="en-US" dirty="0" smtClean="0"/>
              <a:t>Opportunities for involvement and participation</a:t>
            </a:r>
          </a:p>
          <a:p>
            <a:r>
              <a:rPr lang="en-US" dirty="0" smtClean="0"/>
              <a:t>Grievances</a:t>
            </a:r>
          </a:p>
          <a:p>
            <a:r>
              <a:rPr lang="en-US" dirty="0" smtClean="0"/>
              <a:t>Access to resources</a:t>
            </a:r>
          </a:p>
          <a:p>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Criterion III Students</a:t>
            </a:r>
            <a:r>
              <a:rPr lang="en-US" dirty="0"/>
              <a:t/>
            </a:r>
            <a:br>
              <a:rPr lang="en-US" dirty="0"/>
            </a:br>
            <a:endParaRPr lang="en-US" dirty="0"/>
          </a:p>
        </p:txBody>
      </p:sp>
    </p:spTree>
    <p:extLst>
      <p:ext uri="{BB962C8B-B14F-4D97-AF65-F5344CB8AC3E}">
        <p14:creationId xmlns:p14="http://schemas.microsoft.com/office/powerpoint/2010/main" val="12613182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229600" cy="4525963"/>
          </a:xfrm>
        </p:spPr>
        <p:txBody>
          <a:bodyPr>
            <a:normAutofit/>
          </a:bodyPr>
          <a:lstStyle/>
          <a:p>
            <a:r>
              <a:rPr lang="en-US" dirty="0" smtClean="0"/>
              <a:t>Curriculum is based on:</a:t>
            </a:r>
          </a:p>
          <a:p>
            <a:pPr lvl="1"/>
            <a:r>
              <a:rPr lang="en-US" sz="2700" dirty="0" smtClean="0"/>
              <a:t>A statement of philosophy</a:t>
            </a:r>
          </a:p>
          <a:p>
            <a:pPr lvl="1"/>
            <a:r>
              <a:rPr lang="en-US" sz="2700" dirty="0" smtClean="0"/>
              <a:t>A statement of purpose/mission</a:t>
            </a:r>
          </a:p>
          <a:p>
            <a:pPr lvl="1"/>
            <a:r>
              <a:rPr lang="en-US" sz="2700" dirty="0" smtClean="0"/>
              <a:t>A statement of objectives and outcomes</a:t>
            </a:r>
          </a:p>
          <a:p>
            <a:pPr lvl="1"/>
            <a:endParaRPr lang="en-US" sz="2700" dirty="0"/>
          </a:p>
          <a:p>
            <a:pPr marL="457200" lvl="1" indent="0">
              <a:buNone/>
            </a:pPr>
            <a:r>
              <a:rPr lang="en-US" sz="2700" dirty="0" smtClean="0"/>
              <a:t>Must describe how the midwifery program philosophy is congruent with the philosophy of ACNM, the philosophy of the institution, and if applicable the academic unit in which it resides. </a:t>
            </a:r>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304800"/>
            <a:ext cx="8229600" cy="1143000"/>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Criterion IV Curriculum and Student Learning</a:t>
            </a:r>
          </a:p>
        </p:txBody>
      </p:sp>
    </p:spTree>
    <p:extLst>
      <p:ext uri="{BB962C8B-B14F-4D97-AF65-F5344CB8AC3E}">
        <p14:creationId xmlns:p14="http://schemas.microsoft.com/office/powerpoint/2010/main" val="14212502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38600"/>
          </a:xfrm>
        </p:spPr>
        <p:txBody>
          <a:bodyPr>
            <a:normAutofit lnSpcReduction="10000"/>
          </a:bodyPr>
          <a:lstStyle/>
          <a:p>
            <a:r>
              <a:rPr lang="en-US" dirty="0" smtClean="0"/>
              <a:t>If you have more than one program for midwives leading to different credentials, then you should have separate Objectives/Outcomes for each.</a:t>
            </a:r>
          </a:p>
          <a:p>
            <a:r>
              <a:rPr lang="en-US" dirty="0" smtClean="0"/>
              <a:t>There may be considerable overlap between Objectives/Outcomes for different programs, e.g. master’s and doctorate, but there should be some differences.</a:t>
            </a:r>
          </a:p>
          <a:p>
            <a:r>
              <a:rPr lang="en-US" dirty="0" smtClean="0"/>
              <a:t>The same is true for the purpose/mission of the different programs.</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381000"/>
            <a:ext cx="8229600" cy="1353312"/>
          </a:xfrm>
        </p:spPr>
        <p:txBody>
          <a:bodyPr>
            <a:normAutofit/>
          </a:bodyPr>
          <a:lstStyle/>
          <a:p>
            <a:pPr algn="ct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Also about Program Objectives/Outcomes</a:t>
            </a:r>
          </a:p>
        </p:txBody>
      </p:sp>
    </p:spTree>
    <p:extLst>
      <p:ext uri="{BB962C8B-B14F-4D97-AF65-F5344CB8AC3E}">
        <p14:creationId xmlns:p14="http://schemas.microsoft.com/office/powerpoint/2010/main" val="398337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590800"/>
            <a:ext cx="8229600" cy="4525963"/>
          </a:xfrm>
        </p:spPr>
        <p:txBody>
          <a:bodyPr/>
          <a:lstStyle/>
          <a:p>
            <a:r>
              <a:rPr lang="en-US" dirty="0" smtClean="0"/>
              <a:t>Core Competencies for Basic Midwifery Practice</a:t>
            </a:r>
          </a:p>
          <a:p>
            <a:r>
              <a:rPr lang="en-US" dirty="0" smtClean="0"/>
              <a:t>ACNM Standards for the Practice of Midwifery </a:t>
            </a:r>
          </a:p>
          <a:p>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609600" y="533400"/>
            <a:ext cx="8229600" cy="1143000"/>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Must Demonstrate that the Curriculum is Based on these Key Documents </a:t>
            </a:r>
          </a:p>
        </p:txBody>
      </p:sp>
    </p:spTree>
    <p:extLst>
      <p:ext uri="{BB962C8B-B14F-4D97-AF65-F5344CB8AC3E}">
        <p14:creationId xmlns:p14="http://schemas.microsoft.com/office/powerpoint/2010/main" val="13849083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3535363"/>
          </a:xfrm>
        </p:spPr>
        <p:txBody>
          <a:bodyPr/>
          <a:lstStyle/>
          <a:p>
            <a:r>
              <a:rPr lang="en-US" dirty="0"/>
              <a:t>Explain how the program defines </a:t>
            </a:r>
            <a:r>
              <a:rPr lang="en-US" dirty="0" smtClean="0"/>
              <a:t>competence</a:t>
            </a:r>
            <a:r>
              <a:rPr lang="en-US" dirty="0"/>
              <a:t>. </a:t>
            </a:r>
            <a:endParaRPr lang="en-US" dirty="0" smtClean="0"/>
          </a:p>
          <a:p>
            <a:r>
              <a:rPr lang="en-US" dirty="0" smtClean="0"/>
              <a:t>Explain </a:t>
            </a:r>
            <a:r>
              <a:rPr lang="en-US" dirty="0"/>
              <a:t>how the program </a:t>
            </a:r>
            <a:r>
              <a:rPr lang="en-US" dirty="0" smtClean="0"/>
              <a:t>assesses </a:t>
            </a:r>
            <a:r>
              <a:rPr lang="en-US" dirty="0"/>
              <a:t>competence and intervenes to help </a:t>
            </a:r>
            <a:r>
              <a:rPr lang="en-US" dirty="0" smtClean="0"/>
              <a:t>students </a:t>
            </a:r>
            <a:r>
              <a:rPr lang="en-US" dirty="0"/>
              <a:t>who are having difficulty reaching </a:t>
            </a:r>
            <a:r>
              <a:rPr lang="en-US" dirty="0" smtClean="0"/>
              <a:t>academic </a:t>
            </a:r>
            <a:r>
              <a:rPr lang="en-US" dirty="0"/>
              <a:t>or clinical competence. </a:t>
            </a:r>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274638"/>
            <a:ext cx="8229600" cy="2239962"/>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E. 4. The program ensures that </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graduates will have achieved </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competence. </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endPar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endParaRPr>
          </a:p>
        </p:txBody>
      </p:sp>
    </p:spTree>
    <p:extLst>
      <p:ext uri="{BB962C8B-B14F-4D97-AF65-F5344CB8AC3E}">
        <p14:creationId xmlns:p14="http://schemas.microsoft.com/office/powerpoint/2010/main" val="1028263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124200"/>
            <a:ext cx="8229600" cy="3840163"/>
          </a:xfrm>
        </p:spPr>
        <p:txBody>
          <a:bodyPr>
            <a:normAutofit/>
          </a:bodyPr>
          <a:lstStyle/>
          <a:p>
            <a:r>
              <a:rPr lang="en-US" sz="2600" dirty="0" smtClean="0"/>
              <a:t>Explain </a:t>
            </a:r>
            <a:r>
              <a:rPr lang="en-US" sz="2600" dirty="0"/>
              <a:t>the breadth and depth of clinical </a:t>
            </a:r>
            <a:r>
              <a:rPr lang="en-US" sz="2600" dirty="0" smtClean="0"/>
              <a:t>experiences </a:t>
            </a:r>
            <a:r>
              <a:rPr lang="en-US" sz="2600" dirty="0"/>
              <a:t>used by the program to achieve </a:t>
            </a:r>
          </a:p>
          <a:p>
            <a:pPr marL="0" indent="0">
              <a:buNone/>
            </a:pPr>
            <a:r>
              <a:rPr lang="en-US" sz="2600" dirty="0" smtClean="0"/>
              <a:t>     program </a:t>
            </a:r>
            <a:r>
              <a:rPr lang="en-US" sz="2600" dirty="0"/>
              <a:t>objectives/outcomes. </a:t>
            </a:r>
          </a:p>
          <a:p>
            <a:r>
              <a:rPr lang="en-US" sz="2600" dirty="0" smtClean="0"/>
              <a:t>Clinical experiences </a:t>
            </a:r>
            <a:r>
              <a:rPr lang="en-US" sz="2600" dirty="0"/>
              <a:t>are primarily direct patient </a:t>
            </a:r>
            <a:r>
              <a:rPr lang="en-US" sz="2600" dirty="0" smtClean="0"/>
              <a:t>contacts </a:t>
            </a:r>
            <a:r>
              <a:rPr lang="en-US" sz="2600" dirty="0"/>
              <a:t>which may be supplemented by </a:t>
            </a:r>
            <a:r>
              <a:rPr lang="en-US" sz="2600" dirty="0" smtClean="0"/>
              <a:t>such </a:t>
            </a:r>
            <a:r>
              <a:rPr lang="en-US" sz="2600" dirty="0"/>
              <a:t>strategies as simulation, role play, </a:t>
            </a:r>
            <a:r>
              <a:rPr lang="en-US" sz="2600" dirty="0" smtClean="0"/>
              <a:t>pelvic </a:t>
            </a:r>
            <a:r>
              <a:rPr lang="en-US" sz="2600" dirty="0"/>
              <a:t>models, and emerging technologies. </a:t>
            </a:r>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533400" y="685800"/>
            <a:ext cx="8229600" cy="2438400"/>
          </a:xfrm>
        </p:spPr>
        <p:txBody>
          <a:bodyPr>
            <a:normAutofit fontScale="90000"/>
          </a:bodyPr>
          <a:lstStyle/>
          <a:p>
            <a:r>
              <a:rPr lang="en-US" sz="46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E. 4.a. The program provides </a:t>
            </a:r>
            <a:br>
              <a:rPr lang="en-US" sz="46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sz="46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students with the necessary clinical </a:t>
            </a:r>
            <a:r>
              <a:rPr lang="en-US" sz="4600" dirty="0" smtClean="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experiences </a:t>
            </a:r>
            <a:r>
              <a:rPr lang="en-US" sz="46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to achieve the </a:t>
            </a:r>
            <a:r>
              <a:rPr lang="en-US" sz="4600" dirty="0" smtClean="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objectives/outcomes </a:t>
            </a:r>
            <a:r>
              <a:rPr lang="en-US" sz="46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of the program. </a:t>
            </a:r>
            <a:br>
              <a:rPr lang="en-US" sz="46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endParaRPr lang="en-US" sz="46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endParaRPr>
          </a:p>
        </p:txBody>
      </p:sp>
    </p:spTree>
    <p:extLst>
      <p:ext uri="{BB962C8B-B14F-4D97-AF65-F5344CB8AC3E}">
        <p14:creationId xmlns:p14="http://schemas.microsoft.com/office/powerpoint/2010/main" val="32883734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215122"/>
            <a:ext cx="8229600" cy="3611563"/>
          </a:xfrm>
        </p:spPr>
        <p:txBody>
          <a:bodyPr>
            <a:noAutofit/>
          </a:bodyPr>
          <a:lstStyle/>
          <a:p>
            <a:r>
              <a:rPr lang="en-US" sz="2300" dirty="0" smtClean="0"/>
              <a:t>Identify the guidelines used and provide the URL if available.  Explain how the curriculum conforms to guidelines for the program/s educational level/s.  </a:t>
            </a:r>
          </a:p>
          <a:p>
            <a:r>
              <a:rPr lang="en-US" sz="2300" dirty="0" smtClean="0"/>
              <a:t>Examples: ACNM Practice Doctorate in Midwifery; AACN Masters Essentials in Nursing; new document is being developed by ACNM Task Force describing Competencies Associated with a Masters in Midwifery. </a:t>
            </a:r>
            <a:endParaRPr lang="en-US" sz="2300"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533400" y="609600"/>
            <a:ext cx="8229600" cy="2544762"/>
          </a:xfrm>
        </p:spPr>
        <p:txBody>
          <a:bodyPr>
            <a:noAutofit/>
          </a:bodyPr>
          <a:lstStyle/>
          <a:p>
            <a:r>
              <a:rPr lang="en-US" sz="35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IV. G The curriculum conforms to state or nationally recognized guidelines for the program/s educational level/s: certificate, master’s degree, and/or doctoral degree.</a:t>
            </a:r>
            <a:br>
              <a:rPr lang="en-US" sz="35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endParaRPr lang="en-US" sz="35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endParaRPr>
          </a:p>
        </p:txBody>
      </p:sp>
    </p:spTree>
    <p:extLst>
      <p:ext uri="{BB962C8B-B14F-4D97-AF65-F5344CB8AC3E}">
        <p14:creationId xmlns:p14="http://schemas.microsoft.com/office/powerpoint/2010/main" val="35649383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Describe adequate number of staff, faculty, and physical facilities </a:t>
            </a:r>
          </a:p>
          <a:p>
            <a:r>
              <a:rPr lang="en-US" dirty="0" smtClean="0"/>
              <a:t>Describe learning resources including simulation labs, libraries etc. </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Criterion</a:t>
            </a:r>
            <a:r>
              <a:rPr lang="en-US" dirty="0"/>
              <a:t> </a:t>
            </a: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V</a:t>
            </a:r>
            <a:r>
              <a:rPr lang="en-US" dirty="0"/>
              <a:t> </a:t>
            </a: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Resources</a:t>
            </a:r>
            <a:r>
              <a:rPr lang="en-US" dirty="0"/>
              <a:t/>
            </a:r>
            <a:br>
              <a:rPr lang="en-US" dirty="0"/>
            </a:br>
            <a:endParaRPr lang="en-US" dirty="0"/>
          </a:p>
        </p:txBody>
      </p:sp>
    </p:spTree>
    <p:extLst>
      <p:ext uri="{BB962C8B-B14F-4D97-AF65-F5344CB8AC3E}">
        <p14:creationId xmlns:p14="http://schemas.microsoft.com/office/powerpoint/2010/main" val="4229552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r>
              <a:rPr lang="en-US" dirty="0" smtClean="0"/>
              <a:t>Every program must have an assessment or evaluation plan that evaluates progress in meeting the mission and objectives</a:t>
            </a:r>
          </a:p>
          <a:p>
            <a:r>
              <a:rPr lang="en-US" dirty="0" smtClean="0"/>
              <a:t>Must include ongoing assessment data such as enrollment, graduation and attrition rates</a:t>
            </a:r>
          </a:p>
          <a:p>
            <a:r>
              <a:rPr lang="en-US" dirty="0" smtClean="0"/>
              <a:t>A program will also identify their own objectives based on their mission for example, a certain percentage of minority graduates and enrollment from a certain geographic region (rural, urban, underserved)</a:t>
            </a:r>
          </a:p>
          <a:p>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Criterion VI Assessment and Outcomes</a:t>
            </a:r>
          </a:p>
        </p:txBody>
      </p:sp>
    </p:spTree>
    <p:extLst>
      <p:ext uri="{BB962C8B-B14F-4D97-AF65-F5344CB8AC3E}">
        <p14:creationId xmlns:p14="http://schemas.microsoft.com/office/powerpoint/2010/main" val="8405630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smtClean="0"/>
              <a:t>VI.A.2 Provide </a:t>
            </a:r>
            <a:r>
              <a:rPr lang="en-US" dirty="0"/>
              <a:t>the most recent three years of data available from the AMCB.  Include all candidates, 1</a:t>
            </a:r>
            <a:r>
              <a:rPr lang="en-US" baseline="30000" dirty="0"/>
              <a:t>st</a:t>
            </a:r>
            <a:r>
              <a:rPr lang="en-US" dirty="0"/>
              <a:t> time pass rate, and repeat pass rate.</a:t>
            </a:r>
          </a:p>
          <a:p>
            <a:r>
              <a:rPr lang="en-US" dirty="0"/>
              <a:t>If a different pass rate is used for informing the public, explain how that pass rate is calculated.  </a:t>
            </a:r>
          </a:p>
          <a:p>
            <a:r>
              <a:rPr lang="en-US" dirty="0"/>
              <a:t>Describe actions taken, and their results, or actions planned for the immediate future, to address pass rates of less than 85% that have occurred any time in the past three years</a:t>
            </a:r>
            <a:r>
              <a:rPr lang="en-US" dirty="0" smtClean="0"/>
              <a:t>.</a:t>
            </a:r>
          </a:p>
          <a:p>
            <a:r>
              <a:rPr lang="en-US" dirty="0" smtClean="0"/>
              <a:t>Programs with pass rates less than 85% risk accreditation actions such as warning. </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304800"/>
            <a:ext cx="8229600" cy="1143000"/>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AMCB Pass Rates Must Be Maintained at 85% or above</a:t>
            </a:r>
          </a:p>
        </p:txBody>
      </p:sp>
    </p:spTree>
    <p:extLst>
      <p:ext uri="{BB962C8B-B14F-4D97-AF65-F5344CB8AC3E}">
        <p14:creationId xmlns:p14="http://schemas.microsoft.com/office/powerpoint/2010/main" val="1048003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Regulates accreditation in the US</a:t>
            </a:r>
          </a:p>
          <a:p>
            <a:r>
              <a:rPr lang="en-US" dirty="0" smtClean="0"/>
              <a:t>Every five years ACME submits a compliance report. </a:t>
            </a:r>
          </a:p>
          <a:p>
            <a:r>
              <a:rPr lang="en-US" dirty="0" smtClean="0"/>
              <a:t>Upon successfully meeting all criteria, ACME is recognized by USDE as an accrediting agency.</a:t>
            </a:r>
            <a:endParaRPr lang="en-US" dirty="0"/>
          </a:p>
          <a:p>
            <a:r>
              <a:rPr lang="en-US" dirty="0" smtClean="0"/>
              <a:t>Requirements have become increasingly stringent in recent years</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US Department of Education </a:t>
            </a:r>
          </a:p>
        </p:txBody>
      </p:sp>
    </p:spTree>
    <p:extLst>
      <p:ext uri="{BB962C8B-B14F-4D97-AF65-F5344CB8AC3E}">
        <p14:creationId xmlns:p14="http://schemas.microsoft.com/office/powerpoint/2010/main" val="41915926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Data to be measured and publicized include graduation data for full and part-time students</a:t>
            </a:r>
          </a:p>
          <a:p>
            <a:r>
              <a:rPr lang="en-US" dirty="0" smtClean="0"/>
              <a:t>Certification pass rates </a:t>
            </a:r>
          </a:p>
          <a:p>
            <a:r>
              <a:rPr lang="en-US" dirty="0" smtClean="0"/>
              <a:t>Any additional data related to your particular mission and objectives. </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304800"/>
            <a:ext cx="8229600" cy="1143000"/>
          </a:xfrm>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Data Must Be Publicly Available</a:t>
            </a:r>
          </a:p>
        </p:txBody>
      </p:sp>
    </p:spTree>
    <p:extLst>
      <p:ext uri="{BB962C8B-B14F-4D97-AF65-F5344CB8AC3E}">
        <p14:creationId xmlns:p14="http://schemas.microsoft.com/office/powerpoint/2010/main" val="33634010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All faculty evaluated annually based on:</a:t>
            </a:r>
          </a:p>
          <a:p>
            <a:r>
              <a:rPr lang="en-US" dirty="0" smtClean="0"/>
              <a:t>Didactic competence</a:t>
            </a:r>
          </a:p>
          <a:p>
            <a:r>
              <a:rPr lang="en-US" dirty="0" smtClean="0"/>
              <a:t>Clinical competence</a:t>
            </a:r>
          </a:p>
          <a:p>
            <a:r>
              <a:rPr lang="en-US" dirty="0" smtClean="0"/>
              <a:t>Currency of knowledge</a:t>
            </a:r>
          </a:p>
          <a:p>
            <a:r>
              <a:rPr lang="en-US" dirty="0" smtClean="0"/>
              <a:t>Non-discriminatory, respectful approach to students, colleagues and patients in keeping with the </a:t>
            </a:r>
            <a:r>
              <a:rPr lang="en-US" i="1" dirty="0" smtClean="0"/>
              <a:t>ACNM Code of Ethics</a:t>
            </a:r>
            <a:endParaRPr lang="en-US" i="1"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Faculty Evaluation </a:t>
            </a:r>
          </a:p>
        </p:txBody>
      </p:sp>
    </p:spTree>
    <p:extLst>
      <p:ext uri="{BB962C8B-B14F-4D97-AF65-F5344CB8AC3E}">
        <p14:creationId xmlns:p14="http://schemas.microsoft.com/office/powerpoint/2010/main" val="39351243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lstStyle/>
          <a:p>
            <a:r>
              <a:rPr lang="en-US" dirty="0" smtClean="0"/>
              <a:t>Tell us how the clinical experiences enable the student to achieve clinical competence</a:t>
            </a:r>
          </a:p>
          <a:p>
            <a:r>
              <a:rPr lang="en-US" dirty="0" smtClean="0"/>
              <a:t>How is that evaluated?</a:t>
            </a:r>
          </a:p>
          <a:p>
            <a:r>
              <a:rPr lang="en-US" dirty="0" smtClean="0"/>
              <a:t>Must be a current contract for each site, how is that evaluated and assured. </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Assessment of Clinical Experiences</a:t>
            </a:r>
          </a:p>
        </p:txBody>
      </p:sp>
    </p:spTree>
    <p:extLst>
      <p:ext uri="{BB962C8B-B14F-4D97-AF65-F5344CB8AC3E}">
        <p14:creationId xmlns:p14="http://schemas.microsoft.com/office/powerpoint/2010/main" val="19394538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8910" y="2057400"/>
            <a:ext cx="8229600" cy="4525963"/>
          </a:xfrm>
        </p:spPr>
        <p:txBody>
          <a:bodyPr>
            <a:normAutofit/>
          </a:bodyPr>
          <a:lstStyle/>
          <a:p>
            <a:r>
              <a:rPr lang="en-US" sz="2300" dirty="0" smtClean="0"/>
              <a:t>This is your annual program review</a:t>
            </a:r>
          </a:p>
          <a:p>
            <a:r>
              <a:rPr lang="en-US" sz="2300" dirty="0" smtClean="0"/>
              <a:t>Plan for timely submission.</a:t>
            </a:r>
          </a:p>
          <a:p>
            <a:r>
              <a:rPr lang="en-US" sz="2300" dirty="0" smtClean="0"/>
              <a:t>Carefully collect data throughout each year.</a:t>
            </a:r>
          </a:p>
          <a:p>
            <a:r>
              <a:rPr lang="en-US" sz="2300" dirty="0" smtClean="0"/>
              <a:t>The section on student numbers and other student information was changed to get more detailed information as required by the USDE.</a:t>
            </a:r>
          </a:p>
          <a:p>
            <a:r>
              <a:rPr lang="en-US" sz="2300" dirty="0" smtClean="0"/>
              <a:t>Review criteria regularly to assure always up to date.</a:t>
            </a:r>
          </a:p>
          <a:p>
            <a:r>
              <a:rPr lang="en-US" sz="2300" dirty="0" smtClean="0"/>
              <a:t>This is an annual review that could result in requests for more information, and even adverse actions such as being placed on warning etc. </a:t>
            </a:r>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533400" y="457200"/>
            <a:ext cx="8229600" cy="1143000"/>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Annual Monitoring Report (AMR)</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Expectations</a:t>
            </a:r>
          </a:p>
        </p:txBody>
      </p:sp>
    </p:spTree>
    <p:extLst>
      <p:ext uri="{BB962C8B-B14F-4D97-AF65-F5344CB8AC3E}">
        <p14:creationId xmlns:p14="http://schemas.microsoft.com/office/powerpoint/2010/main" val="2987174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criteria are changed you will be notified by letter and email </a:t>
            </a:r>
          </a:p>
          <a:p>
            <a:r>
              <a:rPr lang="en-US" dirty="0" smtClean="0"/>
              <a:t>You are responsible to meet the current criteria. </a:t>
            </a:r>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Changing Criteria</a:t>
            </a:r>
          </a:p>
        </p:txBody>
      </p:sp>
    </p:spTree>
    <p:extLst>
      <p:ext uri="{BB962C8B-B14F-4D97-AF65-F5344CB8AC3E}">
        <p14:creationId xmlns:p14="http://schemas.microsoft.com/office/powerpoint/2010/main" val="19131398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rm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Questions?</a:t>
            </a:r>
          </a:p>
        </p:txBody>
      </p:sp>
    </p:spTree>
    <p:extLst>
      <p:ext uri="{BB962C8B-B14F-4D97-AF65-F5344CB8AC3E}">
        <p14:creationId xmlns:p14="http://schemas.microsoft.com/office/powerpoint/2010/main" val="646220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r>
              <a:rPr lang="en-US" dirty="0" smtClean="0"/>
              <a:t>Concerns over “diploma mills”</a:t>
            </a:r>
          </a:p>
          <a:p>
            <a:r>
              <a:rPr lang="en-US" dirty="0" smtClean="0"/>
              <a:t>Concerns about distance education </a:t>
            </a:r>
          </a:p>
          <a:p>
            <a:r>
              <a:rPr lang="en-US" dirty="0" smtClean="0"/>
              <a:t>Concerns over the expense of higher education </a:t>
            </a:r>
          </a:p>
          <a:p>
            <a:r>
              <a:rPr lang="en-US" dirty="0" smtClean="0"/>
              <a:t>Concerns over transparency about price, study plans, completion rates (</a:t>
            </a:r>
            <a:r>
              <a:rPr lang="en-US" dirty="0"/>
              <a:t>Only 58 percent of full-time students who began college in 2004 earned a four-year degree within six years</a:t>
            </a:r>
            <a:r>
              <a:rPr lang="en-US" dirty="0" smtClean="0"/>
              <a:t>.)</a:t>
            </a:r>
          </a:p>
          <a:p>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Many Government Efforts to </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Improve Education </a:t>
            </a:r>
          </a:p>
        </p:txBody>
      </p:sp>
    </p:spTree>
    <p:extLst>
      <p:ext uri="{BB962C8B-B14F-4D97-AF65-F5344CB8AC3E}">
        <p14:creationId xmlns:p14="http://schemas.microsoft.com/office/powerpoint/2010/main" val="4100296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5334000"/>
            <a:ext cx="8534400" cy="990600"/>
          </a:xfrm>
        </p:spPr>
        <p:txBody>
          <a:bodyPr>
            <a:normAutofit/>
          </a:bodyPr>
          <a:lstStyle/>
          <a:p>
            <a:pPr marL="109728" indent="0">
              <a:buNone/>
            </a:pPr>
            <a:r>
              <a:rPr lang="en-US" sz="1800" dirty="0"/>
              <a:t>http://www.whitehouse.gov/the-press-office/2013/08/22/fact-sheet-president-s-plan-make-college-more-affordable-better-bargain-</a:t>
            </a:r>
          </a:p>
        </p:txBody>
      </p:sp>
      <p:sp>
        <p:nvSpPr>
          <p:cNvPr id="2" name="Footer Placeholder 1"/>
          <p:cNvSpPr>
            <a:spLocks noGrp="1"/>
          </p:cNvSpPr>
          <p:nvPr>
            <p:ph type="ftr" sz="quarter" idx="11"/>
          </p:nvPr>
        </p:nvSpPr>
        <p:spPr/>
        <p:txBody>
          <a:bodyPr/>
          <a:lstStyle/>
          <a:p>
            <a:r>
              <a:rPr lang="en-US" dirty="0" smtClean="0"/>
              <a:t>Accreditation Commission for Midwifery Education 2014 </a:t>
            </a:r>
            <a:endParaRPr lang="en-US" dirty="0"/>
          </a:p>
        </p:txBody>
      </p:sp>
      <p:sp>
        <p:nvSpPr>
          <p:cNvPr id="4" name="Title 3"/>
          <p:cNvSpPr>
            <a:spLocks noGrp="1"/>
          </p:cNvSpPr>
          <p:nvPr>
            <p:ph type="title"/>
          </p:nvPr>
        </p:nvSpPr>
        <p:spPr>
          <a:xfrm>
            <a:off x="533400" y="1676400"/>
            <a:ext cx="8229600" cy="2316162"/>
          </a:xfrm>
        </p:spPr>
        <p:txBody>
          <a:bodyPr>
            <a:normAutofit fontScale="90000"/>
          </a:bodyPr>
          <a:lstStyle/>
          <a:p>
            <a:r>
              <a:rPr lang="en-US" sz="46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FACT SHEET on the President’s Plan to Make College More Affordable: </a:t>
            </a:r>
            <a:br>
              <a:rPr lang="en-US" sz="46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dirty="0"/>
              <a:t/>
            </a:r>
            <a:br>
              <a:rPr lang="en-US" dirty="0"/>
            </a:br>
            <a:r>
              <a:rPr lang="en-US" dirty="0" smtClean="0"/>
              <a:t>		A </a:t>
            </a:r>
            <a:r>
              <a:rPr lang="en-US" dirty="0"/>
              <a:t>Better Bargain for </a:t>
            </a:r>
            <a:br>
              <a:rPr lang="en-US" dirty="0"/>
            </a:br>
            <a:r>
              <a:rPr lang="en-US" dirty="0" smtClean="0"/>
              <a:t>		the </a:t>
            </a:r>
            <a:r>
              <a:rPr lang="en-US" dirty="0"/>
              <a:t>Middle Class</a:t>
            </a:r>
            <a:br>
              <a:rPr lang="en-US" dirty="0"/>
            </a:br>
            <a:endParaRPr lang="en-US" dirty="0"/>
          </a:p>
        </p:txBody>
      </p:sp>
    </p:spTree>
    <p:extLst>
      <p:ext uri="{BB962C8B-B14F-4D97-AF65-F5344CB8AC3E}">
        <p14:creationId xmlns:p14="http://schemas.microsoft.com/office/powerpoint/2010/main" val="176759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229600" cy="4525963"/>
          </a:xfrm>
        </p:spPr>
        <p:txBody>
          <a:bodyPr>
            <a:normAutofit/>
          </a:bodyPr>
          <a:lstStyle/>
          <a:p>
            <a:r>
              <a:rPr lang="en-US" dirty="0" smtClean="0"/>
              <a:t>Tie </a:t>
            </a:r>
            <a:r>
              <a:rPr lang="en-US" dirty="0"/>
              <a:t>financial aid to college performance, starting with publishing new college ratings before the 2015 school year.</a:t>
            </a:r>
          </a:p>
          <a:p>
            <a:r>
              <a:rPr lang="en-US" dirty="0"/>
              <a:t>Challenge states to fund public colleges based on performance.</a:t>
            </a:r>
          </a:p>
          <a:p>
            <a:r>
              <a:rPr lang="en-US" dirty="0"/>
              <a:t>Hold students and colleges receiving student aid responsible for making progress toward a degree.</a:t>
            </a:r>
          </a:p>
          <a:p>
            <a:endParaRPr lang="en-US" dirty="0"/>
          </a:p>
        </p:txBody>
      </p:sp>
      <p:sp>
        <p:nvSpPr>
          <p:cNvPr id="5" name="Footer Placeholder 4"/>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457200" y="457200"/>
            <a:ext cx="8229600" cy="1143000"/>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Paying for Performance</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President’s Agenda</a:t>
            </a:r>
          </a:p>
        </p:txBody>
      </p:sp>
    </p:spTree>
    <p:extLst>
      <p:ext uri="{BB962C8B-B14F-4D97-AF65-F5344CB8AC3E}">
        <p14:creationId xmlns:p14="http://schemas.microsoft.com/office/powerpoint/2010/main" val="3208440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229600" cy="4525963"/>
          </a:xfrm>
        </p:spPr>
        <p:txBody>
          <a:bodyPr>
            <a:normAutofit/>
          </a:bodyPr>
          <a:lstStyle/>
          <a:p>
            <a:r>
              <a:rPr lang="en-US" dirty="0" smtClean="0"/>
              <a:t>Challenge </a:t>
            </a:r>
            <a:r>
              <a:rPr lang="en-US" dirty="0"/>
              <a:t>colleges to offer students a greater range of affordable, high-quality options than they do today.</a:t>
            </a:r>
          </a:p>
          <a:p>
            <a:r>
              <a:rPr lang="en-US" dirty="0"/>
              <a:t>Give consumers clear, transparent information on college performance to help them make the decisions that work best for them.</a:t>
            </a:r>
          </a:p>
          <a:p>
            <a:r>
              <a:rPr lang="en-US" dirty="0"/>
              <a:t>Encourage innovation by stripping away unnecessary regulations.</a:t>
            </a:r>
          </a:p>
          <a:p>
            <a:endParaRPr lang="en-US" dirty="0"/>
          </a:p>
        </p:txBody>
      </p:sp>
      <p:sp>
        <p:nvSpPr>
          <p:cNvPr id="4" name="Footer Placeholder 3"/>
          <p:cNvSpPr>
            <a:spLocks noGrp="1"/>
          </p:cNvSpPr>
          <p:nvPr>
            <p:ph type="ftr" sz="quarter" idx="11"/>
          </p:nvPr>
        </p:nvSpPr>
        <p:spPr/>
        <p:txBody>
          <a:bodyPr/>
          <a:lstStyle/>
          <a:p>
            <a:r>
              <a:rPr lang="en-US" dirty="0" smtClean="0"/>
              <a:t>Accreditation Commission for Midwifery Education 2014 </a:t>
            </a:r>
            <a:endParaRPr lang="en-US" dirty="0"/>
          </a:p>
        </p:txBody>
      </p:sp>
      <p:sp>
        <p:nvSpPr>
          <p:cNvPr id="2" name="Title 1"/>
          <p:cNvSpPr>
            <a:spLocks noGrp="1"/>
          </p:cNvSpPr>
          <p:nvPr>
            <p:ph type="title"/>
          </p:nvPr>
        </p:nvSpPr>
        <p:spPr>
          <a:xfrm>
            <a:off x="533400" y="457200"/>
            <a:ext cx="8229600" cy="1143000"/>
          </a:xfrm>
        </p:spPr>
        <p:txBody>
          <a:bodyPr>
            <a:noAutofit/>
          </a:bodyPr>
          <a:lstStyle/>
          <a:p>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Promoting Innovation and Competition</a:t>
            </a:r>
            <a:b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br>
            <a:r>
              <a:rPr lang="en-US"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rPr>
              <a:t>President’s Agenda:</a:t>
            </a:r>
          </a:p>
        </p:txBody>
      </p:sp>
    </p:spTree>
    <p:extLst>
      <p:ext uri="{BB962C8B-B14F-4D97-AF65-F5344CB8AC3E}">
        <p14:creationId xmlns:p14="http://schemas.microsoft.com/office/powerpoint/2010/main" val="4143317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2498</TotalTime>
  <Words>2968</Words>
  <Application>Microsoft Office PowerPoint</Application>
  <PresentationFormat>On-screen Show (4:3)</PresentationFormat>
  <Paragraphs>362</Paragraphs>
  <Slides>55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55</vt:i4>
      </vt:variant>
    </vt:vector>
  </HeadingPairs>
  <TitlesOfParts>
    <vt:vector size="65" baseType="lpstr">
      <vt:lpstr>Arial</vt:lpstr>
      <vt:lpstr>Calibri</vt:lpstr>
      <vt:lpstr>Cambria Math</vt:lpstr>
      <vt:lpstr>Lucida Sans Unicode</vt:lpstr>
      <vt:lpstr>Times New Roman</vt:lpstr>
      <vt:lpstr>Verdana</vt:lpstr>
      <vt:lpstr>Wingdings</vt:lpstr>
      <vt:lpstr>Wingdings 2</vt:lpstr>
      <vt:lpstr>Wingdings 3</vt:lpstr>
      <vt:lpstr>Concourse</vt:lpstr>
      <vt:lpstr>Orientation to the Accreditation Commission for Midwifery Education ACME</vt:lpstr>
      <vt:lpstr>What is ACME?</vt:lpstr>
      <vt:lpstr>What is Accreditation?</vt:lpstr>
      <vt:lpstr>Organizational Structure</vt:lpstr>
      <vt:lpstr>US Department of Education </vt:lpstr>
      <vt:lpstr>Many Government Efforts to  Improve Education </vt:lpstr>
      <vt:lpstr>FACT SHEET on the President’s Plan to Make College More Affordable:     A Better Bargain for    the Middle Class </vt:lpstr>
      <vt:lpstr>Paying for Performance President’s Agenda</vt:lpstr>
      <vt:lpstr>Promoting Innovation and Competition President’s Agenda:</vt:lpstr>
      <vt:lpstr>Ensuring that Student Debt Remains Affordable President’s Agenda</vt:lpstr>
      <vt:lpstr>ACME: Current Scope of Recognition by USDE</vt:lpstr>
      <vt:lpstr>ACME Accredits Various Types of Programs</vt:lpstr>
      <vt:lpstr>Three Types of Reviews</vt:lpstr>
      <vt:lpstr>Two Core Documents</vt:lpstr>
      <vt:lpstr>Definitions </vt:lpstr>
      <vt:lpstr>NEW DEFINITION:   “PROGRAM”</vt:lpstr>
      <vt:lpstr>Interpretation</vt:lpstr>
      <vt:lpstr>Companion Program </vt:lpstr>
      <vt:lpstr>Companion Program </vt:lpstr>
      <vt:lpstr>Companion Program </vt:lpstr>
      <vt:lpstr>Preparing for (Re)Accreditation</vt:lpstr>
      <vt:lpstr>Preparing for (Re)Accreditation</vt:lpstr>
      <vt:lpstr>Instructions for Title Page and Program Overview</vt:lpstr>
      <vt:lpstr>PowerPoint Presentation</vt:lpstr>
      <vt:lpstr>PowerPoint Presentation</vt:lpstr>
      <vt:lpstr>Preparing for (Re)Accreditation</vt:lpstr>
      <vt:lpstr>ACME: Components of the Evaluation </vt:lpstr>
      <vt:lpstr>Criterion I Organization and Administration </vt:lpstr>
      <vt:lpstr>Criterion II Faculty and Faculty Organization </vt:lpstr>
      <vt:lpstr>Faculty Definitions </vt:lpstr>
      <vt:lpstr>MIDWIFERY PROGRAM FACULTY</vt:lpstr>
      <vt:lpstr>CORE FACULTY</vt:lpstr>
      <vt:lpstr>ALL FACULTY</vt:lpstr>
      <vt:lpstr>FACULTY TABLES IN THE SER</vt:lpstr>
      <vt:lpstr>FACULTY TABLES IN THE SER</vt:lpstr>
      <vt:lpstr>FACULTY TABLES IN THE SER</vt:lpstr>
      <vt:lpstr>FACULTY TABLES IN THE SER</vt:lpstr>
      <vt:lpstr>TABLE II C 2 ALL FACULTY WHO PROVIDE CLINICAL SUPERVISION AS DETAILED IN CRITERION II C 2</vt:lpstr>
      <vt:lpstr>FACULTY TABLES IN THE SER</vt:lpstr>
      <vt:lpstr>Criterion III Students </vt:lpstr>
      <vt:lpstr>Criterion IV Curriculum and Student Learning</vt:lpstr>
      <vt:lpstr>Also about Program Objectives/Outcomes</vt:lpstr>
      <vt:lpstr>Must Demonstrate that the Curriculum is Based on these Key Documents </vt:lpstr>
      <vt:lpstr>E. 4. The program ensures that  graduates will have achieved  competence.  </vt:lpstr>
      <vt:lpstr>E. 4.a. The program provides  students with the necessary clinical experiences to achieve the objectives/outcomes of the program.  </vt:lpstr>
      <vt:lpstr>IV. G The curriculum conforms to state or nationally recognized guidelines for the program/s educational level/s: certificate, master’s degree, and/or doctoral degree. </vt:lpstr>
      <vt:lpstr>Criterion V Resources </vt:lpstr>
      <vt:lpstr>Criterion VI Assessment and Outcomes</vt:lpstr>
      <vt:lpstr>AMCB Pass Rates Must Be Maintained at 85% or above</vt:lpstr>
      <vt:lpstr>Data Must Be Publicly Available</vt:lpstr>
      <vt:lpstr>Faculty Evaluation </vt:lpstr>
      <vt:lpstr>Assessment of Clinical Experiences</vt:lpstr>
      <vt:lpstr>Annual Monitoring Report (AMR) Expectations</vt:lpstr>
      <vt:lpstr>Changing Criteria</vt:lpstr>
      <vt:lpstr>Questions?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 Commission for Midwifery Education ACME</dc:title>
  <dc:creator>Susan Stone</dc:creator>
  <cp:lastModifiedBy>Jaime Sampson</cp:lastModifiedBy>
  <cp:revision>58</cp:revision>
  <dcterms:created xsi:type="dcterms:W3CDTF">2014-04-30T16:22:29Z</dcterms:created>
  <dcterms:modified xsi:type="dcterms:W3CDTF">2014-05-12T17:32:59Z</dcterms:modified>
</cp:coreProperties>
</file>