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2.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3.xml" ContentType="application/vnd.openxmlformats-officedocument.drawingml.chart+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4.xml" ContentType="application/vnd.openxmlformats-officedocument.drawingml.chart+xml"/>
  <Override PartName="/ppt/drawings/drawing1.xml" ContentType="application/vnd.openxmlformats-officedocument.drawingml.chartshape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5.xml" ContentType="application/vnd.openxmlformats-officedocument.drawingml.chart+xml"/>
  <Override PartName="/ppt/notesSlides/notesSlide42.xml" ContentType="application/vnd.openxmlformats-officedocument.presentationml.notesSlide+xml"/>
  <Override PartName="/ppt/charts/chart6.xml" ContentType="application/vnd.openxmlformats-officedocument.drawingml.chart+xml"/>
  <Override PartName="/ppt/drawings/drawing2.xml" ContentType="application/vnd.openxmlformats-officedocument.drawingml.chartshapes+xml"/>
  <Override PartName="/ppt/notesSlides/notesSlide43.xml" ContentType="application/vnd.openxmlformats-officedocument.presentationml.notesSlide+xml"/>
  <Override PartName="/ppt/charts/chart7.xml" ContentType="application/vnd.openxmlformats-officedocument.drawingml.chart+xml"/>
  <Override PartName="/ppt/notesSlides/notesSlide4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8.xml" ContentType="application/vnd.openxmlformats-officedocument.drawingml.chart+xml"/>
  <Override PartName="/ppt/notesSlides/notesSlide47.xml" ContentType="application/vnd.openxmlformats-officedocument.presentationml.notesSlide+xml"/>
  <Override PartName="/ppt/charts/chart9.xml" ContentType="application/vnd.openxmlformats-officedocument.drawingml.chart+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rts/chart10.xml" ContentType="application/vnd.openxmlformats-officedocument.drawingml.chart+xml"/>
  <Override PartName="/ppt/drawings/drawing3.xml" ContentType="application/vnd.openxmlformats-officedocument.drawingml.chartshapes+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9" r:id="rId2"/>
  </p:sldMasterIdLst>
  <p:notesMasterIdLst>
    <p:notesMasterId r:id="rId57"/>
  </p:notesMasterIdLst>
  <p:sldIdLst>
    <p:sldId id="256" r:id="rId3"/>
    <p:sldId id="272" r:id="rId4"/>
    <p:sldId id="287" r:id="rId5"/>
    <p:sldId id="347" r:id="rId6"/>
    <p:sldId id="348" r:id="rId7"/>
    <p:sldId id="349" r:id="rId8"/>
    <p:sldId id="350" r:id="rId9"/>
    <p:sldId id="351" r:id="rId10"/>
    <p:sldId id="352" r:id="rId11"/>
    <p:sldId id="353" r:id="rId12"/>
    <p:sldId id="354" r:id="rId13"/>
    <p:sldId id="355" r:id="rId14"/>
    <p:sldId id="288" r:id="rId15"/>
    <p:sldId id="339" r:id="rId16"/>
    <p:sldId id="298" r:id="rId17"/>
    <p:sldId id="290" r:id="rId18"/>
    <p:sldId id="291" r:id="rId19"/>
    <p:sldId id="308" r:id="rId20"/>
    <p:sldId id="292" r:id="rId21"/>
    <p:sldId id="293" r:id="rId22"/>
    <p:sldId id="334" r:id="rId23"/>
    <p:sldId id="294" r:id="rId24"/>
    <p:sldId id="295" r:id="rId25"/>
    <p:sldId id="317" r:id="rId26"/>
    <p:sldId id="330" r:id="rId27"/>
    <p:sldId id="299" r:id="rId28"/>
    <p:sldId id="296" r:id="rId29"/>
    <p:sldId id="300" r:id="rId30"/>
    <p:sldId id="301" r:id="rId31"/>
    <p:sldId id="338" r:id="rId32"/>
    <p:sldId id="310" r:id="rId33"/>
    <p:sldId id="336" r:id="rId34"/>
    <p:sldId id="337" r:id="rId35"/>
    <p:sldId id="312" r:id="rId36"/>
    <p:sldId id="331" r:id="rId37"/>
    <p:sldId id="332" r:id="rId38"/>
    <p:sldId id="311" r:id="rId39"/>
    <p:sldId id="318" r:id="rId40"/>
    <p:sldId id="302" r:id="rId41"/>
    <p:sldId id="303" r:id="rId42"/>
    <p:sldId id="342" r:id="rId43"/>
    <p:sldId id="343" r:id="rId44"/>
    <p:sldId id="346" r:id="rId45"/>
    <p:sldId id="304" r:id="rId46"/>
    <p:sldId id="307" r:id="rId47"/>
    <p:sldId id="305" r:id="rId48"/>
    <p:sldId id="315" r:id="rId49"/>
    <p:sldId id="316" r:id="rId50"/>
    <p:sldId id="327" r:id="rId51"/>
    <p:sldId id="306" r:id="rId52"/>
    <p:sldId id="313" r:id="rId53"/>
    <p:sldId id="309" r:id="rId54"/>
    <p:sldId id="319" r:id="rId55"/>
    <p:sldId id="289" r:id="rId5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AA93D67-F809-7B48-AF77-C86337CAEABF}">
          <p14:sldIdLst>
            <p14:sldId id="256"/>
            <p14:sldId id="272"/>
            <p14:sldId id="287"/>
            <p14:sldId id="347"/>
            <p14:sldId id="348"/>
            <p14:sldId id="349"/>
            <p14:sldId id="350"/>
            <p14:sldId id="351"/>
            <p14:sldId id="352"/>
            <p14:sldId id="353"/>
            <p14:sldId id="354"/>
            <p14:sldId id="355"/>
            <p14:sldId id="288"/>
            <p14:sldId id="339"/>
            <p14:sldId id="298"/>
            <p14:sldId id="290"/>
            <p14:sldId id="291"/>
            <p14:sldId id="308"/>
            <p14:sldId id="292"/>
            <p14:sldId id="293"/>
            <p14:sldId id="334"/>
            <p14:sldId id="294"/>
            <p14:sldId id="295"/>
            <p14:sldId id="317"/>
            <p14:sldId id="330"/>
            <p14:sldId id="299"/>
            <p14:sldId id="296"/>
            <p14:sldId id="300"/>
            <p14:sldId id="301"/>
            <p14:sldId id="338"/>
            <p14:sldId id="310"/>
            <p14:sldId id="336"/>
            <p14:sldId id="337"/>
            <p14:sldId id="312"/>
            <p14:sldId id="331"/>
            <p14:sldId id="332"/>
            <p14:sldId id="311"/>
            <p14:sldId id="318"/>
            <p14:sldId id="302"/>
            <p14:sldId id="303"/>
            <p14:sldId id="342"/>
            <p14:sldId id="343"/>
            <p14:sldId id="346"/>
            <p14:sldId id="304"/>
            <p14:sldId id="307"/>
            <p14:sldId id="305"/>
            <p14:sldId id="315"/>
            <p14:sldId id="316"/>
            <p14:sldId id="327"/>
            <p14:sldId id="306"/>
            <p14:sldId id="313"/>
            <p14:sldId id="309"/>
            <p14:sldId id="319"/>
            <p14:sldId id="28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E800"/>
    <a:srgbClr val="F7F745"/>
    <a:srgbClr val="EEEEEE"/>
    <a:srgbClr val="EAEAEA"/>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6374" autoAdjust="0"/>
    <p:restoredTop sz="73729" autoAdjust="0"/>
  </p:normalViewPr>
  <p:slideViewPr>
    <p:cSldViewPr snapToGrid="0" snapToObjects="1">
      <p:cViewPr>
        <p:scale>
          <a:sx n="94" d="100"/>
          <a:sy n="94" d="100"/>
        </p:scale>
        <p:origin x="-124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0" d="100"/>
          <a:sy n="70" d="100"/>
        </p:scale>
        <p:origin x="-324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oleObject" Target="file:///C:\Users\jbushma\Downloads\boxplot.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oleObject" Target="file:///C:\Users\jbushma\Downloads\boxplot.xlsx" TargetMode="Externa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Employer</c:v>
                </c:pt>
              </c:strCache>
            </c:strRef>
          </c:tx>
          <c:spPr>
            <a:scene3d>
              <a:camera prst="orthographicFront"/>
              <a:lightRig rig="threePt" dir="t"/>
            </a:scene3d>
            <a:sp3d>
              <a:bevelT/>
            </a:sp3d>
          </c:spPr>
          <c:invertIfNegative val="0"/>
          <c:dLbls>
            <c:showLegendKey val="0"/>
            <c:showVal val="1"/>
            <c:showCatName val="0"/>
            <c:showSerName val="0"/>
            <c:showPercent val="0"/>
            <c:showBubbleSize val="0"/>
            <c:showLeaderLines val="0"/>
          </c:dLbls>
          <c:cat>
            <c:numRef>
              <c:f>Sheet1!$A$2:$A$4</c:f>
              <c:numCache>
                <c:formatCode>General</c:formatCode>
                <c:ptCount val="3"/>
                <c:pt idx="0">
                  <c:v>2010</c:v>
                </c:pt>
                <c:pt idx="1">
                  <c:v>2014</c:v>
                </c:pt>
                <c:pt idx="2">
                  <c:v>2018</c:v>
                </c:pt>
              </c:numCache>
            </c:numRef>
          </c:cat>
          <c:val>
            <c:numRef>
              <c:f>Sheet1!$B$2:$B$4</c:f>
              <c:numCache>
                <c:formatCode>General</c:formatCode>
                <c:ptCount val="3"/>
                <c:pt idx="0">
                  <c:v>150</c:v>
                </c:pt>
                <c:pt idx="1">
                  <c:v>157</c:v>
                </c:pt>
                <c:pt idx="2">
                  <c:v>158</c:v>
                </c:pt>
              </c:numCache>
            </c:numRef>
          </c:val>
        </c:ser>
        <c:ser>
          <c:idx val="1"/>
          <c:order val="1"/>
          <c:tx>
            <c:strRef>
              <c:f>Sheet1!$C$1</c:f>
              <c:strCache>
                <c:ptCount val="1"/>
                <c:pt idx="0">
                  <c:v>Medicare</c:v>
                </c:pt>
              </c:strCache>
            </c:strRef>
          </c:tx>
          <c:spPr>
            <a:scene3d>
              <a:camera prst="orthographicFront"/>
              <a:lightRig rig="threePt" dir="t"/>
            </a:scene3d>
            <a:sp3d>
              <a:bevelT/>
            </a:sp3d>
          </c:spPr>
          <c:invertIfNegative val="0"/>
          <c:dLbls>
            <c:showLegendKey val="0"/>
            <c:showVal val="1"/>
            <c:showCatName val="0"/>
            <c:showSerName val="0"/>
            <c:showPercent val="0"/>
            <c:showBubbleSize val="0"/>
            <c:showLeaderLines val="0"/>
          </c:dLbls>
          <c:cat>
            <c:numRef>
              <c:f>Sheet1!$A$2:$A$4</c:f>
              <c:numCache>
                <c:formatCode>General</c:formatCode>
                <c:ptCount val="3"/>
                <c:pt idx="0">
                  <c:v>2010</c:v>
                </c:pt>
                <c:pt idx="1">
                  <c:v>2014</c:v>
                </c:pt>
                <c:pt idx="2">
                  <c:v>2018</c:v>
                </c:pt>
              </c:numCache>
            </c:numRef>
          </c:cat>
          <c:val>
            <c:numRef>
              <c:f>Sheet1!$C$2:$C$4</c:f>
              <c:numCache>
                <c:formatCode>General</c:formatCode>
                <c:ptCount val="3"/>
                <c:pt idx="0">
                  <c:v>48</c:v>
                </c:pt>
                <c:pt idx="1">
                  <c:v>54</c:v>
                </c:pt>
                <c:pt idx="2">
                  <c:v>61</c:v>
                </c:pt>
              </c:numCache>
            </c:numRef>
          </c:val>
        </c:ser>
        <c:ser>
          <c:idx val="2"/>
          <c:order val="2"/>
          <c:tx>
            <c:strRef>
              <c:f>Sheet1!$D$1</c:f>
              <c:strCache>
                <c:ptCount val="1"/>
                <c:pt idx="0">
                  <c:v>Non-Group/Other</c:v>
                </c:pt>
              </c:strCache>
            </c:strRef>
          </c:tx>
          <c:spPr>
            <a:scene3d>
              <a:camera prst="orthographicFront"/>
              <a:lightRig rig="threePt" dir="t"/>
            </a:scene3d>
            <a:sp3d>
              <a:bevelT/>
            </a:sp3d>
          </c:spPr>
          <c:invertIfNegative val="0"/>
          <c:dLbls>
            <c:showLegendKey val="0"/>
            <c:showVal val="1"/>
            <c:showCatName val="0"/>
            <c:showSerName val="0"/>
            <c:showPercent val="0"/>
            <c:showBubbleSize val="0"/>
            <c:showLeaderLines val="0"/>
          </c:dLbls>
          <c:cat>
            <c:numRef>
              <c:f>Sheet1!$A$2:$A$4</c:f>
              <c:numCache>
                <c:formatCode>General</c:formatCode>
                <c:ptCount val="3"/>
                <c:pt idx="0">
                  <c:v>2010</c:v>
                </c:pt>
                <c:pt idx="1">
                  <c:v>2014</c:v>
                </c:pt>
                <c:pt idx="2">
                  <c:v>2018</c:v>
                </c:pt>
              </c:numCache>
            </c:numRef>
          </c:cat>
          <c:val>
            <c:numRef>
              <c:f>Sheet1!$D$2:$D$4</c:f>
              <c:numCache>
                <c:formatCode>General</c:formatCode>
                <c:ptCount val="3"/>
                <c:pt idx="0">
                  <c:v>27</c:v>
                </c:pt>
                <c:pt idx="1">
                  <c:v>23</c:v>
                </c:pt>
                <c:pt idx="2">
                  <c:v>22</c:v>
                </c:pt>
              </c:numCache>
            </c:numRef>
          </c:val>
        </c:ser>
        <c:ser>
          <c:idx val="3"/>
          <c:order val="3"/>
          <c:tx>
            <c:strRef>
              <c:f>Sheet1!$E$1</c:f>
              <c:strCache>
                <c:ptCount val="1"/>
                <c:pt idx="0">
                  <c:v>Medicaid &amp; CHIP</c:v>
                </c:pt>
              </c:strCache>
            </c:strRef>
          </c:tx>
          <c:spPr>
            <a:scene3d>
              <a:camera prst="orthographicFront"/>
              <a:lightRig rig="threePt" dir="t"/>
            </a:scene3d>
            <a:sp3d>
              <a:bevelT/>
            </a:sp3d>
          </c:spPr>
          <c:invertIfNegative val="0"/>
          <c:dLbls>
            <c:showLegendKey val="0"/>
            <c:showVal val="1"/>
            <c:showCatName val="0"/>
            <c:showSerName val="0"/>
            <c:showPercent val="0"/>
            <c:showBubbleSize val="0"/>
            <c:showLeaderLines val="0"/>
          </c:dLbls>
          <c:cat>
            <c:numRef>
              <c:f>Sheet1!$A$2:$A$4</c:f>
              <c:numCache>
                <c:formatCode>General</c:formatCode>
                <c:ptCount val="3"/>
                <c:pt idx="0">
                  <c:v>2010</c:v>
                </c:pt>
                <c:pt idx="1">
                  <c:v>2014</c:v>
                </c:pt>
                <c:pt idx="2">
                  <c:v>2018</c:v>
                </c:pt>
              </c:numCache>
            </c:numRef>
          </c:cat>
          <c:val>
            <c:numRef>
              <c:f>Sheet1!$E$2:$E$4</c:f>
              <c:numCache>
                <c:formatCode>General</c:formatCode>
                <c:ptCount val="3"/>
                <c:pt idx="0">
                  <c:v>40</c:v>
                </c:pt>
                <c:pt idx="1">
                  <c:v>43</c:v>
                </c:pt>
                <c:pt idx="2">
                  <c:v>45</c:v>
                </c:pt>
              </c:numCache>
            </c:numRef>
          </c:val>
        </c:ser>
        <c:ser>
          <c:idx val="4"/>
          <c:order val="4"/>
          <c:tx>
            <c:strRef>
              <c:f>Sheet1!$F$1</c:f>
              <c:strCache>
                <c:ptCount val="1"/>
                <c:pt idx="0">
                  <c:v>Uninsured</c:v>
                </c:pt>
              </c:strCache>
            </c:strRef>
          </c:tx>
          <c:spPr>
            <a:scene3d>
              <a:camera prst="orthographicFront"/>
              <a:lightRig rig="threePt" dir="t"/>
            </a:scene3d>
            <a:sp3d>
              <a:bevelT/>
            </a:sp3d>
          </c:spPr>
          <c:invertIfNegative val="0"/>
          <c:dLbls>
            <c:showLegendKey val="0"/>
            <c:showVal val="1"/>
            <c:showCatName val="0"/>
            <c:showSerName val="0"/>
            <c:showPercent val="0"/>
            <c:showBubbleSize val="0"/>
            <c:showLeaderLines val="0"/>
          </c:dLbls>
          <c:cat>
            <c:numRef>
              <c:f>Sheet1!$A$2:$A$4</c:f>
              <c:numCache>
                <c:formatCode>General</c:formatCode>
                <c:ptCount val="3"/>
                <c:pt idx="0">
                  <c:v>2010</c:v>
                </c:pt>
                <c:pt idx="1">
                  <c:v>2014</c:v>
                </c:pt>
                <c:pt idx="2">
                  <c:v>2018</c:v>
                </c:pt>
              </c:numCache>
            </c:numRef>
          </c:cat>
          <c:val>
            <c:numRef>
              <c:f>Sheet1!$F$2:$F$4</c:f>
              <c:numCache>
                <c:formatCode>General</c:formatCode>
                <c:ptCount val="3"/>
                <c:pt idx="0">
                  <c:v>50</c:v>
                </c:pt>
                <c:pt idx="1">
                  <c:v>43</c:v>
                </c:pt>
                <c:pt idx="2">
                  <c:v>30</c:v>
                </c:pt>
              </c:numCache>
            </c:numRef>
          </c:val>
        </c:ser>
        <c:ser>
          <c:idx val="5"/>
          <c:order val="5"/>
          <c:tx>
            <c:strRef>
              <c:f>Sheet1!$G$1</c:f>
              <c:strCache>
                <c:ptCount val="1"/>
                <c:pt idx="0">
                  <c:v>Marketplaces</c:v>
                </c:pt>
              </c:strCache>
            </c:strRef>
          </c:tx>
          <c:spPr>
            <a:scene3d>
              <a:camera prst="orthographicFront"/>
              <a:lightRig rig="threePt" dir="t"/>
            </a:scene3d>
            <a:sp3d>
              <a:bevelT/>
            </a:sp3d>
          </c:spPr>
          <c:invertIfNegative val="0"/>
          <c:dLbls>
            <c:showLegendKey val="0"/>
            <c:showVal val="1"/>
            <c:showCatName val="0"/>
            <c:showSerName val="0"/>
            <c:showPercent val="0"/>
            <c:showBubbleSize val="0"/>
            <c:showLeaderLines val="0"/>
          </c:dLbls>
          <c:cat>
            <c:numRef>
              <c:f>Sheet1!$A$2:$A$4</c:f>
              <c:numCache>
                <c:formatCode>General</c:formatCode>
                <c:ptCount val="3"/>
                <c:pt idx="0">
                  <c:v>2010</c:v>
                </c:pt>
                <c:pt idx="1">
                  <c:v>2014</c:v>
                </c:pt>
                <c:pt idx="2">
                  <c:v>2018</c:v>
                </c:pt>
              </c:numCache>
            </c:numRef>
          </c:cat>
          <c:val>
            <c:numRef>
              <c:f>Sheet1!$G$2:$G$4</c:f>
              <c:numCache>
                <c:formatCode>General</c:formatCode>
                <c:ptCount val="3"/>
                <c:pt idx="0">
                  <c:v>0</c:v>
                </c:pt>
                <c:pt idx="1">
                  <c:v>7</c:v>
                </c:pt>
                <c:pt idx="2">
                  <c:v>25</c:v>
                </c:pt>
              </c:numCache>
            </c:numRef>
          </c:val>
        </c:ser>
        <c:dLbls>
          <c:showLegendKey val="0"/>
          <c:showVal val="0"/>
          <c:showCatName val="0"/>
          <c:showSerName val="0"/>
          <c:showPercent val="0"/>
          <c:showBubbleSize val="0"/>
        </c:dLbls>
        <c:gapWidth val="50"/>
        <c:overlap val="100"/>
        <c:serLines/>
        <c:axId val="35944704"/>
        <c:axId val="35962880"/>
      </c:barChart>
      <c:catAx>
        <c:axId val="35944704"/>
        <c:scaling>
          <c:orientation val="minMax"/>
        </c:scaling>
        <c:delete val="0"/>
        <c:axPos val="b"/>
        <c:numFmt formatCode="General" sourceLinked="1"/>
        <c:majorTickMark val="none"/>
        <c:minorTickMark val="none"/>
        <c:tickLblPos val="nextTo"/>
        <c:crossAx val="35962880"/>
        <c:crosses val="autoZero"/>
        <c:auto val="1"/>
        <c:lblAlgn val="ctr"/>
        <c:lblOffset val="100"/>
        <c:noMultiLvlLbl val="0"/>
      </c:catAx>
      <c:valAx>
        <c:axId val="35962880"/>
        <c:scaling>
          <c:orientation val="minMax"/>
        </c:scaling>
        <c:delete val="1"/>
        <c:axPos val="l"/>
        <c:numFmt formatCode="General" sourceLinked="1"/>
        <c:majorTickMark val="out"/>
        <c:minorTickMark val="none"/>
        <c:tickLblPos val="nextTo"/>
        <c:crossAx val="35944704"/>
        <c:crosses val="autoZero"/>
        <c:crossBetween val="between"/>
      </c:valAx>
      <c:spPr>
        <a:noFill/>
      </c:spPr>
    </c:plotArea>
    <c:legend>
      <c:legendPos val="r"/>
      <c:layout>
        <c:manualLayout>
          <c:xMode val="edge"/>
          <c:yMode val="edge"/>
          <c:x val="0.76539363039989494"/>
          <c:y val="0.15504845112641047"/>
          <c:w val="0.23460636960010511"/>
          <c:h val="0.80024823889092878"/>
        </c:manualLayout>
      </c:layout>
      <c:overlay val="0"/>
    </c:legend>
    <c:plotVisOnly val="1"/>
    <c:dispBlanksAs val="gap"/>
    <c:showDLblsOverMax val="0"/>
  </c:chart>
  <c:txPr>
    <a:bodyPr/>
    <a:lstStyle/>
    <a:p>
      <a:pPr>
        <a:defRPr sz="20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16095190136116708"/>
          <c:y val="5.5152244401603823E-2"/>
          <c:w val="0.81966825367759266"/>
          <c:h val="0.64867132220976753"/>
        </c:manualLayout>
      </c:layout>
      <c:bar3DChart>
        <c:barDir val="col"/>
        <c:grouping val="stacked"/>
        <c:varyColors val="0"/>
        <c:ser>
          <c:idx val="0"/>
          <c:order val="0"/>
          <c:tx>
            <c:strRef>
              <c:f>Sheet1!$B$1</c:f>
              <c:strCache>
                <c:ptCount val="1"/>
                <c:pt idx="0">
                  <c:v>Savings from Medicare and Other Federal Health Programs</c:v>
                </c:pt>
              </c:strCache>
            </c:strRef>
          </c:tx>
          <c:spPr>
            <a:scene3d>
              <a:camera prst="orthographicFront"/>
              <a:lightRig rig="threePt" dir="t"/>
            </a:scene3d>
            <a:sp3d>
              <a:bevelT/>
            </a:sp3d>
          </c:spPr>
          <c:invertIfNegative val="0"/>
          <c:cat>
            <c:strRef>
              <c:f>Sheet1!$A$2</c:f>
              <c:strCache>
                <c:ptCount val="1"/>
                <c:pt idx="0">
                  <c:v>Category 1</c:v>
                </c:pt>
              </c:strCache>
            </c:strRef>
          </c:cat>
          <c:val>
            <c:numRef>
              <c:f>Sheet1!$B$2</c:f>
              <c:numCache>
                <c:formatCode>0%</c:formatCode>
                <c:ptCount val="1"/>
                <c:pt idx="0">
                  <c:v>0.4</c:v>
                </c:pt>
              </c:numCache>
            </c:numRef>
          </c:val>
        </c:ser>
        <c:ser>
          <c:idx val="1"/>
          <c:order val="1"/>
          <c:tx>
            <c:strRef>
              <c:f>Sheet1!$D$1</c:f>
              <c:strCache>
                <c:ptCount val="1"/>
                <c:pt idx="0">
                  <c:v>Employer/Individual Penalties, Exise tax on high cost insurance</c:v>
                </c:pt>
              </c:strCache>
            </c:strRef>
          </c:tx>
          <c:spPr>
            <a:scene3d>
              <a:camera prst="orthographicFront"/>
              <a:lightRig rig="threePt" dir="t"/>
            </a:scene3d>
            <a:sp3d>
              <a:bevelT/>
            </a:sp3d>
          </c:spPr>
          <c:invertIfNegative val="0"/>
          <c:cat>
            <c:strRef>
              <c:f>Sheet1!$A$2</c:f>
              <c:strCache>
                <c:ptCount val="1"/>
                <c:pt idx="0">
                  <c:v>Category 1</c:v>
                </c:pt>
              </c:strCache>
            </c:strRef>
          </c:cat>
          <c:val>
            <c:numRef>
              <c:f>Sheet1!$C$2</c:f>
              <c:numCache>
                <c:formatCode>0%</c:formatCode>
                <c:ptCount val="1"/>
                <c:pt idx="0">
                  <c:v>0.32</c:v>
                </c:pt>
              </c:numCache>
            </c:numRef>
          </c:val>
        </c:ser>
        <c:ser>
          <c:idx val="2"/>
          <c:order val="2"/>
          <c:tx>
            <c:strRef>
              <c:f>Sheet1!$C$1</c:f>
              <c:strCache>
                <c:ptCount val="1"/>
                <c:pt idx="0">
                  <c:v>Payroll tax increase and expansion, Excise taxes on insurers, drug and device manufacturers </c:v>
                </c:pt>
              </c:strCache>
            </c:strRef>
          </c:tx>
          <c:spPr>
            <a:scene3d>
              <a:camera prst="orthographicFront"/>
              <a:lightRig rig="threePt" dir="t"/>
            </a:scene3d>
            <a:sp3d>
              <a:bevelT/>
            </a:sp3d>
          </c:spPr>
          <c:invertIfNegative val="0"/>
          <c:cat>
            <c:strRef>
              <c:f>Sheet1!$A$2</c:f>
              <c:strCache>
                <c:ptCount val="1"/>
                <c:pt idx="0">
                  <c:v>Category 1</c:v>
                </c:pt>
              </c:strCache>
            </c:strRef>
          </c:cat>
          <c:val>
            <c:numRef>
              <c:f>Sheet1!$D$2</c:f>
              <c:numCache>
                <c:formatCode>0%</c:formatCode>
                <c:ptCount val="1"/>
                <c:pt idx="0">
                  <c:v>0.28000000000000003</c:v>
                </c:pt>
              </c:numCache>
            </c:numRef>
          </c:val>
        </c:ser>
        <c:dLbls>
          <c:showLegendKey val="0"/>
          <c:showVal val="0"/>
          <c:showCatName val="0"/>
          <c:showSerName val="0"/>
          <c:showPercent val="0"/>
          <c:showBubbleSize val="0"/>
        </c:dLbls>
        <c:gapWidth val="150"/>
        <c:shape val="box"/>
        <c:axId val="121037568"/>
        <c:axId val="121039104"/>
        <c:axId val="0"/>
      </c:bar3DChart>
      <c:catAx>
        <c:axId val="121037568"/>
        <c:scaling>
          <c:orientation val="minMax"/>
        </c:scaling>
        <c:delete val="1"/>
        <c:axPos val="b"/>
        <c:majorTickMark val="out"/>
        <c:minorTickMark val="none"/>
        <c:tickLblPos val="nextTo"/>
        <c:crossAx val="121039104"/>
        <c:crosses val="autoZero"/>
        <c:auto val="1"/>
        <c:lblAlgn val="ctr"/>
        <c:lblOffset val="100"/>
        <c:noMultiLvlLbl val="0"/>
      </c:catAx>
      <c:valAx>
        <c:axId val="121039104"/>
        <c:scaling>
          <c:orientation val="minMax"/>
        </c:scaling>
        <c:delete val="1"/>
        <c:axPos val="l"/>
        <c:numFmt formatCode="0%" sourceLinked="1"/>
        <c:majorTickMark val="out"/>
        <c:minorTickMark val="none"/>
        <c:tickLblPos val="nextTo"/>
        <c:crossAx val="121037568"/>
        <c:crosses val="autoZero"/>
        <c:crossBetween val="between"/>
      </c:valAx>
    </c:plotArea>
    <c:legend>
      <c:legendPos val="b"/>
      <c:layout>
        <c:manualLayout>
          <c:xMode val="edge"/>
          <c:yMode val="edge"/>
          <c:x val="0"/>
          <c:y val="0.75916106909005576"/>
          <c:w val="1"/>
          <c:h val="0.22341094884384094"/>
        </c:manualLayout>
      </c:layout>
      <c:overlay val="0"/>
      <c:spPr>
        <a:ln w="0"/>
      </c:spPr>
      <c:txPr>
        <a:bodyPr/>
        <a:lstStyle/>
        <a:p>
          <a:pPr>
            <a:defRPr sz="1100"/>
          </a:pPr>
          <a:endParaRPr lang="en-US"/>
        </a:p>
      </c:txPr>
    </c:legend>
    <c:plotVisOnly val="1"/>
    <c:dispBlanksAs val="gap"/>
    <c:showDLblsOverMax val="0"/>
  </c:chart>
  <c:spPr>
    <a:scene3d>
      <a:camera prst="orthographicFront"/>
      <a:lightRig rig="threePt" dir="t"/>
    </a:scene3d>
    <a:sp3d>
      <a:bevelT/>
    </a:sp3d>
  </c:spPr>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0.1009891124720521"/>
          <c:y val="6.7244922460402229E-2"/>
          <c:w val="0.74839724895499171"/>
          <c:h val="0.46210586452718649"/>
        </c:manualLayout>
      </c:layout>
      <c:bar3DChart>
        <c:barDir val="col"/>
        <c:grouping val="clustered"/>
        <c:varyColors val="0"/>
        <c:ser>
          <c:idx val="0"/>
          <c:order val="0"/>
          <c:tx>
            <c:strRef>
              <c:f>Sheet1!$B$1</c:f>
              <c:strCache>
                <c:ptCount val="1"/>
                <c:pt idx="0">
                  <c:v>Series 1</c:v>
                </c:pt>
              </c:strCache>
            </c:strRef>
          </c:tx>
          <c:spPr>
            <a:scene3d>
              <a:camera prst="orthographicFront"/>
              <a:lightRig rig="threePt" dir="t"/>
            </a:scene3d>
            <a:sp3d>
              <a:bevelT/>
            </a:sp3d>
          </c:spPr>
          <c:invertIfNegative val="0"/>
          <c:dPt>
            <c:idx val="5"/>
            <c:invertIfNegative val="0"/>
            <c:bubble3D val="0"/>
            <c:spPr>
              <a:solidFill>
                <a:srgbClr val="FF0000"/>
              </a:solidFill>
              <a:scene3d>
                <a:camera prst="orthographicFront"/>
                <a:lightRig rig="threePt" dir="t"/>
              </a:scene3d>
              <a:sp3d>
                <a:bevelT/>
              </a:sp3d>
            </c:spPr>
          </c:dPt>
          <c:dLbls>
            <c:txPr>
              <a:bodyPr rot="0" vert="horz" anchor="b" anchorCtr="1"/>
              <a:lstStyle/>
              <a:p>
                <a:pPr>
                  <a:defRPr/>
                </a:pPr>
                <a:endParaRPr lang="en-US"/>
              </a:p>
            </c:txPr>
            <c:showLegendKey val="0"/>
            <c:showVal val="1"/>
            <c:showCatName val="0"/>
            <c:showSerName val="0"/>
            <c:showPercent val="0"/>
            <c:showBubbleSize val="0"/>
            <c:showLeaderLines val="0"/>
          </c:dLbls>
          <c:cat>
            <c:strRef>
              <c:f>Sheet1!$A$2:$A$7</c:f>
              <c:strCache>
                <c:ptCount val="6"/>
                <c:pt idx="0">
                  <c:v>Children</c:v>
                </c:pt>
                <c:pt idx="1">
                  <c:v>Pregnant Women</c:v>
                </c:pt>
                <c:pt idx="2">
                  <c:v>Working Parents</c:v>
                </c:pt>
                <c:pt idx="3">
                  <c:v>Unemployed Parents</c:v>
                </c:pt>
                <c:pt idx="4">
                  <c:v>Childless Adults</c:v>
                </c:pt>
                <c:pt idx="5">
                  <c:v>ACA Expansion Population</c:v>
                </c:pt>
              </c:strCache>
            </c:strRef>
          </c:cat>
          <c:val>
            <c:numRef>
              <c:f>Sheet1!$B$2:$B$7</c:f>
              <c:numCache>
                <c:formatCode>0%</c:formatCode>
                <c:ptCount val="6"/>
                <c:pt idx="0">
                  <c:v>2.35</c:v>
                </c:pt>
                <c:pt idx="1">
                  <c:v>1.85</c:v>
                </c:pt>
                <c:pt idx="2">
                  <c:v>0.61</c:v>
                </c:pt>
                <c:pt idx="3">
                  <c:v>0.37</c:v>
                </c:pt>
                <c:pt idx="4">
                  <c:v>0</c:v>
                </c:pt>
                <c:pt idx="5">
                  <c:v>1.38</c:v>
                </c:pt>
              </c:numCache>
            </c:numRef>
          </c:val>
        </c:ser>
        <c:dLbls>
          <c:showLegendKey val="0"/>
          <c:showVal val="0"/>
          <c:showCatName val="0"/>
          <c:showSerName val="0"/>
          <c:showPercent val="0"/>
          <c:showBubbleSize val="0"/>
        </c:dLbls>
        <c:gapWidth val="150"/>
        <c:shape val="box"/>
        <c:axId val="49044480"/>
        <c:axId val="49046272"/>
        <c:axId val="0"/>
      </c:bar3DChart>
      <c:catAx>
        <c:axId val="49044480"/>
        <c:scaling>
          <c:orientation val="minMax"/>
        </c:scaling>
        <c:delete val="0"/>
        <c:axPos val="b"/>
        <c:majorTickMark val="out"/>
        <c:minorTickMark val="none"/>
        <c:tickLblPos val="nextTo"/>
        <c:txPr>
          <a:bodyPr rot="-5400000" vert="horz"/>
          <a:lstStyle/>
          <a:p>
            <a:pPr>
              <a:defRPr/>
            </a:pPr>
            <a:endParaRPr lang="en-US"/>
          </a:p>
        </c:txPr>
        <c:crossAx val="49046272"/>
        <c:crosses val="autoZero"/>
        <c:auto val="1"/>
        <c:lblAlgn val="ctr"/>
        <c:lblOffset val="100"/>
        <c:noMultiLvlLbl val="0"/>
      </c:catAx>
      <c:valAx>
        <c:axId val="49046272"/>
        <c:scaling>
          <c:orientation val="minMax"/>
        </c:scaling>
        <c:delete val="1"/>
        <c:axPos val="l"/>
        <c:numFmt formatCode="0%" sourceLinked="1"/>
        <c:majorTickMark val="out"/>
        <c:minorTickMark val="none"/>
        <c:tickLblPos val="nextTo"/>
        <c:crossAx val="49044480"/>
        <c:crosses val="autoZero"/>
        <c:crossBetween val="between"/>
      </c:valAx>
    </c:plotArea>
    <c:plotVisOnly val="1"/>
    <c:dispBlanksAs val="gap"/>
    <c:showDLblsOverMax val="0"/>
  </c:chart>
  <c:spPr>
    <a:scene3d>
      <a:camera prst="orthographicFront"/>
      <a:lightRig rig="threePt" dir="t"/>
    </a:scene3d>
    <a:sp3d>
      <a:bevelT/>
    </a:sp3d>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Blues Plans</c:v>
                </c:pt>
              </c:strCache>
            </c:strRef>
          </c:tx>
          <c:spPr>
            <a:scene3d>
              <a:camera prst="orthographicFront"/>
              <a:lightRig rig="threePt" dir="t"/>
            </a:scene3d>
            <a:sp3d>
              <a:bevelT/>
            </a:sp3d>
          </c:spPr>
          <c:invertIfNegative val="0"/>
          <c:dLbls>
            <c:dLbl>
              <c:idx val="0"/>
              <c:layout>
                <c:manualLayout>
                  <c:x val="2.4691358024691357E-2"/>
                  <c:y val="-5.8885383806519441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c:f>
              <c:strCache>
                <c:ptCount val="1"/>
                <c:pt idx="0">
                  <c:v>Type of Insurer Offering the State Benchmark Plan</c:v>
                </c:pt>
              </c:strCache>
            </c:strRef>
          </c:cat>
          <c:val>
            <c:numRef>
              <c:f>Sheet1!$B$2</c:f>
              <c:numCache>
                <c:formatCode>General</c:formatCode>
                <c:ptCount val="1"/>
                <c:pt idx="0">
                  <c:v>37</c:v>
                </c:pt>
              </c:numCache>
            </c:numRef>
          </c:val>
        </c:ser>
        <c:ser>
          <c:idx val="1"/>
          <c:order val="1"/>
          <c:tx>
            <c:strRef>
              <c:f>Sheet1!$C$1</c:f>
              <c:strCache>
                <c:ptCount val="1"/>
                <c:pt idx="0">
                  <c:v>Local Insurer</c:v>
                </c:pt>
              </c:strCache>
            </c:strRef>
          </c:tx>
          <c:spPr>
            <a:scene3d>
              <a:camera prst="orthographicFront"/>
              <a:lightRig rig="threePt" dir="t"/>
            </a:scene3d>
            <a:sp3d>
              <a:bevelT/>
            </a:sp3d>
          </c:spPr>
          <c:invertIfNegative val="0"/>
          <c:dLbls>
            <c:dLbl>
              <c:idx val="0"/>
              <c:layout>
                <c:manualLayout>
                  <c:x val="2.4691358024691357E-2"/>
                  <c:y val="-5.4679284963196635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c:f>
              <c:strCache>
                <c:ptCount val="1"/>
                <c:pt idx="0">
                  <c:v>Type of Insurer Offering the State Benchmark Plan</c:v>
                </c:pt>
              </c:strCache>
            </c:strRef>
          </c:cat>
          <c:val>
            <c:numRef>
              <c:f>Sheet1!$C$2</c:f>
              <c:numCache>
                <c:formatCode>General</c:formatCode>
                <c:ptCount val="1"/>
                <c:pt idx="0">
                  <c:v>7</c:v>
                </c:pt>
              </c:numCache>
            </c:numRef>
          </c:val>
        </c:ser>
        <c:ser>
          <c:idx val="2"/>
          <c:order val="2"/>
          <c:tx>
            <c:strRef>
              <c:f>Sheet1!$D$1</c:f>
              <c:strCache>
                <c:ptCount val="1"/>
                <c:pt idx="0">
                  <c:v>United</c:v>
                </c:pt>
              </c:strCache>
            </c:strRef>
          </c:tx>
          <c:spPr>
            <a:scene3d>
              <a:camera prst="orthographicFront"/>
              <a:lightRig rig="threePt" dir="t"/>
            </a:scene3d>
            <a:sp3d>
              <a:bevelT/>
            </a:sp3d>
          </c:spPr>
          <c:invertIfNegative val="0"/>
          <c:dLbls>
            <c:dLbl>
              <c:idx val="0"/>
              <c:layout>
                <c:manualLayout>
                  <c:x val="2.9320866141732283E-2"/>
                  <c:y val="-5.4679284963196635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c:f>
              <c:strCache>
                <c:ptCount val="1"/>
                <c:pt idx="0">
                  <c:v>Type of Insurer Offering the State Benchmark Plan</c:v>
                </c:pt>
              </c:strCache>
            </c:strRef>
          </c:cat>
          <c:val>
            <c:numRef>
              <c:f>Sheet1!$D$2</c:f>
              <c:numCache>
                <c:formatCode>General</c:formatCode>
                <c:ptCount val="1"/>
                <c:pt idx="0">
                  <c:v>4</c:v>
                </c:pt>
              </c:numCache>
            </c:numRef>
          </c:val>
        </c:ser>
        <c:ser>
          <c:idx val="3"/>
          <c:order val="3"/>
          <c:tx>
            <c:strRef>
              <c:f>Sheet1!$E$1</c:f>
              <c:strCache>
                <c:ptCount val="1"/>
                <c:pt idx="0">
                  <c:v>Kaiser</c:v>
                </c:pt>
              </c:strCache>
            </c:strRef>
          </c:tx>
          <c:spPr>
            <a:scene3d>
              <a:camera prst="orthographicFront"/>
              <a:lightRig rig="threePt" dir="t"/>
            </a:scene3d>
            <a:sp3d>
              <a:bevelT/>
            </a:sp3d>
          </c:spPr>
          <c:invertIfNegative val="0"/>
          <c:dLbls>
            <c:dLbl>
              <c:idx val="0"/>
              <c:layout>
                <c:manualLayout>
                  <c:x val="3.0864197530864196E-2"/>
                  <c:y val="-5.8885383806519531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c:f>
              <c:strCache>
                <c:ptCount val="1"/>
                <c:pt idx="0">
                  <c:v>Type of Insurer Offering the State Benchmark Plan</c:v>
                </c:pt>
              </c:strCache>
            </c:strRef>
          </c:cat>
          <c:val>
            <c:numRef>
              <c:f>Sheet1!$E$2</c:f>
              <c:numCache>
                <c:formatCode>General</c:formatCode>
                <c:ptCount val="1"/>
                <c:pt idx="0">
                  <c:v>2</c:v>
                </c:pt>
              </c:numCache>
            </c:numRef>
          </c:val>
        </c:ser>
        <c:ser>
          <c:idx val="4"/>
          <c:order val="4"/>
          <c:tx>
            <c:strRef>
              <c:f>Sheet1!$F$1</c:f>
              <c:strCache>
                <c:ptCount val="1"/>
                <c:pt idx="0">
                  <c:v>Aetna</c:v>
                </c:pt>
              </c:strCache>
            </c:strRef>
          </c:tx>
          <c:spPr>
            <a:scene3d>
              <a:camera prst="orthographicFront"/>
              <a:lightRig rig="threePt" dir="t"/>
            </a:scene3d>
            <a:sp3d>
              <a:bevelT/>
            </a:sp3d>
          </c:spPr>
          <c:invertIfNegative val="0"/>
          <c:dLbls>
            <c:dLbl>
              <c:idx val="0"/>
              <c:layout>
                <c:manualLayout>
                  <c:x val="2.9320987654320986E-2"/>
                  <c:y val="-5.8885383806519455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c:f>
              <c:strCache>
                <c:ptCount val="1"/>
                <c:pt idx="0">
                  <c:v>Type of Insurer Offering the State Benchmark Plan</c:v>
                </c:pt>
              </c:strCache>
            </c:strRef>
          </c:cat>
          <c:val>
            <c:numRef>
              <c:f>Sheet1!$F$2</c:f>
              <c:numCache>
                <c:formatCode>General</c:formatCode>
                <c:ptCount val="1"/>
                <c:pt idx="0">
                  <c:v>1</c:v>
                </c:pt>
              </c:numCache>
            </c:numRef>
          </c:val>
        </c:ser>
        <c:dLbls>
          <c:showLegendKey val="0"/>
          <c:showVal val="0"/>
          <c:showCatName val="0"/>
          <c:showSerName val="0"/>
          <c:showPercent val="0"/>
          <c:showBubbleSize val="0"/>
        </c:dLbls>
        <c:gapWidth val="57"/>
        <c:gapDepth val="14"/>
        <c:shape val="box"/>
        <c:axId val="98419840"/>
        <c:axId val="98421376"/>
        <c:axId val="0"/>
      </c:bar3DChart>
      <c:catAx>
        <c:axId val="98419840"/>
        <c:scaling>
          <c:orientation val="minMax"/>
        </c:scaling>
        <c:delete val="0"/>
        <c:axPos val="b"/>
        <c:majorTickMark val="out"/>
        <c:minorTickMark val="none"/>
        <c:tickLblPos val="nextTo"/>
        <c:crossAx val="98421376"/>
        <c:crosses val="autoZero"/>
        <c:auto val="1"/>
        <c:lblAlgn val="ctr"/>
        <c:lblOffset val="100"/>
        <c:noMultiLvlLbl val="0"/>
      </c:catAx>
      <c:valAx>
        <c:axId val="98421376"/>
        <c:scaling>
          <c:orientation val="minMax"/>
        </c:scaling>
        <c:delete val="0"/>
        <c:axPos val="l"/>
        <c:numFmt formatCode="General" sourceLinked="1"/>
        <c:majorTickMark val="out"/>
        <c:minorTickMark val="none"/>
        <c:tickLblPos val="nextTo"/>
        <c:crossAx val="98419840"/>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a:t>Covered </a:t>
            </a:r>
            <a:r>
              <a:rPr lang="en-US" dirty="0" smtClean="0"/>
              <a:t>Lives (millions), </a:t>
            </a:r>
            <a:r>
              <a:rPr lang="en-US" dirty="0"/>
              <a:t>2018</a:t>
            </a:r>
          </a:p>
        </c:rich>
      </c:tx>
      <c:layout/>
      <c:overlay val="0"/>
    </c:title>
    <c:autoTitleDeleted val="0"/>
    <c:plotArea>
      <c:layout/>
      <c:pieChart>
        <c:varyColors val="1"/>
        <c:ser>
          <c:idx val="0"/>
          <c:order val="0"/>
          <c:tx>
            <c:strRef>
              <c:f>Sheet1!$B$1</c:f>
              <c:strCache>
                <c:ptCount val="1"/>
                <c:pt idx="0">
                  <c:v>Covered Lives, 2018</c:v>
                </c:pt>
              </c:strCache>
            </c:strRef>
          </c:tx>
          <c:spPr>
            <a:ln>
              <a:solidFill>
                <a:schemeClr val="tx1"/>
              </a:solidFill>
            </a:ln>
          </c:spPr>
          <c:dPt>
            <c:idx val="0"/>
            <c:bubble3D val="0"/>
            <c:spPr>
              <a:solidFill>
                <a:srgbClr val="92D050"/>
              </a:solidFill>
              <a:ln>
                <a:solidFill>
                  <a:schemeClr val="tx1"/>
                </a:solidFill>
              </a:ln>
              <a:scene3d>
                <a:camera prst="orthographicFront"/>
                <a:lightRig rig="threePt" dir="t"/>
              </a:scene3d>
              <a:sp3d>
                <a:bevelT/>
              </a:sp3d>
            </c:spPr>
          </c:dPt>
          <c:dPt>
            <c:idx val="1"/>
            <c:bubble3D val="0"/>
            <c:spPr>
              <a:solidFill>
                <a:srgbClr val="92D050"/>
              </a:solidFill>
              <a:ln>
                <a:solidFill>
                  <a:schemeClr val="tx1"/>
                </a:solidFill>
              </a:ln>
              <a:scene3d>
                <a:camera prst="orthographicFront"/>
                <a:lightRig rig="threePt" dir="t"/>
              </a:scene3d>
              <a:sp3d>
                <a:bevelT/>
              </a:sp3d>
            </c:spPr>
          </c:dPt>
          <c:dPt>
            <c:idx val="2"/>
            <c:bubble3D val="0"/>
            <c:spPr>
              <a:solidFill>
                <a:srgbClr val="92D050"/>
              </a:solidFill>
              <a:ln>
                <a:solidFill>
                  <a:schemeClr val="tx1"/>
                </a:solidFill>
              </a:ln>
              <a:scene3d>
                <a:camera prst="orthographicFront"/>
                <a:lightRig rig="threePt" dir="t"/>
              </a:scene3d>
              <a:sp3d>
                <a:bevelT/>
              </a:sp3d>
            </c:spPr>
          </c:dPt>
          <c:dPt>
            <c:idx val="3"/>
            <c:bubble3D val="0"/>
            <c:spPr>
              <a:solidFill>
                <a:srgbClr val="92D050"/>
              </a:solidFill>
              <a:ln>
                <a:solidFill>
                  <a:schemeClr val="tx1"/>
                </a:solidFill>
              </a:ln>
              <a:scene3d>
                <a:camera prst="orthographicFront"/>
                <a:lightRig rig="threePt" dir="t"/>
              </a:scene3d>
              <a:sp3d>
                <a:bevelT/>
              </a:sp3d>
            </c:spPr>
          </c:dPt>
          <c:dPt>
            <c:idx val="4"/>
            <c:bubble3D val="0"/>
            <c:spPr>
              <a:solidFill>
                <a:schemeClr val="tx2">
                  <a:lumMod val="40000"/>
                  <a:lumOff val="60000"/>
                </a:schemeClr>
              </a:solidFill>
              <a:ln>
                <a:solidFill>
                  <a:schemeClr val="tx1"/>
                </a:solidFill>
              </a:ln>
              <a:scene3d>
                <a:camera prst="orthographicFront"/>
                <a:lightRig rig="threePt" dir="t"/>
              </a:scene3d>
              <a:sp3d>
                <a:bevelT/>
              </a:sp3d>
            </c:spPr>
          </c:dPt>
          <c:dPt>
            <c:idx val="5"/>
            <c:bubble3D val="0"/>
            <c:spPr>
              <a:solidFill>
                <a:srgbClr val="8EB4E3"/>
              </a:solidFill>
              <a:ln>
                <a:solidFill>
                  <a:schemeClr val="tx1"/>
                </a:solidFill>
              </a:ln>
              <a:scene3d>
                <a:camera prst="orthographicFront"/>
                <a:lightRig rig="threePt" dir="t"/>
              </a:scene3d>
              <a:sp3d>
                <a:bevelT/>
              </a:sp3d>
            </c:spPr>
          </c:dPt>
          <c:dPt>
            <c:idx val="6"/>
            <c:bubble3D val="0"/>
            <c:spPr>
              <a:solidFill>
                <a:srgbClr val="8EB4E3"/>
              </a:solidFill>
              <a:ln>
                <a:solidFill>
                  <a:schemeClr val="tx1"/>
                </a:solidFill>
              </a:ln>
              <a:scene3d>
                <a:camera prst="orthographicFront"/>
                <a:lightRig rig="threePt" dir="t"/>
              </a:scene3d>
              <a:sp3d>
                <a:bevelT/>
              </a:sp3d>
            </c:spPr>
          </c:dPt>
          <c:dPt>
            <c:idx val="7"/>
            <c:bubble3D val="0"/>
            <c:spPr>
              <a:solidFill>
                <a:srgbClr val="8EB4E3"/>
              </a:solidFill>
              <a:ln>
                <a:solidFill>
                  <a:schemeClr val="tx1"/>
                </a:solidFill>
              </a:ln>
              <a:scene3d>
                <a:camera prst="orthographicFront"/>
                <a:lightRig rig="threePt" dir="t"/>
              </a:scene3d>
              <a:sp3d>
                <a:bevelT/>
              </a:sp3d>
            </c:spPr>
          </c:dPt>
          <c:dPt>
            <c:idx val="8"/>
            <c:bubble3D val="0"/>
            <c:spPr>
              <a:solidFill>
                <a:srgbClr val="B1D5FF"/>
              </a:solidFill>
              <a:ln>
                <a:solidFill>
                  <a:schemeClr val="tx1"/>
                </a:solidFill>
              </a:ln>
            </c:spPr>
          </c:dPt>
          <c:dPt>
            <c:idx val="9"/>
            <c:bubble3D val="0"/>
            <c:spPr>
              <a:solidFill>
                <a:schemeClr val="tx2">
                  <a:lumMod val="20000"/>
                  <a:lumOff val="80000"/>
                </a:schemeClr>
              </a:solidFill>
              <a:ln>
                <a:solidFill>
                  <a:schemeClr val="tx1"/>
                </a:solidFill>
              </a:ln>
            </c:spPr>
          </c:dPt>
          <c:dLbls>
            <c:dLbl>
              <c:idx val="0"/>
              <c:layout>
                <c:manualLayout>
                  <c:x val="1.4941326129373701E-2"/>
                  <c:y val="0.118368929384285"/>
                </c:manualLayout>
              </c:layout>
              <c:showLegendKey val="0"/>
              <c:showVal val="1"/>
              <c:showCatName val="1"/>
              <c:showSerName val="0"/>
              <c:showPercent val="0"/>
              <c:showBubbleSize val="0"/>
            </c:dLbl>
            <c:dLbl>
              <c:idx val="4"/>
              <c:layout>
                <c:manualLayout>
                  <c:x val="0.17412608240060201"/>
                  <c:y val="-0.105668417899098"/>
                </c:manualLayout>
              </c:layout>
              <c:tx>
                <c:rich>
                  <a:bodyPr/>
                  <a:lstStyle/>
                  <a:p>
                    <a:r>
                      <a:rPr lang="en-US" dirty="0" smtClean="0"/>
                      <a:t>Fully</a:t>
                    </a:r>
                    <a:r>
                      <a:rPr lang="en-US" dirty="0"/>
                      <a:t>-Insured Employers (Small and Large), 56</a:t>
                    </a:r>
                  </a:p>
                </c:rich>
              </c:tx>
              <c:showLegendKey val="0"/>
              <c:showVal val="1"/>
              <c:showCatName val="1"/>
              <c:showSerName val="0"/>
              <c:showPercent val="0"/>
              <c:showBubbleSize val="0"/>
            </c:dLbl>
            <c:dLbl>
              <c:idx val="5"/>
              <c:layout>
                <c:manualLayout>
                  <c:x val="-4.0951354143197803E-2"/>
                  <c:y val="7.4113969449471004E-2"/>
                </c:manualLayout>
              </c:layout>
              <c:tx>
                <c:rich>
                  <a:bodyPr/>
                  <a:lstStyle/>
                  <a:p>
                    <a:r>
                      <a:rPr lang="en-US" dirty="0" smtClean="0"/>
                      <a:t>Marketplaces</a:t>
                    </a:r>
                    <a:r>
                      <a:rPr lang="en-US" dirty="0"/>
                      <a:t>, 19</a:t>
                    </a:r>
                  </a:p>
                </c:rich>
              </c:tx>
              <c:showLegendKey val="0"/>
              <c:showVal val="1"/>
              <c:showCatName val="1"/>
              <c:showSerName val="0"/>
              <c:showPercent val="0"/>
              <c:showBubbleSize val="0"/>
            </c:dLbl>
            <c:dLbl>
              <c:idx val="6"/>
              <c:layout>
                <c:manualLayout>
                  <c:x val="-7.2654745558809894E-2"/>
                  <c:y val="4.8811856972123001E-2"/>
                </c:manualLayout>
              </c:layout>
              <c:showLegendKey val="0"/>
              <c:showVal val="1"/>
              <c:showCatName val="1"/>
              <c:showSerName val="0"/>
              <c:showPercent val="0"/>
              <c:showBubbleSize val="0"/>
            </c:dLbl>
            <c:dLbl>
              <c:idx val="7"/>
              <c:layout>
                <c:manualLayout>
                  <c:x val="-4.1103591635811801E-2"/>
                  <c:y val="1.9047456298402099E-3"/>
                </c:manualLayout>
              </c:layout>
              <c:showLegendKey val="0"/>
              <c:showVal val="1"/>
              <c:showCatName val="1"/>
              <c:showSerName val="0"/>
              <c:showPercent val="0"/>
              <c:showBubbleSize val="0"/>
            </c:dLbl>
            <c:dLbl>
              <c:idx val="8"/>
              <c:layout>
                <c:manualLayout>
                  <c:x val="-1.58386771438652E-2"/>
                  <c:y val="-2.1184821418081701E-2"/>
                </c:manualLayout>
              </c:layout>
              <c:tx>
                <c:rich>
                  <a:bodyPr/>
                  <a:lstStyle/>
                  <a:p>
                    <a:r>
                      <a:rPr lang="en-US" dirty="0" smtClean="0"/>
                      <a:t> Medicaid </a:t>
                    </a:r>
                    <a:r>
                      <a:rPr lang="en-US" dirty="0"/>
                      <a:t>Expansion</a:t>
                    </a:r>
                    <a:r>
                      <a:rPr lang="en-US" dirty="0" smtClean="0"/>
                      <a:t>, up to </a:t>
                    </a:r>
                    <a:r>
                      <a:rPr lang="en-US" dirty="0"/>
                      <a:t>15</a:t>
                    </a:r>
                  </a:p>
                </c:rich>
              </c:tx>
              <c:showLegendKey val="0"/>
              <c:showVal val="1"/>
              <c:showCatName val="1"/>
              <c:showSerName val="0"/>
              <c:showPercent val="0"/>
              <c:showBubbleSize val="0"/>
            </c:dLbl>
            <c:dLbl>
              <c:idx val="9"/>
              <c:layout>
                <c:manualLayout>
                  <c:x val="-6.2083870902606197E-2"/>
                  <c:y val="2.8005330855382202E-3"/>
                </c:manualLayout>
              </c:layout>
              <c:showLegendKey val="0"/>
              <c:showVal val="1"/>
              <c:showCatName val="1"/>
              <c:showSerName val="0"/>
              <c:showPercent val="0"/>
              <c:showBubbleSize val="0"/>
            </c:dLbl>
            <c:txPr>
              <a:bodyPr/>
              <a:lstStyle/>
              <a:p>
                <a:pPr>
                  <a:defRPr sz="1400"/>
                </a:pPr>
                <a:endParaRPr lang="en-US"/>
              </a:p>
            </c:txPr>
            <c:showLegendKey val="0"/>
            <c:showVal val="1"/>
            <c:showCatName val="1"/>
            <c:showSerName val="0"/>
            <c:showPercent val="0"/>
            <c:showBubbleSize val="0"/>
            <c:showLeaderLines val="1"/>
          </c:dLbls>
          <c:cat>
            <c:strRef>
              <c:f>Sheet1!$A$2:$A$9</c:f>
              <c:strCache>
                <c:ptCount val="8"/>
                <c:pt idx="0">
                  <c:v>Medicare</c:v>
                </c:pt>
                <c:pt idx="1">
                  <c:v>Medicaid (Non-Expansion)</c:v>
                </c:pt>
                <c:pt idx="2">
                  <c:v>Uninsured</c:v>
                </c:pt>
                <c:pt idx="3">
                  <c:v>Self-Insured Employers</c:v>
                </c:pt>
                <c:pt idx="4">
                  <c:v>Fully-Insured Employers (Small and Large)</c:v>
                </c:pt>
                <c:pt idx="5">
                  <c:v>Exchanges</c:v>
                </c:pt>
                <c:pt idx="6">
                  <c:v>SHOP (Small Group Employers)</c:v>
                </c:pt>
                <c:pt idx="7">
                  <c:v>Medicaid Expansion</c:v>
                </c:pt>
              </c:strCache>
            </c:strRef>
          </c:cat>
          <c:val>
            <c:numRef>
              <c:f>Sheet1!$B$2:$B$9</c:f>
              <c:numCache>
                <c:formatCode>General</c:formatCode>
                <c:ptCount val="8"/>
                <c:pt idx="0">
                  <c:v>59</c:v>
                </c:pt>
                <c:pt idx="1">
                  <c:v>31</c:v>
                </c:pt>
                <c:pt idx="2">
                  <c:v>26</c:v>
                </c:pt>
                <c:pt idx="3">
                  <c:v>92</c:v>
                </c:pt>
                <c:pt idx="4">
                  <c:v>66</c:v>
                </c:pt>
                <c:pt idx="5">
                  <c:v>19</c:v>
                </c:pt>
                <c:pt idx="6">
                  <c:v>4</c:v>
                </c:pt>
                <c:pt idx="7">
                  <c:v>15</c:v>
                </c:pt>
              </c:numCache>
            </c:numRef>
          </c:val>
        </c:ser>
        <c:dLbls>
          <c:showLegendKey val="0"/>
          <c:showVal val="0"/>
          <c:showCatName val="0"/>
          <c:showSerName val="0"/>
          <c:showPercent val="0"/>
          <c:showBubbleSize val="0"/>
          <c:showLeaderLines val="1"/>
        </c:dLbls>
        <c:firstSliceAng val="325"/>
      </c:pieChart>
    </c:plotArea>
    <c:plotVisOnly val="1"/>
    <c:dispBlanksAs val="gap"/>
    <c:showDLblsOverMax val="0"/>
  </c:chart>
  <c:txPr>
    <a:bodyPr/>
    <a:lstStyle/>
    <a:p>
      <a:pPr>
        <a:defRPr sz="1800"/>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'Box plots'!$A$2</c:f>
              <c:strCache>
                <c:ptCount val="1"/>
                <c:pt idx="0">
                  <c:v>MEDIAN</c:v>
                </c:pt>
              </c:strCache>
            </c:strRef>
          </c:tx>
          <c:spPr>
            <a:ln>
              <a:noFill/>
            </a:ln>
          </c:spPr>
          <c:marker>
            <c:symbol val="dash"/>
            <c:size val="11"/>
            <c:spPr>
              <a:solidFill>
                <a:srgbClr val="FF0000"/>
              </a:solidFill>
            </c:spPr>
          </c:marker>
          <c:cat>
            <c:strRef>
              <c:f>'Box plots'!$B$1</c:f>
              <c:strCache>
                <c:ptCount val="1"/>
                <c:pt idx="0">
                  <c:v>Number of Available Plans</c:v>
                </c:pt>
              </c:strCache>
            </c:strRef>
          </c:cat>
          <c:val>
            <c:numRef>
              <c:f>'Box plots'!$B$2</c:f>
              <c:numCache>
                <c:formatCode>General</c:formatCode>
                <c:ptCount val="1"/>
                <c:pt idx="0">
                  <c:v>38</c:v>
                </c:pt>
              </c:numCache>
            </c:numRef>
          </c:val>
          <c:smooth val="0"/>
        </c:ser>
        <c:dLbls>
          <c:showLegendKey val="0"/>
          <c:showVal val="0"/>
          <c:showCatName val="0"/>
          <c:showSerName val="0"/>
          <c:showPercent val="0"/>
          <c:showBubbleSize val="0"/>
        </c:dLbls>
        <c:marker val="1"/>
        <c:smooth val="0"/>
        <c:axId val="117335168"/>
        <c:axId val="117336704"/>
      </c:lineChart>
      <c:stockChart>
        <c:ser>
          <c:idx val="1"/>
          <c:order val="1"/>
          <c:tx>
            <c:strRef>
              <c:f>'Box plots'!$A$3</c:f>
              <c:strCache>
                <c:ptCount val="1"/>
                <c:pt idx="0">
                  <c:v>Q1</c:v>
                </c:pt>
              </c:strCache>
            </c:strRef>
          </c:tx>
          <c:spPr>
            <a:ln w="28575">
              <a:noFill/>
            </a:ln>
          </c:spPr>
          <c:marker>
            <c:symbol val="none"/>
          </c:marker>
          <c:cat>
            <c:strRef>
              <c:f>'Box plots'!$B$1</c:f>
              <c:strCache>
                <c:ptCount val="1"/>
                <c:pt idx="0">
                  <c:v>Number of Available Plans</c:v>
                </c:pt>
              </c:strCache>
            </c:strRef>
          </c:cat>
          <c:val>
            <c:numRef>
              <c:f>'Box plots'!$B$3</c:f>
              <c:numCache>
                <c:formatCode>General</c:formatCode>
                <c:ptCount val="1"/>
                <c:pt idx="0">
                  <c:v>24</c:v>
                </c:pt>
              </c:numCache>
            </c:numRef>
          </c:val>
          <c:smooth val="0"/>
        </c:ser>
        <c:ser>
          <c:idx val="2"/>
          <c:order val="2"/>
          <c:tx>
            <c:strRef>
              <c:f>'Box plots'!$A$4</c:f>
              <c:strCache>
                <c:ptCount val="1"/>
                <c:pt idx="0">
                  <c:v>MIN</c:v>
                </c:pt>
              </c:strCache>
            </c:strRef>
          </c:tx>
          <c:spPr>
            <a:ln w="28575">
              <a:noFill/>
            </a:ln>
          </c:spPr>
          <c:marker>
            <c:symbol val="none"/>
          </c:marker>
          <c:cat>
            <c:strRef>
              <c:f>'Box plots'!$B$1</c:f>
              <c:strCache>
                <c:ptCount val="1"/>
                <c:pt idx="0">
                  <c:v>Number of Available Plans</c:v>
                </c:pt>
              </c:strCache>
            </c:strRef>
          </c:cat>
          <c:val>
            <c:numRef>
              <c:f>'Box plots'!$B$4</c:f>
              <c:numCache>
                <c:formatCode>General</c:formatCode>
                <c:ptCount val="1"/>
                <c:pt idx="0">
                  <c:v>7</c:v>
                </c:pt>
              </c:numCache>
            </c:numRef>
          </c:val>
          <c:smooth val="0"/>
        </c:ser>
        <c:ser>
          <c:idx val="3"/>
          <c:order val="3"/>
          <c:tx>
            <c:strRef>
              <c:f>'Box plots'!$A$5</c:f>
              <c:strCache>
                <c:ptCount val="1"/>
                <c:pt idx="0">
                  <c:v>MAX</c:v>
                </c:pt>
              </c:strCache>
            </c:strRef>
          </c:tx>
          <c:spPr>
            <a:ln w="28575">
              <a:noFill/>
            </a:ln>
          </c:spPr>
          <c:marker>
            <c:symbol val="none"/>
          </c:marker>
          <c:cat>
            <c:strRef>
              <c:f>'Box plots'!$B$1</c:f>
              <c:strCache>
                <c:ptCount val="1"/>
                <c:pt idx="0">
                  <c:v>Number of Available Plans</c:v>
                </c:pt>
              </c:strCache>
            </c:strRef>
          </c:cat>
          <c:val>
            <c:numRef>
              <c:f>'Box plots'!$B$5</c:f>
              <c:numCache>
                <c:formatCode>General</c:formatCode>
                <c:ptCount val="1"/>
                <c:pt idx="0">
                  <c:v>106</c:v>
                </c:pt>
              </c:numCache>
            </c:numRef>
          </c:val>
          <c:smooth val="0"/>
        </c:ser>
        <c:ser>
          <c:idx val="4"/>
          <c:order val="4"/>
          <c:tx>
            <c:strRef>
              <c:f>'Box plots'!$A$6</c:f>
              <c:strCache>
                <c:ptCount val="1"/>
                <c:pt idx="0">
                  <c:v>Q3</c:v>
                </c:pt>
              </c:strCache>
            </c:strRef>
          </c:tx>
          <c:spPr>
            <a:ln w="28575">
              <a:noFill/>
            </a:ln>
          </c:spPr>
          <c:marker>
            <c:symbol val="none"/>
          </c:marker>
          <c:cat>
            <c:strRef>
              <c:f>'Box plots'!$B$1</c:f>
              <c:strCache>
                <c:ptCount val="1"/>
                <c:pt idx="0">
                  <c:v>Number of Available Plans</c:v>
                </c:pt>
              </c:strCache>
            </c:strRef>
          </c:cat>
          <c:val>
            <c:numRef>
              <c:f>'Box plots'!$B$6</c:f>
              <c:numCache>
                <c:formatCode>General</c:formatCode>
                <c:ptCount val="1"/>
                <c:pt idx="0">
                  <c:v>52</c:v>
                </c:pt>
              </c:numCache>
            </c:numRef>
          </c:val>
          <c:smooth val="0"/>
        </c:ser>
        <c:dLbls>
          <c:showLegendKey val="0"/>
          <c:showVal val="0"/>
          <c:showCatName val="0"/>
          <c:showSerName val="0"/>
          <c:showPercent val="0"/>
          <c:showBubbleSize val="0"/>
        </c:dLbls>
        <c:hiLowLines>
          <c:spPr>
            <a:ln w="31750">
              <a:solidFill>
                <a:srgbClr val="0000FF"/>
              </a:solidFill>
            </a:ln>
          </c:spPr>
        </c:hiLowLines>
        <c:upDownBars>
          <c:gapWidth val="150"/>
          <c:upBars>
            <c:spPr>
              <a:noFill/>
              <a:ln w="34925">
                <a:solidFill>
                  <a:srgbClr val="0000FF"/>
                </a:solidFill>
              </a:ln>
            </c:spPr>
          </c:upBars>
          <c:downBars/>
        </c:upDownBars>
        <c:axId val="117344128"/>
        <c:axId val="117342592"/>
      </c:stockChart>
      <c:catAx>
        <c:axId val="117335168"/>
        <c:scaling>
          <c:orientation val="minMax"/>
        </c:scaling>
        <c:delete val="0"/>
        <c:axPos val="b"/>
        <c:numFmt formatCode="General" sourceLinked="1"/>
        <c:majorTickMark val="out"/>
        <c:minorTickMark val="none"/>
        <c:tickLblPos val="nextTo"/>
        <c:crossAx val="117336704"/>
        <c:crosses val="autoZero"/>
        <c:auto val="1"/>
        <c:lblAlgn val="ctr"/>
        <c:lblOffset val="100"/>
        <c:noMultiLvlLbl val="0"/>
      </c:catAx>
      <c:valAx>
        <c:axId val="117336704"/>
        <c:scaling>
          <c:orientation val="minMax"/>
        </c:scaling>
        <c:delete val="0"/>
        <c:axPos val="l"/>
        <c:majorGridlines/>
        <c:numFmt formatCode="#,##0" sourceLinked="0"/>
        <c:majorTickMark val="out"/>
        <c:minorTickMark val="none"/>
        <c:tickLblPos val="nextTo"/>
        <c:crossAx val="117335168"/>
        <c:crosses val="autoZero"/>
        <c:crossBetween val="between"/>
      </c:valAx>
      <c:valAx>
        <c:axId val="117342592"/>
        <c:scaling>
          <c:orientation val="minMax"/>
        </c:scaling>
        <c:delete val="1"/>
        <c:axPos val="r"/>
        <c:numFmt formatCode="General" sourceLinked="1"/>
        <c:majorTickMark val="out"/>
        <c:minorTickMark val="none"/>
        <c:tickLblPos val="nextTo"/>
        <c:crossAx val="117344128"/>
        <c:crosses val="max"/>
        <c:crossBetween val="between"/>
      </c:valAx>
      <c:catAx>
        <c:axId val="117344128"/>
        <c:scaling>
          <c:orientation val="minMax"/>
        </c:scaling>
        <c:delete val="1"/>
        <c:axPos val="b"/>
        <c:numFmt formatCode="General" sourceLinked="1"/>
        <c:majorTickMark val="out"/>
        <c:minorTickMark val="none"/>
        <c:tickLblPos val="nextTo"/>
        <c:crossAx val="117342592"/>
        <c:crosses val="autoZero"/>
        <c:auto val="1"/>
        <c:lblAlgn val="ctr"/>
        <c:lblOffset val="100"/>
        <c:noMultiLvlLbl val="0"/>
      </c:catAx>
    </c:plotArea>
    <c:plotVisOnly val="1"/>
    <c:dispBlanksAs val="gap"/>
    <c:showDLblsOverMax val="0"/>
  </c:chart>
  <c:txPr>
    <a:bodyPr/>
    <a:lstStyle/>
    <a:p>
      <a:pPr>
        <a:defRPr sz="1800" b="1">
          <a:solidFill>
            <a:schemeClr val="tx1"/>
          </a:solidFil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8590216116602443E-2"/>
          <c:y val="5.3121528502709695E-2"/>
          <c:w val="0.7806109753333399"/>
          <c:h val="0.59524833616678152"/>
        </c:manualLayout>
      </c:layout>
      <c:stockChart>
        <c:ser>
          <c:idx val="0"/>
          <c:order val="0"/>
          <c:tx>
            <c:strRef>
              <c:f>Sheet1!$B$1</c:f>
              <c:strCache>
                <c:ptCount val="1"/>
                <c:pt idx="0">
                  <c:v>High</c:v>
                </c:pt>
              </c:strCache>
            </c:strRef>
          </c:tx>
          <c:spPr>
            <a:ln w="28575">
              <a:noFill/>
            </a:ln>
          </c:spPr>
          <c:marker>
            <c:symbol val="none"/>
          </c:marker>
          <c:cat>
            <c:strRef>
              <c:f>Sheet1!$A$2:$A$5</c:f>
              <c:strCache>
                <c:ptCount val="4"/>
                <c:pt idx="0">
                  <c:v>Number of Insurers Statewide</c:v>
                </c:pt>
                <c:pt idx="1">
                  <c:v>Number of Insurers in Rating Area of Largest City</c:v>
                </c:pt>
                <c:pt idx="2">
                  <c:v>Number of Silver Plans in Rating Area of Largest City</c:v>
                </c:pt>
                <c:pt idx="3">
                  <c:v>Number of Bronze Plans in Rating Area of Largest City</c:v>
                </c:pt>
              </c:strCache>
            </c:strRef>
          </c:cat>
          <c:val>
            <c:numRef>
              <c:f>Sheet1!$B$2:$B$5</c:f>
              <c:numCache>
                <c:formatCode>General</c:formatCode>
                <c:ptCount val="4"/>
                <c:pt idx="0">
                  <c:v>16</c:v>
                </c:pt>
                <c:pt idx="1">
                  <c:v>11</c:v>
                </c:pt>
                <c:pt idx="2">
                  <c:v>53</c:v>
                </c:pt>
                <c:pt idx="3">
                  <c:v>43</c:v>
                </c:pt>
              </c:numCache>
            </c:numRef>
          </c:val>
          <c:smooth val="0"/>
        </c:ser>
        <c:ser>
          <c:idx val="1"/>
          <c:order val="1"/>
          <c:tx>
            <c:strRef>
              <c:f>Sheet1!$C$1</c:f>
              <c:strCache>
                <c:ptCount val="1"/>
                <c:pt idx="0">
                  <c:v>Low</c:v>
                </c:pt>
              </c:strCache>
            </c:strRef>
          </c:tx>
          <c:spPr>
            <a:ln w="28575">
              <a:noFill/>
            </a:ln>
          </c:spPr>
          <c:marker>
            <c:symbol val="none"/>
          </c:marker>
          <c:cat>
            <c:strRef>
              <c:f>Sheet1!$A$2:$A$5</c:f>
              <c:strCache>
                <c:ptCount val="4"/>
                <c:pt idx="0">
                  <c:v>Number of Insurers Statewide</c:v>
                </c:pt>
                <c:pt idx="1">
                  <c:v>Number of Insurers in Rating Area of Largest City</c:v>
                </c:pt>
                <c:pt idx="2">
                  <c:v>Number of Silver Plans in Rating Area of Largest City</c:v>
                </c:pt>
                <c:pt idx="3">
                  <c:v>Number of Bronze Plans in Rating Area of Largest City</c:v>
                </c:pt>
              </c:strCache>
            </c:strRef>
          </c:cat>
          <c:val>
            <c:numRef>
              <c:f>Sheet1!$C$2:$C$5</c:f>
              <c:numCache>
                <c:formatCode>General</c:formatCode>
                <c:ptCount val="4"/>
                <c:pt idx="0">
                  <c:v>2</c:v>
                </c:pt>
                <c:pt idx="1">
                  <c:v>2</c:v>
                </c:pt>
                <c:pt idx="2">
                  <c:v>4</c:v>
                </c:pt>
                <c:pt idx="3">
                  <c:v>3</c:v>
                </c:pt>
              </c:numCache>
            </c:numRef>
          </c:val>
          <c:smooth val="0"/>
        </c:ser>
        <c:ser>
          <c:idx val="2"/>
          <c:order val="2"/>
          <c:tx>
            <c:strRef>
              <c:f>Sheet1!$D$1</c:f>
              <c:strCache>
                <c:ptCount val="1"/>
                <c:pt idx="0">
                  <c:v>Median</c:v>
                </c:pt>
              </c:strCache>
            </c:strRef>
          </c:tx>
          <c:spPr>
            <a:ln w="28575">
              <a:noFill/>
            </a:ln>
          </c:spPr>
          <c:marker>
            <c:symbol val="dash"/>
            <c:size val="15"/>
          </c:marker>
          <c:dPt>
            <c:idx val="0"/>
            <c:marker>
              <c:spPr>
                <a:solidFill>
                  <a:srgbClr val="FF0000"/>
                </a:solidFill>
                <a:ln>
                  <a:solidFill>
                    <a:srgbClr val="FF0000"/>
                  </a:solidFill>
                </a:ln>
                <a:scene3d>
                  <a:camera prst="orthographicFront"/>
                  <a:lightRig rig="threePt" dir="t"/>
                </a:scene3d>
                <a:sp3d>
                  <a:bevelB/>
                </a:sp3d>
              </c:spPr>
            </c:marker>
            <c:bubble3D val="0"/>
            <c:spPr>
              <a:ln w="63500" cap="flat" cmpd="dbl">
                <a:solidFill>
                  <a:srgbClr val="FF0000"/>
                </a:solidFill>
                <a:headEnd type="triangle"/>
              </a:ln>
            </c:spPr>
          </c:dPt>
          <c:dPt>
            <c:idx val="2"/>
            <c:marker>
              <c:spPr>
                <a:solidFill>
                  <a:srgbClr val="FF0000"/>
                </a:solidFill>
              </c:spPr>
            </c:marker>
            <c:bubble3D val="0"/>
          </c:dPt>
          <c:cat>
            <c:strRef>
              <c:f>Sheet1!$A$2:$A$5</c:f>
              <c:strCache>
                <c:ptCount val="4"/>
                <c:pt idx="0">
                  <c:v>Number of Insurers Statewide</c:v>
                </c:pt>
                <c:pt idx="1">
                  <c:v>Number of Insurers in Rating Area of Largest City</c:v>
                </c:pt>
                <c:pt idx="2">
                  <c:v>Number of Silver Plans in Rating Area of Largest City</c:v>
                </c:pt>
                <c:pt idx="3">
                  <c:v>Number of Bronze Plans in Rating Area of Largest City</c:v>
                </c:pt>
              </c:strCache>
            </c:strRef>
          </c:cat>
          <c:val>
            <c:numRef>
              <c:f>Sheet1!$D$2:$D$5</c:f>
              <c:numCache>
                <c:formatCode>General</c:formatCode>
                <c:ptCount val="4"/>
                <c:pt idx="0">
                  <c:v>4</c:v>
                </c:pt>
                <c:pt idx="1">
                  <c:v>4</c:v>
                </c:pt>
                <c:pt idx="2">
                  <c:v>11</c:v>
                </c:pt>
                <c:pt idx="3">
                  <c:v>11</c:v>
                </c:pt>
              </c:numCache>
            </c:numRef>
          </c:val>
          <c:smooth val="0"/>
        </c:ser>
        <c:dLbls>
          <c:showLegendKey val="0"/>
          <c:showVal val="0"/>
          <c:showCatName val="0"/>
          <c:showSerName val="0"/>
          <c:showPercent val="0"/>
          <c:showBubbleSize val="0"/>
        </c:dLbls>
        <c:hiLowLines>
          <c:spPr>
            <a:ln w="38100">
              <a:solidFill>
                <a:schemeClr val="accent1"/>
              </a:solidFill>
            </a:ln>
            <a:effectLst>
              <a:innerShdw blurRad="63500" dist="50800" dir="13500000">
                <a:prstClr val="black">
                  <a:alpha val="50000"/>
                </a:prstClr>
              </a:innerShdw>
            </a:effectLst>
          </c:spPr>
        </c:hiLowLines>
        <c:axId val="117368704"/>
        <c:axId val="117370240"/>
      </c:stockChart>
      <c:catAx>
        <c:axId val="117368704"/>
        <c:scaling>
          <c:orientation val="minMax"/>
        </c:scaling>
        <c:delete val="0"/>
        <c:axPos val="b"/>
        <c:numFmt formatCode="m/d/yyyy" sourceLinked="1"/>
        <c:majorTickMark val="out"/>
        <c:minorTickMark val="none"/>
        <c:tickLblPos val="nextTo"/>
        <c:crossAx val="117370240"/>
        <c:crosses val="autoZero"/>
        <c:auto val="1"/>
        <c:lblAlgn val="ctr"/>
        <c:lblOffset val="100"/>
        <c:noMultiLvlLbl val="0"/>
      </c:catAx>
      <c:valAx>
        <c:axId val="117370240"/>
        <c:scaling>
          <c:orientation val="minMax"/>
        </c:scaling>
        <c:delete val="0"/>
        <c:axPos val="l"/>
        <c:majorGridlines/>
        <c:numFmt formatCode="General" sourceLinked="1"/>
        <c:majorTickMark val="out"/>
        <c:minorTickMark val="none"/>
        <c:tickLblPos val="nextTo"/>
        <c:crossAx val="117368704"/>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'[boxplot.xlsx]Box plots'!$A$2</c:f>
              <c:strCache>
                <c:ptCount val="1"/>
                <c:pt idx="0">
                  <c:v>MEDIAN</c:v>
                </c:pt>
              </c:strCache>
            </c:strRef>
          </c:tx>
          <c:spPr>
            <a:ln>
              <a:noFill/>
            </a:ln>
          </c:spPr>
          <c:marker>
            <c:symbol val="dash"/>
            <c:size val="11"/>
            <c:spPr>
              <a:solidFill>
                <a:srgbClr val="FF0000"/>
              </a:solidFill>
            </c:spPr>
          </c:marker>
          <c:cat>
            <c:strRef>
              <c:f>'[boxplot.xlsx]Box plots'!$B$1:$D$1</c:f>
              <c:strCache>
                <c:ptCount val="3"/>
                <c:pt idx="0">
                  <c:v>Lowest Cost Silver</c:v>
                </c:pt>
                <c:pt idx="1">
                  <c:v>Second Lowest Cost Silver</c:v>
                </c:pt>
                <c:pt idx="2">
                  <c:v>Lowest Cost Bronze</c:v>
                </c:pt>
              </c:strCache>
            </c:strRef>
          </c:cat>
          <c:val>
            <c:numRef>
              <c:f>'[boxplot.xlsx]Box plots'!$B$2:$D$2</c:f>
              <c:numCache>
                <c:formatCode>General</c:formatCode>
                <c:ptCount val="3"/>
                <c:pt idx="0">
                  <c:v>314</c:v>
                </c:pt>
                <c:pt idx="1">
                  <c:v>330</c:v>
                </c:pt>
                <c:pt idx="2">
                  <c:v>260</c:v>
                </c:pt>
              </c:numCache>
            </c:numRef>
          </c:val>
          <c:smooth val="0"/>
        </c:ser>
        <c:dLbls>
          <c:showLegendKey val="0"/>
          <c:showVal val="0"/>
          <c:showCatName val="0"/>
          <c:showSerName val="0"/>
          <c:showPercent val="0"/>
          <c:showBubbleSize val="0"/>
        </c:dLbls>
        <c:marker val="1"/>
        <c:smooth val="0"/>
        <c:axId val="119925376"/>
        <c:axId val="119931264"/>
      </c:lineChart>
      <c:stockChart>
        <c:ser>
          <c:idx val="1"/>
          <c:order val="1"/>
          <c:tx>
            <c:strRef>
              <c:f>'[boxplot.xlsx]Box plots'!$A$3</c:f>
              <c:strCache>
                <c:ptCount val="1"/>
                <c:pt idx="0">
                  <c:v>Q1</c:v>
                </c:pt>
              </c:strCache>
            </c:strRef>
          </c:tx>
          <c:spPr>
            <a:ln w="28575">
              <a:noFill/>
            </a:ln>
          </c:spPr>
          <c:marker>
            <c:symbol val="none"/>
          </c:marker>
          <c:cat>
            <c:strRef>
              <c:f>'[boxplot.xlsx]Box plots'!$B$1:$D$1</c:f>
              <c:strCache>
                <c:ptCount val="3"/>
                <c:pt idx="0">
                  <c:v>Lowest Cost Silver</c:v>
                </c:pt>
                <c:pt idx="1">
                  <c:v>Second Lowest Cost Silver</c:v>
                </c:pt>
                <c:pt idx="2">
                  <c:v>Lowest Cost Bronze</c:v>
                </c:pt>
              </c:strCache>
            </c:strRef>
          </c:cat>
          <c:val>
            <c:numRef>
              <c:f>'[boxplot.xlsx]Box plots'!$B$3:$D$3</c:f>
              <c:numCache>
                <c:formatCode>General</c:formatCode>
                <c:ptCount val="3"/>
                <c:pt idx="0">
                  <c:v>274.75</c:v>
                </c:pt>
                <c:pt idx="1">
                  <c:v>294.5</c:v>
                </c:pt>
                <c:pt idx="2">
                  <c:v>216.25</c:v>
                </c:pt>
              </c:numCache>
            </c:numRef>
          </c:val>
          <c:smooth val="0"/>
        </c:ser>
        <c:ser>
          <c:idx val="2"/>
          <c:order val="2"/>
          <c:tx>
            <c:strRef>
              <c:f>'[boxplot.xlsx]Box plots'!$A$4</c:f>
              <c:strCache>
                <c:ptCount val="1"/>
                <c:pt idx="0">
                  <c:v>MIN</c:v>
                </c:pt>
              </c:strCache>
            </c:strRef>
          </c:tx>
          <c:spPr>
            <a:ln w="28575">
              <a:noFill/>
            </a:ln>
          </c:spPr>
          <c:marker>
            <c:symbol val="none"/>
          </c:marker>
          <c:cat>
            <c:strRef>
              <c:f>'[boxplot.xlsx]Box plots'!$B$1:$D$1</c:f>
              <c:strCache>
                <c:ptCount val="3"/>
                <c:pt idx="0">
                  <c:v>Lowest Cost Silver</c:v>
                </c:pt>
                <c:pt idx="1">
                  <c:v>Second Lowest Cost Silver</c:v>
                </c:pt>
                <c:pt idx="2">
                  <c:v>Lowest Cost Bronze</c:v>
                </c:pt>
              </c:strCache>
            </c:strRef>
          </c:cat>
          <c:val>
            <c:numRef>
              <c:f>'[boxplot.xlsx]Box plots'!$B$4:$D$4</c:f>
              <c:numCache>
                <c:formatCode>General</c:formatCode>
                <c:ptCount val="3"/>
                <c:pt idx="0">
                  <c:v>192</c:v>
                </c:pt>
                <c:pt idx="1">
                  <c:v>192</c:v>
                </c:pt>
                <c:pt idx="2">
                  <c:v>144</c:v>
                </c:pt>
              </c:numCache>
            </c:numRef>
          </c:val>
          <c:smooth val="0"/>
        </c:ser>
        <c:ser>
          <c:idx val="3"/>
          <c:order val="3"/>
          <c:tx>
            <c:strRef>
              <c:f>'[boxplot.xlsx]Box plots'!$A$5</c:f>
              <c:strCache>
                <c:ptCount val="1"/>
                <c:pt idx="0">
                  <c:v>MAX</c:v>
                </c:pt>
              </c:strCache>
            </c:strRef>
          </c:tx>
          <c:spPr>
            <a:ln w="28575">
              <a:noFill/>
            </a:ln>
          </c:spPr>
          <c:marker>
            <c:symbol val="none"/>
          </c:marker>
          <c:cat>
            <c:strRef>
              <c:f>'[boxplot.xlsx]Box plots'!$B$1:$D$1</c:f>
              <c:strCache>
                <c:ptCount val="3"/>
                <c:pt idx="0">
                  <c:v>Lowest Cost Silver</c:v>
                </c:pt>
                <c:pt idx="1">
                  <c:v>Second Lowest Cost Silver</c:v>
                </c:pt>
                <c:pt idx="2">
                  <c:v>Lowest Cost Bronze</c:v>
                </c:pt>
              </c:strCache>
            </c:strRef>
          </c:cat>
          <c:val>
            <c:numRef>
              <c:f>'[boxplot.xlsx]Box plots'!$B$5:$D$5</c:f>
              <c:numCache>
                <c:formatCode>General</c:formatCode>
                <c:ptCount val="3"/>
                <c:pt idx="0">
                  <c:v>489</c:v>
                </c:pt>
                <c:pt idx="1">
                  <c:v>516</c:v>
                </c:pt>
                <c:pt idx="2">
                  <c:v>425</c:v>
                </c:pt>
              </c:numCache>
            </c:numRef>
          </c:val>
          <c:smooth val="0"/>
        </c:ser>
        <c:ser>
          <c:idx val="4"/>
          <c:order val="4"/>
          <c:tx>
            <c:strRef>
              <c:f>'[boxplot.xlsx]Box plots'!$A$6</c:f>
              <c:strCache>
                <c:ptCount val="1"/>
                <c:pt idx="0">
                  <c:v>Q3</c:v>
                </c:pt>
              </c:strCache>
            </c:strRef>
          </c:tx>
          <c:spPr>
            <a:ln w="28575">
              <a:noFill/>
            </a:ln>
          </c:spPr>
          <c:marker>
            <c:symbol val="none"/>
          </c:marker>
          <c:cat>
            <c:strRef>
              <c:f>'[boxplot.xlsx]Box plots'!$B$1:$D$1</c:f>
              <c:strCache>
                <c:ptCount val="3"/>
                <c:pt idx="0">
                  <c:v>Lowest Cost Silver</c:v>
                </c:pt>
                <c:pt idx="1">
                  <c:v>Second Lowest Cost Silver</c:v>
                </c:pt>
                <c:pt idx="2">
                  <c:v>Lowest Cost Bronze</c:v>
                </c:pt>
              </c:strCache>
            </c:strRef>
          </c:cat>
          <c:val>
            <c:numRef>
              <c:f>'[boxplot.xlsx]Box plots'!$B$6:$D$6</c:f>
              <c:numCache>
                <c:formatCode>General</c:formatCode>
                <c:ptCount val="3"/>
                <c:pt idx="0">
                  <c:v>352.25</c:v>
                </c:pt>
                <c:pt idx="1">
                  <c:v>366</c:v>
                </c:pt>
                <c:pt idx="2">
                  <c:v>282</c:v>
                </c:pt>
              </c:numCache>
            </c:numRef>
          </c:val>
          <c:smooth val="0"/>
        </c:ser>
        <c:dLbls>
          <c:showLegendKey val="0"/>
          <c:showVal val="0"/>
          <c:showCatName val="0"/>
          <c:showSerName val="0"/>
          <c:showPercent val="0"/>
          <c:showBubbleSize val="0"/>
        </c:dLbls>
        <c:hiLowLines>
          <c:spPr>
            <a:ln w="31750">
              <a:solidFill>
                <a:srgbClr val="0000FF"/>
              </a:solidFill>
            </a:ln>
          </c:spPr>
        </c:hiLowLines>
        <c:upDownBars>
          <c:gapWidth val="150"/>
          <c:upBars>
            <c:spPr>
              <a:noFill/>
              <a:ln w="34925">
                <a:solidFill>
                  <a:srgbClr val="0000FF"/>
                </a:solidFill>
              </a:ln>
            </c:spPr>
          </c:upBars>
          <c:downBars/>
        </c:upDownBars>
        <c:axId val="119934336"/>
        <c:axId val="119932800"/>
      </c:stockChart>
      <c:catAx>
        <c:axId val="119925376"/>
        <c:scaling>
          <c:orientation val="minMax"/>
        </c:scaling>
        <c:delete val="0"/>
        <c:axPos val="b"/>
        <c:numFmt formatCode="General" sourceLinked="1"/>
        <c:majorTickMark val="out"/>
        <c:minorTickMark val="none"/>
        <c:tickLblPos val="nextTo"/>
        <c:crossAx val="119931264"/>
        <c:crosses val="autoZero"/>
        <c:auto val="1"/>
        <c:lblAlgn val="ctr"/>
        <c:lblOffset val="100"/>
        <c:noMultiLvlLbl val="0"/>
      </c:catAx>
      <c:valAx>
        <c:axId val="119931264"/>
        <c:scaling>
          <c:orientation val="minMax"/>
        </c:scaling>
        <c:delete val="0"/>
        <c:axPos val="l"/>
        <c:majorGridlines/>
        <c:numFmt formatCode="&quot;$&quot;#,##0.00" sourceLinked="0"/>
        <c:majorTickMark val="out"/>
        <c:minorTickMark val="none"/>
        <c:tickLblPos val="nextTo"/>
        <c:crossAx val="119925376"/>
        <c:crosses val="autoZero"/>
        <c:crossBetween val="between"/>
      </c:valAx>
      <c:valAx>
        <c:axId val="119932800"/>
        <c:scaling>
          <c:orientation val="minMax"/>
        </c:scaling>
        <c:delete val="1"/>
        <c:axPos val="r"/>
        <c:numFmt formatCode="General" sourceLinked="1"/>
        <c:majorTickMark val="out"/>
        <c:minorTickMark val="none"/>
        <c:tickLblPos val="nextTo"/>
        <c:crossAx val="119934336"/>
        <c:crosses val="max"/>
        <c:crossBetween val="between"/>
      </c:valAx>
      <c:catAx>
        <c:axId val="119934336"/>
        <c:scaling>
          <c:orientation val="minMax"/>
        </c:scaling>
        <c:delete val="1"/>
        <c:axPos val="b"/>
        <c:numFmt formatCode="General" sourceLinked="1"/>
        <c:majorTickMark val="out"/>
        <c:minorTickMark val="none"/>
        <c:tickLblPos val="nextTo"/>
        <c:crossAx val="119932800"/>
        <c:crosses val="autoZero"/>
        <c:auto val="1"/>
        <c:lblAlgn val="ctr"/>
        <c:lblOffset val="100"/>
        <c:noMultiLvlLbl val="0"/>
      </c:catAx>
    </c:plotArea>
    <c:plotVisOnly val="1"/>
    <c:dispBlanksAs val="gap"/>
    <c:showDLblsOverMax val="0"/>
  </c:chart>
  <c:txPr>
    <a:bodyPr/>
    <a:lstStyle/>
    <a:p>
      <a:pPr>
        <a:defRPr sz="1800" b="1">
          <a:latin typeface="+mn-lt"/>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tockChart>
        <c:ser>
          <c:idx val="0"/>
          <c:order val="0"/>
          <c:tx>
            <c:strRef>
              <c:f>Sheet1!$B$1</c:f>
              <c:strCache>
                <c:ptCount val="1"/>
                <c:pt idx="0">
                  <c:v>Open</c:v>
                </c:pt>
              </c:strCache>
            </c:strRef>
          </c:tx>
          <c:spPr>
            <a:ln w="28575">
              <a:noFill/>
            </a:ln>
          </c:spPr>
          <c:marker>
            <c:symbol val="none"/>
          </c:marker>
          <c:cat>
            <c:strRef>
              <c:f>Sheet1!$A$2:$A$3</c:f>
              <c:strCache>
                <c:ptCount val="2"/>
                <c:pt idx="0">
                  <c:v>Premiums</c:v>
                </c:pt>
                <c:pt idx="1">
                  <c:v>Cost-Sharing</c:v>
                </c:pt>
              </c:strCache>
            </c:strRef>
          </c:cat>
          <c:val>
            <c:numRef>
              <c:f>Sheet1!$B$2:$B$3</c:f>
              <c:numCache>
                <c:formatCode>General</c:formatCode>
                <c:ptCount val="2"/>
                <c:pt idx="0">
                  <c:v>1</c:v>
                </c:pt>
                <c:pt idx="1">
                  <c:v>1</c:v>
                </c:pt>
              </c:numCache>
            </c:numRef>
          </c:val>
          <c:smooth val="0"/>
        </c:ser>
        <c:ser>
          <c:idx val="1"/>
          <c:order val="1"/>
          <c:tx>
            <c:strRef>
              <c:f>Sheet1!$C$1</c:f>
              <c:strCache>
                <c:ptCount val="1"/>
                <c:pt idx="0">
                  <c:v>High</c:v>
                </c:pt>
              </c:strCache>
            </c:strRef>
          </c:tx>
          <c:spPr>
            <a:ln w="28575">
              <a:noFill/>
            </a:ln>
          </c:spPr>
          <c:marker>
            <c:symbol val="none"/>
          </c:marker>
          <c:cat>
            <c:strRef>
              <c:f>Sheet1!$A$2:$A$3</c:f>
              <c:strCache>
                <c:ptCount val="2"/>
                <c:pt idx="0">
                  <c:v>Premiums</c:v>
                </c:pt>
                <c:pt idx="1">
                  <c:v>Cost-Sharing</c:v>
                </c:pt>
              </c:strCache>
            </c:strRef>
          </c:cat>
          <c:val>
            <c:numRef>
              <c:f>Sheet1!$C$2:$C$3</c:f>
              <c:numCache>
                <c:formatCode>General</c:formatCode>
                <c:ptCount val="2"/>
                <c:pt idx="0">
                  <c:v>4</c:v>
                </c:pt>
                <c:pt idx="1">
                  <c:v>2.5</c:v>
                </c:pt>
              </c:numCache>
            </c:numRef>
          </c:val>
          <c:smooth val="0"/>
        </c:ser>
        <c:ser>
          <c:idx val="2"/>
          <c:order val="2"/>
          <c:tx>
            <c:strRef>
              <c:f>Sheet1!$D$1</c:f>
              <c:strCache>
                <c:ptCount val="1"/>
                <c:pt idx="0">
                  <c:v>Low</c:v>
                </c:pt>
              </c:strCache>
            </c:strRef>
          </c:tx>
          <c:spPr>
            <a:ln w="28575">
              <a:noFill/>
            </a:ln>
          </c:spPr>
          <c:marker>
            <c:symbol val="none"/>
          </c:marker>
          <c:cat>
            <c:strRef>
              <c:f>Sheet1!$A$2:$A$3</c:f>
              <c:strCache>
                <c:ptCount val="2"/>
                <c:pt idx="0">
                  <c:v>Premiums</c:v>
                </c:pt>
                <c:pt idx="1">
                  <c:v>Cost-Sharing</c:v>
                </c:pt>
              </c:strCache>
            </c:strRef>
          </c:cat>
          <c:val>
            <c:numRef>
              <c:f>Sheet1!$D$2:$D$3</c:f>
              <c:numCache>
                <c:formatCode>General</c:formatCode>
                <c:ptCount val="2"/>
                <c:pt idx="0">
                  <c:v>1</c:v>
                </c:pt>
                <c:pt idx="1">
                  <c:v>1</c:v>
                </c:pt>
              </c:numCache>
            </c:numRef>
          </c:val>
          <c:smooth val="0"/>
        </c:ser>
        <c:ser>
          <c:idx val="3"/>
          <c:order val="3"/>
          <c:tx>
            <c:strRef>
              <c:f>Sheet1!$E$1</c:f>
              <c:strCache>
                <c:ptCount val="1"/>
                <c:pt idx="0">
                  <c:v>Close</c:v>
                </c:pt>
              </c:strCache>
            </c:strRef>
          </c:tx>
          <c:spPr>
            <a:ln w="28575">
              <a:noFill/>
            </a:ln>
          </c:spPr>
          <c:marker>
            <c:symbol val="none"/>
          </c:marker>
          <c:cat>
            <c:strRef>
              <c:f>Sheet1!$A$2:$A$3</c:f>
              <c:strCache>
                <c:ptCount val="2"/>
                <c:pt idx="0">
                  <c:v>Premiums</c:v>
                </c:pt>
                <c:pt idx="1">
                  <c:v>Cost-Sharing</c:v>
                </c:pt>
              </c:strCache>
            </c:strRef>
          </c:cat>
          <c:val>
            <c:numRef>
              <c:f>Sheet1!$E$2:$E$3</c:f>
              <c:numCache>
                <c:formatCode>General</c:formatCode>
                <c:ptCount val="2"/>
                <c:pt idx="0">
                  <c:v>4</c:v>
                </c:pt>
                <c:pt idx="1">
                  <c:v>2.5</c:v>
                </c:pt>
              </c:numCache>
            </c:numRef>
          </c:val>
          <c:smooth val="0"/>
        </c:ser>
        <c:dLbls>
          <c:showLegendKey val="0"/>
          <c:showVal val="0"/>
          <c:showCatName val="0"/>
          <c:showSerName val="0"/>
          <c:showPercent val="0"/>
          <c:showBubbleSize val="0"/>
        </c:dLbls>
        <c:hiLowLines/>
        <c:upDownBars>
          <c:gapWidth val="150"/>
          <c:upBars>
            <c:spPr>
              <a:solidFill>
                <a:schemeClr val="accent1"/>
              </a:solidFill>
              <a:scene3d>
                <a:camera prst="orthographicFront"/>
                <a:lightRig rig="threePt" dir="t"/>
              </a:scene3d>
              <a:sp3d>
                <a:bevelT/>
              </a:sp3d>
            </c:spPr>
          </c:upBars>
          <c:downBars/>
        </c:upDownBars>
        <c:axId val="119364608"/>
        <c:axId val="119374592"/>
      </c:stockChart>
      <c:catAx>
        <c:axId val="119364608"/>
        <c:scaling>
          <c:orientation val="minMax"/>
        </c:scaling>
        <c:delete val="1"/>
        <c:axPos val="b"/>
        <c:numFmt formatCode="m/d/yyyy" sourceLinked="1"/>
        <c:majorTickMark val="out"/>
        <c:minorTickMark val="none"/>
        <c:tickLblPos val="nextTo"/>
        <c:crossAx val="119374592"/>
        <c:crosses val="autoZero"/>
        <c:auto val="1"/>
        <c:lblAlgn val="ctr"/>
        <c:lblOffset val="100"/>
        <c:noMultiLvlLbl val="0"/>
      </c:catAx>
      <c:valAx>
        <c:axId val="119374592"/>
        <c:scaling>
          <c:orientation val="minMax"/>
          <c:max val="4"/>
        </c:scaling>
        <c:delete val="0"/>
        <c:axPos val="l"/>
        <c:majorGridlines/>
        <c:numFmt formatCode="0%" sourceLinked="0"/>
        <c:majorTickMark val="out"/>
        <c:minorTickMark val="none"/>
        <c:tickLblPos val="nextTo"/>
        <c:crossAx val="11936460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tockChart>
        <c:ser>
          <c:idx val="0"/>
          <c:order val="0"/>
          <c:tx>
            <c:strRef>
              <c:f>Sheet1!$B$1</c:f>
              <c:strCache>
                <c:ptCount val="1"/>
                <c:pt idx="0">
                  <c:v>Open</c:v>
                </c:pt>
              </c:strCache>
            </c:strRef>
          </c:tx>
          <c:spPr>
            <a:ln w="28575">
              <a:noFill/>
            </a:ln>
          </c:spPr>
          <c:marker>
            <c:symbol val="none"/>
          </c:marker>
          <c:cat>
            <c:strRef>
              <c:f>Sheet1!$A$2:$A$7</c:f>
              <c:strCache>
                <c:ptCount val="6"/>
                <c:pt idx="0">
                  <c:v>300-400%</c:v>
                </c:pt>
                <c:pt idx="1">
                  <c:v>250-300%</c:v>
                </c:pt>
                <c:pt idx="2">
                  <c:v>200-250%</c:v>
                </c:pt>
                <c:pt idx="3">
                  <c:v>150-200%</c:v>
                </c:pt>
                <c:pt idx="4">
                  <c:v>133-150%</c:v>
                </c:pt>
                <c:pt idx="5">
                  <c:v>300-400%</c:v>
                </c:pt>
              </c:strCache>
            </c:strRef>
          </c:cat>
          <c:val>
            <c:numRef>
              <c:f>Sheet1!$B$2:$B$7</c:f>
              <c:numCache>
                <c:formatCode>General</c:formatCode>
                <c:ptCount val="6"/>
                <c:pt idx="0">
                  <c:v>9.5000000000000001E-2</c:v>
                </c:pt>
                <c:pt idx="1">
                  <c:v>8.0500000000000002E-2</c:v>
                </c:pt>
                <c:pt idx="2">
                  <c:v>6.3E-2</c:v>
                </c:pt>
                <c:pt idx="3">
                  <c:v>0.04</c:v>
                </c:pt>
                <c:pt idx="4">
                  <c:v>0.03</c:v>
                </c:pt>
                <c:pt idx="5">
                  <c:v>0.02</c:v>
                </c:pt>
              </c:numCache>
            </c:numRef>
          </c:val>
          <c:smooth val="0"/>
        </c:ser>
        <c:ser>
          <c:idx val="1"/>
          <c:order val="1"/>
          <c:tx>
            <c:strRef>
              <c:f>Sheet1!$C$1</c:f>
              <c:strCache>
                <c:ptCount val="1"/>
                <c:pt idx="0">
                  <c:v>High</c:v>
                </c:pt>
              </c:strCache>
            </c:strRef>
          </c:tx>
          <c:spPr>
            <a:ln w="28575">
              <a:noFill/>
            </a:ln>
          </c:spPr>
          <c:marker>
            <c:symbol val="none"/>
          </c:marker>
          <c:cat>
            <c:strRef>
              <c:f>Sheet1!$A$2:$A$7</c:f>
              <c:strCache>
                <c:ptCount val="6"/>
                <c:pt idx="0">
                  <c:v>300-400%</c:v>
                </c:pt>
                <c:pt idx="1">
                  <c:v>250-300%</c:v>
                </c:pt>
                <c:pt idx="2">
                  <c:v>200-250%</c:v>
                </c:pt>
                <c:pt idx="3">
                  <c:v>150-200%</c:v>
                </c:pt>
                <c:pt idx="4">
                  <c:v>133-150%</c:v>
                </c:pt>
                <c:pt idx="5">
                  <c:v>300-400%</c:v>
                </c:pt>
              </c:strCache>
            </c:strRef>
          </c:cat>
          <c:val>
            <c:numRef>
              <c:f>Sheet1!$C$2:$C$7</c:f>
              <c:numCache>
                <c:formatCode>General</c:formatCode>
                <c:ptCount val="6"/>
                <c:pt idx="0">
                  <c:v>9.5000000000000001E-2</c:v>
                </c:pt>
                <c:pt idx="1">
                  <c:v>9.5000000000000001E-2</c:v>
                </c:pt>
                <c:pt idx="2">
                  <c:v>8.0500000000000002E-2</c:v>
                </c:pt>
                <c:pt idx="3">
                  <c:v>6.3E-2</c:v>
                </c:pt>
                <c:pt idx="4">
                  <c:v>0.04</c:v>
                </c:pt>
                <c:pt idx="5">
                  <c:v>0.03</c:v>
                </c:pt>
              </c:numCache>
            </c:numRef>
          </c:val>
          <c:smooth val="0"/>
        </c:ser>
        <c:ser>
          <c:idx val="2"/>
          <c:order val="2"/>
          <c:tx>
            <c:strRef>
              <c:f>Sheet1!$D$1</c:f>
              <c:strCache>
                <c:ptCount val="1"/>
                <c:pt idx="0">
                  <c:v>Low</c:v>
                </c:pt>
              </c:strCache>
            </c:strRef>
          </c:tx>
          <c:spPr>
            <a:ln w="28575">
              <a:noFill/>
            </a:ln>
          </c:spPr>
          <c:marker>
            <c:symbol val="none"/>
          </c:marker>
          <c:cat>
            <c:strRef>
              <c:f>Sheet1!$A$2:$A$7</c:f>
              <c:strCache>
                <c:ptCount val="6"/>
                <c:pt idx="0">
                  <c:v>300-400%</c:v>
                </c:pt>
                <c:pt idx="1">
                  <c:v>250-300%</c:v>
                </c:pt>
                <c:pt idx="2">
                  <c:v>200-250%</c:v>
                </c:pt>
                <c:pt idx="3">
                  <c:v>150-200%</c:v>
                </c:pt>
                <c:pt idx="4">
                  <c:v>133-150%</c:v>
                </c:pt>
                <c:pt idx="5">
                  <c:v>300-400%</c:v>
                </c:pt>
              </c:strCache>
            </c:strRef>
          </c:cat>
          <c:val>
            <c:numRef>
              <c:f>Sheet1!$D$2:$D$7</c:f>
              <c:numCache>
                <c:formatCode>General</c:formatCode>
                <c:ptCount val="6"/>
                <c:pt idx="0">
                  <c:v>9.5000000000000001E-2</c:v>
                </c:pt>
                <c:pt idx="1">
                  <c:v>8.0500000000000002E-2</c:v>
                </c:pt>
                <c:pt idx="2">
                  <c:v>6.3E-2</c:v>
                </c:pt>
                <c:pt idx="3">
                  <c:v>0.04</c:v>
                </c:pt>
                <c:pt idx="4">
                  <c:v>0.03</c:v>
                </c:pt>
                <c:pt idx="5">
                  <c:v>0.02</c:v>
                </c:pt>
              </c:numCache>
            </c:numRef>
          </c:val>
          <c:smooth val="0"/>
        </c:ser>
        <c:ser>
          <c:idx val="3"/>
          <c:order val="3"/>
          <c:tx>
            <c:strRef>
              <c:f>Sheet1!$E$1</c:f>
              <c:strCache>
                <c:ptCount val="1"/>
                <c:pt idx="0">
                  <c:v>Close</c:v>
                </c:pt>
              </c:strCache>
            </c:strRef>
          </c:tx>
          <c:spPr>
            <a:ln w="28575">
              <a:noFill/>
            </a:ln>
          </c:spPr>
          <c:marker>
            <c:symbol val="none"/>
          </c:marker>
          <c:cat>
            <c:strRef>
              <c:f>Sheet1!$A$2:$A$7</c:f>
              <c:strCache>
                <c:ptCount val="6"/>
                <c:pt idx="0">
                  <c:v>300-400%</c:v>
                </c:pt>
                <c:pt idx="1">
                  <c:v>250-300%</c:v>
                </c:pt>
                <c:pt idx="2">
                  <c:v>200-250%</c:v>
                </c:pt>
                <c:pt idx="3">
                  <c:v>150-200%</c:v>
                </c:pt>
                <c:pt idx="4">
                  <c:v>133-150%</c:v>
                </c:pt>
                <c:pt idx="5">
                  <c:v>300-400%</c:v>
                </c:pt>
              </c:strCache>
            </c:strRef>
          </c:cat>
          <c:val>
            <c:numRef>
              <c:f>Sheet1!$E$2:$E$7</c:f>
              <c:numCache>
                <c:formatCode>General</c:formatCode>
                <c:ptCount val="6"/>
                <c:pt idx="0">
                  <c:v>9.5000000000000001E-2</c:v>
                </c:pt>
                <c:pt idx="1">
                  <c:v>9.5000000000000001E-2</c:v>
                </c:pt>
                <c:pt idx="2">
                  <c:v>8.0500000000000002E-2</c:v>
                </c:pt>
                <c:pt idx="3">
                  <c:v>6.3E-2</c:v>
                </c:pt>
                <c:pt idx="4">
                  <c:v>0.04</c:v>
                </c:pt>
                <c:pt idx="5">
                  <c:v>0.03</c:v>
                </c:pt>
              </c:numCache>
            </c:numRef>
          </c:val>
          <c:smooth val="0"/>
        </c:ser>
        <c:dLbls>
          <c:showLegendKey val="0"/>
          <c:showVal val="0"/>
          <c:showCatName val="0"/>
          <c:showSerName val="0"/>
          <c:showPercent val="0"/>
          <c:showBubbleSize val="0"/>
        </c:dLbls>
        <c:hiLowLines>
          <c:spPr>
            <a:ln>
              <a:solidFill>
                <a:schemeClr val="accent1"/>
              </a:solidFill>
            </a:ln>
          </c:spPr>
        </c:hiLowLines>
        <c:upDownBars>
          <c:gapWidth val="150"/>
          <c:upBars>
            <c:spPr>
              <a:solidFill>
                <a:schemeClr val="accent1"/>
              </a:solidFill>
              <a:scene3d>
                <a:camera prst="orthographicFront"/>
                <a:lightRig rig="threePt" dir="t"/>
              </a:scene3d>
              <a:sp3d>
                <a:bevelT/>
              </a:sp3d>
            </c:spPr>
          </c:upBars>
          <c:downBars/>
        </c:upDownBars>
        <c:axId val="119452032"/>
        <c:axId val="119453568"/>
      </c:stockChart>
      <c:catAx>
        <c:axId val="119452032"/>
        <c:scaling>
          <c:orientation val="minMax"/>
        </c:scaling>
        <c:delete val="0"/>
        <c:axPos val="b"/>
        <c:numFmt formatCode="m/d/yyyy" sourceLinked="1"/>
        <c:majorTickMark val="out"/>
        <c:minorTickMark val="none"/>
        <c:tickLblPos val="nextTo"/>
        <c:txPr>
          <a:bodyPr rot="-5400000" vert="horz"/>
          <a:lstStyle/>
          <a:p>
            <a:pPr>
              <a:defRPr sz="1400"/>
            </a:pPr>
            <a:endParaRPr lang="en-US"/>
          </a:p>
        </c:txPr>
        <c:crossAx val="119453568"/>
        <c:crosses val="autoZero"/>
        <c:auto val="1"/>
        <c:lblAlgn val="ctr"/>
        <c:lblOffset val="100"/>
        <c:noMultiLvlLbl val="0"/>
      </c:catAx>
      <c:valAx>
        <c:axId val="119453568"/>
        <c:scaling>
          <c:orientation val="minMax"/>
        </c:scaling>
        <c:delete val="0"/>
        <c:axPos val="l"/>
        <c:majorGridlines/>
        <c:numFmt formatCode="0%" sourceLinked="0"/>
        <c:majorTickMark val="out"/>
        <c:minorTickMark val="none"/>
        <c:tickLblPos val="nextTo"/>
        <c:crossAx val="119452032"/>
        <c:crosses val="autoZero"/>
        <c:crossBetween val="between"/>
      </c:valAx>
    </c:plotArea>
    <c:plotVisOnly val="1"/>
    <c:dispBlanksAs val="gap"/>
    <c:showDLblsOverMax val="0"/>
  </c:chart>
  <c:txPr>
    <a:bodyPr/>
    <a:lstStyle/>
    <a:p>
      <a:pPr>
        <a:defRPr sz="1800" b="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EE3BF9-8550-44EA-8364-E6B27E08E5AB}"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0B7295D9-9915-444A-AAED-D0CC4280F10D}">
      <dgm:prSet phldrT="[Text]" custT="1"/>
      <dgm:spPr>
        <a:solidFill>
          <a:srgbClr val="0070C0"/>
        </a:solidFill>
      </dgm:spPr>
      <dgm:t>
        <a:bodyPr/>
        <a:lstStyle/>
        <a:p>
          <a:r>
            <a:rPr lang="en-US" sz="3600" dirty="0" smtClean="0"/>
            <a:t>41 Million Eligible Uninsured</a:t>
          </a:r>
          <a:endParaRPr lang="en-US" sz="3600" dirty="0"/>
        </a:p>
      </dgm:t>
    </dgm:pt>
    <dgm:pt modelId="{4890493A-A9A1-4043-B9CD-14F67E4F1A24}" type="parTrans" cxnId="{6159EB59-1746-4D8A-A8FC-956684173F52}">
      <dgm:prSet/>
      <dgm:spPr/>
      <dgm:t>
        <a:bodyPr/>
        <a:lstStyle/>
        <a:p>
          <a:endParaRPr lang="en-US"/>
        </a:p>
      </dgm:t>
    </dgm:pt>
    <dgm:pt modelId="{F3C8F096-4F41-4BA8-94D9-F1669008E3CF}" type="sibTrans" cxnId="{6159EB59-1746-4D8A-A8FC-956684173F52}">
      <dgm:prSet/>
      <dgm:spPr/>
      <dgm:t>
        <a:bodyPr/>
        <a:lstStyle/>
        <a:p>
          <a:endParaRPr lang="en-US"/>
        </a:p>
      </dgm:t>
    </dgm:pt>
    <dgm:pt modelId="{F5936F2A-0268-4DD4-BFF9-D7F44C76CE71}">
      <dgm:prSet custT="1"/>
      <dgm:spPr>
        <a:solidFill>
          <a:srgbClr val="057089"/>
        </a:solidFill>
      </dgm:spPr>
      <dgm:t>
        <a:bodyPr/>
        <a:lstStyle/>
        <a:p>
          <a:r>
            <a:rPr lang="en-US" sz="2800" dirty="0" smtClean="0"/>
            <a:t>19 Million Women</a:t>
          </a:r>
          <a:endParaRPr lang="en-US" sz="2800" dirty="0"/>
        </a:p>
      </dgm:t>
    </dgm:pt>
    <dgm:pt modelId="{C5FD13F2-DB47-441A-B9E0-825B1D0C485E}" type="parTrans" cxnId="{E60220F3-1293-4563-A194-71CE7F61BF52}">
      <dgm:prSet/>
      <dgm:spPr/>
      <dgm:t>
        <a:bodyPr/>
        <a:lstStyle/>
        <a:p>
          <a:endParaRPr lang="en-US"/>
        </a:p>
      </dgm:t>
    </dgm:pt>
    <dgm:pt modelId="{B7134A23-726D-482D-9499-9DB16094726A}" type="sibTrans" cxnId="{E60220F3-1293-4563-A194-71CE7F61BF52}">
      <dgm:prSet/>
      <dgm:spPr/>
      <dgm:t>
        <a:bodyPr/>
        <a:lstStyle/>
        <a:p>
          <a:endParaRPr lang="en-US"/>
        </a:p>
      </dgm:t>
    </dgm:pt>
    <dgm:pt modelId="{488FBE34-3C8A-44C5-92DA-D40765595395}">
      <dgm:prSet custT="1"/>
      <dgm:spPr>
        <a:solidFill>
          <a:schemeClr val="accent1">
            <a:lumMod val="75000"/>
          </a:schemeClr>
        </a:solidFill>
      </dgm:spPr>
      <dgm:t>
        <a:bodyPr/>
        <a:lstStyle/>
        <a:p>
          <a:r>
            <a:rPr lang="en-US" sz="2400" dirty="0" smtClean="0">
              <a:solidFill>
                <a:schemeClr val="bg1"/>
              </a:solidFill>
            </a:rPr>
            <a:t>17.8 Million </a:t>
          </a:r>
          <a:br>
            <a:rPr lang="en-US" sz="2400" dirty="0" smtClean="0">
              <a:solidFill>
                <a:schemeClr val="bg1"/>
              </a:solidFill>
            </a:rPr>
          </a:br>
          <a:r>
            <a:rPr lang="en-US" sz="2400" dirty="0" smtClean="0">
              <a:solidFill>
                <a:schemeClr val="bg1"/>
              </a:solidFill>
            </a:rPr>
            <a:t>18-35 years old</a:t>
          </a:r>
          <a:endParaRPr lang="en-US" sz="2400" dirty="0">
            <a:solidFill>
              <a:schemeClr val="bg1"/>
            </a:solidFill>
          </a:endParaRPr>
        </a:p>
      </dgm:t>
    </dgm:pt>
    <dgm:pt modelId="{42C00F1F-1FC2-4AE4-AEE7-973298FD8851}" type="parTrans" cxnId="{D9FADA1A-9936-4478-A299-83BE57EB7D61}">
      <dgm:prSet/>
      <dgm:spPr/>
      <dgm:t>
        <a:bodyPr/>
        <a:lstStyle/>
        <a:p>
          <a:endParaRPr lang="en-US"/>
        </a:p>
      </dgm:t>
    </dgm:pt>
    <dgm:pt modelId="{B6BBE8A4-0CBE-4035-9974-D4A58DD50983}" type="sibTrans" cxnId="{D9FADA1A-9936-4478-A299-83BE57EB7D61}">
      <dgm:prSet/>
      <dgm:spPr/>
      <dgm:t>
        <a:bodyPr/>
        <a:lstStyle/>
        <a:p>
          <a:endParaRPr lang="en-US"/>
        </a:p>
      </dgm:t>
    </dgm:pt>
    <dgm:pt modelId="{7D73E338-18D0-401A-BE34-40019615537C}" type="pres">
      <dgm:prSet presAssocID="{0AEE3BF9-8550-44EA-8364-E6B27E08E5AB}" presName="Name0" presStyleCnt="0">
        <dgm:presLayoutVars>
          <dgm:chPref val="1"/>
          <dgm:dir/>
          <dgm:animOne val="branch"/>
          <dgm:animLvl val="lvl"/>
          <dgm:resizeHandles/>
        </dgm:presLayoutVars>
      </dgm:prSet>
      <dgm:spPr/>
      <dgm:t>
        <a:bodyPr/>
        <a:lstStyle/>
        <a:p>
          <a:endParaRPr lang="en-US"/>
        </a:p>
      </dgm:t>
    </dgm:pt>
    <dgm:pt modelId="{B6D8A275-30DF-43CA-B11E-51ECF40AD9DE}" type="pres">
      <dgm:prSet presAssocID="{0B7295D9-9915-444A-AAED-D0CC4280F10D}" presName="vertOne" presStyleCnt="0"/>
      <dgm:spPr/>
    </dgm:pt>
    <dgm:pt modelId="{900BECC6-DD4B-4D87-8341-4C901C05B0CB}" type="pres">
      <dgm:prSet presAssocID="{0B7295D9-9915-444A-AAED-D0CC4280F10D}" presName="txOne" presStyleLbl="node0" presStyleIdx="0" presStyleCnt="1" custScaleX="100074" custScaleY="61467">
        <dgm:presLayoutVars>
          <dgm:chPref val="3"/>
        </dgm:presLayoutVars>
      </dgm:prSet>
      <dgm:spPr/>
      <dgm:t>
        <a:bodyPr/>
        <a:lstStyle/>
        <a:p>
          <a:endParaRPr lang="en-US"/>
        </a:p>
      </dgm:t>
    </dgm:pt>
    <dgm:pt modelId="{5C42E69F-F50C-459D-B2DD-269D738C188A}" type="pres">
      <dgm:prSet presAssocID="{0B7295D9-9915-444A-AAED-D0CC4280F10D}" presName="parTransOne" presStyleCnt="0"/>
      <dgm:spPr/>
    </dgm:pt>
    <dgm:pt modelId="{82A1F196-3E69-4884-B32A-63FADE7E43E9}" type="pres">
      <dgm:prSet presAssocID="{0B7295D9-9915-444A-AAED-D0CC4280F10D}" presName="horzOne" presStyleCnt="0"/>
      <dgm:spPr/>
    </dgm:pt>
    <dgm:pt modelId="{5585C51D-9606-4B10-9CAA-B20196C3407D}" type="pres">
      <dgm:prSet presAssocID="{F5936F2A-0268-4DD4-BFF9-D7F44C76CE71}" presName="vertTwo" presStyleCnt="0"/>
      <dgm:spPr/>
    </dgm:pt>
    <dgm:pt modelId="{0058602F-4E17-4C8B-A7F6-937C2708E17D}" type="pres">
      <dgm:prSet presAssocID="{F5936F2A-0268-4DD4-BFF9-D7F44C76CE71}" presName="txTwo" presStyleLbl="node2" presStyleIdx="0" presStyleCnt="2" custScaleY="62602" custLinFactNeighborX="-183" custLinFactNeighborY="75">
        <dgm:presLayoutVars>
          <dgm:chPref val="3"/>
        </dgm:presLayoutVars>
      </dgm:prSet>
      <dgm:spPr/>
      <dgm:t>
        <a:bodyPr/>
        <a:lstStyle/>
        <a:p>
          <a:endParaRPr lang="en-US"/>
        </a:p>
      </dgm:t>
    </dgm:pt>
    <dgm:pt modelId="{157C6522-99A4-43A1-A460-F804A799883C}" type="pres">
      <dgm:prSet presAssocID="{F5936F2A-0268-4DD4-BFF9-D7F44C76CE71}" presName="horzTwo" presStyleCnt="0"/>
      <dgm:spPr/>
    </dgm:pt>
    <dgm:pt modelId="{1FD3B425-6425-4B49-B51C-8647D87F7FB2}" type="pres">
      <dgm:prSet presAssocID="{B7134A23-726D-482D-9499-9DB16094726A}" presName="sibSpaceTwo" presStyleCnt="0"/>
      <dgm:spPr/>
    </dgm:pt>
    <dgm:pt modelId="{85D1A74F-B481-4976-BC84-0953E692C7E3}" type="pres">
      <dgm:prSet presAssocID="{488FBE34-3C8A-44C5-92DA-D40765595395}" presName="vertTwo" presStyleCnt="0"/>
      <dgm:spPr/>
    </dgm:pt>
    <dgm:pt modelId="{41535B62-E31A-4434-B8EA-B64A6D266DB2}" type="pres">
      <dgm:prSet presAssocID="{488FBE34-3C8A-44C5-92DA-D40765595395}" presName="txTwo" presStyleLbl="node2" presStyleIdx="1" presStyleCnt="2" custScaleY="62602">
        <dgm:presLayoutVars>
          <dgm:chPref val="3"/>
        </dgm:presLayoutVars>
      </dgm:prSet>
      <dgm:spPr/>
      <dgm:t>
        <a:bodyPr/>
        <a:lstStyle/>
        <a:p>
          <a:endParaRPr lang="en-US"/>
        </a:p>
      </dgm:t>
    </dgm:pt>
    <dgm:pt modelId="{1603FDE1-2035-473D-B8A1-807272752A76}" type="pres">
      <dgm:prSet presAssocID="{488FBE34-3C8A-44C5-92DA-D40765595395}" presName="horzTwo" presStyleCnt="0"/>
      <dgm:spPr/>
    </dgm:pt>
  </dgm:ptLst>
  <dgm:cxnLst>
    <dgm:cxn modelId="{476F4E4B-9134-4B81-83F5-E024724AF1D5}" type="presOf" srcId="{488FBE34-3C8A-44C5-92DA-D40765595395}" destId="{41535B62-E31A-4434-B8EA-B64A6D266DB2}" srcOrd="0" destOrd="0" presId="urn:microsoft.com/office/officeart/2005/8/layout/hierarchy4"/>
    <dgm:cxn modelId="{E04C519D-BE72-4CCB-97C4-CCF6B38C3BBC}" type="presOf" srcId="{0AEE3BF9-8550-44EA-8364-E6B27E08E5AB}" destId="{7D73E338-18D0-401A-BE34-40019615537C}" srcOrd="0" destOrd="0" presId="urn:microsoft.com/office/officeart/2005/8/layout/hierarchy4"/>
    <dgm:cxn modelId="{D9FADA1A-9936-4478-A299-83BE57EB7D61}" srcId="{0B7295D9-9915-444A-AAED-D0CC4280F10D}" destId="{488FBE34-3C8A-44C5-92DA-D40765595395}" srcOrd="1" destOrd="0" parTransId="{42C00F1F-1FC2-4AE4-AEE7-973298FD8851}" sibTransId="{B6BBE8A4-0CBE-4035-9974-D4A58DD50983}"/>
    <dgm:cxn modelId="{454323C6-C3C7-42BF-9953-98BB62A0276D}" type="presOf" srcId="{F5936F2A-0268-4DD4-BFF9-D7F44C76CE71}" destId="{0058602F-4E17-4C8B-A7F6-937C2708E17D}" srcOrd="0" destOrd="0" presId="urn:microsoft.com/office/officeart/2005/8/layout/hierarchy4"/>
    <dgm:cxn modelId="{6159EB59-1746-4D8A-A8FC-956684173F52}" srcId="{0AEE3BF9-8550-44EA-8364-E6B27E08E5AB}" destId="{0B7295D9-9915-444A-AAED-D0CC4280F10D}" srcOrd="0" destOrd="0" parTransId="{4890493A-A9A1-4043-B9CD-14F67E4F1A24}" sibTransId="{F3C8F096-4F41-4BA8-94D9-F1669008E3CF}"/>
    <dgm:cxn modelId="{E60220F3-1293-4563-A194-71CE7F61BF52}" srcId="{0B7295D9-9915-444A-AAED-D0CC4280F10D}" destId="{F5936F2A-0268-4DD4-BFF9-D7F44C76CE71}" srcOrd="0" destOrd="0" parTransId="{C5FD13F2-DB47-441A-B9E0-825B1D0C485E}" sibTransId="{B7134A23-726D-482D-9499-9DB16094726A}"/>
    <dgm:cxn modelId="{24C47348-3190-4CAE-9DB6-FC842C043434}" type="presOf" srcId="{0B7295D9-9915-444A-AAED-D0CC4280F10D}" destId="{900BECC6-DD4B-4D87-8341-4C901C05B0CB}" srcOrd="0" destOrd="0" presId="urn:microsoft.com/office/officeart/2005/8/layout/hierarchy4"/>
    <dgm:cxn modelId="{098A180D-E569-40CF-8488-D3E3C234B3DF}" type="presParOf" srcId="{7D73E338-18D0-401A-BE34-40019615537C}" destId="{B6D8A275-30DF-43CA-B11E-51ECF40AD9DE}" srcOrd="0" destOrd="0" presId="urn:microsoft.com/office/officeart/2005/8/layout/hierarchy4"/>
    <dgm:cxn modelId="{9DCAFDB6-C5E6-4B39-9C82-6605C758166C}" type="presParOf" srcId="{B6D8A275-30DF-43CA-B11E-51ECF40AD9DE}" destId="{900BECC6-DD4B-4D87-8341-4C901C05B0CB}" srcOrd="0" destOrd="0" presId="urn:microsoft.com/office/officeart/2005/8/layout/hierarchy4"/>
    <dgm:cxn modelId="{3C75CCDF-4F2E-439E-BAB0-34048381B399}" type="presParOf" srcId="{B6D8A275-30DF-43CA-B11E-51ECF40AD9DE}" destId="{5C42E69F-F50C-459D-B2DD-269D738C188A}" srcOrd="1" destOrd="0" presId="urn:microsoft.com/office/officeart/2005/8/layout/hierarchy4"/>
    <dgm:cxn modelId="{B109F314-F6A5-45C5-9F46-4D1139200C20}" type="presParOf" srcId="{B6D8A275-30DF-43CA-B11E-51ECF40AD9DE}" destId="{82A1F196-3E69-4884-B32A-63FADE7E43E9}" srcOrd="2" destOrd="0" presId="urn:microsoft.com/office/officeart/2005/8/layout/hierarchy4"/>
    <dgm:cxn modelId="{418FDA58-8140-4CEA-B6AB-843E65358B4A}" type="presParOf" srcId="{82A1F196-3E69-4884-B32A-63FADE7E43E9}" destId="{5585C51D-9606-4B10-9CAA-B20196C3407D}" srcOrd="0" destOrd="0" presId="urn:microsoft.com/office/officeart/2005/8/layout/hierarchy4"/>
    <dgm:cxn modelId="{442BDD71-04B3-4770-95A0-D6B9EDF6881C}" type="presParOf" srcId="{5585C51D-9606-4B10-9CAA-B20196C3407D}" destId="{0058602F-4E17-4C8B-A7F6-937C2708E17D}" srcOrd="0" destOrd="0" presId="urn:microsoft.com/office/officeart/2005/8/layout/hierarchy4"/>
    <dgm:cxn modelId="{2E36B4B6-B78E-4BAE-8296-0311D1BA970B}" type="presParOf" srcId="{5585C51D-9606-4B10-9CAA-B20196C3407D}" destId="{157C6522-99A4-43A1-A460-F804A799883C}" srcOrd="1" destOrd="0" presId="urn:microsoft.com/office/officeart/2005/8/layout/hierarchy4"/>
    <dgm:cxn modelId="{7BE80F5D-62BE-40BC-979E-D5594028C315}" type="presParOf" srcId="{82A1F196-3E69-4884-B32A-63FADE7E43E9}" destId="{1FD3B425-6425-4B49-B51C-8647D87F7FB2}" srcOrd="1" destOrd="0" presId="urn:microsoft.com/office/officeart/2005/8/layout/hierarchy4"/>
    <dgm:cxn modelId="{9A5A3A40-F071-4958-A3B8-8879A1A41A8B}" type="presParOf" srcId="{82A1F196-3E69-4884-B32A-63FADE7E43E9}" destId="{85D1A74F-B481-4976-BC84-0953E692C7E3}" srcOrd="2" destOrd="0" presId="urn:microsoft.com/office/officeart/2005/8/layout/hierarchy4"/>
    <dgm:cxn modelId="{233EB205-B4F0-4054-9668-C18C63B4C285}" type="presParOf" srcId="{85D1A74F-B481-4976-BC84-0953E692C7E3}" destId="{41535B62-E31A-4434-B8EA-B64A6D266DB2}" srcOrd="0" destOrd="0" presId="urn:microsoft.com/office/officeart/2005/8/layout/hierarchy4"/>
    <dgm:cxn modelId="{E1EF9036-CF29-49C0-A17F-8545EE8C44C3}" type="presParOf" srcId="{85D1A74F-B481-4976-BC84-0953E692C7E3}" destId="{1603FDE1-2035-473D-B8A1-807272752A76}"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D2450A-4DAA-4B66-9D2A-452E6E04F293}" type="doc">
      <dgm:prSet loTypeId="urn:microsoft.com/office/officeart/2005/8/layout/cycle6" loCatId="cycle" qsTypeId="urn:microsoft.com/office/officeart/2005/8/quickstyle/simple1" qsCatId="simple" csTypeId="urn:microsoft.com/office/officeart/2005/8/colors/colorful1" csCatId="colorful" phldr="1"/>
      <dgm:spPr/>
      <dgm:t>
        <a:bodyPr/>
        <a:lstStyle/>
        <a:p>
          <a:endParaRPr lang="en-US"/>
        </a:p>
      </dgm:t>
    </dgm:pt>
    <dgm:pt modelId="{CDEA2BF8-FD8F-4155-B056-D3EB3EBA43B8}">
      <dgm:prSet phldrT="[Text]"/>
      <dgm:spPr>
        <a:scene3d>
          <a:camera prst="orthographicFront"/>
          <a:lightRig rig="threePt" dir="t"/>
        </a:scene3d>
        <a:sp3d>
          <a:bevelT/>
        </a:sp3d>
      </dgm:spPr>
      <dgm:t>
        <a:bodyPr/>
        <a:lstStyle/>
        <a:p>
          <a:r>
            <a:rPr lang="en-US" dirty="0" smtClean="0">
              <a:solidFill>
                <a:schemeClr val="bg1"/>
              </a:solidFill>
            </a:rPr>
            <a:t>Benefits</a:t>
          </a:r>
          <a:endParaRPr lang="en-US" dirty="0">
            <a:solidFill>
              <a:schemeClr val="bg1"/>
            </a:solidFill>
          </a:endParaRPr>
        </a:p>
      </dgm:t>
    </dgm:pt>
    <dgm:pt modelId="{1A54A001-F277-422E-8EB0-AA34147E1ACC}" type="parTrans" cxnId="{FAAB8090-F207-41BB-87A7-E0ABCBE1FA93}">
      <dgm:prSet/>
      <dgm:spPr/>
      <dgm:t>
        <a:bodyPr/>
        <a:lstStyle/>
        <a:p>
          <a:endParaRPr lang="en-US">
            <a:solidFill>
              <a:schemeClr val="bg1"/>
            </a:solidFill>
          </a:endParaRPr>
        </a:p>
      </dgm:t>
    </dgm:pt>
    <dgm:pt modelId="{15AAE1FD-831D-4A1B-9620-5AF19F28AFB6}" type="sibTrans" cxnId="{FAAB8090-F207-41BB-87A7-E0ABCBE1FA93}">
      <dgm:prSet/>
      <dgm:spPr>
        <a:scene3d>
          <a:camera prst="orthographicFront"/>
          <a:lightRig rig="threePt" dir="t"/>
        </a:scene3d>
        <a:sp3d>
          <a:bevelT/>
        </a:sp3d>
      </dgm:spPr>
      <dgm:t>
        <a:bodyPr/>
        <a:lstStyle/>
        <a:p>
          <a:endParaRPr lang="en-US">
            <a:solidFill>
              <a:schemeClr val="bg1"/>
            </a:solidFill>
          </a:endParaRPr>
        </a:p>
      </dgm:t>
    </dgm:pt>
    <dgm:pt modelId="{E928ED3F-B2BB-461E-AA00-B16283D1344D}">
      <dgm:prSet/>
      <dgm:spPr>
        <a:scene3d>
          <a:camera prst="orthographicFront"/>
          <a:lightRig rig="threePt" dir="t"/>
        </a:scene3d>
        <a:sp3d>
          <a:bevelT/>
        </a:sp3d>
      </dgm:spPr>
      <dgm:t>
        <a:bodyPr/>
        <a:lstStyle/>
        <a:p>
          <a:r>
            <a:rPr lang="en-US" dirty="0" smtClean="0">
              <a:solidFill>
                <a:schemeClr val="bg1"/>
              </a:solidFill>
            </a:rPr>
            <a:t>Premiums &amp; Cost-Sharing</a:t>
          </a:r>
        </a:p>
      </dgm:t>
    </dgm:pt>
    <dgm:pt modelId="{CB3BB67B-02B7-439E-9E59-F2B26929467B}" type="parTrans" cxnId="{39FED350-F607-44E4-9A9E-FDB8845D34E7}">
      <dgm:prSet/>
      <dgm:spPr/>
      <dgm:t>
        <a:bodyPr/>
        <a:lstStyle/>
        <a:p>
          <a:endParaRPr lang="en-US">
            <a:solidFill>
              <a:schemeClr val="bg1"/>
            </a:solidFill>
          </a:endParaRPr>
        </a:p>
      </dgm:t>
    </dgm:pt>
    <dgm:pt modelId="{68BEA837-7C51-49B7-B292-2A00CB190A50}" type="sibTrans" cxnId="{39FED350-F607-44E4-9A9E-FDB8845D34E7}">
      <dgm:prSet/>
      <dgm:spPr>
        <a:scene3d>
          <a:camera prst="orthographicFront"/>
          <a:lightRig rig="threePt" dir="t"/>
        </a:scene3d>
        <a:sp3d>
          <a:bevelT/>
        </a:sp3d>
      </dgm:spPr>
      <dgm:t>
        <a:bodyPr/>
        <a:lstStyle/>
        <a:p>
          <a:endParaRPr lang="en-US">
            <a:solidFill>
              <a:schemeClr val="bg1"/>
            </a:solidFill>
          </a:endParaRPr>
        </a:p>
      </dgm:t>
    </dgm:pt>
    <dgm:pt modelId="{547CF4C3-7B8E-4280-8D52-77386F023A28}">
      <dgm:prSet/>
      <dgm:spPr>
        <a:scene3d>
          <a:camera prst="orthographicFront"/>
          <a:lightRig rig="threePt" dir="t"/>
        </a:scene3d>
        <a:sp3d>
          <a:bevelT/>
        </a:sp3d>
      </dgm:spPr>
      <dgm:t>
        <a:bodyPr/>
        <a:lstStyle/>
        <a:p>
          <a:r>
            <a:rPr lang="en-US" dirty="0" smtClean="0">
              <a:solidFill>
                <a:schemeClr val="bg1"/>
              </a:solidFill>
            </a:rPr>
            <a:t>Enrollee Satisfaction</a:t>
          </a:r>
        </a:p>
      </dgm:t>
    </dgm:pt>
    <dgm:pt modelId="{398F76BE-C375-4B4F-A8DC-03C8D2E3B983}" type="parTrans" cxnId="{9E37F3AB-4CF8-416C-BA37-E6EF25D6659F}">
      <dgm:prSet/>
      <dgm:spPr/>
      <dgm:t>
        <a:bodyPr/>
        <a:lstStyle/>
        <a:p>
          <a:endParaRPr lang="en-US">
            <a:solidFill>
              <a:schemeClr val="bg1"/>
            </a:solidFill>
          </a:endParaRPr>
        </a:p>
      </dgm:t>
    </dgm:pt>
    <dgm:pt modelId="{9463C91A-0B05-4D1E-B472-38DF061623D1}" type="sibTrans" cxnId="{9E37F3AB-4CF8-416C-BA37-E6EF25D6659F}">
      <dgm:prSet/>
      <dgm:spPr>
        <a:scene3d>
          <a:camera prst="orthographicFront"/>
          <a:lightRig rig="threePt" dir="t"/>
        </a:scene3d>
        <a:sp3d>
          <a:bevelT/>
        </a:sp3d>
      </dgm:spPr>
      <dgm:t>
        <a:bodyPr/>
        <a:lstStyle/>
        <a:p>
          <a:endParaRPr lang="en-US">
            <a:solidFill>
              <a:schemeClr val="bg1"/>
            </a:solidFill>
          </a:endParaRPr>
        </a:p>
      </dgm:t>
    </dgm:pt>
    <dgm:pt modelId="{E99BF1E4-1252-4C3A-8097-E078FB4A6491}">
      <dgm:prSet/>
      <dgm:spPr>
        <a:scene3d>
          <a:camera prst="orthographicFront"/>
          <a:lightRig rig="threePt" dir="t"/>
        </a:scene3d>
        <a:sp3d>
          <a:bevelT/>
        </a:sp3d>
      </dgm:spPr>
      <dgm:t>
        <a:bodyPr/>
        <a:lstStyle/>
        <a:p>
          <a:r>
            <a:rPr lang="en-US" dirty="0" smtClean="0">
              <a:solidFill>
                <a:schemeClr val="bg1"/>
              </a:solidFill>
            </a:rPr>
            <a:t>Quality Ratings</a:t>
          </a:r>
        </a:p>
      </dgm:t>
    </dgm:pt>
    <dgm:pt modelId="{B9527CA6-2B9C-4595-B743-D0BFA403EF98}" type="parTrans" cxnId="{B2F46783-5EC1-4CD6-A929-C6C2D67FBAFD}">
      <dgm:prSet/>
      <dgm:spPr/>
      <dgm:t>
        <a:bodyPr/>
        <a:lstStyle/>
        <a:p>
          <a:endParaRPr lang="en-US">
            <a:solidFill>
              <a:schemeClr val="bg1"/>
            </a:solidFill>
          </a:endParaRPr>
        </a:p>
      </dgm:t>
    </dgm:pt>
    <dgm:pt modelId="{EA6CBAAA-45DF-484C-B83C-4BB220FBF5C3}" type="sibTrans" cxnId="{B2F46783-5EC1-4CD6-A929-C6C2D67FBAFD}">
      <dgm:prSet/>
      <dgm:spPr>
        <a:scene3d>
          <a:camera prst="orthographicFront"/>
          <a:lightRig rig="threePt" dir="t"/>
        </a:scene3d>
        <a:sp3d>
          <a:bevelT/>
        </a:sp3d>
      </dgm:spPr>
      <dgm:t>
        <a:bodyPr/>
        <a:lstStyle/>
        <a:p>
          <a:endParaRPr lang="en-US">
            <a:solidFill>
              <a:schemeClr val="bg1"/>
            </a:solidFill>
          </a:endParaRPr>
        </a:p>
      </dgm:t>
    </dgm:pt>
    <dgm:pt modelId="{828019DD-9F9C-4480-BA75-70C4B9657AE2}">
      <dgm:prSet/>
      <dgm:spPr>
        <a:scene3d>
          <a:camera prst="orthographicFront"/>
          <a:lightRig rig="threePt" dir="t"/>
        </a:scene3d>
        <a:sp3d>
          <a:bevelT/>
        </a:sp3d>
      </dgm:spPr>
      <dgm:t>
        <a:bodyPr/>
        <a:lstStyle/>
        <a:p>
          <a:r>
            <a:rPr lang="en-US" dirty="0" smtClean="0">
              <a:solidFill>
                <a:schemeClr val="bg1"/>
              </a:solidFill>
            </a:rPr>
            <a:t>Provider Networks</a:t>
          </a:r>
        </a:p>
      </dgm:t>
    </dgm:pt>
    <dgm:pt modelId="{5ECF4319-C71A-4FD9-8786-5D2EC6C5F2ED}" type="parTrans" cxnId="{817E53D7-7D2B-49F1-8E40-F244EBFEBD11}">
      <dgm:prSet/>
      <dgm:spPr/>
      <dgm:t>
        <a:bodyPr/>
        <a:lstStyle/>
        <a:p>
          <a:endParaRPr lang="en-US">
            <a:solidFill>
              <a:schemeClr val="bg1"/>
            </a:solidFill>
          </a:endParaRPr>
        </a:p>
      </dgm:t>
    </dgm:pt>
    <dgm:pt modelId="{0B9FB588-D5B7-4BFA-8DA1-061744BBE76C}" type="sibTrans" cxnId="{817E53D7-7D2B-49F1-8E40-F244EBFEBD11}">
      <dgm:prSet/>
      <dgm:spPr>
        <a:scene3d>
          <a:camera prst="orthographicFront"/>
          <a:lightRig rig="threePt" dir="t"/>
        </a:scene3d>
        <a:sp3d>
          <a:bevelT/>
        </a:sp3d>
      </dgm:spPr>
      <dgm:t>
        <a:bodyPr/>
        <a:lstStyle/>
        <a:p>
          <a:endParaRPr lang="en-US">
            <a:solidFill>
              <a:schemeClr val="bg1"/>
            </a:solidFill>
          </a:endParaRPr>
        </a:p>
      </dgm:t>
    </dgm:pt>
    <dgm:pt modelId="{DA962F76-8562-4AA5-9883-542D6A7DFE14}">
      <dgm:prSet/>
      <dgm:spPr>
        <a:scene3d>
          <a:camera prst="orthographicFront"/>
          <a:lightRig rig="threePt" dir="t"/>
        </a:scene3d>
        <a:sp3d>
          <a:bevelT/>
        </a:sp3d>
      </dgm:spPr>
      <dgm:t>
        <a:bodyPr/>
        <a:lstStyle/>
        <a:p>
          <a:r>
            <a:rPr lang="en-US" dirty="0" smtClean="0">
              <a:solidFill>
                <a:schemeClr val="bg1"/>
              </a:solidFill>
            </a:rPr>
            <a:t>Medical Loss Ratios</a:t>
          </a:r>
        </a:p>
      </dgm:t>
    </dgm:pt>
    <dgm:pt modelId="{88E4E8BB-7F93-4344-92B8-CFD185942450}" type="parTrans" cxnId="{1B4AF51A-E1E4-4601-AB97-2DF84A78458F}">
      <dgm:prSet/>
      <dgm:spPr/>
      <dgm:t>
        <a:bodyPr/>
        <a:lstStyle/>
        <a:p>
          <a:endParaRPr lang="en-US">
            <a:solidFill>
              <a:schemeClr val="bg1"/>
            </a:solidFill>
          </a:endParaRPr>
        </a:p>
      </dgm:t>
    </dgm:pt>
    <dgm:pt modelId="{0AB9279B-23A8-44F0-978B-C1830A1188D7}" type="sibTrans" cxnId="{1B4AF51A-E1E4-4601-AB97-2DF84A78458F}">
      <dgm:prSet/>
      <dgm:spPr>
        <a:scene3d>
          <a:camera prst="orthographicFront"/>
          <a:lightRig rig="threePt" dir="t"/>
        </a:scene3d>
        <a:sp3d>
          <a:bevelT/>
        </a:sp3d>
      </dgm:spPr>
      <dgm:t>
        <a:bodyPr/>
        <a:lstStyle/>
        <a:p>
          <a:endParaRPr lang="en-US">
            <a:solidFill>
              <a:schemeClr val="bg1"/>
            </a:solidFill>
          </a:endParaRPr>
        </a:p>
      </dgm:t>
    </dgm:pt>
    <dgm:pt modelId="{21763340-0FEB-420E-B548-18B66000E411}" type="pres">
      <dgm:prSet presAssocID="{BAD2450A-4DAA-4B66-9D2A-452E6E04F293}" presName="cycle" presStyleCnt="0">
        <dgm:presLayoutVars>
          <dgm:dir/>
          <dgm:resizeHandles val="exact"/>
        </dgm:presLayoutVars>
      </dgm:prSet>
      <dgm:spPr/>
      <dgm:t>
        <a:bodyPr/>
        <a:lstStyle/>
        <a:p>
          <a:endParaRPr lang="en-US"/>
        </a:p>
      </dgm:t>
    </dgm:pt>
    <dgm:pt modelId="{C54471BA-615C-44DB-AC93-DCCFE1F2D45D}" type="pres">
      <dgm:prSet presAssocID="{CDEA2BF8-FD8F-4155-B056-D3EB3EBA43B8}" presName="node" presStyleLbl="node1" presStyleIdx="0" presStyleCnt="6">
        <dgm:presLayoutVars>
          <dgm:bulletEnabled val="1"/>
        </dgm:presLayoutVars>
      </dgm:prSet>
      <dgm:spPr/>
      <dgm:t>
        <a:bodyPr/>
        <a:lstStyle/>
        <a:p>
          <a:endParaRPr lang="en-US"/>
        </a:p>
      </dgm:t>
    </dgm:pt>
    <dgm:pt modelId="{A10227E6-5CBA-4470-AE64-4B3CF4D8BA0B}" type="pres">
      <dgm:prSet presAssocID="{CDEA2BF8-FD8F-4155-B056-D3EB3EBA43B8}" presName="spNode" presStyleCnt="0"/>
      <dgm:spPr>
        <a:scene3d>
          <a:camera prst="orthographicFront"/>
          <a:lightRig rig="threePt" dir="t"/>
        </a:scene3d>
        <a:sp3d>
          <a:bevelT/>
        </a:sp3d>
      </dgm:spPr>
    </dgm:pt>
    <dgm:pt modelId="{440B9D2D-B47B-4392-8F96-B33D91279B21}" type="pres">
      <dgm:prSet presAssocID="{15AAE1FD-831D-4A1B-9620-5AF19F28AFB6}" presName="sibTrans" presStyleLbl="sibTrans1D1" presStyleIdx="0" presStyleCnt="6"/>
      <dgm:spPr/>
      <dgm:t>
        <a:bodyPr/>
        <a:lstStyle/>
        <a:p>
          <a:endParaRPr lang="en-US"/>
        </a:p>
      </dgm:t>
    </dgm:pt>
    <dgm:pt modelId="{42C33A73-8983-426C-9EAC-0A40D0F3C937}" type="pres">
      <dgm:prSet presAssocID="{E928ED3F-B2BB-461E-AA00-B16283D1344D}" presName="node" presStyleLbl="node1" presStyleIdx="1" presStyleCnt="6">
        <dgm:presLayoutVars>
          <dgm:bulletEnabled val="1"/>
        </dgm:presLayoutVars>
      </dgm:prSet>
      <dgm:spPr/>
      <dgm:t>
        <a:bodyPr/>
        <a:lstStyle/>
        <a:p>
          <a:endParaRPr lang="en-US"/>
        </a:p>
      </dgm:t>
    </dgm:pt>
    <dgm:pt modelId="{7CB117AD-A996-4367-AABE-9D8BEE73968B}" type="pres">
      <dgm:prSet presAssocID="{E928ED3F-B2BB-461E-AA00-B16283D1344D}" presName="spNode" presStyleCnt="0"/>
      <dgm:spPr>
        <a:scene3d>
          <a:camera prst="orthographicFront"/>
          <a:lightRig rig="threePt" dir="t"/>
        </a:scene3d>
        <a:sp3d>
          <a:bevelT/>
        </a:sp3d>
      </dgm:spPr>
    </dgm:pt>
    <dgm:pt modelId="{701AA62E-17FE-42A4-82FD-54A23AD247EE}" type="pres">
      <dgm:prSet presAssocID="{68BEA837-7C51-49B7-B292-2A00CB190A50}" presName="sibTrans" presStyleLbl="sibTrans1D1" presStyleIdx="1" presStyleCnt="6"/>
      <dgm:spPr/>
      <dgm:t>
        <a:bodyPr/>
        <a:lstStyle/>
        <a:p>
          <a:endParaRPr lang="en-US"/>
        </a:p>
      </dgm:t>
    </dgm:pt>
    <dgm:pt modelId="{860A6D0F-57D9-4803-889C-2280B27C1778}" type="pres">
      <dgm:prSet presAssocID="{547CF4C3-7B8E-4280-8D52-77386F023A28}" presName="node" presStyleLbl="node1" presStyleIdx="2" presStyleCnt="6">
        <dgm:presLayoutVars>
          <dgm:bulletEnabled val="1"/>
        </dgm:presLayoutVars>
      </dgm:prSet>
      <dgm:spPr/>
      <dgm:t>
        <a:bodyPr/>
        <a:lstStyle/>
        <a:p>
          <a:endParaRPr lang="en-US"/>
        </a:p>
      </dgm:t>
    </dgm:pt>
    <dgm:pt modelId="{C4204F23-F531-46E9-9B4F-F09BFCA3EA09}" type="pres">
      <dgm:prSet presAssocID="{547CF4C3-7B8E-4280-8D52-77386F023A28}" presName="spNode" presStyleCnt="0"/>
      <dgm:spPr>
        <a:scene3d>
          <a:camera prst="orthographicFront"/>
          <a:lightRig rig="threePt" dir="t"/>
        </a:scene3d>
        <a:sp3d>
          <a:bevelT/>
        </a:sp3d>
      </dgm:spPr>
    </dgm:pt>
    <dgm:pt modelId="{3F04F607-1288-4978-9A40-217C2DD96B7A}" type="pres">
      <dgm:prSet presAssocID="{9463C91A-0B05-4D1E-B472-38DF061623D1}" presName="sibTrans" presStyleLbl="sibTrans1D1" presStyleIdx="2" presStyleCnt="6"/>
      <dgm:spPr/>
      <dgm:t>
        <a:bodyPr/>
        <a:lstStyle/>
        <a:p>
          <a:endParaRPr lang="en-US"/>
        </a:p>
      </dgm:t>
    </dgm:pt>
    <dgm:pt modelId="{AAE82C0F-D13D-487B-B1AF-D80675EDCB85}" type="pres">
      <dgm:prSet presAssocID="{E99BF1E4-1252-4C3A-8097-E078FB4A6491}" presName="node" presStyleLbl="node1" presStyleIdx="3" presStyleCnt="6">
        <dgm:presLayoutVars>
          <dgm:bulletEnabled val="1"/>
        </dgm:presLayoutVars>
      </dgm:prSet>
      <dgm:spPr/>
      <dgm:t>
        <a:bodyPr/>
        <a:lstStyle/>
        <a:p>
          <a:endParaRPr lang="en-US"/>
        </a:p>
      </dgm:t>
    </dgm:pt>
    <dgm:pt modelId="{CA118352-935A-469A-9FF1-653231923C81}" type="pres">
      <dgm:prSet presAssocID="{E99BF1E4-1252-4C3A-8097-E078FB4A6491}" presName="spNode" presStyleCnt="0"/>
      <dgm:spPr>
        <a:scene3d>
          <a:camera prst="orthographicFront"/>
          <a:lightRig rig="threePt" dir="t"/>
        </a:scene3d>
        <a:sp3d>
          <a:bevelT/>
        </a:sp3d>
      </dgm:spPr>
    </dgm:pt>
    <dgm:pt modelId="{46E67378-ECEF-4247-B3D7-85A79496DC95}" type="pres">
      <dgm:prSet presAssocID="{EA6CBAAA-45DF-484C-B83C-4BB220FBF5C3}" presName="sibTrans" presStyleLbl="sibTrans1D1" presStyleIdx="3" presStyleCnt="6"/>
      <dgm:spPr/>
      <dgm:t>
        <a:bodyPr/>
        <a:lstStyle/>
        <a:p>
          <a:endParaRPr lang="en-US"/>
        </a:p>
      </dgm:t>
    </dgm:pt>
    <dgm:pt modelId="{EF701035-1F90-4ACE-AC14-C693C584212A}" type="pres">
      <dgm:prSet presAssocID="{828019DD-9F9C-4480-BA75-70C4B9657AE2}" presName="node" presStyleLbl="node1" presStyleIdx="4" presStyleCnt="6">
        <dgm:presLayoutVars>
          <dgm:bulletEnabled val="1"/>
        </dgm:presLayoutVars>
      </dgm:prSet>
      <dgm:spPr/>
      <dgm:t>
        <a:bodyPr/>
        <a:lstStyle/>
        <a:p>
          <a:endParaRPr lang="en-US"/>
        </a:p>
      </dgm:t>
    </dgm:pt>
    <dgm:pt modelId="{B6F670EE-C22D-4DF1-8B89-89F4925279AE}" type="pres">
      <dgm:prSet presAssocID="{828019DD-9F9C-4480-BA75-70C4B9657AE2}" presName="spNode" presStyleCnt="0"/>
      <dgm:spPr>
        <a:scene3d>
          <a:camera prst="orthographicFront"/>
          <a:lightRig rig="threePt" dir="t"/>
        </a:scene3d>
        <a:sp3d>
          <a:bevelT/>
        </a:sp3d>
      </dgm:spPr>
    </dgm:pt>
    <dgm:pt modelId="{19513A03-738F-494E-B3D6-14F862C0A4E2}" type="pres">
      <dgm:prSet presAssocID="{0B9FB588-D5B7-4BFA-8DA1-061744BBE76C}" presName="sibTrans" presStyleLbl="sibTrans1D1" presStyleIdx="4" presStyleCnt="6"/>
      <dgm:spPr/>
      <dgm:t>
        <a:bodyPr/>
        <a:lstStyle/>
        <a:p>
          <a:endParaRPr lang="en-US"/>
        </a:p>
      </dgm:t>
    </dgm:pt>
    <dgm:pt modelId="{CB08B27C-EA89-41A5-8B63-5C713E5B225D}" type="pres">
      <dgm:prSet presAssocID="{DA962F76-8562-4AA5-9883-542D6A7DFE14}" presName="node" presStyleLbl="node1" presStyleIdx="5" presStyleCnt="6">
        <dgm:presLayoutVars>
          <dgm:bulletEnabled val="1"/>
        </dgm:presLayoutVars>
      </dgm:prSet>
      <dgm:spPr/>
      <dgm:t>
        <a:bodyPr/>
        <a:lstStyle/>
        <a:p>
          <a:endParaRPr lang="en-US"/>
        </a:p>
      </dgm:t>
    </dgm:pt>
    <dgm:pt modelId="{7D1040B6-DEA2-421A-A2C3-F3191BB42BBD}" type="pres">
      <dgm:prSet presAssocID="{DA962F76-8562-4AA5-9883-542D6A7DFE14}" presName="spNode" presStyleCnt="0"/>
      <dgm:spPr>
        <a:scene3d>
          <a:camera prst="orthographicFront"/>
          <a:lightRig rig="threePt" dir="t"/>
        </a:scene3d>
        <a:sp3d>
          <a:bevelT/>
        </a:sp3d>
      </dgm:spPr>
    </dgm:pt>
    <dgm:pt modelId="{AFCD97EA-AA78-424B-97EC-4AC40FBB56B0}" type="pres">
      <dgm:prSet presAssocID="{0AB9279B-23A8-44F0-978B-C1830A1188D7}" presName="sibTrans" presStyleLbl="sibTrans1D1" presStyleIdx="5" presStyleCnt="6"/>
      <dgm:spPr/>
      <dgm:t>
        <a:bodyPr/>
        <a:lstStyle/>
        <a:p>
          <a:endParaRPr lang="en-US"/>
        </a:p>
      </dgm:t>
    </dgm:pt>
  </dgm:ptLst>
  <dgm:cxnLst>
    <dgm:cxn modelId="{4F7F28CD-D41C-4B70-A7BC-F2D906D2E10F}" type="presOf" srcId="{EA6CBAAA-45DF-484C-B83C-4BB220FBF5C3}" destId="{46E67378-ECEF-4247-B3D7-85A79496DC95}" srcOrd="0" destOrd="0" presId="urn:microsoft.com/office/officeart/2005/8/layout/cycle6"/>
    <dgm:cxn modelId="{A925FE25-FC93-4761-92AE-D6B644FD66F6}" type="presOf" srcId="{E99BF1E4-1252-4C3A-8097-E078FB4A6491}" destId="{AAE82C0F-D13D-487B-B1AF-D80675EDCB85}" srcOrd="0" destOrd="0" presId="urn:microsoft.com/office/officeart/2005/8/layout/cycle6"/>
    <dgm:cxn modelId="{1B4AF51A-E1E4-4601-AB97-2DF84A78458F}" srcId="{BAD2450A-4DAA-4B66-9D2A-452E6E04F293}" destId="{DA962F76-8562-4AA5-9883-542D6A7DFE14}" srcOrd="5" destOrd="0" parTransId="{88E4E8BB-7F93-4344-92B8-CFD185942450}" sibTransId="{0AB9279B-23A8-44F0-978B-C1830A1188D7}"/>
    <dgm:cxn modelId="{39FED350-F607-44E4-9A9E-FDB8845D34E7}" srcId="{BAD2450A-4DAA-4B66-9D2A-452E6E04F293}" destId="{E928ED3F-B2BB-461E-AA00-B16283D1344D}" srcOrd="1" destOrd="0" parTransId="{CB3BB67B-02B7-439E-9E59-F2B26929467B}" sibTransId="{68BEA837-7C51-49B7-B292-2A00CB190A50}"/>
    <dgm:cxn modelId="{6F607B9E-5D51-4852-9492-97F8560ED4E6}" type="presOf" srcId="{BAD2450A-4DAA-4B66-9D2A-452E6E04F293}" destId="{21763340-0FEB-420E-B548-18B66000E411}" srcOrd="0" destOrd="0" presId="urn:microsoft.com/office/officeart/2005/8/layout/cycle6"/>
    <dgm:cxn modelId="{7AEB8BC4-B865-47AC-A45F-521C91A6AAD6}" type="presOf" srcId="{E928ED3F-B2BB-461E-AA00-B16283D1344D}" destId="{42C33A73-8983-426C-9EAC-0A40D0F3C937}" srcOrd="0" destOrd="0" presId="urn:microsoft.com/office/officeart/2005/8/layout/cycle6"/>
    <dgm:cxn modelId="{71DC34B6-4265-4E29-B554-9998B49F7B14}" type="presOf" srcId="{0AB9279B-23A8-44F0-978B-C1830A1188D7}" destId="{AFCD97EA-AA78-424B-97EC-4AC40FBB56B0}" srcOrd="0" destOrd="0" presId="urn:microsoft.com/office/officeart/2005/8/layout/cycle6"/>
    <dgm:cxn modelId="{04133BAD-6CEC-47D4-956D-DC8E3ECF3C86}" type="presOf" srcId="{DA962F76-8562-4AA5-9883-542D6A7DFE14}" destId="{CB08B27C-EA89-41A5-8B63-5C713E5B225D}" srcOrd="0" destOrd="0" presId="urn:microsoft.com/office/officeart/2005/8/layout/cycle6"/>
    <dgm:cxn modelId="{F7B04586-41C3-4732-B553-F3BDBD791A6C}" type="presOf" srcId="{68BEA837-7C51-49B7-B292-2A00CB190A50}" destId="{701AA62E-17FE-42A4-82FD-54A23AD247EE}" srcOrd="0" destOrd="0" presId="urn:microsoft.com/office/officeart/2005/8/layout/cycle6"/>
    <dgm:cxn modelId="{AD1E1F89-181F-498B-B2ED-E1411D32C8D6}" type="presOf" srcId="{547CF4C3-7B8E-4280-8D52-77386F023A28}" destId="{860A6D0F-57D9-4803-889C-2280B27C1778}" srcOrd="0" destOrd="0" presId="urn:microsoft.com/office/officeart/2005/8/layout/cycle6"/>
    <dgm:cxn modelId="{9E37F3AB-4CF8-416C-BA37-E6EF25D6659F}" srcId="{BAD2450A-4DAA-4B66-9D2A-452E6E04F293}" destId="{547CF4C3-7B8E-4280-8D52-77386F023A28}" srcOrd="2" destOrd="0" parTransId="{398F76BE-C375-4B4F-A8DC-03C8D2E3B983}" sibTransId="{9463C91A-0B05-4D1E-B472-38DF061623D1}"/>
    <dgm:cxn modelId="{FF465F28-B901-48B4-A8A0-77CED9A07A6B}" type="presOf" srcId="{CDEA2BF8-FD8F-4155-B056-D3EB3EBA43B8}" destId="{C54471BA-615C-44DB-AC93-DCCFE1F2D45D}" srcOrd="0" destOrd="0" presId="urn:microsoft.com/office/officeart/2005/8/layout/cycle6"/>
    <dgm:cxn modelId="{DC46914F-8AFD-4DBD-8906-C93DD799B015}" type="presOf" srcId="{9463C91A-0B05-4D1E-B472-38DF061623D1}" destId="{3F04F607-1288-4978-9A40-217C2DD96B7A}" srcOrd="0" destOrd="0" presId="urn:microsoft.com/office/officeart/2005/8/layout/cycle6"/>
    <dgm:cxn modelId="{FAAB8090-F207-41BB-87A7-E0ABCBE1FA93}" srcId="{BAD2450A-4DAA-4B66-9D2A-452E6E04F293}" destId="{CDEA2BF8-FD8F-4155-B056-D3EB3EBA43B8}" srcOrd="0" destOrd="0" parTransId="{1A54A001-F277-422E-8EB0-AA34147E1ACC}" sibTransId="{15AAE1FD-831D-4A1B-9620-5AF19F28AFB6}"/>
    <dgm:cxn modelId="{0C174632-0C8B-4318-8216-69641F586154}" type="presOf" srcId="{0B9FB588-D5B7-4BFA-8DA1-061744BBE76C}" destId="{19513A03-738F-494E-B3D6-14F862C0A4E2}" srcOrd="0" destOrd="0" presId="urn:microsoft.com/office/officeart/2005/8/layout/cycle6"/>
    <dgm:cxn modelId="{B2F46783-5EC1-4CD6-A929-C6C2D67FBAFD}" srcId="{BAD2450A-4DAA-4B66-9D2A-452E6E04F293}" destId="{E99BF1E4-1252-4C3A-8097-E078FB4A6491}" srcOrd="3" destOrd="0" parTransId="{B9527CA6-2B9C-4595-B743-D0BFA403EF98}" sibTransId="{EA6CBAAA-45DF-484C-B83C-4BB220FBF5C3}"/>
    <dgm:cxn modelId="{6DD0CB35-9B63-4340-A8DB-4F664C3E815B}" type="presOf" srcId="{15AAE1FD-831D-4A1B-9620-5AF19F28AFB6}" destId="{440B9D2D-B47B-4392-8F96-B33D91279B21}" srcOrd="0" destOrd="0" presId="urn:microsoft.com/office/officeart/2005/8/layout/cycle6"/>
    <dgm:cxn modelId="{817E53D7-7D2B-49F1-8E40-F244EBFEBD11}" srcId="{BAD2450A-4DAA-4B66-9D2A-452E6E04F293}" destId="{828019DD-9F9C-4480-BA75-70C4B9657AE2}" srcOrd="4" destOrd="0" parTransId="{5ECF4319-C71A-4FD9-8786-5D2EC6C5F2ED}" sibTransId="{0B9FB588-D5B7-4BFA-8DA1-061744BBE76C}"/>
    <dgm:cxn modelId="{37B1FC92-EBCD-4A19-9D0E-6CDDAEBD5333}" type="presOf" srcId="{828019DD-9F9C-4480-BA75-70C4B9657AE2}" destId="{EF701035-1F90-4ACE-AC14-C693C584212A}" srcOrd="0" destOrd="0" presId="urn:microsoft.com/office/officeart/2005/8/layout/cycle6"/>
    <dgm:cxn modelId="{4F441906-47C5-432C-A5CF-BF4CCC392408}" type="presParOf" srcId="{21763340-0FEB-420E-B548-18B66000E411}" destId="{C54471BA-615C-44DB-AC93-DCCFE1F2D45D}" srcOrd="0" destOrd="0" presId="urn:microsoft.com/office/officeart/2005/8/layout/cycle6"/>
    <dgm:cxn modelId="{D58C4527-8B34-4EDC-8265-2CC079BA5D15}" type="presParOf" srcId="{21763340-0FEB-420E-B548-18B66000E411}" destId="{A10227E6-5CBA-4470-AE64-4B3CF4D8BA0B}" srcOrd="1" destOrd="0" presId="urn:microsoft.com/office/officeart/2005/8/layout/cycle6"/>
    <dgm:cxn modelId="{ADAA0875-19CE-4828-BBE3-7E6F7F880C71}" type="presParOf" srcId="{21763340-0FEB-420E-B548-18B66000E411}" destId="{440B9D2D-B47B-4392-8F96-B33D91279B21}" srcOrd="2" destOrd="0" presId="urn:microsoft.com/office/officeart/2005/8/layout/cycle6"/>
    <dgm:cxn modelId="{F30482EB-9AA7-48BF-B256-D1AEAA904336}" type="presParOf" srcId="{21763340-0FEB-420E-B548-18B66000E411}" destId="{42C33A73-8983-426C-9EAC-0A40D0F3C937}" srcOrd="3" destOrd="0" presId="urn:microsoft.com/office/officeart/2005/8/layout/cycle6"/>
    <dgm:cxn modelId="{55A99E70-5724-4FA1-99AA-1DB91BAB393D}" type="presParOf" srcId="{21763340-0FEB-420E-B548-18B66000E411}" destId="{7CB117AD-A996-4367-AABE-9D8BEE73968B}" srcOrd="4" destOrd="0" presId="urn:microsoft.com/office/officeart/2005/8/layout/cycle6"/>
    <dgm:cxn modelId="{EA20B35B-C1C2-477E-B08F-6A26BC572386}" type="presParOf" srcId="{21763340-0FEB-420E-B548-18B66000E411}" destId="{701AA62E-17FE-42A4-82FD-54A23AD247EE}" srcOrd="5" destOrd="0" presId="urn:microsoft.com/office/officeart/2005/8/layout/cycle6"/>
    <dgm:cxn modelId="{1CC08B5F-A57F-4B28-9494-EB24648C5C62}" type="presParOf" srcId="{21763340-0FEB-420E-B548-18B66000E411}" destId="{860A6D0F-57D9-4803-889C-2280B27C1778}" srcOrd="6" destOrd="0" presId="urn:microsoft.com/office/officeart/2005/8/layout/cycle6"/>
    <dgm:cxn modelId="{4AFA304C-5D0F-4E91-A261-24ED55C67906}" type="presParOf" srcId="{21763340-0FEB-420E-B548-18B66000E411}" destId="{C4204F23-F531-46E9-9B4F-F09BFCA3EA09}" srcOrd="7" destOrd="0" presId="urn:microsoft.com/office/officeart/2005/8/layout/cycle6"/>
    <dgm:cxn modelId="{3DDB8510-58FB-46A4-9EA4-574597936A7D}" type="presParOf" srcId="{21763340-0FEB-420E-B548-18B66000E411}" destId="{3F04F607-1288-4978-9A40-217C2DD96B7A}" srcOrd="8" destOrd="0" presId="urn:microsoft.com/office/officeart/2005/8/layout/cycle6"/>
    <dgm:cxn modelId="{90A09A7D-1589-43A1-B047-2C467BC052F7}" type="presParOf" srcId="{21763340-0FEB-420E-B548-18B66000E411}" destId="{AAE82C0F-D13D-487B-B1AF-D80675EDCB85}" srcOrd="9" destOrd="0" presId="urn:microsoft.com/office/officeart/2005/8/layout/cycle6"/>
    <dgm:cxn modelId="{42622C29-CAD3-45FC-9453-A78C897F6F90}" type="presParOf" srcId="{21763340-0FEB-420E-B548-18B66000E411}" destId="{CA118352-935A-469A-9FF1-653231923C81}" srcOrd="10" destOrd="0" presId="urn:microsoft.com/office/officeart/2005/8/layout/cycle6"/>
    <dgm:cxn modelId="{32805664-6E4F-4693-B5FA-AE01362C53C1}" type="presParOf" srcId="{21763340-0FEB-420E-B548-18B66000E411}" destId="{46E67378-ECEF-4247-B3D7-85A79496DC95}" srcOrd="11" destOrd="0" presId="urn:microsoft.com/office/officeart/2005/8/layout/cycle6"/>
    <dgm:cxn modelId="{83AA94EA-3AFC-4808-8A2F-CF3F70B9DF1D}" type="presParOf" srcId="{21763340-0FEB-420E-B548-18B66000E411}" destId="{EF701035-1F90-4ACE-AC14-C693C584212A}" srcOrd="12" destOrd="0" presId="urn:microsoft.com/office/officeart/2005/8/layout/cycle6"/>
    <dgm:cxn modelId="{847FC912-A1C2-4823-B08F-0A5AEAA6C501}" type="presParOf" srcId="{21763340-0FEB-420E-B548-18B66000E411}" destId="{B6F670EE-C22D-4DF1-8B89-89F4925279AE}" srcOrd="13" destOrd="0" presId="urn:microsoft.com/office/officeart/2005/8/layout/cycle6"/>
    <dgm:cxn modelId="{E2685701-3B87-4FBF-8CEE-5893E255ECCF}" type="presParOf" srcId="{21763340-0FEB-420E-B548-18B66000E411}" destId="{19513A03-738F-494E-B3D6-14F862C0A4E2}" srcOrd="14" destOrd="0" presId="urn:microsoft.com/office/officeart/2005/8/layout/cycle6"/>
    <dgm:cxn modelId="{F77D093B-B0A9-41E4-BEF0-2ED9E6C263AA}" type="presParOf" srcId="{21763340-0FEB-420E-B548-18B66000E411}" destId="{CB08B27C-EA89-41A5-8B63-5C713E5B225D}" srcOrd="15" destOrd="0" presId="urn:microsoft.com/office/officeart/2005/8/layout/cycle6"/>
    <dgm:cxn modelId="{29AEAB80-B980-4E25-8241-3628C48B64F1}" type="presParOf" srcId="{21763340-0FEB-420E-B548-18B66000E411}" destId="{7D1040B6-DEA2-421A-A2C3-F3191BB42BBD}" srcOrd="16" destOrd="0" presId="urn:microsoft.com/office/officeart/2005/8/layout/cycle6"/>
    <dgm:cxn modelId="{C567BADD-DF48-4492-BFAE-95F3EF62DE32}" type="presParOf" srcId="{21763340-0FEB-420E-B548-18B66000E411}" destId="{AFCD97EA-AA78-424B-97EC-4AC40FBB56B0}" srcOrd="17" destOrd="0" presId="urn:microsoft.com/office/officeart/2005/8/layout/cycle6"/>
  </dgm:cxnLst>
  <dgm:bg>
    <a:effectLst>
      <a:innerShdw blurRad="63500" dist="50800" dir="8100000">
        <a:prstClr val="black">
          <a:alpha val="50000"/>
        </a:prstClr>
      </a:inn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0BECC6-DD4B-4D87-8341-4C901C05B0CB}">
      <dsp:nvSpPr>
        <dsp:cNvPr id="0" name=""/>
        <dsp:cNvSpPr/>
      </dsp:nvSpPr>
      <dsp:spPr>
        <a:xfrm>
          <a:off x="4340" y="460"/>
          <a:ext cx="8525719" cy="990470"/>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41 Million Eligible Uninsured</a:t>
          </a:r>
          <a:endParaRPr lang="en-US" sz="3600" kern="1200" dirty="0"/>
        </a:p>
      </dsp:txBody>
      <dsp:txXfrm>
        <a:off x="33350" y="29470"/>
        <a:ext cx="8467699" cy="932450"/>
      </dsp:txXfrm>
    </dsp:sp>
    <dsp:sp modelId="{0058602F-4E17-4C8B-A7F6-937C2708E17D}">
      <dsp:nvSpPr>
        <dsp:cNvPr id="0" name=""/>
        <dsp:cNvSpPr/>
      </dsp:nvSpPr>
      <dsp:spPr>
        <a:xfrm>
          <a:off x="11" y="1321832"/>
          <a:ext cx="4088010" cy="1008760"/>
        </a:xfrm>
        <a:prstGeom prst="roundRect">
          <a:avLst>
            <a:gd name="adj" fmla="val 10000"/>
          </a:avLst>
        </a:prstGeom>
        <a:solidFill>
          <a:srgbClr val="05708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19 Million Women</a:t>
          </a:r>
          <a:endParaRPr lang="en-US" sz="2800" kern="1200" dirty="0"/>
        </a:p>
      </dsp:txBody>
      <dsp:txXfrm>
        <a:off x="29557" y="1351378"/>
        <a:ext cx="4028918" cy="949668"/>
      </dsp:txXfrm>
    </dsp:sp>
    <dsp:sp modelId="{41535B62-E31A-4434-B8EA-B64A6D266DB2}">
      <dsp:nvSpPr>
        <dsp:cNvPr id="0" name=""/>
        <dsp:cNvSpPr/>
      </dsp:nvSpPr>
      <dsp:spPr>
        <a:xfrm>
          <a:off x="4438896" y="1321372"/>
          <a:ext cx="4088010" cy="1008760"/>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rPr>
            <a:t>17.8 Million </a:t>
          </a:r>
          <a:br>
            <a:rPr lang="en-US" sz="2400" kern="1200" dirty="0" smtClean="0">
              <a:solidFill>
                <a:schemeClr val="bg1"/>
              </a:solidFill>
            </a:rPr>
          </a:br>
          <a:r>
            <a:rPr lang="en-US" sz="2400" kern="1200" dirty="0" smtClean="0">
              <a:solidFill>
                <a:schemeClr val="bg1"/>
              </a:solidFill>
            </a:rPr>
            <a:t>18-35 years old</a:t>
          </a:r>
          <a:endParaRPr lang="en-US" sz="2400" kern="1200" dirty="0">
            <a:solidFill>
              <a:schemeClr val="bg1"/>
            </a:solidFill>
          </a:endParaRPr>
        </a:p>
      </dsp:txBody>
      <dsp:txXfrm>
        <a:off x="4468442" y="1350918"/>
        <a:ext cx="4028918" cy="9496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4471BA-615C-44DB-AC93-DCCFE1F2D45D}">
      <dsp:nvSpPr>
        <dsp:cNvPr id="0" name=""/>
        <dsp:cNvSpPr/>
      </dsp:nvSpPr>
      <dsp:spPr>
        <a:xfrm>
          <a:off x="2501056" y="1965"/>
          <a:ext cx="1093886" cy="71102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bg1"/>
              </a:solidFill>
            </a:rPr>
            <a:t>Benefits</a:t>
          </a:r>
          <a:endParaRPr lang="en-US" sz="1400" kern="1200" dirty="0">
            <a:solidFill>
              <a:schemeClr val="bg1"/>
            </a:solidFill>
          </a:endParaRPr>
        </a:p>
      </dsp:txBody>
      <dsp:txXfrm>
        <a:off x="2535765" y="36674"/>
        <a:ext cx="1024468" cy="641608"/>
      </dsp:txXfrm>
    </dsp:sp>
    <dsp:sp modelId="{440B9D2D-B47B-4392-8F96-B33D91279B21}">
      <dsp:nvSpPr>
        <dsp:cNvPr id="0" name=""/>
        <dsp:cNvSpPr/>
      </dsp:nvSpPr>
      <dsp:spPr>
        <a:xfrm>
          <a:off x="1373478" y="357478"/>
          <a:ext cx="3349042" cy="3349042"/>
        </a:xfrm>
        <a:custGeom>
          <a:avLst/>
          <a:gdLst/>
          <a:ahLst/>
          <a:cxnLst/>
          <a:rect l="0" t="0" r="0" b="0"/>
          <a:pathLst>
            <a:path>
              <a:moveTo>
                <a:pt x="2228448" y="94272"/>
              </a:moveTo>
              <a:arcTo wR="1674521" hR="1674521" stAng="17359031" swAng="1500410"/>
            </a:path>
          </a:pathLst>
        </a:custGeom>
        <a:noFill/>
        <a:ln w="9525" cap="flat" cmpd="sng" algn="ctr">
          <a:solidFill>
            <a:schemeClr val="accent2">
              <a:hueOff val="0"/>
              <a:satOff val="0"/>
              <a:lumOff val="0"/>
              <a:alphaOff val="0"/>
            </a:schemeClr>
          </a:solidFill>
          <a:prstDash val="solid"/>
        </a:ln>
        <a:effectLst/>
        <a:scene3d>
          <a:camera prst="orthographicFront"/>
          <a:lightRig rig="threePt" dir="t"/>
        </a:scene3d>
        <a:sp3d>
          <a:bevelT/>
        </a:sp3d>
      </dsp:spPr>
      <dsp:style>
        <a:lnRef idx="1">
          <a:scrgbClr r="0" g="0" b="0"/>
        </a:lnRef>
        <a:fillRef idx="0">
          <a:scrgbClr r="0" g="0" b="0"/>
        </a:fillRef>
        <a:effectRef idx="0">
          <a:scrgbClr r="0" g="0" b="0"/>
        </a:effectRef>
        <a:fontRef idx="minor"/>
      </dsp:style>
    </dsp:sp>
    <dsp:sp modelId="{42C33A73-8983-426C-9EAC-0A40D0F3C937}">
      <dsp:nvSpPr>
        <dsp:cNvPr id="0" name=""/>
        <dsp:cNvSpPr/>
      </dsp:nvSpPr>
      <dsp:spPr>
        <a:xfrm>
          <a:off x="3951234" y="839226"/>
          <a:ext cx="1093886" cy="711026"/>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bg1"/>
              </a:solidFill>
            </a:rPr>
            <a:t>Premiums &amp; Cost-Sharing</a:t>
          </a:r>
        </a:p>
      </dsp:txBody>
      <dsp:txXfrm>
        <a:off x="3985943" y="873935"/>
        <a:ext cx="1024468" cy="641608"/>
      </dsp:txXfrm>
    </dsp:sp>
    <dsp:sp modelId="{701AA62E-17FE-42A4-82FD-54A23AD247EE}">
      <dsp:nvSpPr>
        <dsp:cNvPr id="0" name=""/>
        <dsp:cNvSpPr/>
      </dsp:nvSpPr>
      <dsp:spPr>
        <a:xfrm>
          <a:off x="1373478" y="357478"/>
          <a:ext cx="3349042" cy="3349042"/>
        </a:xfrm>
        <a:custGeom>
          <a:avLst/>
          <a:gdLst/>
          <a:ahLst/>
          <a:cxnLst/>
          <a:rect l="0" t="0" r="0" b="0"/>
          <a:pathLst>
            <a:path>
              <a:moveTo>
                <a:pt x="3280993" y="1202009"/>
              </a:moveTo>
              <a:arcTo wR="1674521" hR="1674521" stAng="20616588" swAng="1966824"/>
            </a:path>
          </a:pathLst>
        </a:custGeom>
        <a:noFill/>
        <a:ln w="9525" cap="flat" cmpd="sng" algn="ctr">
          <a:solidFill>
            <a:schemeClr val="accent3">
              <a:hueOff val="0"/>
              <a:satOff val="0"/>
              <a:lumOff val="0"/>
              <a:alphaOff val="0"/>
            </a:schemeClr>
          </a:solidFill>
          <a:prstDash val="solid"/>
        </a:ln>
        <a:effectLst/>
        <a:scene3d>
          <a:camera prst="orthographicFront"/>
          <a:lightRig rig="threePt" dir="t"/>
        </a:scene3d>
        <a:sp3d>
          <a:bevelT/>
        </a:sp3d>
      </dsp:spPr>
      <dsp:style>
        <a:lnRef idx="1">
          <a:scrgbClr r="0" g="0" b="0"/>
        </a:lnRef>
        <a:fillRef idx="0">
          <a:scrgbClr r="0" g="0" b="0"/>
        </a:fillRef>
        <a:effectRef idx="0">
          <a:scrgbClr r="0" g="0" b="0"/>
        </a:effectRef>
        <a:fontRef idx="minor"/>
      </dsp:style>
    </dsp:sp>
    <dsp:sp modelId="{860A6D0F-57D9-4803-889C-2280B27C1778}">
      <dsp:nvSpPr>
        <dsp:cNvPr id="0" name=""/>
        <dsp:cNvSpPr/>
      </dsp:nvSpPr>
      <dsp:spPr>
        <a:xfrm>
          <a:off x="3951234" y="2513747"/>
          <a:ext cx="1093886" cy="711026"/>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bg1"/>
              </a:solidFill>
            </a:rPr>
            <a:t>Enrollee Satisfaction</a:t>
          </a:r>
        </a:p>
      </dsp:txBody>
      <dsp:txXfrm>
        <a:off x="3985943" y="2548456"/>
        <a:ext cx="1024468" cy="641608"/>
      </dsp:txXfrm>
    </dsp:sp>
    <dsp:sp modelId="{3F04F607-1288-4978-9A40-217C2DD96B7A}">
      <dsp:nvSpPr>
        <dsp:cNvPr id="0" name=""/>
        <dsp:cNvSpPr/>
      </dsp:nvSpPr>
      <dsp:spPr>
        <a:xfrm>
          <a:off x="1373478" y="357478"/>
          <a:ext cx="3349042" cy="3349042"/>
        </a:xfrm>
        <a:custGeom>
          <a:avLst/>
          <a:gdLst/>
          <a:ahLst/>
          <a:cxnLst/>
          <a:rect l="0" t="0" r="0" b="0"/>
          <a:pathLst>
            <a:path>
              <a:moveTo>
                <a:pt x="2844534" y="2872473"/>
              </a:moveTo>
              <a:arcTo wR="1674521" hR="1674521" stAng="2740559" swAng="1500410"/>
            </a:path>
          </a:pathLst>
        </a:custGeom>
        <a:noFill/>
        <a:ln w="9525" cap="flat" cmpd="sng" algn="ctr">
          <a:solidFill>
            <a:schemeClr val="accent4">
              <a:hueOff val="0"/>
              <a:satOff val="0"/>
              <a:lumOff val="0"/>
              <a:alphaOff val="0"/>
            </a:schemeClr>
          </a:solidFill>
          <a:prstDash val="solid"/>
        </a:ln>
        <a:effectLst/>
        <a:scene3d>
          <a:camera prst="orthographicFront"/>
          <a:lightRig rig="threePt" dir="t"/>
        </a:scene3d>
        <a:sp3d>
          <a:bevelT/>
        </a:sp3d>
      </dsp:spPr>
      <dsp:style>
        <a:lnRef idx="1">
          <a:scrgbClr r="0" g="0" b="0"/>
        </a:lnRef>
        <a:fillRef idx="0">
          <a:scrgbClr r="0" g="0" b="0"/>
        </a:fillRef>
        <a:effectRef idx="0">
          <a:scrgbClr r="0" g="0" b="0"/>
        </a:effectRef>
        <a:fontRef idx="minor"/>
      </dsp:style>
    </dsp:sp>
    <dsp:sp modelId="{AAE82C0F-D13D-487B-B1AF-D80675EDCB85}">
      <dsp:nvSpPr>
        <dsp:cNvPr id="0" name=""/>
        <dsp:cNvSpPr/>
      </dsp:nvSpPr>
      <dsp:spPr>
        <a:xfrm>
          <a:off x="2501056" y="3351008"/>
          <a:ext cx="1093886" cy="711026"/>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bg1"/>
              </a:solidFill>
            </a:rPr>
            <a:t>Quality Ratings</a:t>
          </a:r>
        </a:p>
      </dsp:txBody>
      <dsp:txXfrm>
        <a:off x="2535765" y="3385717"/>
        <a:ext cx="1024468" cy="641608"/>
      </dsp:txXfrm>
    </dsp:sp>
    <dsp:sp modelId="{46E67378-ECEF-4247-B3D7-85A79496DC95}">
      <dsp:nvSpPr>
        <dsp:cNvPr id="0" name=""/>
        <dsp:cNvSpPr/>
      </dsp:nvSpPr>
      <dsp:spPr>
        <a:xfrm>
          <a:off x="1373478" y="357478"/>
          <a:ext cx="3349042" cy="3349042"/>
        </a:xfrm>
        <a:custGeom>
          <a:avLst/>
          <a:gdLst/>
          <a:ahLst/>
          <a:cxnLst/>
          <a:rect l="0" t="0" r="0" b="0"/>
          <a:pathLst>
            <a:path>
              <a:moveTo>
                <a:pt x="1120593" y="3254769"/>
              </a:moveTo>
              <a:arcTo wR="1674521" hR="1674521" stAng="6559031" swAng="1500410"/>
            </a:path>
          </a:pathLst>
        </a:custGeom>
        <a:noFill/>
        <a:ln w="9525" cap="flat" cmpd="sng" algn="ctr">
          <a:solidFill>
            <a:schemeClr val="accent5">
              <a:hueOff val="0"/>
              <a:satOff val="0"/>
              <a:lumOff val="0"/>
              <a:alphaOff val="0"/>
            </a:schemeClr>
          </a:solidFill>
          <a:prstDash val="solid"/>
        </a:ln>
        <a:effectLst/>
        <a:scene3d>
          <a:camera prst="orthographicFront"/>
          <a:lightRig rig="threePt" dir="t"/>
        </a:scene3d>
        <a:sp3d>
          <a:bevelT/>
        </a:sp3d>
      </dsp:spPr>
      <dsp:style>
        <a:lnRef idx="1">
          <a:scrgbClr r="0" g="0" b="0"/>
        </a:lnRef>
        <a:fillRef idx="0">
          <a:scrgbClr r="0" g="0" b="0"/>
        </a:fillRef>
        <a:effectRef idx="0">
          <a:scrgbClr r="0" g="0" b="0"/>
        </a:effectRef>
        <a:fontRef idx="minor"/>
      </dsp:style>
    </dsp:sp>
    <dsp:sp modelId="{EF701035-1F90-4ACE-AC14-C693C584212A}">
      <dsp:nvSpPr>
        <dsp:cNvPr id="0" name=""/>
        <dsp:cNvSpPr/>
      </dsp:nvSpPr>
      <dsp:spPr>
        <a:xfrm>
          <a:off x="1050878" y="2513747"/>
          <a:ext cx="1093886" cy="711026"/>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bg1"/>
              </a:solidFill>
            </a:rPr>
            <a:t>Provider Networks</a:t>
          </a:r>
        </a:p>
      </dsp:txBody>
      <dsp:txXfrm>
        <a:off x="1085587" y="2548456"/>
        <a:ext cx="1024468" cy="641608"/>
      </dsp:txXfrm>
    </dsp:sp>
    <dsp:sp modelId="{19513A03-738F-494E-B3D6-14F862C0A4E2}">
      <dsp:nvSpPr>
        <dsp:cNvPr id="0" name=""/>
        <dsp:cNvSpPr/>
      </dsp:nvSpPr>
      <dsp:spPr>
        <a:xfrm>
          <a:off x="1373478" y="357478"/>
          <a:ext cx="3349042" cy="3349042"/>
        </a:xfrm>
        <a:custGeom>
          <a:avLst/>
          <a:gdLst/>
          <a:ahLst/>
          <a:cxnLst/>
          <a:rect l="0" t="0" r="0" b="0"/>
          <a:pathLst>
            <a:path>
              <a:moveTo>
                <a:pt x="68048" y="2147033"/>
              </a:moveTo>
              <a:arcTo wR="1674521" hR="1674521" stAng="9816588" swAng="1966824"/>
            </a:path>
          </a:pathLst>
        </a:custGeom>
        <a:noFill/>
        <a:ln w="9525" cap="flat" cmpd="sng" algn="ctr">
          <a:solidFill>
            <a:schemeClr val="accent6">
              <a:hueOff val="0"/>
              <a:satOff val="0"/>
              <a:lumOff val="0"/>
              <a:alphaOff val="0"/>
            </a:schemeClr>
          </a:solidFill>
          <a:prstDash val="solid"/>
        </a:ln>
        <a:effectLst/>
        <a:scene3d>
          <a:camera prst="orthographicFront"/>
          <a:lightRig rig="threePt" dir="t"/>
        </a:scene3d>
        <a:sp3d>
          <a:bevelT/>
        </a:sp3d>
      </dsp:spPr>
      <dsp:style>
        <a:lnRef idx="1">
          <a:scrgbClr r="0" g="0" b="0"/>
        </a:lnRef>
        <a:fillRef idx="0">
          <a:scrgbClr r="0" g="0" b="0"/>
        </a:fillRef>
        <a:effectRef idx="0">
          <a:scrgbClr r="0" g="0" b="0"/>
        </a:effectRef>
        <a:fontRef idx="minor"/>
      </dsp:style>
    </dsp:sp>
    <dsp:sp modelId="{CB08B27C-EA89-41A5-8B63-5C713E5B225D}">
      <dsp:nvSpPr>
        <dsp:cNvPr id="0" name=""/>
        <dsp:cNvSpPr/>
      </dsp:nvSpPr>
      <dsp:spPr>
        <a:xfrm>
          <a:off x="1050878" y="839226"/>
          <a:ext cx="1093886" cy="71102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bg1"/>
              </a:solidFill>
            </a:rPr>
            <a:t>Medical Loss Ratios</a:t>
          </a:r>
        </a:p>
      </dsp:txBody>
      <dsp:txXfrm>
        <a:off x="1085587" y="873935"/>
        <a:ext cx="1024468" cy="641608"/>
      </dsp:txXfrm>
    </dsp:sp>
    <dsp:sp modelId="{AFCD97EA-AA78-424B-97EC-4AC40FBB56B0}">
      <dsp:nvSpPr>
        <dsp:cNvPr id="0" name=""/>
        <dsp:cNvSpPr/>
      </dsp:nvSpPr>
      <dsp:spPr>
        <a:xfrm>
          <a:off x="1373478" y="357478"/>
          <a:ext cx="3349042" cy="3349042"/>
        </a:xfrm>
        <a:custGeom>
          <a:avLst/>
          <a:gdLst/>
          <a:ahLst/>
          <a:cxnLst/>
          <a:rect l="0" t="0" r="0" b="0"/>
          <a:pathLst>
            <a:path>
              <a:moveTo>
                <a:pt x="504507" y="476568"/>
              </a:moveTo>
              <a:arcTo wR="1674521" hR="1674521" stAng="13540559" swAng="1500410"/>
            </a:path>
          </a:pathLst>
        </a:custGeom>
        <a:noFill/>
        <a:ln w="9525" cap="flat" cmpd="sng" algn="ctr">
          <a:solidFill>
            <a:schemeClr val="accent2">
              <a:hueOff val="0"/>
              <a:satOff val="0"/>
              <a:lumOff val="0"/>
              <a:alphaOff val="0"/>
            </a:schemeClr>
          </a:solidFill>
          <a:prstDash val="solid"/>
        </a:ln>
        <a:effectLst/>
        <a:scene3d>
          <a:camera prst="orthographicFront"/>
          <a:lightRig rig="threePt" dir="t"/>
        </a:scene3d>
        <a:sp3d>
          <a:bevelT/>
        </a:sp3d>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0.42405</cdr:x>
      <cdr:y>0.32951</cdr:y>
    </cdr:from>
    <cdr:to>
      <cdr:x>0.58663</cdr:x>
      <cdr:y>0.42155</cdr:y>
    </cdr:to>
    <cdr:sp macro="" textlink="">
      <cdr:nvSpPr>
        <cdr:cNvPr id="2" name="TextBox 1"/>
        <cdr:cNvSpPr txBox="1"/>
      </cdr:nvSpPr>
      <cdr:spPr>
        <a:xfrm xmlns:a="http://schemas.openxmlformats.org/drawingml/2006/main">
          <a:off x="3192126" y="1542590"/>
          <a:ext cx="1223856" cy="430882"/>
        </a:xfrm>
        <a:prstGeom xmlns:a="http://schemas.openxmlformats.org/drawingml/2006/main" prst="rect">
          <a:avLst/>
        </a:prstGeom>
        <a:solidFill xmlns:a="http://schemas.openxmlformats.org/drawingml/2006/main">
          <a:schemeClr val="bg1"/>
        </a:solidFill>
        <a:ln xmlns:a="http://schemas.openxmlformats.org/drawingml/2006/main">
          <a:solidFill>
            <a:srgbClr val="FFFFFF"/>
          </a:solidFill>
        </a:l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gn="ctr"/>
          <a:r>
            <a:rPr lang="en-US" sz="1400" b="1" i="1" dirty="0" smtClean="0"/>
            <a:t>CMS Lives: 105 million</a:t>
          </a:r>
        </a:p>
      </cdr:txBody>
    </cdr:sp>
  </cdr:relSizeAnchor>
  <cdr:relSizeAnchor xmlns:cdr="http://schemas.openxmlformats.org/drawingml/2006/chartDrawing">
    <cdr:from>
      <cdr:x>0.03872</cdr:x>
      <cdr:y>0.64444</cdr:y>
    </cdr:from>
    <cdr:to>
      <cdr:x>0.22671</cdr:x>
      <cdr:y>0.88111</cdr:y>
    </cdr:to>
    <cdr:sp macro="" textlink="">
      <cdr:nvSpPr>
        <cdr:cNvPr id="3" name="TextBox 2"/>
        <cdr:cNvSpPr txBox="1"/>
      </cdr:nvSpPr>
      <cdr:spPr>
        <a:xfrm xmlns:a="http://schemas.openxmlformats.org/drawingml/2006/main">
          <a:off x="291484" y="3016903"/>
          <a:ext cx="1415134" cy="1107996"/>
        </a:xfrm>
        <a:prstGeom xmlns:a="http://schemas.openxmlformats.org/drawingml/2006/main" prst="rect">
          <a:avLst/>
        </a:prstGeom>
        <a:solidFill xmlns:a="http://schemas.openxmlformats.org/drawingml/2006/main">
          <a:srgbClr val="8EB4E3"/>
        </a:solidFill>
        <a:ln xmlns:a="http://schemas.openxmlformats.org/drawingml/2006/main" w="19050" cmpd="sng">
          <a:solidFill>
            <a:srgbClr val="FFFFFF"/>
          </a:solidFill>
        </a:ln>
        <a:scene3d xmlns:a="http://schemas.openxmlformats.org/drawingml/2006/main">
          <a:camera prst="orthographicFront"/>
          <a:lightRig rig="threePt" dir="t"/>
        </a:scene3d>
        <a:sp3d xmlns:a="http://schemas.openxmlformats.org/drawingml/2006/main">
          <a:bevelT/>
        </a:sp3d>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gn="ctr"/>
          <a:r>
            <a:rPr lang="en-US" sz="1800" i="1" dirty="0" smtClean="0"/>
            <a:t>EHB Affected Lives, 2018: </a:t>
          </a:r>
          <a:br>
            <a:rPr lang="en-US" sz="1800" i="1" dirty="0" smtClean="0"/>
          </a:br>
          <a:r>
            <a:rPr lang="en-US" sz="1800" b="1" i="1" dirty="0" smtClean="0"/>
            <a:t>Up to 104 million</a:t>
          </a:r>
        </a:p>
      </cdr:txBody>
    </cdr:sp>
  </cdr:relSizeAnchor>
</c:userShapes>
</file>

<file path=ppt/drawings/drawing2.xml><?xml version="1.0" encoding="utf-8"?>
<c:userShapes xmlns:c="http://schemas.openxmlformats.org/drawingml/2006/chart">
  <cdr:relSizeAnchor xmlns:cdr="http://schemas.openxmlformats.org/drawingml/2006/chartDrawing">
    <cdr:from>
      <cdr:x>0.14017</cdr:x>
      <cdr:y>0.61191</cdr:y>
    </cdr:from>
    <cdr:to>
      <cdr:x>0.17209</cdr:x>
      <cdr:y>0.67571</cdr:y>
    </cdr:to>
    <cdr:sp macro="" textlink="">
      <cdr:nvSpPr>
        <cdr:cNvPr id="2" name="TextBox 1"/>
        <cdr:cNvSpPr txBox="1"/>
      </cdr:nvSpPr>
      <cdr:spPr>
        <a:xfrm xmlns:a="http://schemas.openxmlformats.org/drawingml/2006/main">
          <a:off x="1137895" y="2338824"/>
          <a:ext cx="259122" cy="24385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smtClean="0"/>
            <a:t>2</a:t>
          </a:r>
          <a:endParaRPr lang="en-US" sz="1400" dirty="0"/>
        </a:p>
      </cdr:txBody>
    </cdr:sp>
  </cdr:relSizeAnchor>
  <cdr:relSizeAnchor xmlns:cdr="http://schemas.openxmlformats.org/drawingml/2006/chartDrawing">
    <cdr:from>
      <cdr:x>0.33292</cdr:x>
      <cdr:y>0.61191</cdr:y>
    </cdr:from>
    <cdr:to>
      <cdr:x>0.36483</cdr:x>
      <cdr:y>0.6757</cdr:y>
    </cdr:to>
    <cdr:sp macro="" textlink="">
      <cdr:nvSpPr>
        <cdr:cNvPr id="3" name="TextBox 1"/>
        <cdr:cNvSpPr txBox="1"/>
      </cdr:nvSpPr>
      <cdr:spPr>
        <a:xfrm xmlns:a="http://schemas.openxmlformats.org/drawingml/2006/main">
          <a:off x="2702584" y="2338841"/>
          <a:ext cx="259040" cy="24381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t>2</a:t>
          </a:r>
          <a:endParaRPr lang="en-US" sz="1400" dirty="0"/>
        </a:p>
      </cdr:txBody>
    </cdr:sp>
  </cdr:relSizeAnchor>
  <cdr:relSizeAnchor xmlns:cdr="http://schemas.openxmlformats.org/drawingml/2006/chartDrawing">
    <cdr:from>
      <cdr:x>0.53317</cdr:x>
      <cdr:y>0.60128</cdr:y>
    </cdr:from>
    <cdr:to>
      <cdr:x>0.56509</cdr:x>
      <cdr:y>0.66508</cdr:y>
    </cdr:to>
    <cdr:sp macro="" textlink="">
      <cdr:nvSpPr>
        <cdr:cNvPr id="4" name="TextBox 1"/>
        <cdr:cNvSpPr txBox="1"/>
      </cdr:nvSpPr>
      <cdr:spPr>
        <a:xfrm xmlns:a="http://schemas.openxmlformats.org/drawingml/2006/main">
          <a:off x="4328160" y="2298197"/>
          <a:ext cx="259121" cy="24385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a:t>4</a:t>
          </a:r>
        </a:p>
      </cdr:txBody>
    </cdr:sp>
  </cdr:relSizeAnchor>
  <cdr:relSizeAnchor xmlns:cdr="http://schemas.openxmlformats.org/drawingml/2006/chartDrawing">
    <cdr:from>
      <cdr:x>0.72716</cdr:x>
      <cdr:y>0.61191</cdr:y>
    </cdr:from>
    <cdr:to>
      <cdr:x>0.75907</cdr:x>
      <cdr:y>0.67571</cdr:y>
    </cdr:to>
    <cdr:sp macro="" textlink="">
      <cdr:nvSpPr>
        <cdr:cNvPr id="5" name="TextBox 1"/>
        <cdr:cNvSpPr txBox="1"/>
      </cdr:nvSpPr>
      <cdr:spPr>
        <a:xfrm xmlns:a="http://schemas.openxmlformats.org/drawingml/2006/main">
          <a:off x="5902999" y="2338834"/>
          <a:ext cx="259040" cy="24385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t>3</a:t>
          </a:r>
          <a:endParaRPr lang="en-US" sz="1400" dirty="0"/>
        </a:p>
      </cdr:txBody>
    </cdr:sp>
  </cdr:relSizeAnchor>
  <cdr:relSizeAnchor xmlns:cdr="http://schemas.openxmlformats.org/drawingml/2006/chartDrawing">
    <cdr:from>
      <cdr:x>0.16771</cdr:x>
      <cdr:y>0.56938</cdr:y>
    </cdr:from>
    <cdr:to>
      <cdr:x>0.19962</cdr:x>
      <cdr:y>0.63317</cdr:y>
    </cdr:to>
    <cdr:sp macro="" textlink="">
      <cdr:nvSpPr>
        <cdr:cNvPr id="7" name="TextBox 1"/>
        <cdr:cNvSpPr txBox="1"/>
      </cdr:nvSpPr>
      <cdr:spPr>
        <a:xfrm xmlns:a="http://schemas.openxmlformats.org/drawingml/2006/main">
          <a:off x="1361440" y="2176278"/>
          <a:ext cx="259080" cy="24384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a:t>4</a:t>
          </a:r>
        </a:p>
      </cdr:txBody>
    </cdr:sp>
  </cdr:relSizeAnchor>
  <cdr:relSizeAnchor xmlns:cdr="http://schemas.openxmlformats.org/drawingml/2006/chartDrawing">
    <cdr:from>
      <cdr:x>0.36546</cdr:x>
      <cdr:y>0.56406</cdr:y>
    </cdr:from>
    <cdr:to>
      <cdr:x>0.39737</cdr:x>
      <cdr:y>0.62786</cdr:y>
    </cdr:to>
    <cdr:sp macro="" textlink="">
      <cdr:nvSpPr>
        <cdr:cNvPr id="8" name="TextBox 1"/>
        <cdr:cNvSpPr txBox="1"/>
      </cdr:nvSpPr>
      <cdr:spPr>
        <a:xfrm xmlns:a="http://schemas.openxmlformats.org/drawingml/2006/main">
          <a:off x="2966720" y="2155958"/>
          <a:ext cx="259080" cy="24384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a:t>4</a:t>
          </a:r>
        </a:p>
      </cdr:txBody>
    </cdr:sp>
  </cdr:relSizeAnchor>
  <cdr:relSizeAnchor xmlns:cdr="http://schemas.openxmlformats.org/drawingml/2006/chartDrawing">
    <cdr:from>
      <cdr:x>0.5607</cdr:x>
      <cdr:y>0.50292</cdr:y>
    </cdr:from>
    <cdr:to>
      <cdr:x>0.59262</cdr:x>
      <cdr:y>0.56672</cdr:y>
    </cdr:to>
    <cdr:sp macro="" textlink="">
      <cdr:nvSpPr>
        <cdr:cNvPr id="9" name="TextBox 1"/>
        <cdr:cNvSpPr txBox="1"/>
      </cdr:nvSpPr>
      <cdr:spPr>
        <a:xfrm xmlns:a="http://schemas.openxmlformats.org/drawingml/2006/main">
          <a:off x="4551680" y="1922278"/>
          <a:ext cx="259080" cy="24384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t>11</a:t>
          </a:r>
          <a:endParaRPr lang="en-US" sz="1400" dirty="0"/>
        </a:p>
      </cdr:txBody>
    </cdr:sp>
  </cdr:relSizeAnchor>
  <cdr:relSizeAnchor xmlns:cdr="http://schemas.openxmlformats.org/drawingml/2006/chartDrawing">
    <cdr:from>
      <cdr:x>0.75094</cdr:x>
      <cdr:y>0.50292</cdr:y>
    </cdr:from>
    <cdr:to>
      <cdr:x>0.78285</cdr:x>
      <cdr:y>0.56672</cdr:y>
    </cdr:to>
    <cdr:sp macro="" textlink="">
      <cdr:nvSpPr>
        <cdr:cNvPr id="10" name="TextBox 1"/>
        <cdr:cNvSpPr txBox="1"/>
      </cdr:nvSpPr>
      <cdr:spPr>
        <a:xfrm xmlns:a="http://schemas.openxmlformats.org/drawingml/2006/main">
          <a:off x="6096000" y="1922278"/>
          <a:ext cx="259080" cy="24384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t>11</a:t>
          </a:r>
          <a:endParaRPr lang="en-US" sz="1400" dirty="0"/>
        </a:p>
      </cdr:txBody>
    </cdr:sp>
  </cdr:relSizeAnchor>
  <cdr:relSizeAnchor xmlns:cdr="http://schemas.openxmlformats.org/drawingml/2006/chartDrawing">
    <cdr:from>
      <cdr:x>0.13517</cdr:x>
      <cdr:y>0.43115</cdr:y>
    </cdr:from>
    <cdr:to>
      <cdr:x>0.16708</cdr:x>
      <cdr:y>0.49495</cdr:y>
    </cdr:to>
    <cdr:sp macro="" textlink="">
      <cdr:nvSpPr>
        <cdr:cNvPr id="11" name="TextBox 1"/>
        <cdr:cNvSpPr txBox="1"/>
      </cdr:nvSpPr>
      <cdr:spPr>
        <a:xfrm xmlns:a="http://schemas.openxmlformats.org/drawingml/2006/main">
          <a:off x="1097280" y="1647958"/>
          <a:ext cx="259080" cy="24384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t>16</a:t>
          </a:r>
          <a:endParaRPr lang="en-US" sz="1400" dirty="0"/>
        </a:p>
      </cdr:txBody>
    </cdr:sp>
  </cdr:relSizeAnchor>
  <cdr:relSizeAnchor xmlns:cdr="http://schemas.openxmlformats.org/drawingml/2006/chartDrawing">
    <cdr:from>
      <cdr:x>0.33166</cdr:x>
      <cdr:y>0.47369</cdr:y>
    </cdr:from>
    <cdr:to>
      <cdr:x>0.36358</cdr:x>
      <cdr:y>0.53748</cdr:y>
    </cdr:to>
    <cdr:sp macro="" textlink="">
      <cdr:nvSpPr>
        <cdr:cNvPr id="12" name="TextBox 1"/>
        <cdr:cNvSpPr txBox="1"/>
      </cdr:nvSpPr>
      <cdr:spPr>
        <a:xfrm xmlns:a="http://schemas.openxmlformats.org/drawingml/2006/main">
          <a:off x="2692400" y="1810518"/>
          <a:ext cx="259080" cy="24384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t>11</a:t>
          </a:r>
          <a:endParaRPr lang="en-US" sz="1400" dirty="0"/>
        </a:p>
      </cdr:txBody>
    </cdr:sp>
  </cdr:relSizeAnchor>
  <cdr:relSizeAnchor xmlns:cdr="http://schemas.openxmlformats.org/drawingml/2006/chartDrawing">
    <cdr:from>
      <cdr:x>0.52315</cdr:x>
      <cdr:y>0.05902</cdr:y>
    </cdr:from>
    <cdr:to>
      <cdr:x>0.55507</cdr:x>
      <cdr:y>0.12281</cdr:y>
    </cdr:to>
    <cdr:sp macro="" textlink="">
      <cdr:nvSpPr>
        <cdr:cNvPr id="13" name="TextBox 1"/>
        <cdr:cNvSpPr txBox="1"/>
      </cdr:nvSpPr>
      <cdr:spPr>
        <a:xfrm xmlns:a="http://schemas.openxmlformats.org/drawingml/2006/main">
          <a:off x="4246880" y="225576"/>
          <a:ext cx="259121" cy="24381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t>53</a:t>
          </a:r>
          <a:endParaRPr lang="en-US" sz="1400" dirty="0"/>
        </a:p>
      </cdr:txBody>
    </cdr:sp>
  </cdr:relSizeAnchor>
  <cdr:relSizeAnchor xmlns:cdr="http://schemas.openxmlformats.org/drawingml/2006/chartDrawing">
    <cdr:from>
      <cdr:x>0.71965</cdr:x>
      <cdr:y>0.15471</cdr:y>
    </cdr:from>
    <cdr:to>
      <cdr:x>0.75157</cdr:x>
      <cdr:y>0.2185</cdr:y>
    </cdr:to>
    <cdr:sp macro="" textlink="">
      <cdr:nvSpPr>
        <cdr:cNvPr id="14" name="TextBox 1"/>
        <cdr:cNvSpPr txBox="1"/>
      </cdr:nvSpPr>
      <cdr:spPr>
        <a:xfrm xmlns:a="http://schemas.openxmlformats.org/drawingml/2006/main">
          <a:off x="5841991" y="591329"/>
          <a:ext cx="259121" cy="24381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t>43</a:t>
          </a:r>
          <a:endParaRPr lang="en-US" sz="1400" dirty="0"/>
        </a:p>
      </cdr:txBody>
    </cdr:sp>
  </cdr:relSizeAnchor>
</c:userShapes>
</file>

<file path=ppt/drawings/drawing3.xml><?xml version="1.0" encoding="utf-8"?>
<c:userShapes xmlns:c="http://schemas.openxmlformats.org/drawingml/2006/chart">
  <cdr:relSizeAnchor xmlns:cdr="http://schemas.openxmlformats.org/drawingml/2006/chartDrawing">
    <cdr:from>
      <cdr:x>0.45078</cdr:x>
      <cdr:y>0.21212</cdr:y>
    </cdr:from>
    <cdr:to>
      <cdr:x>0.61963</cdr:x>
      <cdr:y>0.27122</cdr:y>
    </cdr:to>
    <cdr:sp macro="" textlink="">
      <cdr:nvSpPr>
        <cdr:cNvPr id="2" name="TextBox 1"/>
        <cdr:cNvSpPr txBox="1"/>
      </cdr:nvSpPr>
      <cdr:spPr>
        <a:xfrm xmlns:a="http://schemas.openxmlformats.org/drawingml/2006/main">
          <a:off x="2363220" y="927449"/>
          <a:ext cx="885235" cy="25840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600" b="1" dirty="0" smtClean="0"/>
            <a:t>$506 B</a:t>
          </a:r>
          <a:endParaRPr lang="en-US" sz="1600" b="1" dirty="0"/>
        </a:p>
      </cdr:txBody>
    </cdr:sp>
  </cdr:relSizeAnchor>
  <cdr:relSizeAnchor xmlns:cdr="http://schemas.openxmlformats.org/drawingml/2006/chartDrawing">
    <cdr:from>
      <cdr:x>0.44272</cdr:x>
      <cdr:y>0.49972</cdr:y>
    </cdr:from>
    <cdr:to>
      <cdr:x>0.61157</cdr:x>
      <cdr:y>0.57408</cdr:y>
    </cdr:to>
    <cdr:sp macro="" textlink="">
      <cdr:nvSpPr>
        <cdr:cNvPr id="3" name="TextBox 2"/>
        <cdr:cNvSpPr txBox="1"/>
      </cdr:nvSpPr>
      <cdr:spPr>
        <a:xfrm xmlns:a="http://schemas.openxmlformats.org/drawingml/2006/main">
          <a:off x="2320960" y="2184901"/>
          <a:ext cx="885235" cy="32512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600" b="1" dirty="0" smtClean="0"/>
            <a:t>$711 B</a:t>
          </a:r>
          <a:endParaRPr lang="en-US" sz="1600" b="1" dirty="0"/>
        </a:p>
      </cdr:txBody>
    </cdr:sp>
  </cdr:relSizeAnchor>
  <cdr:relSizeAnchor xmlns:cdr="http://schemas.openxmlformats.org/drawingml/2006/chartDrawing">
    <cdr:from>
      <cdr:x>0.44484</cdr:x>
      <cdr:y>0.34873</cdr:y>
    </cdr:from>
    <cdr:to>
      <cdr:x>0.61369</cdr:x>
      <cdr:y>0.42077</cdr:y>
    </cdr:to>
    <cdr:sp macro="" textlink="">
      <cdr:nvSpPr>
        <cdr:cNvPr id="4" name="TextBox 3"/>
        <cdr:cNvSpPr txBox="1"/>
      </cdr:nvSpPr>
      <cdr:spPr>
        <a:xfrm xmlns:a="http://schemas.openxmlformats.org/drawingml/2006/main">
          <a:off x="2332092" y="1524755"/>
          <a:ext cx="885235" cy="31496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600" b="1" dirty="0" smtClean="0"/>
            <a:t>$569 B</a:t>
          </a:r>
          <a:endParaRPr lang="en-US" sz="16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6F572B-7F64-4B1F-BA3B-758E98E3F109}" type="datetimeFigureOut">
              <a:rPr lang="en-US" smtClean="0"/>
              <a:t>11/1/2013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4FAA8A-7B6D-490F-A120-50725A4AF7F1}" type="slidenum">
              <a:rPr lang="en-US" smtClean="0"/>
              <a:t>‹#›</a:t>
            </a:fld>
            <a:endParaRPr lang="en-US"/>
          </a:p>
        </p:txBody>
      </p:sp>
    </p:spTree>
    <p:extLst>
      <p:ext uri="{BB962C8B-B14F-4D97-AF65-F5344CB8AC3E}">
        <p14:creationId xmlns:p14="http://schemas.microsoft.com/office/powerpoint/2010/main" val="2854311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kaiserfamilyfoundation.files.wordpress.com/2013/08/8465-employer-health-benefits-20131.pdf" TargetMode="External"/><Relationship Id="rId2" Type="http://schemas.openxmlformats.org/officeDocument/2006/relationships/slide" Target="../slides/slide34.xml"/><Relationship Id="rId1" Type="http://schemas.openxmlformats.org/officeDocument/2006/relationships/notesMaster" Target="../notesMasters/notesMaster1.xml"/><Relationship Id="rId6" Type="http://schemas.openxmlformats.org/officeDocument/2006/relationships/hyperlink" Target="http://www.census.gov/econ/smallbus.html#EstabSize" TargetMode="External"/><Relationship Id="rId5" Type="http://schemas.openxmlformats.org/officeDocument/2006/relationships/hyperlink" Target="http://meps.ahrq.gov/mepsweb/data_stats/summ_tables/insr/state/series_2/2011/tiib2b1.pdf" TargetMode="External"/><Relationship Id="rId4" Type="http://schemas.openxmlformats.org/officeDocument/2006/relationships/hyperlink" Target="http://kff.org/other/state-indicator/total-population/" TargetMode="Externa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s://www.healthcare.gov/will-i-qualify-for-small-business-health-care-tax-credits"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4FAA8A-7B6D-490F-A120-50725A4AF7F1}" type="slidenum">
              <a:rPr lang="en-US" smtClean="0"/>
              <a:t>1</a:t>
            </a:fld>
            <a:endParaRPr lang="en-US"/>
          </a:p>
        </p:txBody>
      </p:sp>
    </p:spTree>
    <p:extLst>
      <p:ext uri="{BB962C8B-B14F-4D97-AF65-F5344CB8AC3E}">
        <p14:creationId xmlns:p14="http://schemas.microsoft.com/office/powerpoint/2010/main" val="15257809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4FAA8A-7B6D-490F-A120-50725A4AF7F1}" type="slidenum">
              <a:rPr lang="en-US" smtClean="0"/>
              <a:t>10</a:t>
            </a:fld>
            <a:endParaRPr lang="en-US"/>
          </a:p>
        </p:txBody>
      </p:sp>
    </p:spTree>
    <p:extLst>
      <p:ext uri="{BB962C8B-B14F-4D97-AF65-F5344CB8AC3E}">
        <p14:creationId xmlns:p14="http://schemas.microsoft.com/office/powerpoint/2010/main" val="2057654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F5F0CE12-74DA-4CCA-8524-0B03270C9FA8}"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8747919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xfrm>
            <a:off x="1697038" y="685800"/>
            <a:ext cx="3090862" cy="2319338"/>
          </a:xfrm>
          <a:noFill/>
          <a:ln>
            <a:solidFill>
              <a:srgbClr val="000000"/>
            </a:solidFill>
            <a:miter lim="800000"/>
            <a:headEnd/>
            <a:tailEnd/>
          </a:ln>
        </p:spPr>
      </p:sp>
      <p:sp>
        <p:nvSpPr>
          <p:cNvPr id="7171" name="Notes Placeholder 2"/>
          <p:cNvSpPr>
            <a:spLocks noGrp="1"/>
          </p:cNvSpPr>
          <p:nvPr>
            <p:ph type="body" idx="1"/>
          </p:nvPr>
        </p:nvSpPr>
        <p:spPr bwMode="auto">
          <a:xfrm>
            <a:off x="685800" y="3214073"/>
            <a:ext cx="5486400" cy="5280825"/>
          </a:xfrm>
          <a:noFill/>
        </p:spPr>
        <p:txBody>
          <a:bodyPr wrap="square" numCol="1" anchor="t" anchorCtr="0" compatLnSpc="1">
            <a:prstTxWarp prst="textNoShape">
              <a:avLst/>
            </a:prstTxWarp>
          </a:bodyPr>
          <a:lstStyle/>
          <a:p>
            <a:endParaRPr lang="en-US" dirty="0"/>
          </a:p>
        </p:txBody>
      </p:sp>
      <p:sp>
        <p:nvSpPr>
          <p:cNvPr id="71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5912F50-8B8F-48ED-A092-F7B2F7234304}" type="slidenum">
              <a:rPr lang="en-US" smtClean="0">
                <a:solidFill>
                  <a:prstClr val="black"/>
                </a:solidFill>
              </a:rPr>
              <a:pPr/>
              <a:t>12</a:t>
            </a:fld>
            <a:endParaRPr lang="en-US" dirty="0" smtClean="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4FAA8A-7B6D-490F-A120-50725A4AF7F1}" type="slidenum">
              <a:rPr lang="en-US" smtClean="0"/>
              <a:t>13</a:t>
            </a:fld>
            <a:endParaRPr lang="en-US"/>
          </a:p>
        </p:txBody>
      </p:sp>
    </p:spTree>
    <p:extLst>
      <p:ext uri="{BB962C8B-B14F-4D97-AF65-F5344CB8AC3E}">
        <p14:creationId xmlns:p14="http://schemas.microsoft.com/office/powerpoint/2010/main" val="29312869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4FAA8A-7B6D-490F-A120-50725A4AF7F1}" type="slidenum">
              <a:rPr lang="en-US" smtClean="0"/>
              <a:t>14</a:t>
            </a:fld>
            <a:endParaRPr lang="en-US"/>
          </a:p>
        </p:txBody>
      </p:sp>
    </p:spTree>
    <p:extLst>
      <p:ext uri="{BB962C8B-B14F-4D97-AF65-F5344CB8AC3E}">
        <p14:creationId xmlns:p14="http://schemas.microsoft.com/office/powerpoint/2010/main" val="26677414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4FAA8A-7B6D-490F-A120-50725A4AF7F1}" type="slidenum">
              <a:rPr lang="en-US" smtClean="0"/>
              <a:t>15</a:t>
            </a:fld>
            <a:endParaRPr lang="en-US"/>
          </a:p>
        </p:txBody>
      </p:sp>
    </p:spTree>
    <p:extLst>
      <p:ext uri="{BB962C8B-B14F-4D97-AF65-F5344CB8AC3E}">
        <p14:creationId xmlns:p14="http://schemas.microsoft.com/office/powerpoint/2010/main" val="1769327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4FAA8A-7B6D-490F-A120-50725A4AF7F1}" type="slidenum">
              <a:rPr lang="en-US" smtClean="0"/>
              <a:t>16</a:t>
            </a:fld>
            <a:endParaRPr lang="en-US"/>
          </a:p>
        </p:txBody>
      </p:sp>
    </p:spTree>
    <p:extLst>
      <p:ext uri="{BB962C8B-B14F-4D97-AF65-F5344CB8AC3E}">
        <p14:creationId xmlns:p14="http://schemas.microsoft.com/office/powerpoint/2010/main" val="39820353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4FAA8A-7B6D-490F-A120-50725A4AF7F1}" type="slidenum">
              <a:rPr lang="en-US" smtClean="0"/>
              <a:t>17</a:t>
            </a:fld>
            <a:endParaRPr lang="en-US"/>
          </a:p>
        </p:txBody>
      </p:sp>
    </p:spTree>
    <p:extLst>
      <p:ext uri="{BB962C8B-B14F-4D97-AF65-F5344CB8AC3E}">
        <p14:creationId xmlns:p14="http://schemas.microsoft.com/office/powerpoint/2010/main" val="38612967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4FAA8A-7B6D-490F-A120-50725A4AF7F1}" type="slidenum">
              <a:rPr lang="en-US" smtClean="0"/>
              <a:t>18</a:t>
            </a:fld>
            <a:endParaRPr lang="en-US"/>
          </a:p>
        </p:txBody>
      </p:sp>
    </p:spTree>
    <p:extLst>
      <p:ext uri="{BB962C8B-B14F-4D97-AF65-F5344CB8AC3E}">
        <p14:creationId xmlns:p14="http://schemas.microsoft.com/office/powerpoint/2010/main" val="26173849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4FAA8A-7B6D-490F-A120-50725A4AF7F1}" type="slidenum">
              <a:rPr lang="en-US" smtClean="0"/>
              <a:t>19</a:t>
            </a:fld>
            <a:endParaRPr lang="en-US"/>
          </a:p>
        </p:txBody>
      </p:sp>
    </p:spTree>
    <p:extLst>
      <p:ext uri="{BB962C8B-B14F-4D97-AF65-F5344CB8AC3E}">
        <p14:creationId xmlns:p14="http://schemas.microsoft.com/office/powerpoint/2010/main" val="662414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4FAA8A-7B6D-490F-A120-50725A4AF7F1}" type="slidenum">
              <a:rPr lang="en-US" smtClean="0"/>
              <a:t>2</a:t>
            </a:fld>
            <a:endParaRPr lang="en-US"/>
          </a:p>
        </p:txBody>
      </p:sp>
    </p:spTree>
    <p:extLst>
      <p:ext uri="{BB962C8B-B14F-4D97-AF65-F5344CB8AC3E}">
        <p14:creationId xmlns:p14="http://schemas.microsoft.com/office/powerpoint/2010/main" val="22040015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4FAA8A-7B6D-490F-A120-50725A4AF7F1}" type="slidenum">
              <a:rPr lang="en-US" smtClean="0"/>
              <a:t>20</a:t>
            </a:fld>
            <a:endParaRPr lang="en-US"/>
          </a:p>
        </p:txBody>
      </p:sp>
    </p:spTree>
    <p:extLst>
      <p:ext uri="{BB962C8B-B14F-4D97-AF65-F5344CB8AC3E}">
        <p14:creationId xmlns:p14="http://schemas.microsoft.com/office/powerpoint/2010/main" val="25768191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4FAA8A-7B6D-490F-A120-50725A4AF7F1}" type="slidenum">
              <a:rPr lang="en-US" smtClean="0"/>
              <a:t>21</a:t>
            </a:fld>
            <a:endParaRPr lang="en-US"/>
          </a:p>
        </p:txBody>
      </p:sp>
    </p:spTree>
    <p:extLst>
      <p:ext uri="{BB962C8B-B14F-4D97-AF65-F5344CB8AC3E}">
        <p14:creationId xmlns:p14="http://schemas.microsoft.com/office/powerpoint/2010/main" val="26173849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“Pregnancy-Related” Medicaid</a:t>
            </a:r>
            <a:r>
              <a:rPr lang="en-US" baseline="0" dirty="0" smtClean="0"/>
              <a:t> </a:t>
            </a:r>
            <a:r>
              <a:rPr lang="en-US" dirty="0" smtClean="0"/>
              <a:t>coverage does not qualify as “minimum essential coverage.”</a:t>
            </a:r>
            <a:r>
              <a:rPr lang="en-US" baseline="0" dirty="0" smtClean="0"/>
              <a:t>  Thus, women receiving “pregnancy-related” Medicaid coverage may be subject to the individual mandate penalty.  However, IRS indicated that this penalty will not apply in 2014, and that they will issue guidance on that point.  78 FR 53648.</a:t>
            </a:r>
            <a:endParaRPr lang="en-US" b="1" dirty="0" smtClean="0">
              <a:solidFill>
                <a:srgbClr val="00B0F0"/>
              </a:solidFill>
            </a:endParaRPr>
          </a:p>
          <a:p>
            <a:pPr marL="171450" indent="-171450">
              <a:buFont typeface="Arial" pitchFamily="34" charset="0"/>
              <a:buChar char="•"/>
            </a:pPr>
            <a:r>
              <a:rPr lang="en-US" b="0" i="0" dirty="0" smtClean="0">
                <a:solidFill>
                  <a:srgbClr val="00B0F0"/>
                </a:solidFill>
              </a:rPr>
              <a:t>If</a:t>
            </a:r>
            <a:r>
              <a:rPr lang="en-US" b="0" i="0" baseline="0" dirty="0" smtClean="0">
                <a:solidFill>
                  <a:srgbClr val="00B0F0"/>
                </a:solidFill>
              </a:rPr>
              <a:t> Medicaid had been deemed to be “minimum essential coverage” then enrollees in those programs would not have been eligible for subsidized coverage through the Marketplaces.</a:t>
            </a:r>
          </a:p>
          <a:p>
            <a:pPr marL="171450" indent="-171450">
              <a:buFont typeface="Arial" pitchFamily="34" charset="0"/>
              <a:buChar char="•"/>
            </a:pPr>
            <a:r>
              <a:rPr lang="en-US" b="0" i="0" baseline="0" dirty="0" smtClean="0">
                <a:solidFill>
                  <a:srgbClr val="00B0F0"/>
                </a:solidFill>
              </a:rPr>
              <a:t>So, a woman who is in the “pregnancy only” Medicaid category could receive subsidized coverage through the Marketplace.  It is not known how well they would coordinate.</a:t>
            </a:r>
            <a:endParaRPr lang="en-US" b="0" i="0" dirty="0">
              <a:solidFill>
                <a:srgbClr val="00B0F0"/>
              </a:solidFill>
            </a:endParaRPr>
          </a:p>
        </p:txBody>
      </p:sp>
      <p:sp>
        <p:nvSpPr>
          <p:cNvPr id="4" name="Slide Number Placeholder 3"/>
          <p:cNvSpPr>
            <a:spLocks noGrp="1"/>
          </p:cNvSpPr>
          <p:nvPr>
            <p:ph type="sldNum" sz="quarter" idx="10"/>
          </p:nvPr>
        </p:nvSpPr>
        <p:spPr/>
        <p:txBody>
          <a:bodyPr/>
          <a:lstStyle/>
          <a:p>
            <a:fld id="{364FAA8A-7B6D-490F-A120-50725A4AF7F1}" type="slidenum">
              <a:rPr lang="en-US" smtClean="0"/>
              <a:t>22</a:t>
            </a:fld>
            <a:endParaRPr lang="en-US"/>
          </a:p>
        </p:txBody>
      </p:sp>
    </p:spTree>
    <p:extLst>
      <p:ext uri="{BB962C8B-B14F-4D97-AF65-F5344CB8AC3E}">
        <p14:creationId xmlns:p14="http://schemas.microsoft.com/office/powerpoint/2010/main" val="13601552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The</a:t>
            </a:r>
            <a:r>
              <a:rPr lang="en-US" baseline="0" dirty="0" smtClean="0"/>
              <a:t> states’ incentive, with regard to women who become pregnant after enrolling in expansion coverage, is to keep them in expansion coverage because the state gets a higher FMAP for the expansion population. </a:t>
            </a:r>
          </a:p>
          <a:p>
            <a:pPr marL="171450" indent="-171450">
              <a:buFont typeface="Arial" pitchFamily="34" charset="0"/>
              <a:buChar char="•"/>
            </a:pPr>
            <a:r>
              <a:rPr lang="en-US" baseline="0" dirty="0" smtClean="0"/>
              <a:t>Note that while pre-expansion Medicaid is required to cover birth center services, the expansion coverage is based on the EHB which may or may not cover birth centers.</a:t>
            </a:r>
          </a:p>
          <a:p>
            <a:pPr marL="171450" indent="-171450">
              <a:buFont typeface="Arial" pitchFamily="34" charset="0"/>
              <a:buChar char="•"/>
            </a:pPr>
            <a:r>
              <a:rPr lang="en-US" baseline="0" dirty="0" smtClean="0"/>
              <a:t>Women may also be eligible for both exchange coverage and Medicaid coverage once they become pregnant.  Under an exchange they would likely receive some subsidies for premiums and cost sharing, but their costs may be lower under Medicaid.  It will be a complex decision.</a:t>
            </a:r>
          </a:p>
          <a:p>
            <a:pPr marL="171450" indent="-171450">
              <a:buFont typeface="Arial" pitchFamily="34" charset="0"/>
              <a:buChar char="•"/>
            </a:pPr>
            <a:r>
              <a:rPr lang="en-US" baseline="0" dirty="0" smtClean="0"/>
              <a:t>Note that while the ACA requires coverage of birth center services under pre-expansion Medicaid, there is no such explicit coverage under the EHB (including EHB-based expansion Medicaid coverage).</a:t>
            </a:r>
            <a:endParaRPr lang="en-US" dirty="0"/>
          </a:p>
        </p:txBody>
      </p:sp>
      <p:sp>
        <p:nvSpPr>
          <p:cNvPr id="4" name="Slide Number Placeholder 3"/>
          <p:cNvSpPr>
            <a:spLocks noGrp="1"/>
          </p:cNvSpPr>
          <p:nvPr>
            <p:ph type="sldNum" sz="quarter" idx="10"/>
          </p:nvPr>
        </p:nvSpPr>
        <p:spPr/>
        <p:txBody>
          <a:bodyPr/>
          <a:lstStyle/>
          <a:p>
            <a:fld id="{364FAA8A-7B6D-490F-A120-50725A4AF7F1}" type="slidenum">
              <a:rPr lang="en-US" smtClean="0"/>
              <a:t>23</a:t>
            </a:fld>
            <a:endParaRPr lang="en-US"/>
          </a:p>
        </p:txBody>
      </p:sp>
    </p:spTree>
    <p:extLst>
      <p:ext uri="{BB962C8B-B14F-4D97-AF65-F5344CB8AC3E}">
        <p14:creationId xmlns:p14="http://schemas.microsoft.com/office/powerpoint/2010/main" val="32759816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4FAA8A-7B6D-490F-A120-50725A4AF7F1}" type="slidenum">
              <a:rPr lang="en-US" smtClean="0"/>
              <a:t>24</a:t>
            </a:fld>
            <a:endParaRPr lang="en-US"/>
          </a:p>
        </p:txBody>
      </p:sp>
    </p:spTree>
    <p:extLst>
      <p:ext uri="{BB962C8B-B14F-4D97-AF65-F5344CB8AC3E}">
        <p14:creationId xmlns:p14="http://schemas.microsoft.com/office/powerpoint/2010/main" val="5237294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kern="1200" dirty="0" smtClean="0">
                <a:solidFill>
                  <a:schemeClr val="tx1"/>
                </a:solidFill>
                <a:effectLst/>
                <a:latin typeface="+mn-lt"/>
                <a:ea typeface="+mn-ea"/>
                <a:cs typeface="+mn-cs"/>
              </a:rPr>
              <a:t>New Mexico will soon have licensing for birth centers as well.</a:t>
            </a:r>
          </a:p>
          <a:p>
            <a:pPr marL="171450" indent="-171450">
              <a:buFont typeface="Arial" pitchFamily="34" charset="0"/>
              <a:buChar char="•"/>
            </a:pPr>
            <a:r>
              <a:rPr lang="en-US" sz="1200" kern="1200" dirty="0" smtClean="0">
                <a:solidFill>
                  <a:schemeClr val="tx1"/>
                </a:solidFill>
                <a:effectLst/>
                <a:latin typeface="+mn-lt"/>
                <a:ea typeface="+mn-ea"/>
                <a:cs typeface="+mn-cs"/>
              </a:rPr>
              <a:t>In North Carolina, where there is no state licensure, but Medicaid does recognize accreditation from the Commission for Accreditation of Birth Centers.</a:t>
            </a:r>
            <a:endParaRPr lang="en-US" dirty="0"/>
          </a:p>
        </p:txBody>
      </p:sp>
      <p:sp>
        <p:nvSpPr>
          <p:cNvPr id="4" name="Slide Number Placeholder 3"/>
          <p:cNvSpPr>
            <a:spLocks noGrp="1"/>
          </p:cNvSpPr>
          <p:nvPr>
            <p:ph type="sldNum" sz="quarter" idx="10"/>
          </p:nvPr>
        </p:nvSpPr>
        <p:spPr/>
        <p:txBody>
          <a:bodyPr/>
          <a:lstStyle/>
          <a:p>
            <a:fld id="{364FAA8A-7B6D-490F-A120-50725A4AF7F1}" type="slidenum">
              <a:rPr lang="en-US" smtClean="0"/>
              <a:t>25</a:t>
            </a:fld>
            <a:endParaRPr lang="en-US"/>
          </a:p>
        </p:txBody>
      </p:sp>
    </p:spTree>
    <p:extLst>
      <p:ext uri="{BB962C8B-B14F-4D97-AF65-F5344CB8AC3E}">
        <p14:creationId xmlns:p14="http://schemas.microsoft.com/office/powerpoint/2010/main" val="26173849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4FAA8A-7B6D-490F-A120-50725A4AF7F1}" type="slidenum">
              <a:rPr lang="en-US" smtClean="0"/>
              <a:t>26</a:t>
            </a:fld>
            <a:endParaRPr lang="en-US"/>
          </a:p>
        </p:txBody>
      </p:sp>
    </p:spTree>
    <p:extLst>
      <p:ext uri="{BB962C8B-B14F-4D97-AF65-F5344CB8AC3E}">
        <p14:creationId xmlns:p14="http://schemas.microsoft.com/office/powerpoint/2010/main" val="42911624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4FAA8A-7B6D-490F-A120-50725A4AF7F1}" type="slidenum">
              <a:rPr lang="en-US" smtClean="0"/>
              <a:t>27</a:t>
            </a:fld>
            <a:endParaRPr lang="en-US"/>
          </a:p>
        </p:txBody>
      </p:sp>
    </p:spTree>
    <p:extLst>
      <p:ext uri="{BB962C8B-B14F-4D97-AF65-F5344CB8AC3E}">
        <p14:creationId xmlns:p14="http://schemas.microsoft.com/office/powerpoint/2010/main" val="30576789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364FAA8A-7B6D-490F-A120-50725A4AF7F1}" type="slidenum">
              <a:rPr lang="en-US" smtClean="0"/>
              <a:t>28</a:t>
            </a:fld>
            <a:endParaRPr lang="en-US"/>
          </a:p>
        </p:txBody>
      </p:sp>
    </p:spTree>
    <p:extLst>
      <p:ext uri="{BB962C8B-B14F-4D97-AF65-F5344CB8AC3E}">
        <p14:creationId xmlns:p14="http://schemas.microsoft.com/office/powerpoint/2010/main" val="18285867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91069" y="4217158"/>
            <a:ext cx="6482686" cy="4241042"/>
          </a:xfrm>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dirty="0" smtClean="0"/>
              <a:t>The ACA does</a:t>
            </a:r>
            <a:r>
              <a:rPr lang="en-US" sz="1100" baseline="0" dirty="0" smtClean="0"/>
              <a:t> not provide much specific detail about what the EHB will consist of.  It defines ten general categories, indicates that EHB must be “equal to the scope of benefits provided under a typical employer plan” and leaves the specifics up to the Secretary of HHS.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aseline="0" dirty="0" smtClean="0"/>
              <a:t>If individual states want to require plans offered in their exchange to cover items/services beyond what is in the EHB, they must bear the cost (not defined in the law exactly what it means for them to bear the cost).  State mandates were a significant question.</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aseline="0" dirty="0" smtClean="0"/>
              <a:t>HHS chose to allow states to select an existing plan as a benchmark that would define the EHB for plans offered through their exchange.  There were ten different options for them to choose from, in four distinct groupings.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aseline="0" dirty="0" smtClean="0"/>
              <a:t>The ten benchmark options are:</a:t>
            </a:r>
          </a:p>
          <a:p>
            <a:pPr marL="628650" lvl="1" indent="-171450">
              <a:buFont typeface="Arial" pitchFamily="34" charset="0"/>
              <a:buChar char="•"/>
            </a:pPr>
            <a:r>
              <a:rPr lang="en-US" sz="1100" kern="1200" dirty="0" smtClean="0">
                <a:solidFill>
                  <a:schemeClr val="tx1"/>
                </a:solidFill>
                <a:effectLst/>
                <a:latin typeface="+mn-lt"/>
                <a:ea typeface="+mn-ea"/>
                <a:cs typeface="+mn-cs"/>
              </a:rPr>
              <a:t>(1) Small group market health plan. The largest health plan by enrollment in any of the three largest small group insurance products by enrollment, as defined in § 159.110 of this subpart, in the State’s small group market as defined in § 155.20 of this subchapter. </a:t>
            </a:r>
          </a:p>
          <a:p>
            <a:pPr marL="628650" lvl="1" indent="-171450">
              <a:buFont typeface="Arial" pitchFamily="34" charset="0"/>
              <a:buChar char="•"/>
            </a:pPr>
            <a:r>
              <a:rPr lang="en-US" sz="1100" kern="1200" dirty="0" smtClean="0">
                <a:solidFill>
                  <a:schemeClr val="tx1"/>
                </a:solidFill>
                <a:effectLst/>
                <a:latin typeface="+mn-lt"/>
                <a:ea typeface="+mn-ea"/>
                <a:cs typeface="+mn-cs"/>
              </a:rPr>
              <a:t>(2) State employee health benefit plan. Any of the largest three employee health benefit plan options by enrollment offered and generally available to State employees in the State involved. </a:t>
            </a:r>
          </a:p>
          <a:p>
            <a:pPr marL="628650" lvl="1" indent="-171450">
              <a:buFont typeface="Arial" pitchFamily="34" charset="0"/>
              <a:buChar char="•"/>
            </a:pPr>
            <a:r>
              <a:rPr lang="en-US" sz="1100" kern="1200" dirty="0" smtClean="0">
                <a:solidFill>
                  <a:schemeClr val="tx1"/>
                </a:solidFill>
                <a:effectLst/>
                <a:latin typeface="+mn-lt"/>
                <a:ea typeface="+mn-ea"/>
                <a:cs typeface="+mn-cs"/>
              </a:rPr>
              <a:t>(3) FEHBP plan. Any of the largest three national Federal Employees Health Benefits Program (FEHBP) plan options by aggregate enrollment that is offered to all health-benefits-eligible federal employees under 5 USC 8903. </a:t>
            </a:r>
          </a:p>
          <a:p>
            <a:pPr marL="628650" lvl="1" indent="-171450">
              <a:buFont typeface="Arial" pitchFamily="34" charset="0"/>
              <a:buChar char="•"/>
            </a:pPr>
            <a:r>
              <a:rPr lang="en-US" sz="1100" kern="1200" dirty="0" smtClean="0">
                <a:solidFill>
                  <a:schemeClr val="tx1"/>
                </a:solidFill>
                <a:effectLst/>
                <a:latin typeface="+mn-lt"/>
                <a:ea typeface="+mn-ea"/>
                <a:cs typeface="+mn-cs"/>
              </a:rPr>
              <a:t>(4) HMO. The coverage plan with the largest insured commercial non-Medicaid enrollment offered by a health maintenance organization operating in the State.</a:t>
            </a:r>
          </a:p>
          <a:p>
            <a:pPr marL="171450" lvl="0" indent="-171450">
              <a:buFont typeface="Arial" pitchFamily="34" charset="0"/>
              <a:buChar char="•"/>
            </a:pPr>
            <a:r>
              <a:rPr lang="en-US" sz="1100" baseline="0" dirty="0" smtClean="0"/>
              <a:t>The default base-benchmark plan will be the largest plan by enrollment in the largest product by enrollment in the State’s small group market.</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aseline="0" dirty="0" smtClean="0"/>
              <a:t>To ensure coverage of mandates, while avoiding the cost of covering them, it was most logical to choose the largest health plan by enrollment in any of the three largest small group insurance products, by enrollment, offered in the state.  This is the default EHB for Federally Facilitated Marketplaces (those run by the federal government when the state chooses not to establish a Marketplace).  </a:t>
            </a:r>
            <a:endParaRPr lang="en-US" sz="1100" dirty="0" smtClean="0"/>
          </a:p>
          <a:p>
            <a:pPr marL="171450" indent="-171450">
              <a:buFont typeface="Arial" pitchFamily="34" charset="0"/>
              <a:buChar char="•"/>
            </a:pPr>
            <a:r>
              <a:rPr lang="en-US" sz="1100" dirty="0" smtClean="0"/>
              <a:t>If a State does not make a selection, the default base-benchmark plan will be the largest plan by enrollment in the largest product by enrollment in the State’s small group market.</a:t>
            </a:r>
            <a:endParaRPr lang="en-US" sz="1100" dirty="0"/>
          </a:p>
        </p:txBody>
      </p:sp>
      <p:sp>
        <p:nvSpPr>
          <p:cNvPr id="4" name="Slide Number Placeholder 3"/>
          <p:cNvSpPr>
            <a:spLocks noGrp="1"/>
          </p:cNvSpPr>
          <p:nvPr>
            <p:ph type="sldNum" sz="quarter" idx="10"/>
          </p:nvPr>
        </p:nvSpPr>
        <p:spPr/>
        <p:txBody>
          <a:bodyPr/>
          <a:lstStyle/>
          <a:p>
            <a:fld id="{364FAA8A-7B6D-490F-A120-50725A4AF7F1}" type="slidenum">
              <a:rPr lang="en-US" smtClean="0"/>
              <a:t>29</a:t>
            </a:fld>
            <a:endParaRPr lang="en-US"/>
          </a:p>
        </p:txBody>
      </p:sp>
    </p:spTree>
    <p:extLst>
      <p:ext uri="{BB962C8B-B14F-4D97-AF65-F5344CB8AC3E}">
        <p14:creationId xmlns:p14="http://schemas.microsoft.com/office/powerpoint/2010/main" val="1280121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4FAA8A-7B6D-490F-A120-50725A4AF7F1}" type="slidenum">
              <a:rPr lang="en-US" smtClean="0"/>
              <a:t>3</a:t>
            </a:fld>
            <a:endParaRPr lang="en-US"/>
          </a:p>
        </p:txBody>
      </p:sp>
    </p:spTree>
    <p:extLst>
      <p:ext uri="{BB962C8B-B14F-4D97-AF65-F5344CB8AC3E}">
        <p14:creationId xmlns:p14="http://schemas.microsoft.com/office/powerpoint/2010/main" val="26634221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a:t>
            </a:r>
            <a:r>
              <a:rPr lang="en-US" baseline="0" dirty="0" smtClean="0"/>
              <a:t> of local plans include Oxford health plan, </a:t>
            </a:r>
            <a:r>
              <a:rPr lang="en-US" baseline="0" smtClean="0"/>
              <a:t>Connecticare</a:t>
            </a:r>
            <a:r>
              <a:rPr lang="en-US" baseline="0" dirty="0" smtClean="0"/>
              <a:t>, and others.</a:t>
            </a:r>
            <a:endParaRPr lang="en-US" dirty="0"/>
          </a:p>
        </p:txBody>
      </p:sp>
      <p:sp>
        <p:nvSpPr>
          <p:cNvPr id="4" name="Slide Number Placeholder 3"/>
          <p:cNvSpPr>
            <a:spLocks noGrp="1"/>
          </p:cNvSpPr>
          <p:nvPr>
            <p:ph type="sldNum" sz="quarter" idx="10"/>
          </p:nvPr>
        </p:nvSpPr>
        <p:spPr/>
        <p:txBody>
          <a:bodyPr/>
          <a:lstStyle/>
          <a:p>
            <a:fld id="{364FAA8A-7B6D-490F-A120-50725A4AF7F1}" type="slidenum">
              <a:rPr lang="en-US" smtClean="0"/>
              <a:t>30</a:t>
            </a:fld>
            <a:endParaRPr lang="en-US"/>
          </a:p>
        </p:txBody>
      </p:sp>
    </p:spTree>
    <p:extLst>
      <p:ext uri="{BB962C8B-B14F-4D97-AF65-F5344CB8AC3E}">
        <p14:creationId xmlns:p14="http://schemas.microsoft.com/office/powerpoint/2010/main" val="17792397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4FAA8A-7B6D-490F-A120-50725A4AF7F1}" type="slidenum">
              <a:rPr lang="en-US" smtClean="0"/>
              <a:t>31</a:t>
            </a:fld>
            <a:endParaRPr lang="en-US"/>
          </a:p>
        </p:txBody>
      </p:sp>
    </p:spTree>
    <p:extLst>
      <p:ext uri="{BB962C8B-B14F-4D97-AF65-F5344CB8AC3E}">
        <p14:creationId xmlns:p14="http://schemas.microsoft.com/office/powerpoint/2010/main" val="48722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4FAA8A-7B6D-490F-A120-50725A4AF7F1}" type="slidenum">
              <a:rPr lang="en-US" smtClean="0"/>
              <a:t>32</a:t>
            </a:fld>
            <a:endParaRPr lang="en-US"/>
          </a:p>
        </p:txBody>
      </p:sp>
    </p:spTree>
    <p:extLst>
      <p:ext uri="{BB962C8B-B14F-4D97-AF65-F5344CB8AC3E}">
        <p14:creationId xmlns:p14="http://schemas.microsoft.com/office/powerpoint/2010/main" val="1798726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4FAA8A-7B6D-490F-A120-50725A4AF7F1}" type="slidenum">
              <a:rPr lang="en-US" smtClean="0"/>
              <a:t>33</a:t>
            </a:fld>
            <a:endParaRPr lang="en-US"/>
          </a:p>
        </p:txBody>
      </p:sp>
    </p:spTree>
    <p:extLst>
      <p:ext uri="{BB962C8B-B14F-4D97-AF65-F5344CB8AC3E}">
        <p14:creationId xmlns:p14="http://schemas.microsoft.com/office/powerpoint/2010/main" val="32358453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CMS final</a:t>
            </a:r>
            <a:r>
              <a:rPr lang="en-US" baseline="0" dirty="0" smtClean="0"/>
              <a:t> regulation on grandfathered status estimated that as of 2013, 66% of small group plans would have given up their grandfathered status.  75 FR 34553.  </a:t>
            </a:r>
          </a:p>
          <a:p>
            <a:pPr marL="171450" indent="-171450">
              <a:buFont typeface="Arial" pitchFamily="34" charset="0"/>
              <a:buChar char="•"/>
            </a:pPr>
            <a:r>
              <a:rPr lang="en-US" sz="1200" b="0" i="0" kern="1200" dirty="0" smtClean="0">
                <a:solidFill>
                  <a:schemeClr val="tx1"/>
                </a:solidFill>
                <a:effectLst/>
                <a:latin typeface="+mn-lt"/>
                <a:ea typeface="+mn-ea"/>
                <a:cs typeface="+mn-cs"/>
              </a:rPr>
              <a:t>According to the Kaiser Family Foundation’s most recent </a:t>
            </a:r>
            <a:r>
              <a:rPr lang="en-US" sz="1200" b="0" i="0" u="none" strike="noStrike" kern="1200" dirty="0" smtClean="0">
                <a:solidFill>
                  <a:schemeClr val="tx1"/>
                </a:solidFill>
                <a:effectLst/>
                <a:latin typeface="+mn-lt"/>
                <a:ea typeface="+mn-ea"/>
                <a:cs typeface="+mn-cs"/>
                <a:hlinkClick r:id="rId3"/>
              </a:rPr>
              <a:t>Employer Health Benefits Survey</a:t>
            </a:r>
            <a:r>
              <a:rPr lang="en-US" sz="1200" b="0" i="0" u="none" strike="noStrike" kern="1200" dirty="0" smtClean="0">
                <a:solidFill>
                  <a:schemeClr val="tx1"/>
                </a:solidFill>
                <a:effectLst/>
                <a:latin typeface="+mn-lt"/>
                <a:ea typeface="+mn-ea"/>
                <a:cs typeface="+mn-cs"/>
              </a:rPr>
              <a:t>, i</a:t>
            </a:r>
            <a:r>
              <a:rPr lang="en-US" sz="1200" b="0" i="0" kern="1200" dirty="0" smtClean="0">
                <a:solidFill>
                  <a:schemeClr val="tx1"/>
                </a:solidFill>
                <a:effectLst/>
                <a:latin typeface="+mn-lt"/>
                <a:ea typeface="+mn-ea"/>
                <a:cs typeface="+mn-cs"/>
              </a:rPr>
              <a:t>n 2013, 36 percent of those who get coverage through their jobs are enrolled in a grandfathered health plan, down from 48 percent in 2012 and 56 percent in 2011.</a:t>
            </a:r>
          </a:p>
          <a:p>
            <a:pPr marL="171450" indent="-171450">
              <a:buFont typeface="Arial" pitchFamily="34" charset="0"/>
              <a:buChar char="•"/>
            </a:pPr>
            <a:r>
              <a:rPr lang="en-US" sz="1200" b="0" i="0" kern="1200" dirty="0" smtClean="0">
                <a:solidFill>
                  <a:schemeClr val="tx1"/>
                </a:solidFill>
                <a:effectLst/>
                <a:latin typeface="+mn-lt"/>
                <a:ea typeface="+mn-ea"/>
                <a:cs typeface="+mn-cs"/>
              </a:rPr>
              <a:t>The</a:t>
            </a:r>
            <a:r>
              <a:rPr lang="en-US" sz="1200" b="0" i="0" kern="1200" baseline="0" dirty="0" smtClean="0">
                <a:solidFill>
                  <a:schemeClr val="tx1"/>
                </a:solidFill>
                <a:effectLst/>
                <a:latin typeface="+mn-lt"/>
                <a:ea typeface="+mn-ea"/>
                <a:cs typeface="+mn-cs"/>
              </a:rPr>
              <a:t> proportion of individual policies losing their grandfathered status, year to year, is estimated to be above the 40-67% range.  It is not probable that many will be in existence as of 2014.  75 FR 34553.</a:t>
            </a:r>
          </a:p>
          <a:p>
            <a:pPr marL="171450" indent="-171450">
              <a:buFont typeface="Arial" pitchFamily="34" charset="0"/>
              <a:buChar char="•"/>
            </a:pPr>
            <a:r>
              <a:rPr lang="en-US" sz="1200" b="0" i="0" kern="1200" baseline="0" dirty="0" smtClean="0">
                <a:solidFill>
                  <a:schemeClr val="tx1"/>
                </a:solidFill>
                <a:effectLst/>
                <a:latin typeface="+mn-lt"/>
                <a:ea typeface="+mn-ea"/>
                <a:cs typeface="+mn-cs"/>
              </a:rPr>
              <a:t>In 2011, 5% of the population was insured under individual coverage and 49% under employer sponsored coverage.  Source:  </a:t>
            </a:r>
            <a:r>
              <a:rPr lang="en-US" dirty="0" smtClean="0">
                <a:hlinkClick r:id="rId4"/>
              </a:rPr>
              <a:t>http://kff.org/other/state-indicator/total-population/</a:t>
            </a:r>
            <a:endParaRPr lang="en-US" dirty="0" smtClean="0"/>
          </a:p>
          <a:p>
            <a:pPr marL="171450" indent="-171450">
              <a:buFont typeface="Arial" pitchFamily="34" charset="0"/>
              <a:buChar char="•"/>
            </a:pPr>
            <a:r>
              <a:rPr lang="en-US" sz="1200" b="0" i="0" kern="1200" dirty="0" smtClean="0">
                <a:solidFill>
                  <a:schemeClr val="tx1"/>
                </a:solidFill>
                <a:effectLst/>
                <a:latin typeface="+mn-lt"/>
                <a:ea typeface="+mn-ea"/>
                <a:cs typeface="+mn-cs"/>
              </a:rPr>
              <a:t>The federal </a:t>
            </a:r>
            <a:r>
              <a:rPr lang="en-US" sz="1200" b="0" i="0" u="none" strike="noStrike" kern="1200" dirty="0" smtClean="0">
                <a:solidFill>
                  <a:schemeClr val="tx1"/>
                </a:solidFill>
                <a:effectLst/>
                <a:latin typeface="+mn-lt"/>
                <a:ea typeface="+mn-ea"/>
                <a:cs typeface="+mn-cs"/>
                <a:hlinkClick r:id="rId5"/>
              </a:rPr>
              <a:t>Agency for Healthcare Research and Quality estimates</a:t>
            </a:r>
            <a:r>
              <a:rPr lang="en-US" sz="1200" b="0" i="0" kern="1200" dirty="0" smtClean="0">
                <a:solidFill>
                  <a:schemeClr val="tx1"/>
                </a:solidFill>
                <a:effectLst/>
                <a:latin typeface="+mn-lt"/>
                <a:ea typeface="+mn-ea"/>
                <a:cs typeface="+mn-cs"/>
              </a:rPr>
              <a:t> that in 2011, 68.5 percent of all health plan participants employed by large companies (i.e., those with more than 50 employees), and approximately 11 percent employed by small companies (less than 10 employees) were enrolled in self-insured plans. Overall, self-insured plans covered 58.5 percent of private sector health plan enrollees. </a:t>
            </a:r>
          </a:p>
          <a:p>
            <a:pPr marL="171450" indent="-171450">
              <a:buFont typeface="Arial" pitchFamily="34" charset="0"/>
              <a:buChar char="•"/>
            </a:pPr>
            <a:r>
              <a:rPr lang="en-US" sz="1200" b="0" i="0" kern="1200" baseline="0" dirty="0" smtClean="0">
                <a:solidFill>
                  <a:schemeClr val="tx1"/>
                </a:solidFill>
                <a:effectLst/>
                <a:latin typeface="+mn-lt"/>
                <a:ea typeface="+mn-ea"/>
                <a:cs typeface="+mn-cs"/>
              </a:rPr>
              <a:t>In 2008, 35% of employees worked in employers with fewer than 100 employees.  Source:  </a:t>
            </a:r>
            <a:r>
              <a:rPr lang="en-US" dirty="0" smtClean="0">
                <a:hlinkClick r:id="rId6"/>
              </a:rPr>
              <a:t>http://www.census.gov/econ/smallbus.html#EstabSize</a:t>
            </a:r>
            <a:endParaRPr lang="en-US" dirty="0" smtClean="0"/>
          </a:p>
        </p:txBody>
      </p:sp>
      <p:sp>
        <p:nvSpPr>
          <p:cNvPr id="4" name="Slide Number Placeholder 3"/>
          <p:cNvSpPr>
            <a:spLocks noGrp="1"/>
          </p:cNvSpPr>
          <p:nvPr>
            <p:ph type="sldNum" sz="quarter" idx="10"/>
          </p:nvPr>
        </p:nvSpPr>
        <p:spPr/>
        <p:txBody>
          <a:bodyPr/>
          <a:lstStyle/>
          <a:p>
            <a:fld id="{364FAA8A-7B6D-490F-A120-50725A4AF7F1}" type="slidenum">
              <a:rPr lang="en-US" smtClean="0"/>
              <a:t>34</a:t>
            </a:fld>
            <a:endParaRPr lang="en-US"/>
          </a:p>
        </p:txBody>
      </p:sp>
    </p:spTree>
    <p:extLst>
      <p:ext uri="{BB962C8B-B14F-4D97-AF65-F5344CB8AC3E}">
        <p14:creationId xmlns:p14="http://schemas.microsoft.com/office/powerpoint/2010/main" val="39387036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4FAA8A-7B6D-490F-A120-50725A4AF7F1}" type="slidenum">
              <a:rPr lang="en-US" smtClean="0"/>
              <a:t>35</a:t>
            </a:fld>
            <a:endParaRPr lang="en-US"/>
          </a:p>
        </p:txBody>
      </p:sp>
    </p:spTree>
    <p:extLst>
      <p:ext uri="{BB962C8B-B14F-4D97-AF65-F5344CB8AC3E}">
        <p14:creationId xmlns:p14="http://schemas.microsoft.com/office/powerpoint/2010/main" val="214655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4FAA8A-7B6D-490F-A120-50725A4AF7F1}" type="slidenum">
              <a:rPr lang="en-US" smtClean="0"/>
              <a:t>36</a:t>
            </a:fld>
            <a:endParaRPr lang="en-US"/>
          </a:p>
        </p:txBody>
      </p:sp>
    </p:spTree>
    <p:extLst>
      <p:ext uri="{BB962C8B-B14F-4D97-AF65-F5344CB8AC3E}">
        <p14:creationId xmlns:p14="http://schemas.microsoft.com/office/powerpoint/2010/main" val="27319352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4FAA8A-7B6D-490F-A120-50725A4AF7F1}" type="slidenum">
              <a:rPr lang="en-US" smtClean="0"/>
              <a:t>37</a:t>
            </a:fld>
            <a:endParaRPr lang="en-US"/>
          </a:p>
        </p:txBody>
      </p:sp>
    </p:spTree>
    <p:extLst>
      <p:ext uri="{BB962C8B-B14F-4D97-AF65-F5344CB8AC3E}">
        <p14:creationId xmlns:p14="http://schemas.microsoft.com/office/powerpoint/2010/main" val="36673588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4FAA8A-7B6D-490F-A120-50725A4AF7F1}" type="slidenum">
              <a:rPr lang="en-US" smtClean="0"/>
              <a:t>38</a:t>
            </a:fld>
            <a:endParaRPr lang="en-US"/>
          </a:p>
        </p:txBody>
      </p:sp>
    </p:spTree>
    <p:extLst>
      <p:ext uri="{BB962C8B-B14F-4D97-AF65-F5344CB8AC3E}">
        <p14:creationId xmlns:p14="http://schemas.microsoft.com/office/powerpoint/2010/main" val="9841960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Issuers must offer at least a silver and gold level plan.  They may not necessarily offer bronze or platinum level plans.</a:t>
            </a:r>
          </a:p>
          <a:p>
            <a:pPr marL="171450" indent="-171450">
              <a:buFont typeface="Arial" pitchFamily="34" charset="0"/>
              <a:buChar char="•"/>
            </a:pPr>
            <a:r>
              <a:rPr lang="en-US" dirty="0" smtClean="0"/>
              <a:t>Cost-sharing subsidies will only be available to individuals</a:t>
            </a:r>
            <a:r>
              <a:rPr lang="en-US" baseline="0" dirty="0" smtClean="0"/>
              <a:t> who qualify for subsidies and who are enrolled in a silver level plan.</a:t>
            </a:r>
            <a:endParaRPr lang="en-US" dirty="0"/>
          </a:p>
        </p:txBody>
      </p:sp>
      <p:sp>
        <p:nvSpPr>
          <p:cNvPr id="4" name="Slide Number Placeholder 3"/>
          <p:cNvSpPr>
            <a:spLocks noGrp="1"/>
          </p:cNvSpPr>
          <p:nvPr>
            <p:ph type="sldNum" sz="quarter" idx="10"/>
          </p:nvPr>
        </p:nvSpPr>
        <p:spPr/>
        <p:txBody>
          <a:bodyPr/>
          <a:lstStyle/>
          <a:p>
            <a:fld id="{364FAA8A-7B6D-490F-A120-50725A4AF7F1}" type="slidenum">
              <a:rPr lang="en-US" smtClean="0"/>
              <a:t>39</a:t>
            </a:fld>
            <a:endParaRPr lang="en-US"/>
          </a:p>
        </p:txBody>
      </p:sp>
    </p:spTree>
    <p:extLst>
      <p:ext uri="{BB962C8B-B14F-4D97-AF65-F5344CB8AC3E}">
        <p14:creationId xmlns:p14="http://schemas.microsoft.com/office/powerpoint/2010/main" val="1506121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xfrm>
            <a:off x="1697038" y="685800"/>
            <a:ext cx="3090862" cy="2319338"/>
          </a:xfrm>
          <a:noFill/>
          <a:ln>
            <a:solidFill>
              <a:srgbClr val="000000"/>
            </a:solidFill>
            <a:miter lim="800000"/>
            <a:headEnd/>
            <a:tailEnd/>
          </a:ln>
        </p:spPr>
      </p:sp>
      <p:sp>
        <p:nvSpPr>
          <p:cNvPr id="7171" name="Notes Placeholder 2"/>
          <p:cNvSpPr>
            <a:spLocks noGrp="1"/>
          </p:cNvSpPr>
          <p:nvPr>
            <p:ph type="body" idx="1"/>
          </p:nvPr>
        </p:nvSpPr>
        <p:spPr bwMode="auto">
          <a:xfrm>
            <a:off x="685800" y="3214073"/>
            <a:ext cx="5486400" cy="5280825"/>
          </a:xfrm>
          <a:noFill/>
        </p:spPr>
        <p:txBody>
          <a:bodyPr wrap="square" numCol="1" anchor="t" anchorCtr="0" compatLnSpc="1">
            <a:prstTxWarp prst="textNoShape">
              <a:avLst/>
            </a:prstTxWarp>
          </a:bodyPr>
          <a:lstStyle/>
          <a:p>
            <a:endParaRPr lang="en-US" dirty="0"/>
          </a:p>
        </p:txBody>
      </p:sp>
      <p:sp>
        <p:nvSpPr>
          <p:cNvPr id="71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5912F50-8B8F-48ED-A092-F7B2F7234304}" type="slidenum">
              <a:rPr lang="en-US" smtClean="0">
                <a:solidFill>
                  <a:prstClr val="black"/>
                </a:solidFill>
              </a:rPr>
              <a:pPr/>
              <a:t>4</a:t>
            </a:fld>
            <a:endParaRPr lang="en-US" dirty="0" smtClean="0">
              <a:solidFill>
                <a:prstClr val="black"/>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4FAA8A-7B6D-490F-A120-50725A4AF7F1}" type="slidenum">
              <a:rPr lang="en-US" smtClean="0"/>
              <a:t>40</a:t>
            </a:fld>
            <a:endParaRPr lang="en-US"/>
          </a:p>
        </p:txBody>
      </p:sp>
    </p:spTree>
    <p:extLst>
      <p:ext uri="{BB962C8B-B14F-4D97-AF65-F5344CB8AC3E}">
        <p14:creationId xmlns:p14="http://schemas.microsoft.com/office/powerpoint/2010/main" val="2102354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4FAA8A-7B6D-490F-A120-50725A4AF7F1}" type="slidenum">
              <a:rPr lang="en-US" smtClean="0"/>
              <a:t>41</a:t>
            </a:fld>
            <a:endParaRPr lang="en-US"/>
          </a:p>
        </p:txBody>
      </p:sp>
    </p:spTree>
    <p:extLst>
      <p:ext uri="{BB962C8B-B14F-4D97-AF65-F5344CB8AC3E}">
        <p14:creationId xmlns:p14="http://schemas.microsoft.com/office/powerpoint/2010/main" val="12127460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4FAA8A-7B6D-490F-A120-50725A4AF7F1}" type="slidenum">
              <a:rPr lang="en-US" smtClean="0"/>
              <a:t>42</a:t>
            </a:fld>
            <a:endParaRPr lang="en-US"/>
          </a:p>
        </p:txBody>
      </p:sp>
    </p:spTree>
    <p:extLst>
      <p:ext uri="{BB962C8B-B14F-4D97-AF65-F5344CB8AC3E}">
        <p14:creationId xmlns:p14="http://schemas.microsoft.com/office/powerpoint/2010/main" val="32587423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4FAA8A-7B6D-490F-A120-50725A4AF7F1}" type="slidenum">
              <a:rPr lang="en-US" smtClean="0"/>
              <a:t>43</a:t>
            </a:fld>
            <a:endParaRPr lang="en-US"/>
          </a:p>
        </p:txBody>
      </p:sp>
    </p:spTree>
    <p:extLst>
      <p:ext uri="{BB962C8B-B14F-4D97-AF65-F5344CB8AC3E}">
        <p14:creationId xmlns:p14="http://schemas.microsoft.com/office/powerpoint/2010/main" val="11737405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The calculator will take subsidies for premiums</a:t>
            </a:r>
            <a:r>
              <a:rPr lang="en-US" baseline="0" dirty="0" smtClean="0"/>
              <a:t> and cost sharing into account.</a:t>
            </a:r>
            <a:endParaRPr lang="en-US" dirty="0"/>
          </a:p>
        </p:txBody>
      </p:sp>
      <p:sp>
        <p:nvSpPr>
          <p:cNvPr id="4" name="Slide Number Placeholder 3"/>
          <p:cNvSpPr>
            <a:spLocks noGrp="1"/>
          </p:cNvSpPr>
          <p:nvPr>
            <p:ph type="sldNum" sz="quarter" idx="10"/>
          </p:nvPr>
        </p:nvSpPr>
        <p:spPr/>
        <p:txBody>
          <a:bodyPr/>
          <a:lstStyle/>
          <a:p>
            <a:fld id="{364FAA8A-7B6D-490F-A120-50725A4AF7F1}" type="slidenum">
              <a:rPr lang="en-US" smtClean="0"/>
              <a:t>44</a:t>
            </a:fld>
            <a:endParaRPr lang="en-US"/>
          </a:p>
        </p:txBody>
      </p:sp>
    </p:spTree>
    <p:extLst>
      <p:ext uri="{BB962C8B-B14F-4D97-AF65-F5344CB8AC3E}">
        <p14:creationId xmlns:p14="http://schemas.microsoft.com/office/powerpoint/2010/main" val="20984018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“Pregnancy-Related” Medicaid</a:t>
            </a:r>
            <a:r>
              <a:rPr lang="en-US" baseline="0" dirty="0" smtClean="0"/>
              <a:t> </a:t>
            </a:r>
            <a:r>
              <a:rPr lang="en-US" dirty="0" smtClean="0"/>
              <a:t>coverage does not qualify as “minimum essential coverage.”</a:t>
            </a:r>
            <a:r>
              <a:rPr lang="en-US" baseline="0" dirty="0" smtClean="0"/>
              <a:t>  Thus, women receiving “pregnancy-related” Medicaid coverage may be subject to the individual mandate penalty.  However, IRS indicated that this penalty will not apply in 2014, and that they will issue guidance on that point.  78 FR 53648.</a:t>
            </a:r>
            <a:endParaRPr lang="en-US" b="1" dirty="0" smtClean="0">
              <a:solidFill>
                <a:srgbClr val="00B0F0"/>
              </a:solidFill>
            </a:endParaRPr>
          </a:p>
          <a:p>
            <a:endParaRPr lang="en-US" dirty="0"/>
          </a:p>
        </p:txBody>
      </p:sp>
      <p:sp>
        <p:nvSpPr>
          <p:cNvPr id="4" name="Slide Number Placeholder 3"/>
          <p:cNvSpPr>
            <a:spLocks noGrp="1"/>
          </p:cNvSpPr>
          <p:nvPr>
            <p:ph type="sldNum" sz="quarter" idx="10"/>
          </p:nvPr>
        </p:nvSpPr>
        <p:spPr/>
        <p:txBody>
          <a:bodyPr/>
          <a:lstStyle/>
          <a:p>
            <a:fld id="{364FAA8A-7B6D-490F-A120-50725A4AF7F1}" type="slidenum">
              <a:rPr lang="en-US" smtClean="0"/>
              <a:t>45</a:t>
            </a:fld>
            <a:endParaRPr lang="en-US"/>
          </a:p>
        </p:txBody>
      </p:sp>
    </p:spTree>
    <p:extLst>
      <p:ext uri="{BB962C8B-B14F-4D97-AF65-F5344CB8AC3E}">
        <p14:creationId xmlns:p14="http://schemas.microsoft.com/office/powerpoint/2010/main" val="7449108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People offered coverage through an employer are not eligible for premium tax credits unless the employer plan does not have an actuarial value of at least 60%</a:t>
            </a:r>
            <a:r>
              <a:rPr lang="en-US" baseline="0" dirty="0" smtClean="0"/>
              <a:t> </a:t>
            </a:r>
            <a:r>
              <a:rPr lang="en-US" dirty="0" smtClean="0"/>
              <a:t> or unless the person’s share of the premium for employer-sponsored insurance exceeds 9.5% of income.</a:t>
            </a:r>
            <a:endParaRPr lang="en-US" dirty="0"/>
          </a:p>
        </p:txBody>
      </p:sp>
      <p:sp>
        <p:nvSpPr>
          <p:cNvPr id="4" name="Slide Number Placeholder 3"/>
          <p:cNvSpPr>
            <a:spLocks noGrp="1"/>
          </p:cNvSpPr>
          <p:nvPr>
            <p:ph type="sldNum" sz="quarter" idx="10"/>
          </p:nvPr>
        </p:nvSpPr>
        <p:spPr/>
        <p:txBody>
          <a:bodyPr/>
          <a:lstStyle/>
          <a:p>
            <a:fld id="{364FAA8A-7B6D-490F-A120-50725A4AF7F1}" type="slidenum">
              <a:rPr lang="en-US" smtClean="0"/>
              <a:t>46</a:t>
            </a:fld>
            <a:endParaRPr lang="en-US"/>
          </a:p>
        </p:txBody>
      </p:sp>
    </p:spTree>
    <p:extLst>
      <p:ext uri="{BB962C8B-B14F-4D97-AF65-F5344CB8AC3E}">
        <p14:creationId xmlns:p14="http://schemas.microsoft.com/office/powerpoint/2010/main" val="7695412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4FAA8A-7B6D-490F-A120-50725A4AF7F1}" type="slidenum">
              <a:rPr lang="en-US" smtClean="0"/>
              <a:t>47</a:t>
            </a:fld>
            <a:endParaRPr lang="en-US"/>
          </a:p>
        </p:txBody>
      </p:sp>
    </p:spTree>
    <p:extLst>
      <p:ext uri="{BB962C8B-B14F-4D97-AF65-F5344CB8AC3E}">
        <p14:creationId xmlns:p14="http://schemas.microsoft.com/office/powerpoint/2010/main" val="12420155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They May 2013 CBO Baseline</a:t>
            </a:r>
            <a:r>
              <a:rPr lang="en-US" baseline="0" dirty="0" smtClean="0"/>
              <a:t> indicates that in 2014 the average subsidy, per subsidized enrollee, will be $5,290.</a:t>
            </a:r>
            <a:endParaRPr lang="en-US" dirty="0"/>
          </a:p>
        </p:txBody>
      </p:sp>
      <p:sp>
        <p:nvSpPr>
          <p:cNvPr id="4" name="Slide Number Placeholder 3"/>
          <p:cNvSpPr>
            <a:spLocks noGrp="1"/>
          </p:cNvSpPr>
          <p:nvPr>
            <p:ph type="sldNum" sz="quarter" idx="10"/>
          </p:nvPr>
        </p:nvSpPr>
        <p:spPr/>
        <p:txBody>
          <a:bodyPr/>
          <a:lstStyle/>
          <a:p>
            <a:fld id="{364FAA8A-7B6D-490F-A120-50725A4AF7F1}" type="slidenum">
              <a:rPr lang="en-US" smtClean="0"/>
              <a:t>48</a:t>
            </a:fld>
            <a:endParaRPr lang="en-US"/>
          </a:p>
        </p:txBody>
      </p:sp>
    </p:spTree>
    <p:extLst>
      <p:ext uri="{BB962C8B-B14F-4D97-AF65-F5344CB8AC3E}">
        <p14:creationId xmlns:p14="http://schemas.microsoft.com/office/powerpoint/2010/main" val="12400354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b="0" i="0" kern="1200" dirty="0" smtClean="0">
                <a:solidFill>
                  <a:schemeClr val="tx1"/>
                </a:solidFill>
                <a:effectLst/>
                <a:latin typeface="+mn-lt"/>
                <a:ea typeface="+mn-ea"/>
                <a:cs typeface="+mn-cs"/>
              </a:rPr>
              <a:t>In 2014, employers can get the </a:t>
            </a:r>
            <a:r>
              <a:rPr lang="en-US" sz="1200" b="0" i="0" u="sng" kern="1200" dirty="0" smtClean="0">
                <a:solidFill>
                  <a:schemeClr val="tx1"/>
                </a:solidFill>
                <a:effectLst/>
                <a:latin typeface="+mn-lt"/>
                <a:ea typeface="+mn-ea"/>
                <a:cs typeface="+mn-cs"/>
                <a:hlinkClick r:id="rId3"/>
              </a:rPr>
              <a:t>Small Business Healthcare Tax Credit</a:t>
            </a:r>
            <a:r>
              <a:rPr lang="en-US" sz="1200" b="0" i="0" kern="1200" dirty="0" smtClean="0">
                <a:solidFill>
                  <a:schemeClr val="tx1"/>
                </a:solidFill>
                <a:effectLst/>
                <a:latin typeface="+mn-lt"/>
                <a:ea typeface="+mn-ea"/>
                <a:cs typeface="+mn-cs"/>
              </a:rPr>
              <a:t> only when they buy coverage through the SHOP.  It applies to businesses with fewer than 25 FTEs with average salaries of about $50,000 or less.</a:t>
            </a:r>
          </a:p>
          <a:p>
            <a:pPr marL="171450" indent="-171450">
              <a:buFont typeface="Arial" pitchFamily="34" charset="0"/>
              <a:buChar char="•"/>
            </a:pPr>
            <a:r>
              <a:rPr lang="en-US" sz="1200" b="0" i="0" kern="1200" dirty="0" smtClean="0">
                <a:solidFill>
                  <a:schemeClr val="tx1"/>
                </a:solidFill>
                <a:effectLst/>
                <a:latin typeface="+mn-lt"/>
                <a:ea typeface="+mn-ea"/>
                <a:cs typeface="+mn-cs"/>
              </a:rPr>
              <a:t>Small businesses are those with up to 50</a:t>
            </a:r>
            <a:r>
              <a:rPr lang="en-US" sz="1200" b="0" i="0" kern="1200" baseline="0" dirty="0" smtClean="0">
                <a:solidFill>
                  <a:schemeClr val="tx1"/>
                </a:solidFill>
                <a:effectLst/>
                <a:latin typeface="+mn-lt"/>
                <a:ea typeface="+mn-ea"/>
                <a:cs typeface="+mn-cs"/>
              </a:rPr>
              <a:t> employees in 2014-15 and up to 100 in 2016.  In 2017, the Marketplaces may allow employers with 100+ employees to obtain insurance through them.</a:t>
            </a:r>
            <a:endParaRPr lang="en-US" dirty="0"/>
          </a:p>
        </p:txBody>
      </p:sp>
      <p:sp>
        <p:nvSpPr>
          <p:cNvPr id="4" name="Slide Number Placeholder 3"/>
          <p:cNvSpPr>
            <a:spLocks noGrp="1"/>
          </p:cNvSpPr>
          <p:nvPr>
            <p:ph type="sldNum" sz="quarter" idx="10"/>
          </p:nvPr>
        </p:nvSpPr>
        <p:spPr/>
        <p:txBody>
          <a:bodyPr/>
          <a:lstStyle/>
          <a:p>
            <a:fld id="{364FAA8A-7B6D-490F-A120-50725A4AF7F1}" type="slidenum">
              <a:rPr lang="en-US" smtClean="0"/>
              <a:t>49</a:t>
            </a:fld>
            <a:endParaRPr lang="en-US"/>
          </a:p>
        </p:txBody>
      </p:sp>
    </p:spTree>
    <p:extLst>
      <p:ext uri="{BB962C8B-B14F-4D97-AF65-F5344CB8AC3E}">
        <p14:creationId xmlns:p14="http://schemas.microsoft.com/office/powerpoint/2010/main" val="905783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0CE12-74DA-4CCA-8524-0B03270C9FA8}"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43041313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4FAA8A-7B6D-490F-A120-50725A4AF7F1}" type="slidenum">
              <a:rPr lang="en-US" smtClean="0"/>
              <a:t>50</a:t>
            </a:fld>
            <a:endParaRPr lang="en-US"/>
          </a:p>
        </p:txBody>
      </p:sp>
    </p:spTree>
    <p:extLst>
      <p:ext uri="{BB962C8B-B14F-4D97-AF65-F5344CB8AC3E}">
        <p14:creationId xmlns:p14="http://schemas.microsoft.com/office/powerpoint/2010/main" val="294988009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4FAA8A-7B6D-490F-A120-50725A4AF7F1}" type="slidenum">
              <a:rPr lang="en-US" smtClean="0"/>
              <a:t>51</a:t>
            </a:fld>
            <a:endParaRPr lang="en-US"/>
          </a:p>
        </p:txBody>
      </p:sp>
    </p:spTree>
    <p:extLst>
      <p:ext uri="{BB962C8B-B14F-4D97-AF65-F5344CB8AC3E}">
        <p14:creationId xmlns:p14="http://schemas.microsoft.com/office/powerpoint/2010/main" val="381196199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4FAA8A-7B6D-490F-A120-50725A4AF7F1}" type="slidenum">
              <a:rPr lang="en-US" smtClean="0"/>
              <a:t>52</a:t>
            </a:fld>
            <a:endParaRPr lang="en-US"/>
          </a:p>
        </p:txBody>
      </p:sp>
    </p:spTree>
    <p:extLst>
      <p:ext uri="{BB962C8B-B14F-4D97-AF65-F5344CB8AC3E}">
        <p14:creationId xmlns:p14="http://schemas.microsoft.com/office/powerpoint/2010/main" val="287036455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4FAA8A-7B6D-490F-A120-50725A4AF7F1}" type="slidenum">
              <a:rPr lang="en-US" smtClean="0"/>
              <a:t>53</a:t>
            </a:fld>
            <a:endParaRPr lang="en-US"/>
          </a:p>
        </p:txBody>
      </p:sp>
    </p:spTree>
    <p:extLst>
      <p:ext uri="{BB962C8B-B14F-4D97-AF65-F5344CB8AC3E}">
        <p14:creationId xmlns:p14="http://schemas.microsoft.com/office/powerpoint/2010/main" val="296866699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4FAA8A-7B6D-490F-A120-50725A4AF7F1}" type="slidenum">
              <a:rPr lang="en-US" smtClean="0"/>
              <a:t>54</a:t>
            </a:fld>
            <a:endParaRPr lang="en-US"/>
          </a:p>
        </p:txBody>
      </p:sp>
    </p:spTree>
    <p:extLst>
      <p:ext uri="{BB962C8B-B14F-4D97-AF65-F5344CB8AC3E}">
        <p14:creationId xmlns:p14="http://schemas.microsoft.com/office/powerpoint/2010/main" val="678733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4FAA8A-7B6D-490F-A120-50725A4AF7F1}" type="slidenum">
              <a:rPr lang="en-US" smtClean="0"/>
              <a:t>6</a:t>
            </a:fld>
            <a:endParaRPr lang="en-US"/>
          </a:p>
        </p:txBody>
      </p:sp>
    </p:spTree>
    <p:extLst>
      <p:ext uri="{BB962C8B-B14F-4D97-AF65-F5344CB8AC3E}">
        <p14:creationId xmlns:p14="http://schemas.microsoft.com/office/powerpoint/2010/main" val="2795066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4FAA8A-7B6D-490F-A120-50725A4AF7F1}" type="slidenum">
              <a:rPr lang="en-US" smtClean="0"/>
              <a:t>7</a:t>
            </a:fld>
            <a:endParaRPr lang="en-US"/>
          </a:p>
        </p:txBody>
      </p:sp>
    </p:spTree>
    <p:extLst>
      <p:ext uri="{BB962C8B-B14F-4D97-AF65-F5344CB8AC3E}">
        <p14:creationId xmlns:p14="http://schemas.microsoft.com/office/powerpoint/2010/main" val="1875919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xfrm>
            <a:off x="670891" y="4270238"/>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opprplGoth Bd BT" pitchFamily="34" charset="0"/>
              </a:defRPr>
            </a:lvl1pPr>
            <a:lvl2pPr marL="731731" indent="-281435" eaLnBrk="0" hangingPunct="0">
              <a:defRPr>
                <a:solidFill>
                  <a:schemeClr val="tx1"/>
                </a:solidFill>
                <a:latin typeface="CopprplGoth Bd BT" pitchFamily="34" charset="0"/>
              </a:defRPr>
            </a:lvl2pPr>
            <a:lvl3pPr marL="1125741" indent="-225148" eaLnBrk="0" hangingPunct="0">
              <a:defRPr>
                <a:solidFill>
                  <a:schemeClr val="tx1"/>
                </a:solidFill>
                <a:latin typeface="CopprplGoth Bd BT" pitchFamily="34" charset="0"/>
              </a:defRPr>
            </a:lvl3pPr>
            <a:lvl4pPr marL="1576037" indent="-225148" eaLnBrk="0" hangingPunct="0">
              <a:defRPr>
                <a:solidFill>
                  <a:schemeClr val="tx1"/>
                </a:solidFill>
                <a:latin typeface="CopprplGoth Bd BT" pitchFamily="34" charset="0"/>
              </a:defRPr>
            </a:lvl4pPr>
            <a:lvl5pPr marL="2026333" indent="-225148" eaLnBrk="0" hangingPunct="0">
              <a:defRPr>
                <a:solidFill>
                  <a:schemeClr val="tx1"/>
                </a:solidFill>
                <a:latin typeface="CopprplGoth Bd BT" pitchFamily="34" charset="0"/>
              </a:defRPr>
            </a:lvl5pPr>
            <a:lvl6pPr marL="2476630" indent="-225148" eaLnBrk="0" fontAlgn="base" hangingPunct="0">
              <a:spcBef>
                <a:spcPct val="0"/>
              </a:spcBef>
              <a:spcAft>
                <a:spcPct val="0"/>
              </a:spcAft>
              <a:defRPr>
                <a:solidFill>
                  <a:schemeClr val="tx1"/>
                </a:solidFill>
                <a:latin typeface="CopprplGoth Bd BT" pitchFamily="34" charset="0"/>
              </a:defRPr>
            </a:lvl6pPr>
            <a:lvl7pPr marL="2926926" indent="-225148" eaLnBrk="0" fontAlgn="base" hangingPunct="0">
              <a:spcBef>
                <a:spcPct val="0"/>
              </a:spcBef>
              <a:spcAft>
                <a:spcPct val="0"/>
              </a:spcAft>
              <a:defRPr>
                <a:solidFill>
                  <a:schemeClr val="tx1"/>
                </a:solidFill>
                <a:latin typeface="CopprplGoth Bd BT" pitchFamily="34" charset="0"/>
              </a:defRPr>
            </a:lvl7pPr>
            <a:lvl8pPr marL="3377222" indent="-225148" eaLnBrk="0" fontAlgn="base" hangingPunct="0">
              <a:spcBef>
                <a:spcPct val="0"/>
              </a:spcBef>
              <a:spcAft>
                <a:spcPct val="0"/>
              </a:spcAft>
              <a:defRPr>
                <a:solidFill>
                  <a:schemeClr val="tx1"/>
                </a:solidFill>
                <a:latin typeface="CopprplGoth Bd BT" pitchFamily="34" charset="0"/>
              </a:defRPr>
            </a:lvl8pPr>
            <a:lvl9pPr marL="3827518" indent="-225148" eaLnBrk="0" fontAlgn="base" hangingPunct="0">
              <a:spcBef>
                <a:spcPct val="0"/>
              </a:spcBef>
              <a:spcAft>
                <a:spcPct val="0"/>
              </a:spcAft>
              <a:defRPr>
                <a:solidFill>
                  <a:schemeClr val="tx1"/>
                </a:solidFill>
                <a:latin typeface="CopprplGoth Bd BT" pitchFamily="34" charset="0"/>
              </a:defRPr>
            </a:lvl9pPr>
          </a:lstStyle>
          <a:p>
            <a:pPr eaLnBrk="1" hangingPunct="1"/>
            <a:fld id="{BFDA2FBC-BDA3-49EC-A615-F141CDB4D96C}" type="slidenum">
              <a:rPr lang="en-US" smtClean="0">
                <a:solidFill>
                  <a:srgbClr val="000000"/>
                </a:solidFill>
              </a:rPr>
              <a:pPr eaLnBrk="1" hangingPunct="1"/>
              <a:t>8</a:t>
            </a:fld>
            <a:endParaRPr lang="en-US" dirty="0" smtClean="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4FAA8A-7B6D-490F-A120-50725A4AF7F1}" type="slidenum">
              <a:rPr lang="en-US" smtClean="0"/>
              <a:t>9</a:t>
            </a:fld>
            <a:endParaRPr lang="en-US"/>
          </a:p>
        </p:txBody>
      </p:sp>
    </p:spTree>
    <p:extLst>
      <p:ext uri="{BB962C8B-B14F-4D97-AF65-F5344CB8AC3E}">
        <p14:creationId xmlns:p14="http://schemas.microsoft.com/office/powerpoint/2010/main" val="1654920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924747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2484438"/>
            <a:ext cx="3200400" cy="3916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2484438"/>
            <a:ext cx="3200400" cy="3916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98463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295400"/>
            <a:ext cx="8077200" cy="838200"/>
          </a:xfrm>
        </p:spPr>
        <p:txBody>
          <a:bodyPr/>
          <a:lstStyle>
            <a:lvl1pPr>
              <a:defRPr>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533400" y="2209800"/>
            <a:ext cx="8077200" cy="3916362"/>
          </a:xfrm>
        </p:spPr>
        <p:txBody>
          <a:bodyPr/>
          <a:lstStyle>
            <a:lvl1pPr>
              <a:defRPr sz="2600">
                <a:solidFill>
                  <a:schemeClr val="tx1"/>
                </a:solidFill>
                <a:latin typeface="Times New Roman" pitchFamily="18" charset="0"/>
                <a:cs typeface="Times New Roman" pitchFamily="18" charset="0"/>
              </a:defRPr>
            </a:lvl1pPr>
            <a:lvl2pPr>
              <a:defRPr sz="2400">
                <a:solidFill>
                  <a:schemeClr val="tx1"/>
                </a:solidFill>
                <a:latin typeface="Times New Roman" pitchFamily="18" charset="0"/>
                <a:cs typeface="Times New Roman" pitchFamily="18" charset="0"/>
              </a:defRPr>
            </a:lvl2pPr>
            <a:lvl3pPr>
              <a:defRPr sz="2200">
                <a:solidFill>
                  <a:schemeClr val="tx1"/>
                </a:solidFill>
                <a:latin typeface="Times New Roman" pitchFamily="18" charset="0"/>
                <a:cs typeface="Times New Roman" pitchFamily="18" charset="0"/>
              </a:defRPr>
            </a:lvl3pPr>
            <a:lvl4pPr>
              <a:defRPr>
                <a:solidFill>
                  <a:schemeClr val="tx1"/>
                </a:solidFill>
                <a:latin typeface="Times New Roman" pitchFamily="18" charset="0"/>
                <a:cs typeface="Times New Roman" pitchFamily="18" charset="0"/>
              </a:defRPr>
            </a:lvl4pPr>
            <a:lvl5pPr>
              <a:defRPr>
                <a:solidFill>
                  <a:schemeClr val="tx1"/>
                </a:solidFill>
                <a:latin typeface="Times New Roman" pitchFamily="18" charset="0"/>
                <a:cs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691672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2831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124511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ACNM-BlueWave2-PPTBk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32068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406760"/>
            <a:ext cx="4038600" cy="332851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406760"/>
            <a:ext cx="4038600" cy="318512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91313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61281"/>
            <a:ext cx="8229600" cy="866547"/>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058731"/>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698493"/>
            <a:ext cx="4040188" cy="29036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2058731"/>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698493"/>
            <a:ext cx="4041775" cy="29036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23476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53823"/>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1153824"/>
            <a:ext cx="5111750" cy="45916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315873"/>
            <a:ext cx="3008313" cy="342963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65733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8" name="Picture 7" descr="ACNM-BlueWave2-PPTBk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Picture Placeholder 2"/>
          <p:cNvSpPr>
            <a:spLocks noGrp="1"/>
          </p:cNvSpPr>
          <p:nvPr>
            <p:ph type="pic" idx="10"/>
          </p:nvPr>
        </p:nvSpPr>
        <p:spPr>
          <a:xfrm>
            <a:off x="1792288" y="479629"/>
            <a:ext cx="5486400" cy="4114800"/>
          </a:xfrm>
          <a:solidFill>
            <a:schemeClr val="bg2"/>
          </a:solidFill>
          <a:ln w="76200" cmpd="sng">
            <a:solidFill>
              <a:srgbClr val="FFFFFF"/>
            </a:solidFill>
            <a:miter lim="800000"/>
          </a:ln>
          <a:effectLst>
            <a:outerShdw blurRad="85725" dir="2700000" sx="101000" sy="101000" algn="tl" rotWithShape="0">
              <a:prstClr val="black">
                <a:alpha val="4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2" name="Title 1"/>
          <p:cNvSpPr>
            <a:spLocks noGrp="1"/>
          </p:cNvSpPr>
          <p:nvPr>
            <p:ph type="title"/>
          </p:nvPr>
        </p:nvSpPr>
        <p:spPr>
          <a:xfrm>
            <a:off x="1792288" y="4657212"/>
            <a:ext cx="5486400" cy="566738"/>
          </a:xfrm>
        </p:spPr>
        <p:txBody>
          <a:bodyPr anchor="b"/>
          <a:lstStyle>
            <a:lvl1pPr algn="l">
              <a:defRPr sz="20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1792288" y="5234192"/>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3152920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Blue swoosh morespace">
    <p:spTree>
      <p:nvGrpSpPr>
        <p:cNvPr id="1" name=""/>
        <p:cNvGrpSpPr/>
        <p:nvPr/>
      </p:nvGrpSpPr>
      <p:grpSpPr>
        <a:xfrm>
          <a:off x="0" y="0"/>
          <a:ext cx="0" cy="0"/>
          <a:chOff x="0" y="0"/>
          <a:chExt cx="0" cy="0"/>
        </a:xfrm>
      </p:grpSpPr>
      <p:pic>
        <p:nvPicPr>
          <p:cNvPr id="4" name="Picture 3" descr="ACNM Powerpoint Backgrounds2a.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705612"/>
            <a:ext cx="8229600" cy="868444"/>
          </a:xfrm>
        </p:spPr>
        <p:txBody>
          <a:bodyPr>
            <a:normAutofit/>
          </a:bodyPr>
          <a:lstStyle>
            <a:lvl1pPr>
              <a:defRPr sz="3200"/>
            </a:lvl1pPr>
          </a:lstStyle>
          <a:p>
            <a:r>
              <a:rPr lang="en-US" dirty="0" smtClean="0"/>
              <a:t>Click to edit Master title style</a:t>
            </a:r>
            <a:endParaRPr lang="en-US" dirty="0"/>
          </a:p>
        </p:txBody>
      </p:sp>
    </p:spTree>
    <p:extLst>
      <p:ext uri="{BB962C8B-B14F-4D97-AF65-F5344CB8AC3E}">
        <p14:creationId xmlns:p14="http://schemas.microsoft.com/office/powerpoint/2010/main" val="141291517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4" name="Group 9"/>
          <p:cNvGrpSpPr>
            <a:grpSpLocks/>
          </p:cNvGrpSpPr>
          <p:nvPr userDrawn="1"/>
        </p:nvGrpSpPr>
        <p:grpSpPr bwMode="auto">
          <a:xfrm>
            <a:off x="0" y="0"/>
            <a:ext cx="9144000" cy="1143000"/>
            <a:chOff x="0" y="0"/>
            <a:chExt cx="9144000" cy="1143000"/>
          </a:xfrm>
        </p:grpSpPr>
        <p:grpSp>
          <p:nvGrpSpPr>
            <p:cNvPr id="5" name="Group 7"/>
            <p:cNvGrpSpPr>
              <a:grpSpLocks/>
            </p:cNvGrpSpPr>
            <p:nvPr userDrawn="1"/>
          </p:nvGrpSpPr>
          <p:grpSpPr bwMode="auto">
            <a:xfrm>
              <a:off x="0" y="0"/>
              <a:ext cx="9144000" cy="1143000"/>
              <a:chOff x="0" y="0"/>
              <a:chExt cx="9144000" cy="1143000"/>
            </a:xfrm>
          </p:grpSpPr>
          <p:sp>
            <p:nvSpPr>
              <p:cNvPr id="7" name="Rectangle 14"/>
              <p:cNvSpPr>
                <a:spLocks noChangeArrowheads="1"/>
              </p:cNvSpPr>
              <p:nvPr/>
            </p:nvSpPr>
            <p:spPr bwMode="auto">
              <a:xfrm>
                <a:off x="0" y="0"/>
                <a:ext cx="9144000" cy="1066800"/>
              </a:xfrm>
              <a:prstGeom prst="rect">
                <a:avLst/>
              </a:prstGeom>
              <a:solidFill>
                <a:srgbClr val="056594"/>
              </a:solidFill>
              <a:ln w="9525">
                <a:noFill/>
                <a:miter lim="800000"/>
                <a:headEnd/>
                <a:tailEnd/>
              </a:ln>
              <a:effectLst/>
            </p:spPr>
            <p:txBody>
              <a:bodyPr wrap="none" anchor="ctr"/>
              <a:lstStyle/>
              <a:p>
                <a:pPr defTabSz="914400" fontAlgn="base">
                  <a:spcBef>
                    <a:spcPct val="0"/>
                  </a:spcBef>
                  <a:spcAft>
                    <a:spcPct val="0"/>
                  </a:spcAft>
                  <a:defRPr/>
                </a:pPr>
                <a:endParaRPr lang="en-US" dirty="0">
                  <a:solidFill>
                    <a:srgbClr val="000000"/>
                  </a:solidFill>
                  <a:latin typeface="CopprplGoth Bd BT" pitchFamily="34" charset="0"/>
                </a:endParaRPr>
              </a:p>
            </p:txBody>
          </p:sp>
          <p:pic>
            <p:nvPicPr>
              <p:cNvPr id="8" name="Picture 15" descr="Department of Health and Human Services"/>
              <p:cNvPicPr>
                <a:picLocks noChangeAspect="1" noChangeArrowheads="1"/>
              </p:cNvPicPr>
              <p:nvPr/>
            </p:nvPicPr>
            <p:blipFill>
              <a:blip r:embed="rId2" cstate="print"/>
              <a:srcRect r="79105"/>
              <a:stretch>
                <a:fillRect/>
              </a:stretch>
            </p:blipFill>
            <p:spPr bwMode="auto">
              <a:xfrm>
                <a:off x="457200" y="123825"/>
                <a:ext cx="919163" cy="800100"/>
              </a:xfrm>
              <a:prstGeom prst="rect">
                <a:avLst/>
              </a:prstGeom>
              <a:noFill/>
              <a:ln w="9525">
                <a:noFill/>
                <a:miter lim="800000"/>
                <a:headEnd/>
                <a:tailEnd/>
              </a:ln>
            </p:spPr>
          </p:pic>
          <p:sp>
            <p:nvSpPr>
              <p:cNvPr id="9" name="Line 19"/>
              <p:cNvSpPr>
                <a:spLocks noChangeShapeType="1"/>
              </p:cNvSpPr>
              <p:nvPr/>
            </p:nvSpPr>
            <p:spPr bwMode="auto">
              <a:xfrm>
                <a:off x="0" y="1143000"/>
                <a:ext cx="9144000" cy="0"/>
              </a:xfrm>
              <a:prstGeom prst="line">
                <a:avLst/>
              </a:prstGeom>
              <a:noFill/>
              <a:ln w="279400">
                <a:solidFill>
                  <a:srgbClr val="078ACB"/>
                </a:solidFill>
                <a:round/>
                <a:headEnd/>
                <a:tailEnd/>
              </a:ln>
              <a:effectLst/>
            </p:spPr>
            <p:txBody>
              <a:bodyPr/>
              <a:lstStyle/>
              <a:p>
                <a:pPr defTabSz="914400" fontAlgn="base">
                  <a:spcBef>
                    <a:spcPct val="0"/>
                  </a:spcBef>
                  <a:spcAft>
                    <a:spcPct val="0"/>
                  </a:spcAft>
                  <a:defRPr/>
                </a:pPr>
                <a:endParaRPr lang="en-US" dirty="0">
                  <a:solidFill>
                    <a:srgbClr val="000000"/>
                  </a:solidFill>
                  <a:latin typeface="CopprplGoth Bd BT" pitchFamily="34" charset="0"/>
                </a:endParaRPr>
              </a:p>
            </p:txBody>
          </p:sp>
        </p:grpSp>
        <p:pic>
          <p:nvPicPr>
            <p:cNvPr id="6" name="Picture 30" descr="Health Resources and Services Administration"/>
            <p:cNvPicPr>
              <a:picLocks noChangeAspect="1" noChangeArrowheads="1"/>
            </p:cNvPicPr>
            <p:nvPr userDrawn="1"/>
          </p:nvPicPr>
          <p:blipFill>
            <a:blip r:embed="rId3" cstate="print"/>
            <a:srcRect/>
            <a:stretch>
              <a:fillRect/>
            </a:stretch>
          </p:blipFill>
          <p:spPr bwMode="auto">
            <a:xfrm>
              <a:off x="7162800" y="228600"/>
              <a:ext cx="1752600" cy="541337"/>
            </a:xfrm>
            <a:prstGeom prst="rect">
              <a:avLst/>
            </a:prstGeom>
            <a:noFill/>
            <a:ln w="9525">
              <a:noFill/>
              <a:miter lim="800000"/>
              <a:headEnd/>
              <a:tailEnd/>
            </a:ln>
          </p:spPr>
        </p:pic>
      </p:grpSp>
      <p:sp>
        <p:nvSpPr>
          <p:cNvPr id="90114" name="Rectangle 2"/>
          <p:cNvSpPr>
            <a:spLocks noGrp="1" noChangeArrowheads="1"/>
          </p:cNvSpPr>
          <p:nvPr>
            <p:ph type="ctrTitle"/>
          </p:nvPr>
        </p:nvSpPr>
        <p:spPr>
          <a:xfrm>
            <a:off x="1066800" y="3124200"/>
            <a:ext cx="7010400" cy="990600"/>
          </a:xfrm>
        </p:spPr>
        <p:txBody>
          <a:bodyPr/>
          <a:lstStyle>
            <a:lvl1pPr>
              <a:defRPr>
                <a:solidFill>
                  <a:srgbClr val="056594"/>
                </a:solidFill>
              </a:defRPr>
            </a:lvl1pPr>
          </a:lstStyle>
          <a:p>
            <a:r>
              <a:rPr lang="en-US" smtClean="0"/>
              <a:t>Click to edit Master title style</a:t>
            </a:r>
            <a:endParaRPr lang="en-US"/>
          </a:p>
        </p:txBody>
      </p:sp>
      <p:sp>
        <p:nvSpPr>
          <p:cNvPr id="90115" name="Rectangle 3"/>
          <p:cNvSpPr>
            <a:spLocks noGrp="1" noChangeArrowheads="1"/>
          </p:cNvSpPr>
          <p:nvPr>
            <p:ph type="subTitle" idx="1"/>
          </p:nvPr>
        </p:nvSpPr>
        <p:spPr>
          <a:xfrm>
            <a:off x="1524000" y="4267200"/>
            <a:ext cx="6400800" cy="1752600"/>
          </a:xfrm>
        </p:spPr>
        <p:txBody>
          <a:bodyPr/>
          <a:lstStyle>
            <a:lvl1pPr marL="0" indent="0" algn="ctr">
              <a:buFontTx/>
              <a:buNone/>
              <a:defRPr>
                <a:solidFill>
                  <a:srgbClr val="056594"/>
                </a:solidFill>
              </a:defRPr>
            </a:lvl1pPr>
          </a:lstStyle>
          <a:p>
            <a:r>
              <a:rPr lang="en-US" smtClean="0"/>
              <a:t>Click to edit Master subtitle style</a:t>
            </a:r>
            <a:endParaRPr lang="en-US"/>
          </a:p>
        </p:txBody>
      </p:sp>
    </p:spTree>
    <p:extLst>
      <p:ext uri="{BB962C8B-B14F-4D97-AF65-F5344CB8AC3E}">
        <p14:creationId xmlns:p14="http://schemas.microsoft.com/office/powerpoint/2010/main" val="806461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5.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4.png"/><Relationship Id="rId5" Type="http://schemas.openxmlformats.org/officeDocument/2006/relationships/theme" Target="../theme/theme2.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CNM-BlueWave-PPTBkd.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1161281"/>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2420295"/>
            <a:ext cx="8229600" cy="301937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349476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iming>
    <p:tnLst>
      <p:par>
        <p:cTn id="1" dur="indefinite" restart="never" nodeType="tmRoot"/>
      </p:par>
    </p:tnLst>
  </p:timing>
  <p:txStyles>
    <p:titleStyle>
      <a:lvl1pPr algn="ctr" defTabSz="457200" rtl="0" eaLnBrk="1" latinLnBrk="0" hangingPunct="1">
        <a:spcBef>
          <a:spcPct val="0"/>
        </a:spcBef>
        <a:buNone/>
        <a:defRPr sz="4400" b="1" kern="1200">
          <a:solidFill>
            <a:schemeClr val="tx2">
              <a:lumMod val="75000"/>
            </a:schemeClr>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371600" y="1295400"/>
            <a:ext cx="65532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371600" y="2484438"/>
            <a:ext cx="6553200" cy="3916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1028" name="Group 8" descr="HHS and HRSA logos on blue background."/>
          <p:cNvGrpSpPr>
            <a:grpSpLocks/>
          </p:cNvGrpSpPr>
          <p:nvPr/>
        </p:nvGrpSpPr>
        <p:grpSpPr bwMode="auto">
          <a:xfrm>
            <a:off x="0" y="0"/>
            <a:ext cx="9144000" cy="990600"/>
            <a:chOff x="0" y="0"/>
            <a:chExt cx="9144000" cy="990600"/>
          </a:xfrm>
        </p:grpSpPr>
        <p:sp>
          <p:nvSpPr>
            <p:cNvPr id="1055" name="Rectangle 31"/>
            <p:cNvSpPr>
              <a:spLocks noChangeArrowheads="1"/>
            </p:cNvSpPr>
            <p:nvPr/>
          </p:nvSpPr>
          <p:spPr bwMode="auto">
            <a:xfrm>
              <a:off x="0" y="0"/>
              <a:ext cx="9144000" cy="914400"/>
            </a:xfrm>
            <a:prstGeom prst="rect">
              <a:avLst/>
            </a:prstGeom>
            <a:solidFill>
              <a:srgbClr val="056594"/>
            </a:solidFill>
            <a:ln w="9525">
              <a:noFill/>
              <a:miter lim="800000"/>
              <a:headEnd/>
              <a:tailEnd/>
            </a:ln>
            <a:effectLst/>
          </p:spPr>
          <p:txBody>
            <a:bodyPr wrap="none" anchor="ctr"/>
            <a:lstStyle/>
            <a:p>
              <a:pPr defTabSz="914400" fontAlgn="base">
                <a:spcBef>
                  <a:spcPct val="0"/>
                </a:spcBef>
                <a:spcAft>
                  <a:spcPct val="0"/>
                </a:spcAft>
                <a:defRPr/>
              </a:pPr>
              <a:endParaRPr lang="en-US" dirty="0">
                <a:solidFill>
                  <a:srgbClr val="000000"/>
                </a:solidFill>
                <a:latin typeface="CopprplGoth Bd BT" pitchFamily="34" charset="0"/>
              </a:endParaRPr>
            </a:p>
          </p:txBody>
        </p:sp>
        <p:pic>
          <p:nvPicPr>
            <p:cNvPr id="1030" name="Picture 14" descr="Department of Health and Human Services"/>
            <p:cNvPicPr>
              <a:picLocks noChangeAspect="1" noChangeArrowheads="1"/>
            </p:cNvPicPr>
            <p:nvPr/>
          </p:nvPicPr>
          <p:blipFill>
            <a:blip r:embed="rId6" cstate="print"/>
            <a:srcRect r="79105"/>
            <a:stretch>
              <a:fillRect/>
            </a:stretch>
          </p:blipFill>
          <p:spPr bwMode="auto">
            <a:xfrm>
              <a:off x="381000" y="152400"/>
              <a:ext cx="685800" cy="630238"/>
            </a:xfrm>
            <a:prstGeom prst="rect">
              <a:avLst/>
            </a:prstGeom>
            <a:noFill/>
            <a:ln w="9525">
              <a:noFill/>
              <a:miter lim="800000"/>
              <a:headEnd/>
              <a:tailEnd/>
            </a:ln>
          </p:spPr>
        </p:pic>
        <p:sp>
          <p:nvSpPr>
            <p:cNvPr id="1057" name="Line 33"/>
            <p:cNvSpPr>
              <a:spLocks noChangeShapeType="1"/>
            </p:cNvSpPr>
            <p:nvPr/>
          </p:nvSpPr>
          <p:spPr bwMode="auto">
            <a:xfrm>
              <a:off x="0" y="990600"/>
              <a:ext cx="9144000" cy="0"/>
            </a:xfrm>
            <a:prstGeom prst="line">
              <a:avLst/>
            </a:prstGeom>
            <a:noFill/>
            <a:ln w="228600">
              <a:solidFill>
                <a:srgbClr val="078ACB"/>
              </a:solidFill>
              <a:round/>
              <a:headEnd/>
              <a:tailEnd/>
            </a:ln>
            <a:effectLst/>
          </p:spPr>
          <p:txBody>
            <a:bodyPr/>
            <a:lstStyle/>
            <a:p>
              <a:pPr defTabSz="914400" fontAlgn="base">
                <a:spcBef>
                  <a:spcPct val="0"/>
                </a:spcBef>
                <a:spcAft>
                  <a:spcPct val="0"/>
                </a:spcAft>
                <a:defRPr/>
              </a:pPr>
              <a:endParaRPr lang="en-US" dirty="0">
                <a:solidFill>
                  <a:srgbClr val="000000"/>
                </a:solidFill>
                <a:latin typeface="CopprplGoth Bd BT" pitchFamily="34" charset="0"/>
              </a:endParaRPr>
            </a:p>
          </p:txBody>
        </p:sp>
        <p:pic>
          <p:nvPicPr>
            <p:cNvPr id="1032" name="Picture 30" descr="Health Resources and Services Administration"/>
            <p:cNvPicPr>
              <a:picLocks noChangeAspect="1" noChangeArrowheads="1"/>
            </p:cNvPicPr>
            <p:nvPr userDrawn="1"/>
          </p:nvPicPr>
          <p:blipFill>
            <a:blip r:embed="rId7" cstate="print"/>
            <a:srcRect/>
            <a:stretch>
              <a:fillRect/>
            </a:stretch>
          </p:blipFill>
          <p:spPr bwMode="auto">
            <a:xfrm>
              <a:off x="7162800" y="220663"/>
              <a:ext cx="1752600" cy="541337"/>
            </a:xfrm>
            <a:prstGeom prst="rect">
              <a:avLst/>
            </a:prstGeom>
            <a:noFill/>
            <a:ln w="9525">
              <a:noFill/>
              <a:miter lim="800000"/>
              <a:headEnd/>
              <a:tailEnd/>
            </a:ln>
          </p:spPr>
        </p:pic>
      </p:grpSp>
    </p:spTree>
    <p:extLst>
      <p:ext uri="{BB962C8B-B14F-4D97-AF65-F5344CB8AC3E}">
        <p14:creationId xmlns:p14="http://schemas.microsoft.com/office/powerpoint/2010/main" val="329863525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Lst>
  <p:hf hdr="0" ftr="0" dt="0"/>
  <p:txStyles>
    <p:titleStyle>
      <a:lvl1pPr algn="ctr" rtl="0" eaLnBrk="0" fontAlgn="base" hangingPunct="0">
        <a:spcBef>
          <a:spcPct val="0"/>
        </a:spcBef>
        <a:spcAft>
          <a:spcPct val="0"/>
        </a:spcAft>
        <a:defRPr sz="3600" b="1">
          <a:solidFill>
            <a:srgbClr val="057590"/>
          </a:solidFill>
          <a:latin typeface="+mj-lt"/>
          <a:ea typeface="+mj-ea"/>
          <a:cs typeface="+mj-cs"/>
        </a:defRPr>
      </a:lvl1pPr>
      <a:lvl2pPr algn="ctr" rtl="0" eaLnBrk="0" fontAlgn="base" hangingPunct="0">
        <a:spcBef>
          <a:spcPct val="0"/>
        </a:spcBef>
        <a:spcAft>
          <a:spcPct val="0"/>
        </a:spcAft>
        <a:defRPr sz="3600" b="1">
          <a:solidFill>
            <a:srgbClr val="057590"/>
          </a:solidFill>
          <a:latin typeface="Arial Unicode MS" pitchFamily="34" charset="-128"/>
        </a:defRPr>
      </a:lvl2pPr>
      <a:lvl3pPr algn="ctr" rtl="0" eaLnBrk="0" fontAlgn="base" hangingPunct="0">
        <a:spcBef>
          <a:spcPct val="0"/>
        </a:spcBef>
        <a:spcAft>
          <a:spcPct val="0"/>
        </a:spcAft>
        <a:defRPr sz="3600" b="1">
          <a:solidFill>
            <a:srgbClr val="057590"/>
          </a:solidFill>
          <a:latin typeface="Arial Unicode MS" pitchFamily="34" charset="-128"/>
        </a:defRPr>
      </a:lvl3pPr>
      <a:lvl4pPr algn="ctr" rtl="0" eaLnBrk="0" fontAlgn="base" hangingPunct="0">
        <a:spcBef>
          <a:spcPct val="0"/>
        </a:spcBef>
        <a:spcAft>
          <a:spcPct val="0"/>
        </a:spcAft>
        <a:defRPr sz="3600" b="1">
          <a:solidFill>
            <a:srgbClr val="057590"/>
          </a:solidFill>
          <a:latin typeface="Arial Unicode MS" pitchFamily="34" charset="-128"/>
        </a:defRPr>
      </a:lvl4pPr>
      <a:lvl5pPr algn="ctr" rtl="0" eaLnBrk="0" fontAlgn="base" hangingPunct="0">
        <a:spcBef>
          <a:spcPct val="0"/>
        </a:spcBef>
        <a:spcAft>
          <a:spcPct val="0"/>
        </a:spcAft>
        <a:defRPr sz="3600" b="1">
          <a:solidFill>
            <a:srgbClr val="057590"/>
          </a:solidFill>
          <a:latin typeface="Arial Unicode MS" pitchFamily="34" charset="-128"/>
        </a:defRPr>
      </a:lvl5pPr>
      <a:lvl6pPr marL="457200" algn="ctr" rtl="0" eaLnBrk="1" fontAlgn="base" hangingPunct="1">
        <a:spcBef>
          <a:spcPct val="0"/>
        </a:spcBef>
        <a:spcAft>
          <a:spcPct val="0"/>
        </a:spcAft>
        <a:defRPr sz="3600" b="1">
          <a:solidFill>
            <a:srgbClr val="057590"/>
          </a:solidFill>
          <a:latin typeface="Arial Unicode MS" pitchFamily="34" charset="-128"/>
        </a:defRPr>
      </a:lvl6pPr>
      <a:lvl7pPr marL="914400" algn="ctr" rtl="0" eaLnBrk="1" fontAlgn="base" hangingPunct="1">
        <a:spcBef>
          <a:spcPct val="0"/>
        </a:spcBef>
        <a:spcAft>
          <a:spcPct val="0"/>
        </a:spcAft>
        <a:defRPr sz="3600" b="1">
          <a:solidFill>
            <a:srgbClr val="057590"/>
          </a:solidFill>
          <a:latin typeface="Arial Unicode MS" pitchFamily="34" charset="-128"/>
        </a:defRPr>
      </a:lvl7pPr>
      <a:lvl8pPr marL="1371600" algn="ctr" rtl="0" eaLnBrk="1" fontAlgn="base" hangingPunct="1">
        <a:spcBef>
          <a:spcPct val="0"/>
        </a:spcBef>
        <a:spcAft>
          <a:spcPct val="0"/>
        </a:spcAft>
        <a:defRPr sz="3600" b="1">
          <a:solidFill>
            <a:srgbClr val="057590"/>
          </a:solidFill>
          <a:latin typeface="Arial Unicode MS" pitchFamily="34" charset="-128"/>
        </a:defRPr>
      </a:lvl8pPr>
      <a:lvl9pPr marL="1828800" algn="ctr" rtl="0" eaLnBrk="1" fontAlgn="base" hangingPunct="1">
        <a:spcBef>
          <a:spcPct val="0"/>
        </a:spcBef>
        <a:spcAft>
          <a:spcPct val="0"/>
        </a:spcAft>
        <a:defRPr sz="3600" b="1">
          <a:solidFill>
            <a:srgbClr val="057590"/>
          </a:solidFill>
          <a:latin typeface="Arial Unicode MS" pitchFamily="34" charset="-128"/>
        </a:defRPr>
      </a:lvl9pPr>
    </p:titleStyle>
    <p:bodyStyle>
      <a:lvl1pPr marL="342900" indent="-342900" algn="l" rtl="0" eaLnBrk="0" fontAlgn="base" hangingPunct="0">
        <a:spcBef>
          <a:spcPct val="20000"/>
        </a:spcBef>
        <a:spcAft>
          <a:spcPct val="0"/>
        </a:spcAft>
        <a:buFont typeface="Arial" pitchFamily="34" charset="0"/>
        <a:buChar char="•"/>
        <a:defRPr sz="3200">
          <a:solidFill>
            <a:srgbClr val="057590"/>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a:solidFill>
            <a:srgbClr val="057590"/>
          </a:solidFill>
          <a:latin typeface="+mn-lt"/>
        </a:defRPr>
      </a:lvl2pPr>
      <a:lvl3pPr marL="1143000" indent="-228600" algn="l" rtl="0" eaLnBrk="0" fontAlgn="base" hangingPunct="0">
        <a:spcBef>
          <a:spcPct val="20000"/>
        </a:spcBef>
        <a:spcAft>
          <a:spcPct val="0"/>
        </a:spcAft>
        <a:buFont typeface="Arial" pitchFamily="34" charset="0"/>
        <a:buChar char="•"/>
        <a:defRPr sz="2400">
          <a:solidFill>
            <a:srgbClr val="057590"/>
          </a:solidFill>
          <a:latin typeface="+mn-lt"/>
        </a:defRPr>
      </a:lvl3pPr>
      <a:lvl4pPr marL="1600200" indent="-228600" algn="l" rtl="0" eaLnBrk="0" fontAlgn="base" hangingPunct="0">
        <a:spcBef>
          <a:spcPct val="20000"/>
        </a:spcBef>
        <a:spcAft>
          <a:spcPct val="0"/>
        </a:spcAft>
        <a:buFont typeface="Arial" pitchFamily="34" charset="0"/>
        <a:buChar char="•"/>
        <a:defRPr sz="2000">
          <a:solidFill>
            <a:srgbClr val="057590"/>
          </a:solidFill>
          <a:latin typeface="+mn-lt"/>
        </a:defRPr>
      </a:lvl4pPr>
      <a:lvl5pPr marL="2057400" indent="-228600" algn="l" rtl="0" eaLnBrk="0" fontAlgn="base" hangingPunct="0">
        <a:spcBef>
          <a:spcPct val="20000"/>
        </a:spcBef>
        <a:spcAft>
          <a:spcPct val="0"/>
        </a:spcAft>
        <a:buFont typeface="Arial" pitchFamily="34" charset="0"/>
        <a:buChar char="•"/>
        <a:defRPr sz="2000">
          <a:solidFill>
            <a:srgbClr val="057590"/>
          </a:solidFill>
          <a:latin typeface="+mn-lt"/>
        </a:defRPr>
      </a:lvl5pPr>
      <a:lvl6pPr marL="2514600" indent="-228600" algn="l" rtl="0" eaLnBrk="1" fontAlgn="base" hangingPunct="1">
        <a:spcBef>
          <a:spcPct val="20000"/>
        </a:spcBef>
        <a:spcAft>
          <a:spcPct val="0"/>
        </a:spcAft>
        <a:buChar char="»"/>
        <a:defRPr sz="2000">
          <a:solidFill>
            <a:srgbClr val="057590"/>
          </a:solidFill>
          <a:latin typeface="+mn-lt"/>
        </a:defRPr>
      </a:lvl6pPr>
      <a:lvl7pPr marL="2971800" indent="-228600" algn="l" rtl="0" eaLnBrk="1" fontAlgn="base" hangingPunct="1">
        <a:spcBef>
          <a:spcPct val="20000"/>
        </a:spcBef>
        <a:spcAft>
          <a:spcPct val="0"/>
        </a:spcAft>
        <a:buChar char="»"/>
        <a:defRPr sz="2000">
          <a:solidFill>
            <a:srgbClr val="057590"/>
          </a:solidFill>
          <a:latin typeface="+mn-lt"/>
        </a:defRPr>
      </a:lvl7pPr>
      <a:lvl8pPr marL="3429000" indent="-228600" algn="l" rtl="0" eaLnBrk="1" fontAlgn="base" hangingPunct="1">
        <a:spcBef>
          <a:spcPct val="20000"/>
        </a:spcBef>
        <a:spcAft>
          <a:spcPct val="0"/>
        </a:spcAft>
        <a:buChar char="»"/>
        <a:defRPr sz="2000">
          <a:solidFill>
            <a:srgbClr val="057590"/>
          </a:solidFill>
          <a:latin typeface="+mn-lt"/>
        </a:defRPr>
      </a:lvl8pPr>
      <a:lvl9pPr marL="3886200" indent="-228600" algn="l" rtl="0" eaLnBrk="1" fontAlgn="base" hangingPunct="1">
        <a:spcBef>
          <a:spcPct val="20000"/>
        </a:spcBef>
        <a:spcAft>
          <a:spcPct val="0"/>
        </a:spcAft>
        <a:buChar char="»"/>
        <a:defRPr sz="2000">
          <a:solidFill>
            <a:srgbClr val="05759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healthcare.gov/marketplace/individual/" TargetMode="External"/><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hyperlink" Target="https://localhelp.healthcare.gov/"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ourmomentoftruth.midwife.or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http://www.midwife.org/index.asp?bid=1412&amp;RequestBinary=True"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www.cbo.gov/sites/default/files/cbofiles/ftpdocs/120xx/doc12033/12-23-selectedhealthcarepublications.pd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hyperlink" Target="http://www.cms.gov/Research-Statistics-Data-and-Systems/Statistics-Trends-and-Reports/ReportsTrustFunds/Downloads/TR2013.pdf" TargetMode="External"/><Relationship Id="rId4" Type="http://schemas.openxmlformats.org/officeDocument/2006/relationships/hyperlink" Target="http://www.cbo.gov/sites/default/files/cbofiles/attachments/44190_EffectsAffordableCareActHealthInsuranceCoverage_2.pdf"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image" Target="../media/image18.wmf"/><Relationship Id="rId7" Type="http://schemas.openxmlformats.org/officeDocument/2006/relationships/image" Target="../media/image22.wm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1.wmf"/><Relationship Id="rId5" Type="http://schemas.openxmlformats.org/officeDocument/2006/relationships/image" Target="../media/image20.wmf"/><Relationship Id="rId4" Type="http://schemas.openxmlformats.org/officeDocument/2006/relationships/image" Target="../media/image19.wmf"/><Relationship Id="rId9" Type="http://schemas.openxmlformats.org/officeDocument/2006/relationships/hyperlink" Target="http://kaiserfamilyfoundation.files.wordpress.com/2010/06/7334-05.pdf"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whijournal.com/article/PIIS1049386713000558/fulltext#tbl1" TargetMode="External"/><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kaiserfamilyfoundation.files.wordpress.com/2010/06/7334-05.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kaiserfamilyfoundation.files.wordpress.com/2013/01/8332.pdf"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kff.org/medicaid/state-indicator/state-activity-around-expanding-medicaid-under-the-affordable-care-act/#map" TargetMode="External"/><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6.wmf"/></Relationships>
</file>

<file path=ppt/slides/_rels/slide23.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www.gpo.gov/fdsys/pkg/FR-2012-03-23/html/2012-6560.htm" TargetMode="External"/><Relationship Id="rId4" Type="http://schemas.openxmlformats.org/officeDocument/2006/relationships/image" Target="../media/image28.wmf"/></Relationships>
</file>

<file path=ppt/slides/_rels/slide24.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hyperlink" Target="http://housedocs.house.gov/energycommerce/ppacacon.pdf"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birthcenters.org/open-a-birth-center/birth-center-regulations" TargetMode="External"/><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hyperlink" Target="http://www.kff.org/health-reform/video/youtoons-obamacare-video/" TargetMode="External"/><Relationship Id="rId3" Type="http://schemas.openxmlformats.org/officeDocument/2006/relationships/image" Target="../media/image30.wmf"/><Relationship Id="rId7" Type="http://schemas.openxmlformats.org/officeDocument/2006/relationships/image" Target="../media/image34.wmf"/><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3.wmf"/><Relationship Id="rId5" Type="http://schemas.openxmlformats.org/officeDocument/2006/relationships/image" Target="../media/image32.wmf"/><Relationship Id="rId4" Type="http://schemas.openxmlformats.org/officeDocument/2006/relationships/image" Target="../media/image31.wmf"/></Relationships>
</file>

<file path=ppt/slides/_rels/slide28.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housedocs.house.gov/energycommerce/ppacacon.pdf"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www.gpo.gov/fdsys/pkg/FR-2013-02-25/pdf/2013-04084.pdf" TargetMode="External"/><Relationship Id="rId5" Type="http://schemas.openxmlformats.org/officeDocument/2006/relationships/image" Target="../media/image36.wmf"/><Relationship Id="rId4" Type="http://schemas.openxmlformats.org/officeDocument/2006/relationships/hyperlink" Target="http://www.cms.gov/CCIIO/Resources/Data-Resources/ehb.htm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cms.gov/CCIIO/Resources/Data-Resources/ehb.html"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cms.gov/CCIIO/Resources/Data-Resources/ehb.html"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cms.gov/CCIIO/Resources/Data-Resources/ehb.html"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dol.gov/ebsa/pdf/faq-aca15.pdf"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39.wmf"/><Relationship Id="rId4" Type="http://schemas.openxmlformats.org/officeDocument/2006/relationships/image" Target="../media/image38.wmf"/></Relationships>
</file>

<file path=ppt/slides/_rels/slide39.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hyperlink" Target="http://kaiserfamilyfoundation.files.wordpress.com/2013/09/early-look-at-premiums-and-participation-in-marketplaces.pdf"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hyperlink" Target="https://www.healthcare.gov/"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30.wmf"/><Relationship Id="rId4" Type="http://schemas.openxmlformats.org/officeDocument/2006/relationships/hyperlink" Target="http://marketplace.cms.gov/"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www.whitehouse.gov/sites/default/files/docs/marketplace_premiums_ib_final.pdf"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4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hyperlink" Target="http://kaiserfamilyfoundation.files.wordpress.com/2013/09/early-look-at-premiums-and-participation-in-marketplaces.pdf" TargetMode="External"/></Relationships>
</file>

<file path=ppt/slides/_rels/slide4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hyperlink" Target="http://www.whitehouse.gov/sites/default/files/docs/marketplace_premiums_ib_final.pdf" TargetMode="External"/></Relationships>
</file>

<file path=ppt/slides/_rels/slide44.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41.wmf"/><Relationship Id="rId4" Type="http://schemas.openxmlformats.org/officeDocument/2006/relationships/diagramLayout" Target="../diagrams/layout2.xml"/><Relationship Id="rId9" Type="http://schemas.openxmlformats.org/officeDocument/2006/relationships/image" Target="../media/image40.wmf"/></Relationships>
</file>

<file path=ppt/slides/_rels/slide45.xml.rels><?xml version="1.0" encoding="UTF-8" standalone="yes"?>
<Relationships xmlns="http://schemas.openxmlformats.org/package/2006/relationships"><Relationship Id="rId3" Type="http://schemas.openxmlformats.org/officeDocument/2006/relationships/image" Target="../media/image42.wmf"/><Relationship Id="rId7" Type="http://schemas.openxmlformats.org/officeDocument/2006/relationships/hyperlink" Target="http://kff.org/infographic/the-requirement-to-buy-coverage-under-the-affordable-care-act/"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45.wmf"/><Relationship Id="rId5" Type="http://schemas.openxmlformats.org/officeDocument/2006/relationships/image" Target="../media/image44.wmf"/><Relationship Id="rId4" Type="http://schemas.openxmlformats.org/officeDocument/2006/relationships/image" Target="../media/image43.wmf"/></Relationships>
</file>

<file path=ppt/slides/_rels/slide46.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46.wmf"/><Relationship Id="rId4" Type="http://schemas.openxmlformats.org/officeDocument/2006/relationships/chart" Target="../charts/chart8.xml"/></Relationships>
</file>

<file path=ppt/slides/_rels/slide47.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hyperlink" Target="http://kff.org/interactive/subsidy-calculator/" TargetMode="External"/><Relationship Id="rId5" Type="http://schemas.openxmlformats.org/officeDocument/2006/relationships/image" Target="../media/image47.wmf"/><Relationship Id="rId4" Type="http://schemas.openxmlformats.org/officeDocument/2006/relationships/chart" Target="../charts/chart9.xml"/></Relationships>
</file>

<file path=ppt/slides/_rels/slide48.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hyperlink" Target="http://www.gpo.gov/fdsys/pkg/FR-2013-03-11/html/2013-04902.htm" TargetMode="External"/><Relationship Id="rId4" Type="http://schemas.openxmlformats.org/officeDocument/2006/relationships/image" Target="../media/image32.wmf"/></Relationships>
</file>

<file path=ppt/slides/_rels/slide49.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23.wmf"/><Relationship Id="rId4" Type="http://schemas.openxmlformats.org/officeDocument/2006/relationships/image" Target="../media/image50.wmf"/></Relationships>
</file>

<file path=ppt/slides/_rels/slide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microsoft.com/office/2007/relationships/hdphoto" Target="../media/hdphoto1.wdp"/></Relationships>
</file>

<file path=ppt/slides/_rels/slide50.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53.wmf"/><Relationship Id="rId4" Type="http://schemas.openxmlformats.org/officeDocument/2006/relationships/image" Target="../media/image52.wmf"/></Relationships>
</file>

<file path=ppt/slides/_rels/slide51.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55.wmf"/></Relationships>
</file>

<file path=ppt/slides/_rels/slide52.xml.rels><?xml version="1.0" encoding="UTF-8" standalone="yes"?>
<Relationships xmlns="http://schemas.openxmlformats.org/package/2006/relationships"><Relationship Id="rId3" Type="http://schemas.openxmlformats.org/officeDocument/2006/relationships/hyperlink" Target="http://kff.org/health-reform/state-indicator/state-decisions-for-creating-health-insurance-exchanges-and-expanding-medicaid/#map" TargetMode="External"/><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53.xml"/><Relationship Id="rId1" Type="http://schemas.openxmlformats.org/officeDocument/2006/relationships/slideLayout" Target="../slideLayouts/slideLayout8.xml"/><Relationship Id="rId6" Type="http://schemas.openxmlformats.org/officeDocument/2006/relationships/hyperlink" Target="http://www.cbo.gov/sites/default/files/cbofiles/attachments/43471-hr6079.pdf" TargetMode="External"/><Relationship Id="rId5" Type="http://schemas.openxmlformats.org/officeDocument/2006/relationships/hyperlink" Target="http://www.cbo.gov/sites/default/files/cbofiles/attachments/44190_EffectsAffordableCareActHealthInsuranceCoverage_2.pdf" TargetMode="External"/><Relationship Id="rId4" Type="http://schemas.openxmlformats.org/officeDocument/2006/relationships/image" Target="../media/image23.wmf"/></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4160" y="2272665"/>
            <a:ext cx="8625840" cy="1470025"/>
          </a:xfrm>
        </p:spPr>
        <p:txBody>
          <a:bodyPr>
            <a:noAutofit/>
          </a:bodyPr>
          <a:lstStyle/>
          <a:p>
            <a:r>
              <a:rPr lang="en-US" sz="3600" dirty="0" smtClean="0"/>
              <a:t>Marketplaces and the Affordable Care Act</a:t>
            </a:r>
            <a:br>
              <a:rPr lang="en-US" sz="3600" dirty="0" smtClean="0"/>
            </a:br>
            <a:r>
              <a:rPr lang="en-US" sz="2400" dirty="0" smtClean="0"/>
              <a:t>What Midwives and their Patients Need to Know</a:t>
            </a:r>
            <a:r>
              <a:rPr lang="en-US" sz="3600" dirty="0" smtClean="0"/>
              <a:t/>
            </a:r>
            <a:br>
              <a:rPr lang="en-US" sz="3600" dirty="0" smtClean="0"/>
            </a:br>
            <a:endParaRPr lang="en-US" sz="3600" dirty="0"/>
          </a:p>
        </p:txBody>
      </p:sp>
      <p:sp>
        <p:nvSpPr>
          <p:cNvPr id="3" name="Subtitle 2"/>
          <p:cNvSpPr>
            <a:spLocks noGrp="1"/>
          </p:cNvSpPr>
          <p:nvPr>
            <p:ph type="subTitle" idx="1"/>
          </p:nvPr>
        </p:nvSpPr>
        <p:spPr/>
        <p:txBody>
          <a:bodyPr/>
          <a:lstStyle/>
          <a:p>
            <a:r>
              <a:rPr lang="en-US" dirty="0" smtClean="0"/>
              <a:t>November 4, 2013</a:t>
            </a:r>
            <a:endParaRPr lang="en-US" dirty="0"/>
          </a:p>
        </p:txBody>
      </p:sp>
    </p:spTree>
    <p:extLst>
      <p:ext uri="{BB962C8B-B14F-4D97-AF65-F5344CB8AC3E}">
        <p14:creationId xmlns:p14="http://schemas.microsoft.com/office/powerpoint/2010/main" val="25931700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8600"/>
            <a:ext cx="7772400" cy="1470025"/>
          </a:xfrm>
        </p:spPr>
        <p:txBody>
          <a:bodyPr>
            <a:normAutofit/>
          </a:bodyPr>
          <a:lstStyle/>
          <a:p>
            <a:r>
              <a:rPr lang="en-US" sz="3200" b="1" dirty="0" smtClean="0">
                <a:solidFill>
                  <a:schemeClr val="bg1"/>
                </a:solidFill>
                <a:latin typeface="+mn-lt"/>
              </a:rPr>
              <a:t>Ca</a:t>
            </a:r>
            <a:r>
              <a:rPr lang="en-US" sz="3200" dirty="0" smtClean="0">
                <a:solidFill>
                  <a:schemeClr val="bg1"/>
                </a:solidFill>
                <a:latin typeface="+mn-lt"/>
              </a:rPr>
              <a:t>ll to Action: </a:t>
            </a:r>
            <a:br>
              <a:rPr lang="en-US" sz="3200" dirty="0" smtClean="0">
                <a:solidFill>
                  <a:schemeClr val="bg1"/>
                </a:solidFill>
                <a:latin typeface="+mn-lt"/>
              </a:rPr>
            </a:br>
            <a:r>
              <a:rPr lang="en-US" sz="3200" dirty="0" smtClean="0">
                <a:solidFill>
                  <a:schemeClr val="bg1"/>
                </a:solidFill>
                <a:latin typeface="+mn-lt"/>
              </a:rPr>
              <a:t>Spread the Word</a:t>
            </a:r>
            <a:endParaRPr lang="en-US" sz="3200" b="1" dirty="0">
              <a:solidFill>
                <a:schemeClr val="bg1"/>
              </a:solidFill>
              <a:latin typeface="+mn-lt"/>
            </a:endParaRPr>
          </a:p>
        </p:txBody>
      </p:sp>
      <p:sp>
        <p:nvSpPr>
          <p:cNvPr id="3" name="AutoShape 2" descr="data:image/jpeg;base64,/9j/4AAQSkZJRgABAQAAAQABAAD/2wCEAAkGBwgHBgkIBwgKCgkLDRYPDQwMDRsUFRAWIB0iIiAdHx8kKDQsJCYxJx8fLT0tMTU3Ojo6Iys/RD84QzQ5OjcBCgoKDQwNGg8PGjclHyU3Nzc3Nzc3Nzc3Nzc3Nzc3Nzc3Nzc3Nzc3Nzc3Nzc3Nzc3Nzc3Nzc3Nzc3Nzc3Nzc3N//AABEIAF8AYgMBIgACEQEDEQH/xAAcAAABBQEBAQAAAAAAAAAAAAAFAAEDBAYHAgj/xAA7EAABAwMCAwUGAwUJAAAAAAABAgMEAAUREiEGEzEUIkFRkRUyQmFxgQcjoRZDUrHRJDNicoKSweHw/8QAGQEAAwEBAQAAAAAAAAAAAAAAAAMEAQIF/8QALhEAAQQCAQEGBAcBAAAAAAAAAQACAxESIQQxEzJBUWGBcZGx8BQiUqHB4fEF/9oADAMBAAIRAxEAPwDluKWK9Hugk9AMmr86zz7f2gTI6mywGy50OAvOkjzzg9PI16d0kodilijB4duCZsiE+GGJEdvmOIekIR3NOokEncAdcdKibs0teVKLDbQbQ4XnX0Ib0ryEd4nG+k4+hrLCEMxSxRX9n7oOXqhrSHJfY0lRAw7gHSfqDseh86gatcx6JGloZPIkyBHZXkDW4eg/76bHyNFhCo4pYq01DfemiG2jL6nC2E5HvZxipYdskTGEvtFlDCkLXzXXkoSAlSUkkk7brSPvQSAhUMUsVd9nSexSpqEpXFirCHXkLCk5JwMEdR03HmPMVYZscx2TJjZjtuxk63UvPoRhIGSdzuB40WEIVilirpt0kEjQkkRu17LB/K/iqritQvSRsKenA2FNWLUloCkKSeihitKeK33FOmRBaeb7WiU2FLP5RQdWjON0lWFY+vnWfxtXSnF3N2NHc4PkwFwENAdlOnVnG+rPj9wak5nI7HHXXxJoD3oruGPtL2sTIvzkopW5FYDvZXoyltkjUhzJzg53BUrx3z8q8+123YqYc6FzYqWmUBKHtCgpvWAoHBG4cUCCPpitNwsZi7nxEpEdqJOLIKWdISlte+NjsPPPjnNVeI/2l9krF2ehrilaNSWlIKic7dBnrShzLm7OgOnj571rfzXRh/Jlv5KhH4ulx5zMnszRbbeW4pgk6FpIaCU+Y0clJCuuf1gjcQliLHipgRyww2wlJBIWS04HAoq6bqK/Dos71t705xMi8ITao6VwSlHvoRpz8WT1qgkQH+IL3w/G5aY81oKQEY0ofSnJx6A/6aQz/ohzcsB0vRuh66TDxqNZenRY1u5NR72zc4kVbZbe53Kcf15Vqz10jHpV6JxVNa5Zll6Q4hh1jnB/Q5ha21ZB0kDHLx08TV3hJo2uPdL1IbAXCbLDST4unYj7bD71L2U3HhrhuMteDInOpUvx3UrJql/MaH41oGr9iUoQktu9/YQlPEK+yuxRBbcYeS+Hi4sqdUXeqioYGwDfw/BnbO0Uu8tyJsuW3DU25LjuMvAv6095IGpPdGMY6b9aN3jiWXabi7brIhmJDiq5YQGwSsjqVE/OrPCU72nxLNlMxGIrqoCspb91S9Se9v5/+865dyZGwmYx6qxv6/ZWiJpfgHb+Cz37RzewGCSrsvYOycrX3evv9Ovy6UF01tr2eKRaJHtJ+GqLpHMDamyrGR0wM9cVjcVVxpe1aXa9jf8AASpG4GvrpMOnSlXsCnp64tOAM7gkfLatK0OFzIamsy7jBWjCiwEajkb7L+f19KANMqedbabGVuKCEjzJOBRqa7bbVLcgMWyPODCy09IkrcCnVpOFaNKgEJznGxPQnNKnh7WhZHwXLJcN0Ffa4gt8u6Xl6dzo7E5hLDehGpQAGMnwzQW4RbA1FUq2zJjsgKGEPMhKcZ33+lWWY9uZhSbsqK4+wZPZ4kV5zbVpC1FxScEgAjYYyT9ablxLrb5jjEJqHOht8/TGKuW62CArZRUQoZByDgjO1JZw2RuthIGteGhSY7kOcKcAiEridCeKkz4q3XIKmktOtLyAoYwru+fTf5UDW/Gt97Eq0LWqO06Fs60lJx4pOfuKPPRoiLzEtaOH2n2nW4wU42t4PEuNoUog6tOcqJ93G29VOzxbfbX1ogxrktN0ejJdd5mC2hCCkgIWnqST962LixM7o8K+IQ+d7tnztScV3yDPitRbSlSWnHlSH9SdOVn+fUn7Cqbt2bRYLRHjLUmZCkLeOU7DJJG/j1G1E0WWIua2puF/aX7cJLVrddKQp0rxpySFFJT3wnIUemaD3nCNLT9n9mzEE8xKeYhC0+HcWSQc+IOD5VkXDia1rBdA3/qH8h5cXHxRGZI4cvT/AG6a7LgSV4L7TTetKz5pPhStN0ssK9ynmWHosFyIWE5ytSlEp7x8uhq4xYuFbTEhni66z2Z0tkPpjQ2tXIbV7pX3Vb/L9KII4EsjafbauIm3uGG0Fxx5H99kdEYA6n6Z8MZpf4aLAsLnV0Hl7f2uxNJYcALWSlxOHWoi1QZ05ySB+WhxgJSo/M/TNCCmt8xxjwd2tqA3wYx7PWsIU+5pLoBONXQn5+9ms1xda2LNxRcbbFUVMsOfl6jkhJSFAHzxnH2qmAY/lJPulSG9j9kKCNhSqZKdhTVRSVkvTalNOIcbOFoUFJPkRuKMzWrTc5Ls4XAQFPqLj8dyOtzQs7q0FOyk5zgHTjpQrTS012WWk5Iky/bXYsm1OPvsxDJ58WU43rKVaQkhaU+CgB06EDrvSK4VsgTGocrtkuW3yVOIbUhDTeQVAFWConAHQADPWhuKWmjBGa0auJCq5qZVNmKtL8RmM62lxQ5WG0JKkJzsQpJPzGR40NZubsCyCFAuEhp4T3HVKjrW2FoLaEpORjxSdj0odppaawRgIzKnjJjTn3jdZrzbiwFJfUgvZV/j+Lp4jP0q5dpLJsLVsFwXcXUyOal3QvSwjQUlCSvc5JBIwB3RQzTS0itLNoyWl42ie3YUDiq3p5jHZkR5yE7mM6gY38gQRv8ATzpcOcLxZlhlKfmd2SgLS2h1SUtLTqAUtIICsHBGaC2e7XCxSzJtjwTrGl1ladTbyfJSfH+dE3bxZ5DL5itTbM/JTiQzGSl6O5segJCk9TsNt6g5UEz2YROxN9VVBNG12Txfoq/DtjY/aBfa3Uqt1rUZEt8e6UIOQB/mIAA+ZoPcJrt2usy5PghyU8p0j+HJ2H2GB9qIybwV8PsWaHGEdor5stwKyqSsHu58kgYwPPehqG9IqtjD1KQ54qgvaU7ClUqU7ClTVxaWmlpqfTS003FIyCg00tNT4paaMUZBQaaWn5VdhwpM14Mw47r7p+BtJUf0rZ2b8MrnLw5c3m4TZ+Ed9z06D1pb3sZ3iu2Nc/uhc/00tNdEvH4YXCPqXapLctHg253F/wBD+lYufbplue5U+K7Hc8A4nGfp50MkY/ula9jmdQh+n5U3LB8KsaaWKZil5BV9A8qfTU+mlijFGS8gbClU4TsKVZSMk2mlproVn/DOS6EuXeWlhJ/csjUr7q6D9a3Nn4Ws9o0qiQkF0fvnBrX6np9qXLzImabtEXDlfs6XI7PwZfLrpU1ELLKv3sjuD06n0rc2f8MrdG0uXN9yY4PgHcb/AKn1reAU9QScuR/TS9CPhxs67VaFBiwGQzCjtMNj4W0gCrGKelUqpAATYqKTGYlsqZksodbV1QtIUD61NSoWnaxN4/Da0TcrgFyC55I7yPQ/8EVh7vwFfLblSGBMZHxxzk/7evpmu3UxFUx8uRnjamk4kb/RfNi2lIUUrSUqGxChgim019B3WxWu7IInwmXlY2WU4WPoobisTd/wxScuWeaU+TMgZH2UOnoauj5sTtO0oJeFK3bdrnAGwpVozwRxCklPY0HG2Q8jf9aaqO1i8wpuzl/SV//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 name="AutoShape 4" descr="data:image/jpeg;base64,/9j/4AAQSkZJRgABAQAAAQABAAD/2wCEAAkGBwgHBgkIBwgKCgkLDRYPDQwMDRsUFRAWIB0iIiAdHx8kKDQsJCYxJx8fLT0tMTU3Ojo6Iys/RD84QzQ5OjcBCgoKDQwNGg8PGjclHyU3Nzc3Nzc3Nzc3Nzc3Nzc3Nzc3Nzc3Nzc3Nzc3Nzc3Nzc3Nzc3Nzc3Nzc3Nzc3Nzc3N//AABEIAF8AYgMBIgACEQEDEQH/xAAcAAABBQEBAQAAAAAAAAAAAAAFAAEDBAYHAgj/xAA7EAABAwMCAwUGAwUJAAAAAAABAgMEAAUREiEGEzEUIkFRkRUyQmFxgQcjoRZDUrHRJDNicoKSweHw/8QAGQEAAwEBAQAAAAAAAAAAAAAAAAMEAQIF/8QALhEAAQQCAQEGBAcBAAAAAAAAAQACAxESIQQxEzJBUWGBcZGx8BQiUqHB4fEF/9oADAMBAAIRAxEAPwDluKWK9Hugk9AMmr86zz7f2gTI6mywGy50OAvOkjzzg9PI16d0kodilijB4duCZsiE+GGJEdvmOIekIR3NOokEncAdcdKibs0teVKLDbQbQ4XnX0Ib0ryEd4nG+k4+hrLCEMxSxRX9n7oOXqhrSHJfY0lRAw7gHSfqDseh86gatcx6JGloZPIkyBHZXkDW4eg/76bHyNFhCo4pYq01DfemiG2jL6nC2E5HvZxipYdskTGEvtFlDCkLXzXXkoSAlSUkkk7brSPvQSAhUMUsVd9nSexSpqEpXFirCHXkLCk5JwMEdR03HmPMVYZscx2TJjZjtuxk63UvPoRhIGSdzuB40WEIVilirpt0kEjQkkRu17LB/K/iqritQvSRsKenA2FNWLUloCkKSeihitKeK33FOmRBaeb7WiU2FLP5RQdWjON0lWFY+vnWfxtXSnF3N2NHc4PkwFwENAdlOnVnG+rPj9wak5nI7HHXXxJoD3oruGPtL2sTIvzkopW5FYDvZXoyltkjUhzJzg53BUrx3z8q8+123YqYc6FzYqWmUBKHtCgpvWAoHBG4cUCCPpitNwsZi7nxEpEdqJOLIKWdISlte+NjsPPPjnNVeI/2l9krF2ehrilaNSWlIKic7dBnrShzLm7OgOnj571rfzXRh/Jlv5KhH4ulx5zMnszRbbeW4pgk6FpIaCU+Y0clJCuuf1gjcQliLHipgRyww2wlJBIWS04HAoq6bqK/Dos71t705xMi8ITao6VwSlHvoRpz8WT1qgkQH+IL3w/G5aY81oKQEY0ofSnJx6A/6aQz/ohzcsB0vRuh66TDxqNZenRY1u5NR72zc4kVbZbe53Kcf15Vqz10jHpV6JxVNa5Zll6Q4hh1jnB/Q5ha21ZB0kDHLx08TV3hJo2uPdL1IbAXCbLDST4unYj7bD71L2U3HhrhuMteDInOpUvx3UrJql/MaH41oGr9iUoQktu9/YQlPEK+yuxRBbcYeS+Hi4sqdUXeqioYGwDfw/BnbO0Uu8tyJsuW3DU25LjuMvAv6095IGpPdGMY6b9aN3jiWXabi7brIhmJDiq5YQGwSsjqVE/OrPCU72nxLNlMxGIrqoCspb91S9Se9v5/+865dyZGwmYx6qxv6/ZWiJpfgHb+Cz37RzewGCSrsvYOycrX3evv9Ovy6UF01tr2eKRaJHtJ+GqLpHMDamyrGR0wM9cVjcVVxpe1aXa9jf8AASpG4GvrpMOnSlXsCnp64tOAM7gkfLatK0OFzIamsy7jBWjCiwEajkb7L+f19KANMqedbabGVuKCEjzJOBRqa7bbVLcgMWyPODCy09IkrcCnVpOFaNKgEJznGxPQnNKnh7WhZHwXLJcN0Ffa4gt8u6Xl6dzo7E5hLDehGpQAGMnwzQW4RbA1FUq2zJjsgKGEPMhKcZ33+lWWY9uZhSbsqK4+wZPZ4kV5zbVpC1FxScEgAjYYyT9ablxLrb5jjEJqHOht8/TGKuW62CArZRUQoZByDgjO1JZw2RuthIGteGhSY7kOcKcAiEridCeKkz4q3XIKmktOtLyAoYwru+fTf5UDW/Gt97Eq0LWqO06Fs60lJx4pOfuKPPRoiLzEtaOH2n2nW4wU42t4PEuNoUog6tOcqJ93G29VOzxbfbX1ogxrktN0ejJdd5mC2hCCkgIWnqST962LixM7o8K+IQ+d7tnztScV3yDPitRbSlSWnHlSH9SdOVn+fUn7Cqbt2bRYLRHjLUmZCkLeOU7DJJG/j1G1E0WWIua2puF/aX7cJLVrddKQp0rxpySFFJT3wnIUemaD3nCNLT9n9mzEE8xKeYhC0+HcWSQc+IOD5VkXDia1rBdA3/qH8h5cXHxRGZI4cvT/AG6a7LgSV4L7TTetKz5pPhStN0ssK9ynmWHosFyIWE5ytSlEp7x8uhq4xYuFbTEhni66z2Z0tkPpjQ2tXIbV7pX3Vb/L9KII4EsjafbauIm3uGG0Fxx5H99kdEYA6n6Z8MZpf4aLAsLnV0Hl7f2uxNJYcALWSlxOHWoi1QZ05ySB+WhxgJSo/M/TNCCmt8xxjwd2tqA3wYx7PWsIU+5pLoBONXQn5+9ms1xda2LNxRcbbFUVMsOfl6jkhJSFAHzxnH2qmAY/lJPulSG9j9kKCNhSqZKdhTVRSVkvTalNOIcbOFoUFJPkRuKMzWrTc5Ls4XAQFPqLj8dyOtzQs7q0FOyk5zgHTjpQrTS012WWk5Iky/bXYsm1OPvsxDJ58WU43rKVaQkhaU+CgB06EDrvSK4VsgTGocrtkuW3yVOIbUhDTeQVAFWConAHQADPWhuKWmjBGa0auJCq5qZVNmKtL8RmM62lxQ5WG0JKkJzsQpJPzGR40NZubsCyCFAuEhp4T3HVKjrW2FoLaEpORjxSdj0odppaawRgIzKnjJjTn3jdZrzbiwFJfUgvZV/j+Lp4jP0q5dpLJsLVsFwXcXUyOal3QvSwjQUlCSvc5JBIwB3RQzTS0itLNoyWl42ie3YUDiq3p5jHZkR5yE7mM6gY38gQRv8ATzpcOcLxZlhlKfmd2SgLS2h1SUtLTqAUtIICsHBGaC2e7XCxSzJtjwTrGl1ladTbyfJSfH+dE3bxZ5DL5itTbM/JTiQzGSl6O5segJCk9TsNt6g5UEz2YROxN9VVBNG12Txfoq/DtjY/aBfa3Uqt1rUZEt8e6UIOQB/mIAA+ZoPcJrt2usy5PghyU8p0j+HJ2H2GB9qIybwV8PsWaHGEdor5stwKyqSsHu58kgYwPPehqG9IqtjD1KQ54qgvaU7ClUqU7ClTVxaWmlpqfTS003FIyCg00tNT4paaMUZBQaaWn5VdhwpM14Mw47r7p+BtJUf0rZ2b8MrnLw5c3m4TZ+Ed9z06D1pb3sZ3iu2Nc/uhc/00tNdEvH4YXCPqXapLctHg253F/wBD+lYufbplue5U+K7Hc8A4nGfp50MkY/ula9jmdQh+n5U3LB8KsaaWKZil5BV9A8qfTU+mlijFGS8gbClU4TsKVZSMk2mlproVn/DOS6EuXeWlhJ/csjUr7q6D9a3Nn4Ws9o0qiQkF0fvnBrX6np9qXLzImabtEXDlfs6XI7PwZfLrpU1ELLKv3sjuD06n0rc2f8MrdG0uXN9yY4PgHcb/AKn1reAU9QScuR/TS9CPhxs67VaFBiwGQzCjtMNj4W0gCrGKelUqpAATYqKTGYlsqZksodbV1QtIUD61NSoWnaxN4/Da0TcrgFyC55I7yPQ/8EVh7vwFfLblSGBMZHxxzk/7evpmu3UxFUx8uRnjamk4kb/RfNi2lIUUrSUqGxChgim019B3WxWu7IInwmXlY2WU4WPoobisTd/wxScuWeaU+TMgZH2UOnoauj5sTtO0oJeFK3bdrnAGwpVozwRxCklPY0HG2Q8jf9aaqO1i8wpuzl/SV//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 name="Rectangle 3"/>
          <p:cNvSpPr/>
          <p:nvPr/>
        </p:nvSpPr>
        <p:spPr>
          <a:xfrm>
            <a:off x="307975" y="1470581"/>
            <a:ext cx="8531225" cy="4524315"/>
          </a:xfrm>
          <a:prstGeom prst="rect">
            <a:avLst/>
          </a:prstGeom>
        </p:spPr>
        <p:txBody>
          <a:bodyPr wrap="square">
            <a:spAutoFit/>
          </a:bodyPr>
          <a:lstStyle/>
          <a:p>
            <a:r>
              <a:rPr lang="en-US" sz="2400" dirty="0" smtClean="0">
                <a:solidFill>
                  <a:srgbClr val="000000"/>
                </a:solidFill>
              </a:rPr>
              <a:t>Help </a:t>
            </a:r>
            <a:r>
              <a:rPr lang="en-US" sz="2400" dirty="0">
                <a:solidFill>
                  <a:srgbClr val="000000"/>
                </a:solidFill>
              </a:rPr>
              <a:t>your patients, </a:t>
            </a:r>
            <a:r>
              <a:rPr lang="en-US" sz="2400" dirty="0" smtClean="0">
                <a:solidFill>
                  <a:srgbClr val="000000"/>
                </a:solidFill>
              </a:rPr>
              <a:t>students and community members learn </a:t>
            </a:r>
            <a:r>
              <a:rPr lang="en-US" sz="2400" dirty="0">
                <a:solidFill>
                  <a:srgbClr val="000000"/>
                </a:solidFill>
              </a:rPr>
              <a:t>more about the four basic ways to apply for health </a:t>
            </a:r>
            <a:r>
              <a:rPr lang="en-US" sz="2400" dirty="0" smtClean="0">
                <a:solidFill>
                  <a:srgbClr val="000000"/>
                </a:solidFill>
              </a:rPr>
              <a:t>coverage: </a:t>
            </a:r>
          </a:p>
          <a:p>
            <a:endParaRPr lang="en-US" sz="2400" dirty="0">
              <a:solidFill>
                <a:srgbClr val="000000"/>
              </a:solidFill>
            </a:endParaRPr>
          </a:p>
          <a:p>
            <a:pPr marL="342900" indent="-342900">
              <a:buFont typeface="Arial" pitchFamily="34" charset="0"/>
              <a:buChar char="•"/>
            </a:pPr>
            <a:r>
              <a:rPr lang="en-US" sz="2400" dirty="0">
                <a:solidFill>
                  <a:srgbClr val="000000"/>
                </a:solidFill>
              </a:rPr>
              <a:t>Online at </a:t>
            </a:r>
            <a:r>
              <a:rPr lang="en-US" sz="2400" u="sng" dirty="0" smtClean="0">
                <a:solidFill>
                  <a:srgbClr val="000000"/>
                </a:solidFill>
                <a:hlinkClick r:id="rId3"/>
              </a:rPr>
              <a:t>HealthCare.gov</a:t>
            </a:r>
            <a:endParaRPr lang="en-US" sz="2400" u="sng" dirty="0" smtClean="0">
              <a:solidFill>
                <a:srgbClr val="000000"/>
              </a:solidFill>
            </a:endParaRPr>
          </a:p>
          <a:p>
            <a:endParaRPr lang="en-US" sz="2400" dirty="0">
              <a:solidFill>
                <a:srgbClr val="000000"/>
              </a:solidFill>
            </a:endParaRPr>
          </a:p>
          <a:p>
            <a:pPr marL="342900" indent="-342900">
              <a:buFont typeface="Arial" pitchFamily="34" charset="0"/>
              <a:buChar char="•"/>
            </a:pPr>
            <a:r>
              <a:rPr lang="en-US" sz="2400" dirty="0">
                <a:solidFill>
                  <a:srgbClr val="000000"/>
                </a:solidFill>
              </a:rPr>
              <a:t>By phone at 1-800-318-2596 </a:t>
            </a:r>
            <a:endParaRPr lang="en-US" sz="2400" dirty="0" smtClean="0">
              <a:solidFill>
                <a:srgbClr val="000000"/>
              </a:solidFill>
            </a:endParaRPr>
          </a:p>
          <a:p>
            <a:endParaRPr lang="en-US" sz="2400" dirty="0">
              <a:solidFill>
                <a:srgbClr val="000000"/>
              </a:solidFill>
            </a:endParaRPr>
          </a:p>
          <a:p>
            <a:pPr marL="342900" indent="-342900">
              <a:buFont typeface="Arial" pitchFamily="34" charset="0"/>
              <a:buChar char="•"/>
            </a:pPr>
            <a:r>
              <a:rPr lang="en-US" sz="2400" dirty="0">
                <a:solidFill>
                  <a:srgbClr val="000000"/>
                </a:solidFill>
              </a:rPr>
              <a:t>In-person with a trained counselor </a:t>
            </a:r>
            <a:r>
              <a:rPr lang="en-US" sz="2400" dirty="0" smtClean="0">
                <a:solidFill>
                  <a:srgbClr val="000000"/>
                </a:solidFill>
              </a:rPr>
              <a:t>– find </a:t>
            </a:r>
            <a:r>
              <a:rPr lang="en-US" sz="2400" dirty="0">
                <a:solidFill>
                  <a:srgbClr val="000000"/>
                </a:solidFill>
              </a:rPr>
              <a:t>help in your area at </a:t>
            </a:r>
            <a:r>
              <a:rPr lang="en-US" sz="2400" u="sng" dirty="0" smtClean="0">
                <a:solidFill>
                  <a:srgbClr val="000000"/>
                </a:solidFill>
                <a:hlinkClick r:id="rId4"/>
              </a:rPr>
              <a:t>LocalHelp.HealthCare.gov</a:t>
            </a:r>
            <a:endParaRPr lang="en-US" sz="2400" u="sng" dirty="0" smtClean="0">
              <a:solidFill>
                <a:srgbClr val="000000"/>
              </a:solidFill>
            </a:endParaRPr>
          </a:p>
          <a:p>
            <a:endParaRPr lang="en-US" sz="2400" dirty="0">
              <a:solidFill>
                <a:srgbClr val="000000"/>
              </a:solidFill>
            </a:endParaRPr>
          </a:p>
          <a:p>
            <a:pPr marL="342900" indent="-342900">
              <a:buFont typeface="Arial" pitchFamily="34" charset="0"/>
              <a:buChar char="•"/>
            </a:pPr>
            <a:r>
              <a:rPr lang="en-US" sz="2400" dirty="0">
                <a:solidFill>
                  <a:srgbClr val="000000"/>
                </a:solidFill>
              </a:rPr>
              <a:t>By mail by downloading the paper application from </a:t>
            </a:r>
            <a:r>
              <a:rPr lang="en-US" sz="2400" u="sng" dirty="0">
                <a:solidFill>
                  <a:srgbClr val="000000"/>
                </a:solidFill>
                <a:hlinkClick r:id="rId3"/>
              </a:rPr>
              <a:t>HealthCare.gov</a:t>
            </a:r>
            <a:endParaRPr lang="en-US" sz="2400" dirty="0">
              <a:solidFill>
                <a:srgbClr val="000000"/>
              </a:solidFill>
            </a:endParaRPr>
          </a:p>
        </p:txBody>
      </p:sp>
      <p:sp>
        <p:nvSpPr>
          <p:cNvPr id="7" name="Slide Number Placeholder 11"/>
          <p:cNvSpPr txBox="1">
            <a:spLocks/>
          </p:cNvSpPr>
          <p:nvPr/>
        </p:nvSpPr>
        <p:spPr bwMode="auto">
          <a:xfrm>
            <a:off x="8305800" y="6400800"/>
            <a:ext cx="838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0" latinLnBrk="0" hangingPunct="0">
              <a:defRPr sz="1800" kern="1200">
                <a:solidFill>
                  <a:schemeClr val="tx1"/>
                </a:solidFill>
                <a:latin typeface="CopprplGoth Bd BT" pitchFamily="34" charset="0"/>
                <a:ea typeface="+mn-ea"/>
                <a:cs typeface="+mn-cs"/>
              </a:defRPr>
            </a:lvl1pPr>
            <a:lvl2pPr marL="742950" indent="-285750" algn="l" defTabSz="457200" rtl="0" eaLnBrk="0" latinLnBrk="0" hangingPunct="0">
              <a:defRPr sz="1800" kern="1200">
                <a:solidFill>
                  <a:schemeClr val="tx1"/>
                </a:solidFill>
                <a:latin typeface="CopprplGoth Bd BT" pitchFamily="34" charset="0"/>
                <a:ea typeface="+mn-ea"/>
                <a:cs typeface="+mn-cs"/>
              </a:defRPr>
            </a:lvl2pPr>
            <a:lvl3pPr marL="1143000" indent="-228600" algn="l" defTabSz="457200" rtl="0" eaLnBrk="0" latinLnBrk="0" hangingPunct="0">
              <a:defRPr sz="1800" kern="1200">
                <a:solidFill>
                  <a:schemeClr val="tx1"/>
                </a:solidFill>
                <a:latin typeface="CopprplGoth Bd BT" pitchFamily="34" charset="0"/>
                <a:ea typeface="+mn-ea"/>
                <a:cs typeface="+mn-cs"/>
              </a:defRPr>
            </a:lvl3pPr>
            <a:lvl4pPr marL="1600200" indent="-228600" algn="l" defTabSz="457200" rtl="0" eaLnBrk="0" latinLnBrk="0" hangingPunct="0">
              <a:defRPr sz="1800" kern="1200">
                <a:solidFill>
                  <a:schemeClr val="tx1"/>
                </a:solidFill>
                <a:latin typeface="CopprplGoth Bd BT" pitchFamily="34" charset="0"/>
                <a:ea typeface="+mn-ea"/>
                <a:cs typeface="+mn-cs"/>
              </a:defRPr>
            </a:lvl4pPr>
            <a:lvl5pPr marL="2057400" indent="-228600" algn="l" defTabSz="457200" rtl="0" eaLnBrk="0" latinLnBrk="0" hangingPunct="0">
              <a:defRPr sz="1800" kern="1200">
                <a:solidFill>
                  <a:schemeClr val="tx1"/>
                </a:solidFill>
                <a:latin typeface="CopprplGoth Bd BT" pitchFamily="34" charset="0"/>
                <a:ea typeface="+mn-ea"/>
                <a:cs typeface="+mn-cs"/>
              </a:defRPr>
            </a:lvl5pPr>
            <a:lvl6pPr marL="2514600" indent="-228600" algn="l" defTabSz="457200" rtl="0" eaLnBrk="0" fontAlgn="base" latinLnBrk="0" hangingPunct="0">
              <a:spcBef>
                <a:spcPct val="0"/>
              </a:spcBef>
              <a:spcAft>
                <a:spcPct val="0"/>
              </a:spcAft>
              <a:defRPr sz="1800" kern="1200">
                <a:solidFill>
                  <a:schemeClr val="tx1"/>
                </a:solidFill>
                <a:latin typeface="CopprplGoth Bd BT" pitchFamily="34" charset="0"/>
                <a:ea typeface="+mn-ea"/>
                <a:cs typeface="+mn-cs"/>
              </a:defRPr>
            </a:lvl6pPr>
            <a:lvl7pPr marL="2971800" indent="-228600" algn="l" defTabSz="457200" rtl="0" eaLnBrk="0" fontAlgn="base" latinLnBrk="0" hangingPunct="0">
              <a:spcBef>
                <a:spcPct val="0"/>
              </a:spcBef>
              <a:spcAft>
                <a:spcPct val="0"/>
              </a:spcAft>
              <a:defRPr sz="1800" kern="1200">
                <a:solidFill>
                  <a:schemeClr val="tx1"/>
                </a:solidFill>
                <a:latin typeface="CopprplGoth Bd BT" pitchFamily="34" charset="0"/>
                <a:ea typeface="+mn-ea"/>
                <a:cs typeface="+mn-cs"/>
              </a:defRPr>
            </a:lvl7pPr>
            <a:lvl8pPr marL="3429000" indent="-228600" algn="l" defTabSz="457200" rtl="0" eaLnBrk="0" fontAlgn="base" latinLnBrk="0" hangingPunct="0">
              <a:spcBef>
                <a:spcPct val="0"/>
              </a:spcBef>
              <a:spcAft>
                <a:spcPct val="0"/>
              </a:spcAft>
              <a:defRPr sz="1800" kern="1200">
                <a:solidFill>
                  <a:schemeClr val="tx1"/>
                </a:solidFill>
                <a:latin typeface="CopprplGoth Bd BT" pitchFamily="34" charset="0"/>
                <a:ea typeface="+mn-ea"/>
                <a:cs typeface="+mn-cs"/>
              </a:defRPr>
            </a:lvl8pPr>
            <a:lvl9pPr marL="3886200" indent="-228600" algn="l" defTabSz="457200" rtl="0" eaLnBrk="0" fontAlgn="base" latinLnBrk="0" hangingPunct="0">
              <a:spcBef>
                <a:spcPct val="0"/>
              </a:spcBef>
              <a:spcAft>
                <a:spcPct val="0"/>
              </a:spcAft>
              <a:defRPr sz="1800" kern="1200">
                <a:solidFill>
                  <a:schemeClr val="tx1"/>
                </a:solidFill>
                <a:latin typeface="CopprplGoth Bd BT" pitchFamily="34" charset="0"/>
                <a:ea typeface="+mn-ea"/>
                <a:cs typeface="+mn-cs"/>
              </a:defRPr>
            </a:lvl9pPr>
          </a:lstStyle>
          <a:p>
            <a:pPr eaLnBrk="1" hangingPunct="1"/>
            <a:fld id="{8747BC60-686F-4B84-BE52-E1E71C942AB4}" type="slidenum">
              <a:rPr lang="en-US" smtClean="0">
                <a:solidFill>
                  <a:srgbClr val="898989"/>
                </a:solidFill>
              </a:rPr>
              <a:pPr eaLnBrk="1" hangingPunct="1"/>
              <a:t>10</a:t>
            </a:fld>
            <a:endParaRPr lang="en-US" dirty="0">
              <a:solidFill>
                <a:srgbClr val="898989"/>
              </a:solidFill>
            </a:endParaRPr>
          </a:p>
        </p:txBody>
      </p:sp>
    </p:spTree>
    <p:extLst>
      <p:ext uri="{BB962C8B-B14F-4D97-AF65-F5344CB8AC3E}">
        <p14:creationId xmlns:p14="http://schemas.microsoft.com/office/powerpoint/2010/main" val="3401376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259715"/>
            <a:ext cx="9144000" cy="1447800"/>
          </a:xfrm>
        </p:spPr>
        <p:txBody>
          <a:bodyPr>
            <a:normAutofit/>
          </a:bodyPr>
          <a:lstStyle/>
          <a:p>
            <a:r>
              <a:rPr lang="en-US" sz="3600" dirty="0" smtClean="0">
                <a:solidFill>
                  <a:schemeClr val="bg1"/>
                </a:solidFill>
              </a:rPr>
              <a:t>Provider Resources </a:t>
            </a:r>
            <a:endParaRPr lang="en-US" sz="3600" dirty="0">
              <a:solidFill>
                <a:schemeClr val="bg1"/>
              </a:solidFill>
            </a:endParaRPr>
          </a:p>
        </p:txBody>
      </p:sp>
      <p:pic>
        <p:nvPicPr>
          <p:cNvPr id="4" name="Picture 3"/>
          <p:cNvPicPr/>
          <p:nvPr/>
        </p:nvPicPr>
        <p:blipFill rotWithShape="1">
          <a:blip r:embed="rId3"/>
          <a:srcRect l="9894" t="10695" r="60561" b="8877"/>
          <a:stretch/>
        </p:blipFill>
        <p:spPr bwMode="auto">
          <a:xfrm>
            <a:off x="314960" y="1934210"/>
            <a:ext cx="3627121" cy="304419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5" name="Picture 4"/>
          <p:cNvPicPr/>
          <p:nvPr/>
        </p:nvPicPr>
        <p:blipFill rotWithShape="1">
          <a:blip r:embed="rId4"/>
          <a:srcRect l="10829" t="26524" r="62166" b="7166"/>
          <a:stretch/>
        </p:blipFill>
        <p:spPr bwMode="auto">
          <a:xfrm>
            <a:off x="4947920" y="2751454"/>
            <a:ext cx="3586797" cy="2745106"/>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2" name="Rectangle 1"/>
          <p:cNvSpPr/>
          <p:nvPr/>
        </p:nvSpPr>
        <p:spPr>
          <a:xfrm>
            <a:off x="4262278" y="2168186"/>
            <a:ext cx="4958079" cy="369332"/>
          </a:xfrm>
          <a:prstGeom prst="rect">
            <a:avLst/>
          </a:prstGeom>
        </p:spPr>
        <p:txBody>
          <a:bodyPr wrap="square">
            <a:spAutoFit/>
          </a:bodyPr>
          <a:lstStyle/>
          <a:p>
            <a:pPr algn="ctr"/>
            <a:r>
              <a:rPr lang="en-US" b="1" dirty="0" smtClean="0">
                <a:solidFill>
                  <a:srgbClr val="000099"/>
                </a:solidFill>
              </a:rPr>
              <a:t>HRSA.gov/</a:t>
            </a:r>
            <a:r>
              <a:rPr lang="en-US" b="1" dirty="0" err="1" smtClean="0">
                <a:solidFill>
                  <a:srgbClr val="000099"/>
                </a:solidFill>
              </a:rPr>
              <a:t>AffordableCareAct</a:t>
            </a:r>
            <a:r>
              <a:rPr lang="en-US" b="1" dirty="0" smtClean="0">
                <a:solidFill>
                  <a:srgbClr val="000099"/>
                </a:solidFill>
              </a:rPr>
              <a:t>/Toolkit </a:t>
            </a:r>
            <a:endParaRPr lang="en-US" b="1" dirty="0">
              <a:solidFill>
                <a:srgbClr val="000099"/>
              </a:solidFill>
            </a:endParaRPr>
          </a:p>
        </p:txBody>
      </p:sp>
      <p:sp>
        <p:nvSpPr>
          <p:cNvPr id="6" name="Rectangle 5"/>
          <p:cNvSpPr/>
          <p:nvPr/>
        </p:nvSpPr>
        <p:spPr>
          <a:xfrm>
            <a:off x="409234" y="1361589"/>
            <a:ext cx="3682418" cy="523220"/>
          </a:xfrm>
          <a:prstGeom prst="rect">
            <a:avLst/>
          </a:prstGeom>
        </p:spPr>
        <p:txBody>
          <a:bodyPr wrap="none">
            <a:spAutoFit/>
          </a:bodyPr>
          <a:lstStyle/>
          <a:p>
            <a:r>
              <a:rPr lang="en-US" sz="2800" b="1" dirty="0">
                <a:solidFill>
                  <a:srgbClr val="000099"/>
                </a:solidFill>
              </a:rPr>
              <a:t>Marketplace.cms.gov </a:t>
            </a:r>
          </a:p>
        </p:txBody>
      </p:sp>
      <p:sp>
        <p:nvSpPr>
          <p:cNvPr id="7" name="Slide Number Placeholder 11"/>
          <p:cNvSpPr txBox="1">
            <a:spLocks/>
          </p:cNvSpPr>
          <p:nvPr/>
        </p:nvSpPr>
        <p:spPr bwMode="auto">
          <a:xfrm>
            <a:off x="8305800" y="6400800"/>
            <a:ext cx="838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0" latinLnBrk="0" hangingPunct="0">
              <a:defRPr sz="1800" kern="1200">
                <a:solidFill>
                  <a:schemeClr val="tx1"/>
                </a:solidFill>
                <a:latin typeface="CopprplGoth Bd BT" pitchFamily="34" charset="0"/>
                <a:ea typeface="+mn-ea"/>
                <a:cs typeface="+mn-cs"/>
              </a:defRPr>
            </a:lvl1pPr>
            <a:lvl2pPr marL="742950" indent="-285750" algn="l" defTabSz="457200" rtl="0" eaLnBrk="0" latinLnBrk="0" hangingPunct="0">
              <a:defRPr sz="1800" kern="1200">
                <a:solidFill>
                  <a:schemeClr val="tx1"/>
                </a:solidFill>
                <a:latin typeface="CopprplGoth Bd BT" pitchFamily="34" charset="0"/>
                <a:ea typeface="+mn-ea"/>
                <a:cs typeface="+mn-cs"/>
              </a:defRPr>
            </a:lvl2pPr>
            <a:lvl3pPr marL="1143000" indent="-228600" algn="l" defTabSz="457200" rtl="0" eaLnBrk="0" latinLnBrk="0" hangingPunct="0">
              <a:defRPr sz="1800" kern="1200">
                <a:solidFill>
                  <a:schemeClr val="tx1"/>
                </a:solidFill>
                <a:latin typeface="CopprplGoth Bd BT" pitchFamily="34" charset="0"/>
                <a:ea typeface="+mn-ea"/>
                <a:cs typeface="+mn-cs"/>
              </a:defRPr>
            </a:lvl3pPr>
            <a:lvl4pPr marL="1600200" indent="-228600" algn="l" defTabSz="457200" rtl="0" eaLnBrk="0" latinLnBrk="0" hangingPunct="0">
              <a:defRPr sz="1800" kern="1200">
                <a:solidFill>
                  <a:schemeClr val="tx1"/>
                </a:solidFill>
                <a:latin typeface="CopprplGoth Bd BT" pitchFamily="34" charset="0"/>
                <a:ea typeface="+mn-ea"/>
                <a:cs typeface="+mn-cs"/>
              </a:defRPr>
            </a:lvl4pPr>
            <a:lvl5pPr marL="2057400" indent="-228600" algn="l" defTabSz="457200" rtl="0" eaLnBrk="0" latinLnBrk="0" hangingPunct="0">
              <a:defRPr sz="1800" kern="1200">
                <a:solidFill>
                  <a:schemeClr val="tx1"/>
                </a:solidFill>
                <a:latin typeface="CopprplGoth Bd BT" pitchFamily="34" charset="0"/>
                <a:ea typeface="+mn-ea"/>
                <a:cs typeface="+mn-cs"/>
              </a:defRPr>
            </a:lvl5pPr>
            <a:lvl6pPr marL="2514600" indent="-228600" algn="l" defTabSz="457200" rtl="0" eaLnBrk="0" fontAlgn="base" latinLnBrk="0" hangingPunct="0">
              <a:spcBef>
                <a:spcPct val="0"/>
              </a:spcBef>
              <a:spcAft>
                <a:spcPct val="0"/>
              </a:spcAft>
              <a:defRPr sz="1800" kern="1200">
                <a:solidFill>
                  <a:schemeClr val="tx1"/>
                </a:solidFill>
                <a:latin typeface="CopprplGoth Bd BT" pitchFamily="34" charset="0"/>
                <a:ea typeface="+mn-ea"/>
                <a:cs typeface="+mn-cs"/>
              </a:defRPr>
            </a:lvl6pPr>
            <a:lvl7pPr marL="2971800" indent="-228600" algn="l" defTabSz="457200" rtl="0" eaLnBrk="0" fontAlgn="base" latinLnBrk="0" hangingPunct="0">
              <a:spcBef>
                <a:spcPct val="0"/>
              </a:spcBef>
              <a:spcAft>
                <a:spcPct val="0"/>
              </a:spcAft>
              <a:defRPr sz="1800" kern="1200">
                <a:solidFill>
                  <a:schemeClr val="tx1"/>
                </a:solidFill>
                <a:latin typeface="CopprplGoth Bd BT" pitchFamily="34" charset="0"/>
                <a:ea typeface="+mn-ea"/>
                <a:cs typeface="+mn-cs"/>
              </a:defRPr>
            </a:lvl7pPr>
            <a:lvl8pPr marL="3429000" indent="-228600" algn="l" defTabSz="457200" rtl="0" eaLnBrk="0" fontAlgn="base" latinLnBrk="0" hangingPunct="0">
              <a:spcBef>
                <a:spcPct val="0"/>
              </a:spcBef>
              <a:spcAft>
                <a:spcPct val="0"/>
              </a:spcAft>
              <a:defRPr sz="1800" kern="1200">
                <a:solidFill>
                  <a:schemeClr val="tx1"/>
                </a:solidFill>
                <a:latin typeface="CopprplGoth Bd BT" pitchFamily="34" charset="0"/>
                <a:ea typeface="+mn-ea"/>
                <a:cs typeface="+mn-cs"/>
              </a:defRPr>
            </a:lvl8pPr>
            <a:lvl9pPr marL="3886200" indent="-228600" algn="l" defTabSz="457200" rtl="0" eaLnBrk="0" fontAlgn="base" latinLnBrk="0" hangingPunct="0">
              <a:spcBef>
                <a:spcPct val="0"/>
              </a:spcBef>
              <a:spcAft>
                <a:spcPct val="0"/>
              </a:spcAft>
              <a:defRPr sz="1800" kern="1200">
                <a:solidFill>
                  <a:schemeClr val="tx1"/>
                </a:solidFill>
                <a:latin typeface="CopprplGoth Bd BT" pitchFamily="34" charset="0"/>
                <a:ea typeface="+mn-ea"/>
                <a:cs typeface="+mn-cs"/>
              </a:defRPr>
            </a:lvl9pPr>
          </a:lstStyle>
          <a:p>
            <a:pPr eaLnBrk="1" hangingPunct="1"/>
            <a:fld id="{8747BC60-686F-4B84-BE52-E1E71C942AB4}" type="slidenum">
              <a:rPr lang="en-US" smtClean="0">
                <a:solidFill>
                  <a:srgbClr val="898989"/>
                </a:solidFill>
              </a:rPr>
              <a:pPr eaLnBrk="1" hangingPunct="1"/>
              <a:t>11</a:t>
            </a:fld>
            <a:endParaRPr lang="en-US" dirty="0">
              <a:solidFill>
                <a:srgbClr val="898989"/>
              </a:solidFill>
            </a:endParaRPr>
          </a:p>
        </p:txBody>
      </p:sp>
    </p:spTree>
    <p:extLst>
      <p:ext uri="{BB962C8B-B14F-4D97-AF65-F5344CB8AC3E}">
        <p14:creationId xmlns:p14="http://schemas.microsoft.com/office/powerpoint/2010/main" val="28052951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43650" y="3244334"/>
            <a:ext cx="248786" cy="369332"/>
          </a:xfrm>
          <a:prstGeom prst="rect">
            <a:avLst/>
          </a:prstGeom>
        </p:spPr>
        <p:txBody>
          <a:bodyPr wrap="none">
            <a:spAutoFit/>
          </a:bodyPr>
          <a:lstStyle/>
          <a:p>
            <a:pPr defTabSz="914400" fontAlgn="base">
              <a:spcBef>
                <a:spcPct val="0"/>
              </a:spcBef>
              <a:spcAft>
                <a:spcPct val="0"/>
              </a:spcAft>
            </a:pPr>
            <a:r>
              <a:rPr lang="en-US" dirty="0">
                <a:solidFill>
                  <a:srgbClr val="000000"/>
                </a:solidFill>
                <a:latin typeface="CopprplGoth Bd BT" pitchFamily="34" charset="0"/>
              </a:rPr>
              <a:t> </a:t>
            </a:r>
          </a:p>
        </p:txBody>
      </p:sp>
      <p:sp>
        <p:nvSpPr>
          <p:cNvPr id="3" name="Rectangle 2"/>
          <p:cNvSpPr/>
          <p:nvPr/>
        </p:nvSpPr>
        <p:spPr>
          <a:xfrm>
            <a:off x="685800" y="5486400"/>
            <a:ext cx="7924800" cy="1144929"/>
          </a:xfrm>
          <a:prstGeom prst="rect">
            <a:avLst/>
          </a:prstGeom>
        </p:spPr>
        <p:txBody>
          <a:bodyPr wrap="square">
            <a:spAutoFit/>
          </a:bodyPr>
          <a:lstStyle/>
          <a:p>
            <a:pPr algn="ctr" defTabSz="914400">
              <a:lnSpc>
                <a:spcPct val="80000"/>
              </a:lnSpc>
            </a:pPr>
            <a:r>
              <a:rPr lang="en-US" b="1" dirty="0">
                <a:solidFill>
                  <a:srgbClr val="333399">
                    <a:lumMod val="75000"/>
                  </a:srgbClr>
                </a:solidFill>
                <a:cs typeface="Times New Roman" pitchFamily="18" charset="0"/>
              </a:rPr>
              <a:t>Mary Wakefield, </a:t>
            </a:r>
            <a:r>
              <a:rPr lang="en-US" b="1" dirty="0" smtClean="0">
                <a:solidFill>
                  <a:srgbClr val="333399">
                    <a:lumMod val="75000"/>
                  </a:srgbClr>
                </a:solidFill>
                <a:cs typeface="Times New Roman" pitchFamily="18" charset="0"/>
              </a:rPr>
              <a:t>Ph.D., R.N.</a:t>
            </a:r>
            <a:endParaRPr lang="en-US" b="1" dirty="0">
              <a:solidFill>
                <a:srgbClr val="333399">
                  <a:lumMod val="75000"/>
                </a:srgbClr>
              </a:solidFill>
              <a:cs typeface="Times New Roman" pitchFamily="18" charset="0"/>
            </a:endParaRPr>
          </a:p>
          <a:p>
            <a:pPr algn="ctr" defTabSz="914400"/>
            <a:r>
              <a:rPr lang="en-US" dirty="0" smtClean="0">
                <a:solidFill>
                  <a:srgbClr val="333399">
                    <a:lumMod val="75000"/>
                  </a:srgbClr>
                </a:solidFill>
                <a:cs typeface="Times New Roman" pitchFamily="18" charset="0"/>
              </a:rPr>
              <a:t>Administrator</a:t>
            </a:r>
            <a:endParaRPr lang="en-US" dirty="0">
              <a:solidFill>
                <a:srgbClr val="333399">
                  <a:lumMod val="75000"/>
                </a:srgbClr>
              </a:solidFill>
              <a:cs typeface="Times New Roman" pitchFamily="18" charset="0"/>
            </a:endParaRPr>
          </a:p>
          <a:p>
            <a:pPr algn="ctr" defTabSz="914400"/>
            <a:r>
              <a:rPr lang="en-US" dirty="0">
                <a:solidFill>
                  <a:srgbClr val="333399">
                    <a:lumMod val="75000"/>
                  </a:srgbClr>
                </a:solidFill>
                <a:cs typeface="Times New Roman" pitchFamily="18" charset="0"/>
              </a:rPr>
              <a:t>Health Resources and Services </a:t>
            </a:r>
            <a:r>
              <a:rPr lang="en-US" dirty="0" smtClean="0">
                <a:solidFill>
                  <a:srgbClr val="333399">
                    <a:lumMod val="75000"/>
                  </a:srgbClr>
                </a:solidFill>
                <a:cs typeface="Times New Roman" pitchFamily="18" charset="0"/>
              </a:rPr>
              <a:t>Administration</a:t>
            </a:r>
          </a:p>
          <a:p>
            <a:pPr algn="ctr" defTabSz="914400"/>
            <a:r>
              <a:rPr lang="en-US" dirty="0" smtClean="0">
                <a:solidFill>
                  <a:srgbClr val="333399">
                    <a:lumMod val="75000"/>
                  </a:srgbClr>
                </a:solidFill>
                <a:cs typeface="Times New Roman" pitchFamily="18" charset="0"/>
              </a:rPr>
              <a:t>U.S. Department of Health and Human Services</a:t>
            </a:r>
            <a:endParaRPr lang="en-US" dirty="0">
              <a:solidFill>
                <a:srgbClr val="333399">
                  <a:lumMod val="75000"/>
                </a:srgbClr>
              </a:solidFill>
              <a:cs typeface="Times New Roman" pitchFamily="18" charset="0"/>
            </a:endParaRPr>
          </a:p>
        </p:txBody>
      </p:sp>
      <p:sp>
        <p:nvSpPr>
          <p:cNvPr id="13" name="Rectangle 12"/>
          <p:cNvSpPr/>
          <p:nvPr/>
        </p:nvSpPr>
        <p:spPr>
          <a:xfrm>
            <a:off x="132080" y="1813560"/>
            <a:ext cx="8839200" cy="1015663"/>
          </a:xfrm>
          <a:prstGeom prst="rect">
            <a:avLst/>
          </a:prstGeom>
        </p:spPr>
        <p:txBody>
          <a:bodyPr wrap="square">
            <a:spAutoFit/>
          </a:bodyPr>
          <a:lstStyle/>
          <a:p>
            <a:pPr algn="ctr" defTabSz="914400" fontAlgn="base">
              <a:spcBef>
                <a:spcPct val="0"/>
              </a:spcBef>
              <a:spcAft>
                <a:spcPct val="0"/>
              </a:spcAft>
            </a:pPr>
            <a:r>
              <a:rPr lang="en-US" sz="3600" b="1" dirty="0" smtClean="0">
                <a:solidFill>
                  <a:srgbClr val="333399">
                    <a:lumMod val="75000"/>
                  </a:srgbClr>
                </a:solidFill>
                <a:cs typeface="Times New Roman" pitchFamily="18" charset="0"/>
              </a:rPr>
              <a:t>Thank You</a:t>
            </a:r>
          </a:p>
          <a:p>
            <a:pPr algn="ctr" defTabSz="914400" fontAlgn="base">
              <a:spcBef>
                <a:spcPct val="0"/>
              </a:spcBef>
              <a:spcAft>
                <a:spcPct val="0"/>
              </a:spcAft>
            </a:pPr>
            <a:endParaRPr lang="en-US" sz="2400" b="1" dirty="0">
              <a:solidFill>
                <a:srgbClr val="333399">
                  <a:lumMod val="50000"/>
                </a:srgbClr>
              </a:solidFill>
              <a:latin typeface="Times New Roman" pitchFamily="18" charset="0"/>
              <a:cs typeface="Times New Roman" pitchFamily="18" charset="0"/>
            </a:endParaRPr>
          </a:p>
        </p:txBody>
      </p:sp>
      <p:pic>
        <p:nvPicPr>
          <p:cNvPr id="6" name="Picture 3" descr="H:\OA\OPAE\OD\Health Reform\Outreach\Nursing Stakeholder Outreach\Webcasts\NPWH\wakefield_0032PRI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8516" y="2667000"/>
            <a:ext cx="176413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62353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4160" y="2272665"/>
            <a:ext cx="8625840" cy="1470025"/>
          </a:xfrm>
        </p:spPr>
        <p:txBody>
          <a:bodyPr>
            <a:noAutofit/>
          </a:bodyPr>
          <a:lstStyle/>
          <a:p>
            <a:r>
              <a:rPr lang="en-US" sz="4000" dirty="0"/>
              <a:t>Overview of </a:t>
            </a:r>
            <a:r>
              <a:rPr lang="en-US" sz="4000" dirty="0" smtClean="0"/>
              <a:t>Medicaid Expansion and Health </a:t>
            </a:r>
            <a:r>
              <a:rPr lang="en-US" sz="4000" dirty="0"/>
              <a:t>Insurance Marketplaces</a:t>
            </a:r>
            <a:br>
              <a:rPr lang="en-US" sz="4000" dirty="0"/>
            </a:br>
            <a:r>
              <a:rPr lang="en-US" sz="4000" dirty="0" smtClean="0"/>
              <a:t/>
            </a:r>
            <a:br>
              <a:rPr lang="en-US" sz="4000" dirty="0" smtClean="0"/>
            </a:br>
            <a:r>
              <a:rPr lang="en-US" sz="2400" dirty="0" smtClean="0"/>
              <a:t>Jesse Bushman </a:t>
            </a:r>
            <a:br>
              <a:rPr lang="en-US" sz="2400" dirty="0" smtClean="0"/>
            </a:br>
            <a:r>
              <a:rPr lang="en-US" sz="2400" dirty="0" smtClean="0"/>
              <a:t>ACNM </a:t>
            </a:r>
            <a:r>
              <a:rPr lang="en-US" sz="2400" dirty="0"/>
              <a:t>Director of Advocacy and Government Affairs</a:t>
            </a:r>
            <a:endParaRPr lang="en-US" sz="4000" dirty="0"/>
          </a:p>
        </p:txBody>
      </p:sp>
    </p:spTree>
    <p:extLst>
      <p:ext uri="{BB962C8B-B14F-4D97-AF65-F5344CB8AC3E}">
        <p14:creationId xmlns:p14="http://schemas.microsoft.com/office/powerpoint/2010/main" val="15011799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520" y="876801"/>
            <a:ext cx="8808720" cy="1143000"/>
          </a:xfrm>
        </p:spPr>
        <p:txBody>
          <a:bodyPr>
            <a:normAutofit fontScale="90000"/>
          </a:bodyPr>
          <a:lstStyle/>
          <a:p>
            <a:r>
              <a:rPr lang="en-US" dirty="0" smtClean="0"/>
              <a:t>Integration with “Our Moment of Truth”</a:t>
            </a:r>
            <a:endParaRPr lang="en-US" dirty="0"/>
          </a:p>
        </p:txBody>
      </p:sp>
      <p:sp>
        <p:nvSpPr>
          <p:cNvPr id="3" name="Content Placeholder 2"/>
          <p:cNvSpPr>
            <a:spLocks noGrp="1"/>
          </p:cNvSpPr>
          <p:nvPr>
            <p:ph idx="1"/>
          </p:nvPr>
        </p:nvSpPr>
        <p:spPr>
          <a:xfrm>
            <a:off x="3253104" y="1879600"/>
            <a:ext cx="5779135" cy="4084320"/>
          </a:xfrm>
        </p:spPr>
        <p:txBody>
          <a:bodyPr>
            <a:normAutofit fontScale="92500" lnSpcReduction="10000"/>
          </a:bodyPr>
          <a:lstStyle/>
          <a:p>
            <a:pPr>
              <a:buFont typeface="Arial" pitchFamily="34" charset="0"/>
              <a:buChar char="•"/>
            </a:pPr>
            <a:r>
              <a:rPr lang="en-US" sz="2100" dirty="0" smtClean="0"/>
              <a:t>ACNM’s multi-year, consumer campaign targeting women 18-45</a:t>
            </a:r>
          </a:p>
          <a:p>
            <a:pPr>
              <a:buFont typeface="Arial" pitchFamily="34" charset="0"/>
              <a:buChar char="•"/>
            </a:pPr>
            <a:r>
              <a:rPr lang="en-US" sz="2100" dirty="0" smtClean="0"/>
              <a:t>Goal - improve </a:t>
            </a:r>
            <a:r>
              <a:rPr lang="en-US" sz="2100" dirty="0"/>
              <a:t>women’s </a:t>
            </a:r>
            <a:r>
              <a:rPr lang="en-US" sz="2100" dirty="0" smtClean="0"/>
              <a:t>health/maternity </a:t>
            </a:r>
            <a:r>
              <a:rPr lang="en-US" sz="2100" dirty="0"/>
              <a:t>care in </a:t>
            </a:r>
            <a:r>
              <a:rPr lang="en-US" sz="2100" dirty="0" smtClean="0"/>
              <a:t>US</a:t>
            </a:r>
          </a:p>
          <a:p>
            <a:pPr>
              <a:buFont typeface="Arial" pitchFamily="34" charset="0"/>
              <a:buChar char="•"/>
            </a:pPr>
            <a:r>
              <a:rPr lang="en-US" sz="2100" dirty="0"/>
              <a:t>I</a:t>
            </a:r>
            <a:r>
              <a:rPr lang="en-US" sz="2100" dirty="0" smtClean="0"/>
              <a:t>mplementing through </a:t>
            </a:r>
            <a:r>
              <a:rPr lang="en-US" sz="2100" dirty="0">
                <a:hlinkClick r:id="rId3"/>
              </a:rPr>
              <a:t>http://ourmomentoftruth.midwife.org/</a:t>
            </a:r>
            <a:r>
              <a:rPr lang="en-US" sz="2100" dirty="0" smtClean="0"/>
              <a:t> by re-introducing midwifery </a:t>
            </a:r>
            <a:r>
              <a:rPr lang="en-US" sz="2100" dirty="0"/>
              <a:t>care as important </a:t>
            </a:r>
            <a:r>
              <a:rPr lang="en-US" sz="2100" dirty="0" smtClean="0"/>
              <a:t>health care option for women to consider</a:t>
            </a:r>
          </a:p>
          <a:p>
            <a:pPr>
              <a:buFont typeface="Arial" pitchFamily="34" charset="0"/>
              <a:buChar char="•"/>
            </a:pPr>
            <a:r>
              <a:rPr lang="en-US" sz="2100" dirty="0" smtClean="0"/>
              <a:t>Toolkit currently available to help create conversations about midwifery care:  </a:t>
            </a:r>
            <a:r>
              <a:rPr lang="en-US" sz="2100" dirty="0">
                <a:hlinkClick r:id="rId4"/>
              </a:rPr>
              <a:t>http://www.midwife.org/index.asp?bid=1412&amp;RequestBinary=True</a:t>
            </a:r>
            <a:r>
              <a:rPr lang="en-US" sz="2100" dirty="0" smtClean="0">
                <a:hlinkClick r:id="rId4"/>
              </a:rPr>
              <a:t>#</a:t>
            </a:r>
            <a:endParaRPr lang="en-US" sz="2100" dirty="0" smtClean="0"/>
          </a:p>
          <a:p>
            <a:pPr>
              <a:buFont typeface="Arial" pitchFamily="34" charset="0"/>
              <a:buChar char="•"/>
            </a:pPr>
            <a:r>
              <a:rPr lang="en-US" sz="2100" dirty="0" smtClean="0"/>
              <a:t>Materials from HHS on the ACA could be used alongside OMOT Toolkit.</a:t>
            </a:r>
          </a:p>
          <a:p>
            <a:endParaRPr lang="en-US" sz="2000" dirty="0" smtClean="0"/>
          </a:p>
          <a:p>
            <a:endParaRPr lang="en-US" sz="2000" dirty="0" smtClean="0"/>
          </a:p>
          <a:p>
            <a:endParaRPr lang="en-US" sz="2000" dirty="0" smtClean="0"/>
          </a:p>
          <a:p>
            <a:endParaRPr lang="en-US" sz="2000" dirty="0"/>
          </a:p>
        </p:txBody>
      </p:sp>
      <p:pic>
        <p:nvPicPr>
          <p:cNvPr id="11266" name="Picture 2" descr="image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42" y="2567669"/>
            <a:ext cx="3256143" cy="2126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66978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4160" y="2272665"/>
            <a:ext cx="8625840" cy="1470025"/>
          </a:xfrm>
        </p:spPr>
        <p:txBody>
          <a:bodyPr>
            <a:noAutofit/>
          </a:bodyPr>
          <a:lstStyle/>
          <a:p>
            <a:r>
              <a:rPr lang="en-US" sz="4000" dirty="0" smtClean="0"/>
              <a:t>Medicaid Expansion</a:t>
            </a:r>
            <a:endParaRPr lang="en-US" sz="4000" dirty="0"/>
          </a:p>
        </p:txBody>
      </p:sp>
    </p:spTree>
    <p:extLst>
      <p:ext uri="{BB962C8B-B14F-4D97-AF65-F5344CB8AC3E}">
        <p14:creationId xmlns:p14="http://schemas.microsoft.com/office/powerpoint/2010/main" val="25618261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2961"/>
            <a:ext cx="8229600" cy="1143000"/>
          </a:xfrm>
        </p:spPr>
        <p:txBody>
          <a:bodyPr>
            <a:normAutofit/>
          </a:bodyPr>
          <a:lstStyle/>
          <a:p>
            <a:r>
              <a:rPr lang="en-US" sz="3600" dirty="0" smtClean="0"/>
              <a:t>Coverage Change Under the ACA</a:t>
            </a:r>
            <a:endParaRPr lang="en-US" sz="3600" dirty="0"/>
          </a:p>
        </p:txBody>
      </p:sp>
      <p:sp>
        <p:nvSpPr>
          <p:cNvPr id="5" name="TextBox 4"/>
          <p:cNvSpPr txBox="1"/>
          <p:nvPr/>
        </p:nvSpPr>
        <p:spPr>
          <a:xfrm>
            <a:off x="-10160" y="5429928"/>
            <a:ext cx="4886960" cy="1384995"/>
          </a:xfrm>
          <a:prstGeom prst="rect">
            <a:avLst/>
          </a:prstGeom>
          <a:noFill/>
        </p:spPr>
        <p:txBody>
          <a:bodyPr wrap="square" rtlCol="0">
            <a:spAutoFit/>
          </a:bodyPr>
          <a:lstStyle/>
          <a:p>
            <a:pPr marL="171450" indent="-171450">
              <a:buFont typeface="Arial" charset="0"/>
              <a:buChar char="•"/>
            </a:pPr>
            <a:r>
              <a:rPr lang="en-US" sz="1050" dirty="0" smtClean="0"/>
              <a:t>Source:  2010 CBO analysis.  See page 23 of document available at: </a:t>
            </a:r>
            <a:r>
              <a:rPr lang="en-US" sz="1050" dirty="0">
                <a:hlinkClick r:id="rId3"/>
              </a:rPr>
              <a:t>http://</a:t>
            </a:r>
            <a:r>
              <a:rPr lang="en-US" sz="1050" dirty="0" smtClean="0">
                <a:hlinkClick r:id="rId3"/>
              </a:rPr>
              <a:t>www.cbo.gov/sites/default/files/cbofiles/ftpdocs/120xx/doc12033/12-23-selectedhealthcarepublications.pdf</a:t>
            </a:r>
            <a:r>
              <a:rPr lang="en-US" sz="1050" dirty="0" smtClean="0"/>
              <a:t> and 2013 CBO analysis, available at:  </a:t>
            </a:r>
            <a:r>
              <a:rPr lang="en-US" sz="1050" dirty="0">
                <a:hlinkClick r:id="rId4"/>
              </a:rPr>
              <a:t>http://</a:t>
            </a:r>
            <a:r>
              <a:rPr lang="en-US" sz="1050" dirty="0" smtClean="0">
                <a:hlinkClick r:id="rId4"/>
              </a:rPr>
              <a:t>www.cbo.gov/sites/default/files/cbofiles/attachments/44190_EffectsAffordableCareActHealthInsuranceCoverage_2.pdf</a:t>
            </a:r>
            <a:endParaRPr lang="en-US" sz="1050" dirty="0" smtClean="0"/>
          </a:p>
          <a:p>
            <a:pPr marL="171450" indent="-171450">
              <a:buFont typeface="Arial" charset="0"/>
              <a:buChar char="•"/>
            </a:pPr>
            <a:r>
              <a:rPr lang="en-US" sz="1050" dirty="0" smtClean="0"/>
              <a:t>Medicare enrollment figures are from the 2013 Medicare Trustees Report, available at:  </a:t>
            </a:r>
            <a:r>
              <a:rPr lang="en-US" sz="1050" dirty="0">
                <a:hlinkClick r:id="rId5"/>
              </a:rPr>
              <a:t>http://</a:t>
            </a:r>
            <a:r>
              <a:rPr lang="en-US" sz="1050" dirty="0" smtClean="0">
                <a:hlinkClick r:id="rId5"/>
              </a:rPr>
              <a:t>www.cms.gov/Research-Statistics-Data-and-Systems/Statistics-Trends-and-Reports/ReportsTrustFunds/Downloads/TR2013.pdf</a:t>
            </a:r>
            <a:endParaRPr lang="en-US" sz="105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013553472"/>
              </p:ext>
            </p:extLst>
          </p:nvPr>
        </p:nvGraphicFramePr>
        <p:xfrm>
          <a:off x="457200" y="1107440"/>
          <a:ext cx="8524240" cy="4332923"/>
        </p:xfrm>
        <a:graphic>
          <a:graphicData uri="http://schemas.openxmlformats.org/drawingml/2006/chart">
            <c:chart xmlns:c="http://schemas.openxmlformats.org/drawingml/2006/chart" xmlns:r="http://schemas.openxmlformats.org/officeDocument/2006/relationships" r:id="rId6"/>
          </a:graphicData>
        </a:graphic>
      </p:graphicFrame>
      <p:sp>
        <p:nvSpPr>
          <p:cNvPr id="8" name="TextBox 7"/>
          <p:cNvSpPr txBox="1"/>
          <p:nvPr/>
        </p:nvSpPr>
        <p:spPr>
          <a:xfrm rot="16200000">
            <a:off x="-538480" y="3251200"/>
            <a:ext cx="2511713" cy="369332"/>
          </a:xfrm>
          <a:prstGeom prst="rect">
            <a:avLst/>
          </a:prstGeom>
          <a:noFill/>
        </p:spPr>
        <p:txBody>
          <a:bodyPr wrap="none" rtlCol="0">
            <a:spAutoFit/>
          </a:bodyPr>
          <a:lstStyle/>
          <a:p>
            <a:r>
              <a:rPr lang="en-US" dirty="0" smtClean="0"/>
              <a:t>Millions of Covered Lives</a:t>
            </a:r>
            <a:endParaRPr lang="en-US" dirty="0"/>
          </a:p>
        </p:txBody>
      </p:sp>
    </p:spTree>
    <p:extLst>
      <p:ext uri="{BB962C8B-B14F-4D97-AF65-F5344CB8AC3E}">
        <p14:creationId xmlns:p14="http://schemas.microsoft.com/office/powerpoint/2010/main" val="39820624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Medicaid Eligibility</a:t>
            </a:r>
            <a:endParaRPr lang="en-US" dirty="0"/>
          </a:p>
        </p:txBody>
      </p:sp>
      <p:sp>
        <p:nvSpPr>
          <p:cNvPr id="4" name="Rectangle 3"/>
          <p:cNvSpPr/>
          <p:nvPr/>
        </p:nvSpPr>
        <p:spPr>
          <a:xfrm>
            <a:off x="913051" y="4534295"/>
            <a:ext cx="7792720" cy="1323439"/>
          </a:xfrm>
          <a:prstGeom prst="rect">
            <a:avLst/>
          </a:prstGeom>
        </p:spPr>
        <p:txBody>
          <a:bodyPr wrap="square">
            <a:spAutoFit/>
          </a:bodyPr>
          <a:lstStyle/>
          <a:p>
            <a:pPr marL="285750" indent="-285750">
              <a:buFont typeface="Arial" pitchFamily="34" charset="0"/>
              <a:buChar char="•"/>
            </a:pPr>
            <a:r>
              <a:rPr lang="en-US" sz="1600" dirty="0" smtClean="0"/>
              <a:t>Federal law establishes income thresholds for eligibility (e.g., 133% of the Federal Poverty Level for pregnant women)</a:t>
            </a:r>
          </a:p>
          <a:p>
            <a:pPr marL="285750" indent="-285750">
              <a:buFont typeface="Arial" pitchFamily="34" charset="0"/>
              <a:buChar char="•"/>
            </a:pPr>
            <a:r>
              <a:rPr lang="en-US" sz="1600" dirty="0" smtClean="0"/>
              <a:t>States have broad flexibility to increase income thresholds, or cover other populations.  Twenty states cover pregnant women up to 185% FPL and another 17 have ceilings above those set by Federal law.</a:t>
            </a:r>
            <a:endParaRPr lang="en-US" sz="1600" dirty="0"/>
          </a:p>
        </p:txBody>
      </p:sp>
      <p:pic>
        <p:nvPicPr>
          <p:cNvPr id="1026" name="Picture 2" descr="C:\Users\jbushma\AppData\Local\Microsoft\Windows\Temporary Internet Files\Content.IE5\RK4XCVE4\MC900332596[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040" y="2271704"/>
            <a:ext cx="881483" cy="15871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jbushma\AppData\Local\Microsoft\Windows\Temporary Internet Files\Content.IE5\Q2KM8ZYH\MC900020073[1].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599" y="2363972"/>
            <a:ext cx="1035019" cy="1511759"/>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jbushma\AppData\Local\Microsoft\Windows\Temporary Internet Files\Content.IE5\JGRWFWJP\MC900324642[1].wm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2793" y="2278962"/>
            <a:ext cx="1531305" cy="1579880"/>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C:\Users\jbushma\AppData\Local\Microsoft\Windows\Temporary Internet Files\Content.IE5\YEMZC77S\MC900359065[1].wm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69055" y="2363972"/>
            <a:ext cx="1256142" cy="149487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Users\jbushma\AppData\Local\Microsoft\Windows\Temporary Internet Files\Content.IE5\JGRWFWJP\MC900389108[1].wm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68929" y="2410416"/>
            <a:ext cx="1534990" cy="144842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55952" y="3838522"/>
            <a:ext cx="1033937" cy="646331"/>
          </a:xfrm>
          <a:prstGeom prst="rect">
            <a:avLst/>
          </a:prstGeom>
          <a:noFill/>
        </p:spPr>
        <p:txBody>
          <a:bodyPr wrap="none" rtlCol="0">
            <a:spAutoFit/>
          </a:bodyPr>
          <a:lstStyle/>
          <a:p>
            <a:pPr algn="ctr"/>
            <a:r>
              <a:rPr lang="en-US" dirty="0" smtClean="0"/>
              <a:t>Pregnant</a:t>
            </a:r>
          </a:p>
          <a:p>
            <a:pPr algn="ctr"/>
            <a:r>
              <a:rPr lang="en-US" dirty="0" smtClean="0"/>
              <a:t>Women</a:t>
            </a:r>
            <a:endParaRPr lang="en-US" dirty="0"/>
          </a:p>
        </p:txBody>
      </p:sp>
      <p:sp>
        <p:nvSpPr>
          <p:cNvPr id="20" name="TextBox 19"/>
          <p:cNvSpPr txBox="1"/>
          <p:nvPr/>
        </p:nvSpPr>
        <p:spPr>
          <a:xfrm>
            <a:off x="2134681" y="3880020"/>
            <a:ext cx="971933" cy="369332"/>
          </a:xfrm>
          <a:prstGeom prst="rect">
            <a:avLst/>
          </a:prstGeom>
          <a:noFill/>
        </p:spPr>
        <p:txBody>
          <a:bodyPr wrap="none" rtlCol="0">
            <a:spAutoFit/>
          </a:bodyPr>
          <a:lstStyle/>
          <a:p>
            <a:pPr algn="ctr"/>
            <a:r>
              <a:rPr lang="en-US" dirty="0" smtClean="0"/>
              <a:t>Children</a:t>
            </a:r>
            <a:endParaRPr lang="en-US" dirty="0"/>
          </a:p>
        </p:txBody>
      </p:sp>
      <p:sp>
        <p:nvSpPr>
          <p:cNvPr id="21" name="TextBox 20"/>
          <p:cNvSpPr txBox="1"/>
          <p:nvPr/>
        </p:nvSpPr>
        <p:spPr>
          <a:xfrm>
            <a:off x="3921476" y="3926186"/>
            <a:ext cx="887935" cy="369332"/>
          </a:xfrm>
          <a:prstGeom prst="rect">
            <a:avLst/>
          </a:prstGeom>
          <a:noFill/>
        </p:spPr>
        <p:txBody>
          <a:bodyPr wrap="none" rtlCol="0">
            <a:spAutoFit/>
          </a:bodyPr>
          <a:lstStyle/>
          <a:p>
            <a:pPr algn="ctr"/>
            <a:r>
              <a:rPr lang="en-US" dirty="0" smtClean="0"/>
              <a:t>Parents</a:t>
            </a:r>
            <a:endParaRPr lang="en-US" dirty="0"/>
          </a:p>
        </p:txBody>
      </p:sp>
      <p:sp>
        <p:nvSpPr>
          <p:cNvPr id="22" name="TextBox 21"/>
          <p:cNvSpPr txBox="1"/>
          <p:nvPr/>
        </p:nvSpPr>
        <p:spPr>
          <a:xfrm>
            <a:off x="5880157" y="3926186"/>
            <a:ext cx="824265" cy="369332"/>
          </a:xfrm>
          <a:prstGeom prst="rect">
            <a:avLst/>
          </a:prstGeom>
          <a:noFill/>
        </p:spPr>
        <p:txBody>
          <a:bodyPr wrap="none" rtlCol="0">
            <a:spAutoFit/>
          </a:bodyPr>
          <a:lstStyle/>
          <a:p>
            <a:pPr algn="ctr"/>
            <a:r>
              <a:rPr lang="en-US" dirty="0" smtClean="0"/>
              <a:t>Elderly</a:t>
            </a:r>
            <a:endParaRPr lang="en-US" dirty="0"/>
          </a:p>
        </p:txBody>
      </p:sp>
      <p:sp>
        <p:nvSpPr>
          <p:cNvPr id="23" name="TextBox 22"/>
          <p:cNvSpPr txBox="1"/>
          <p:nvPr/>
        </p:nvSpPr>
        <p:spPr>
          <a:xfrm>
            <a:off x="7619455" y="3880020"/>
            <a:ext cx="992579" cy="369332"/>
          </a:xfrm>
          <a:prstGeom prst="rect">
            <a:avLst/>
          </a:prstGeom>
          <a:noFill/>
        </p:spPr>
        <p:txBody>
          <a:bodyPr wrap="none" rtlCol="0">
            <a:spAutoFit/>
          </a:bodyPr>
          <a:lstStyle/>
          <a:p>
            <a:pPr algn="ctr"/>
            <a:r>
              <a:rPr lang="en-US" dirty="0" smtClean="0"/>
              <a:t>Disabled</a:t>
            </a:r>
            <a:endParaRPr lang="en-US" dirty="0"/>
          </a:p>
        </p:txBody>
      </p:sp>
      <p:pic>
        <p:nvPicPr>
          <p:cNvPr id="1039" name="Picture 15" descr="C:\Users\jbushma\AppData\Local\Microsoft\Windows\Temporary Internet Files\Content.IE5\JGRWFWJP\MC900391168[1].wm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4552" y="4676535"/>
            <a:ext cx="585216" cy="907999"/>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0" y="6247676"/>
            <a:ext cx="4368800" cy="600164"/>
          </a:xfrm>
          <a:prstGeom prst="rect">
            <a:avLst/>
          </a:prstGeom>
          <a:noFill/>
        </p:spPr>
        <p:txBody>
          <a:bodyPr wrap="square" rtlCol="0">
            <a:spAutoFit/>
          </a:bodyPr>
          <a:lstStyle/>
          <a:p>
            <a:r>
              <a:rPr lang="en-US" sz="1100" dirty="0" smtClean="0">
                <a:solidFill>
                  <a:schemeClr val="bg1"/>
                </a:solidFill>
              </a:rPr>
              <a:t>Source:  “Medicaid:  A Primer, 2013,” Kaiser Commission on Medicaid and the Uninsured, March 2013.  Available on-line at:  </a:t>
            </a:r>
            <a:r>
              <a:rPr lang="en-US" sz="1100" dirty="0">
                <a:solidFill>
                  <a:schemeClr val="bg1"/>
                </a:solidFill>
                <a:hlinkClick r:id="rId9"/>
              </a:rPr>
              <a:t>http://kaiserfamilyfoundation.files.wordpress.com/2010/06/7334-05.pdf</a:t>
            </a:r>
            <a:endParaRPr lang="en-US" sz="1100" dirty="0">
              <a:solidFill>
                <a:schemeClr val="bg1"/>
              </a:solidFill>
            </a:endParaRPr>
          </a:p>
        </p:txBody>
      </p:sp>
    </p:spTree>
    <p:extLst>
      <p:ext uri="{BB962C8B-B14F-4D97-AF65-F5344CB8AC3E}">
        <p14:creationId xmlns:p14="http://schemas.microsoft.com/office/powerpoint/2010/main" val="5765269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3870" y="554768"/>
            <a:ext cx="8229600" cy="868444"/>
          </a:xfrm>
        </p:spPr>
        <p:txBody>
          <a:bodyPr>
            <a:normAutofit/>
          </a:bodyPr>
          <a:lstStyle/>
          <a:p>
            <a:r>
              <a:rPr lang="en-US" sz="3600" dirty="0" smtClean="0"/>
              <a:t>Medicaid Covers Nearly 50% of Births</a:t>
            </a:r>
            <a:endParaRPr lang="en-US" sz="3600" dirty="0"/>
          </a:p>
        </p:txBody>
      </p:sp>
      <p:sp>
        <p:nvSpPr>
          <p:cNvPr id="5" name="Freeform 2"/>
          <p:cNvSpPr>
            <a:spLocks/>
          </p:cNvSpPr>
          <p:nvPr/>
        </p:nvSpPr>
        <p:spPr bwMode="auto">
          <a:xfrm>
            <a:off x="1045084" y="4644597"/>
            <a:ext cx="1244306" cy="1032143"/>
          </a:xfrm>
          <a:custGeom>
            <a:avLst/>
            <a:gdLst>
              <a:gd name="T0" fmla="*/ 2147483647 w 752"/>
              <a:gd name="T1" fmla="*/ 2147483647 h 624"/>
              <a:gd name="T2" fmla="*/ 2147483647 w 752"/>
              <a:gd name="T3" fmla="*/ 2147483647 h 624"/>
              <a:gd name="T4" fmla="*/ 2147483647 w 752"/>
              <a:gd name="T5" fmla="*/ 2147483647 h 624"/>
              <a:gd name="T6" fmla="*/ 2147483647 w 752"/>
              <a:gd name="T7" fmla="*/ 2147483647 h 624"/>
              <a:gd name="T8" fmla="*/ 2147483647 w 752"/>
              <a:gd name="T9" fmla="*/ 2147483647 h 624"/>
              <a:gd name="T10" fmla="*/ 2147483647 w 752"/>
              <a:gd name="T11" fmla="*/ 2147483647 h 624"/>
              <a:gd name="T12" fmla="*/ 2147483647 w 752"/>
              <a:gd name="T13" fmla="*/ 2147483647 h 624"/>
              <a:gd name="T14" fmla="*/ 2147483647 w 752"/>
              <a:gd name="T15" fmla="*/ 2147483647 h 624"/>
              <a:gd name="T16" fmla="*/ 2147483647 w 752"/>
              <a:gd name="T17" fmla="*/ 2147483647 h 624"/>
              <a:gd name="T18" fmla="*/ 2147483647 w 752"/>
              <a:gd name="T19" fmla="*/ 2147483647 h 624"/>
              <a:gd name="T20" fmla="*/ 2147483647 w 752"/>
              <a:gd name="T21" fmla="*/ 2147483647 h 624"/>
              <a:gd name="T22" fmla="*/ 2147483647 w 752"/>
              <a:gd name="T23" fmla="*/ 2147483647 h 624"/>
              <a:gd name="T24" fmla="*/ 2147483647 w 752"/>
              <a:gd name="T25" fmla="*/ 2147483647 h 624"/>
              <a:gd name="T26" fmla="*/ 2147483647 w 752"/>
              <a:gd name="T27" fmla="*/ 2147483647 h 624"/>
              <a:gd name="T28" fmla="*/ 2147483647 w 752"/>
              <a:gd name="T29" fmla="*/ 2147483647 h 624"/>
              <a:gd name="T30" fmla="*/ 2147483647 w 752"/>
              <a:gd name="T31" fmla="*/ 2147483647 h 624"/>
              <a:gd name="T32" fmla="*/ 2147483647 w 752"/>
              <a:gd name="T33" fmla="*/ 2147483647 h 624"/>
              <a:gd name="T34" fmla="*/ 2147483647 w 752"/>
              <a:gd name="T35" fmla="*/ 2147483647 h 624"/>
              <a:gd name="T36" fmla="*/ 2147483647 w 752"/>
              <a:gd name="T37" fmla="*/ 2147483647 h 624"/>
              <a:gd name="T38" fmla="*/ 2147483647 w 752"/>
              <a:gd name="T39" fmla="*/ 2147483647 h 624"/>
              <a:gd name="T40" fmla="*/ 2147483647 w 752"/>
              <a:gd name="T41" fmla="*/ 2147483647 h 624"/>
              <a:gd name="T42" fmla="*/ 2147483647 w 752"/>
              <a:gd name="T43" fmla="*/ 2147483647 h 624"/>
              <a:gd name="T44" fmla="*/ 2147483647 w 752"/>
              <a:gd name="T45" fmla="*/ 2147483647 h 624"/>
              <a:gd name="T46" fmla="*/ 2147483647 w 752"/>
              <a:gd name="T47" fmla="*/ 2147483647 h 624"/>
              <a:gd name="T48" fmla="*/ 2147483647 w 752"/>
              <a:gd name="T49" fmla="*/ 2147483647 h 624"/>
              <a:gd name="T50" fmla="*/ 2147483647 w 752"/>
              <a:gd name="T51" fmla="*/ 2147483647 h 624"/>
              <a:gd name="T52" fmla="*/ 2147483647 w 752"/>
              <a:gd name="T53" fmla="*/ 2147483647 h 624"/>
              <a:gd name="T54" fmla="*/ 2147483647 w 752"/>
              <a:gd name="T55" fmla="*/ 2147483647 h 624"/>
              <a:gd name="T56" fmla="*/ 2147483647 w 752"/>
              <a:gd name="T57" fmla="*/ 2147483647 h 624"/>
              <a:gd name="T58" fmla="*/ 2147483647 w 752"/>
              <a:gd name="T59" fmla="*/ 2147483647 h 624"/>
              <a:gd name="T60" fmla="*/ 2147483647 w 752"/>
              <a:gd name="T61" fmla="*/ 2147483647 h 624"/>
              <a:gd name="T62" fmla="*/ 2147483647 w 752"/>
              <a:gd name="T63" fmla="*/ 2147483647 h 624"/>
              <a:gd name="T64" fmla="*/ 2147483647 w 752"/>
              <a:gd name="T65" fmla="*/ 2147483647 h 624"/>
              <a:gd name="T66" fmla="*/ 2147483647 w 752"/>
              <a:gd name="T67" fmla="*/ 2147483647 h 624"/>
              <a:gd name="T68" fmla="*/ 2147483647 w 752"/>
              <a:gd name="T69" fmla="*/ 2147483647 h 624"/>
              <a:gd name="T70" fmla="*/ 2147483647 w 752"/>
              <a:gd name="T71" fmla="*/ 2147483647 h 624"/>
              <a:gd name="T72" fmla="*/ 2147483647 w 752"/>
              <a:gd name="T73" fmla="*/ 2147483647 h 624"/>
              <a:gd name="T74" fmla="*/ 2147483647 w 752"/>
              <a:gd name="T75" fmla="*/ 2147483647 h 624"/>
              <a:gd name="T76" fmla="*/ 2147483647 w 752"/>
              <a:gd name="T77" fmla="*/ 2147483647 h 624"/>
              <a:gd name="T78" fmla="*/ 2147483647 w 752"/>
              <a:gd name="T79" fmla="*/ 2147483647 h 624"/>
              <a:gd name="T80" fmla="*/ 2147483647 w 752"/>
              <a:gd name="T81" fmla="*/ 2147483647 h 624"/>
              <a:gd name="T82" fmla="*/ 2147483647 w 752"/>
              <a:gd name="T83" fmla="*/ 2147483647 h 624"/>
              <a:gd name="T84" fmla="*/ 2147483647 w 752"/>
              <a:gd name="T85" fmla="*/ 2147483647 h 624"/>
              <a:gd name="T86" fmla="*/ 2147483647 w 752"/>
              <a:gd name="T87" fmla="*/ 2147483647 h 624"/>
              <a:gd name="T88" fmla="*/ 2147483647 w 752"/>
              <a:gd name="T89" fmla="*/ 2147483647 h 624"/>
              <a:gd name="T90" fmla="*/ 2147483647 w 752"/>
              <a:gd name="T91" fmla="*/ 2147483647 h 624"/>
              <a:gd name="T92" fmla="*/ 2147483647 w 752"/>
              <a:gd name="T93" fmla="*/ 2147483647 h 624"/>
              <a:gd name="T94" fmla="*/ 2147483647 w 752"/>
              <a:gd name="T95" fmla="*/ 2147483647 h 624"/>
              <a:gd name="T96" fmla="*/ 2147483647 w 752"/>
              <a:gd name="T97" fmla="*/ 2147483647 h 624"/>
              <a:gd name="T98" fmla="*/ 2147483647 w 752"/>
              <a:gd name="T99" fmla="*/ 2147483647 h 624"/>
              <a:gd name="T100" fmla="*/ 2147483647 w 752"/>
              <a:gd name="T101" fmla="*/ 2147483647 h 624"/>
              <a:gd name="T102" fmla="*/ 2147483647 w 752"/>
              <a:gd name="T103" fmla="*/ 2147483647 h 624"/>
              <a:gd name="T104" fmla="*/ 2147483647 w 752"/>
              <a:gd name="T105" fmla="*/ 2147483647 h 624"/>
              <a:gd name="T106" fmla="*/ 2147483647 w 752"/>
              <a:gd name="T107" fmla="*/ 2147483647 h 624"/>
              <a:gd name="T108" fmla="*/ 2147483647 w 752"/>
              <a:gd name="T109" fmla="*/ 2147483647 h 624"/>
              <a:gd name="T110" fmla="*/ 2147483647 w 752"/>
              <a:gd name="T111" fmla="*/ 2147483647 h 624"/>
              <a:gd name="T112" fmla="*/ 2147483647 w 752"/>
              <a:gd name="T113" fmla="*/ 2147483647 h 62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52"/>
              <a:gd name="T172" fmla="*/ 0 h 624"/>
              <a:gd name="T173" fmla="*/ 752 w 752"/>
              <a:gd name="T174" fmla="*/ 624 h 62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52" h="624">
                <a:moveTo>
                  <a:pt x="744" y="480"/>
                </a:moveTo>
                <a:lnTo>
                  <a:pt x="752" y="472"/>
                </a:lnTo>
                <a:lnTo>
                  <a:pt x="752" y="464"/>
                </a:lnTo>
                <a:lnTo>
                  <a:pt x="752" y="456"/>
                </a:lnTo>
                <a:lnTo>
                  <a:pt x="752" y="440"/>
                </a:lnTo>
                <a:lnTo>
                  <a:pt x="736" y="432"/>
                </a:lnTo>
                <a:lnTo>
                  <a:pt x="720" y="432"/>
                </a:lnTo>
                <a:lnTo>
                  <a:pt x="712" y="424"/>
                </a:lnTo>
                <a:lnTo>
                  <a:pt x="696" y="424"/>
                </a:lnTo>
                <a:lnTo>
                  <a:pt x="624" y="368"/>
                </a:lnTo>
                <a:lnTo>
                  <a:pt x="600" y="360"/>
                </a:lnTo>
                <a:lnTo>
                  <a:pt x="584" y="344"/>
                </a:lnTo>
                <a:lnTo>
                  <a:pt x="568" y="360"/>
                </a:lnTo>
                <a:lnTo>
                  <a:pt x="576" y="368"/>
                </a:lnTo>
                <a:lnTo>
                  <a:pt x="560" y="384"/>
                </a:lnTo>
                <a:lnTo>
                  <a:pt x="528" y="368"/>
                </a:lnTo>
                <a:lnTo>
                  <a:pt x="528" y="360"/>
                </a:lnTo>
                <a:lnTo>
                  <a:pt x="512" y="352"/>
                </a:lnTo>
                <a:lnTo>
                  <a:pt x="496" y="352"/>
                </a:lnTo>
                <a:lnTo>
                  <a:pt x="488" y="360"/>
                </a:lnTo>
                <a:lnTo>
                  <a:pt x="480" y="360"/>
                </a:lnTo>
                <a:lnTo>
                  <a:pt x="480" y="368"/>
                </a:lnTo>
                <a:lnTo>
                  <a:pt x="376" y="24"/>
                </a:lnTo>
                <a:lnTo>
                  <a:pt x="368" y="24"/>
                </a:lnTo>
                <a:lnTo>
                  <a:pt x="352" y="16"/>
                </a:lnTo>
                <a:lnTo>
                  <a:pt x="328" y="16"/>
                </a:lnTo>
                <a:lnTo>
                  <a:pt x="320" y="24"/>
                </a:lnTo>
                <a:lnTo>
                  <a:pt x="312" y="24"/>
                </a:lnTo>
                <a:lnTo>
                  <a:pt x="280" y="24"/>
                </a:lnTo>
                <a:lnTo>
                  <a:pt x="264" y="24"/>
                </a:lnTo>
                <a:lnTo>
                  <a:pt x="256" y="24"/>
                </a:lnTo>
                <a:lnTo>
                  <a:pt x="248" y="24"/>
                </a:lnTo>
                <a:lnTo>
                  <a:pt x="232" y="24"/>
                </a:lnTo>
                <a:lnTo>
                  <a:pt x="224" y="8"/>
                </a:lnTo>
                <a:lnTo>
                  <a:pt x="216" y="8"/>
                </a:lnTo>
                <a:lnTo>
                  <a:pt x="208" y="8"/>
                </a:lnTo>
                <a:lnTo>
                  <a:pt x="208" y="16"/>
                </a:lnTo>
                <a:lnTo>
                  <a:pt x="192" y="0"/>
                </a:lnTo>
                <a:lnTo>
                  <a:pt x="184" y="8"/>
                </a:lnTo>
                <a:lnTo>
                  <a:pt x="184" y="0"/>
                </a:lnTo>
                <a:lnTo>
                  <a:pt x="168" y="0"/>
                </a:lnTo>
                <a:lnTo>
                  <a:pt x="160" y="8"/>
                </a:lnTo>
                <a:lnTo>
                  <a:pt x="152" y="16"/>
                </a:lnTo>
                <a:lnTo>
                  <a:pt x="144" y="16"/>
                </a:lnTo>
                <a:lnTo>
                  <a:pt x="136" y="16"/>
                </a:lnTo>
                <a:lnTo>
                  <a:pt x="120" y="32"/>
                </a:lnTo>
                <a:lnTo>
                  <a:pt x="112" y="32"/>
                </a:lnTo>
                <a:lnTo>
                  <a:pt x="96" y="48"/>
                </a:lnTo>
                <a:lnTo>
                  <a:pt x="72" y="80"/>
                </a:lnTo>
                <a:lnTo>
                  <a:pt x="72" y="88"/>
                </a:lnTo>
                <a:lnTo>
                  <a:pt x="48" y="88"/>
                </a:lnTo>
                <a:lnTo>
                  <a:pt x="32" y="104"/>
                </a:lnTo>
                <a:lnTo>
                  <a:pt x="48" y="112"/>
                </a:lnTo>
                <a:lnTo>
                  <a:pt x="72" y="136"/>
                </a:lnTo>
                <a:lnTo>
                  <a:pt x="72" y="152"/>
                </a:lnTo>
                <a:lnTo>
                  <a:pt x="96" y="160"/>
                </a:lnTo>
                <a:lnTo>
                  <a:pt x="104" y="176"/>
                </a:lnTo>
                <a:lnTo>
                  <a:pt x="112" y="176"/>
                </a:lnTo>
                <a:lnTo>
                  <a:pt x="112" y="184"/>
                </a:lnTo>
                <a:lnTo>
                  <a:pt x="96" y="184"/>
                </a:lnTo>
                <a:lnTo>
                  <a:pt x="88" y="168"/>
                </a:lnTo>
                <a:lnTo>
                  <a:pt x="88" y="176"/>
                </a:lnTo>
                <a:lnTo>
                  <a:pt x="96" y="184"/>
                </a:lnTo>
                <a:lnTo>
                  <a:pt x="112" y="192"/>
                </a:lnTo>
                <a:lnTo>
                  <a:pt x="96" y="200"/>
                </a:lnTo>
                <a:lnTo>
                  <a:pt x="64" y="192"/>
                </a:lnTo>
                <a:lnTo>
                  <a:pt x="72" y="176"/>
                </a:lnTo>
                <a:lnTo>
                  <a:pt x="40" y="184"/>
                </a:lnTo>
                <a:lnTo>
                  <a:pt x="40" y="192"/>
                </a:lnTo>
                <a:lnTo>
                  <a:pt x="32" y="192"/>
                </a:lnTo>
                <a:lnTo>
                  <a:pt x="32" y="184"/>
                </a:lnTo>
                <a:lnTo>
                  <a:pt x="24" y="184"/>
                </a:lnTo>
                <a:lnTo>
                  <a:pt x="0" y="200"/>
                </a:lnTo>
                <a:lnTo>
                  <a:pt x="0" y="208"/>
                </a:lnTo>
                <a:lnTo>
                  <a:pt x="8" y="224"/>
                </a:lnTo>
                <a:lnTo>
                  <a:pt x="16" y="224"/>
                </a:lnTo>
                <a:lnTo>
                  <a:pt x="24" y="232"/>
                </a:lnTo>
                <a:lnTo>
                  <a:pt x="24" y="240"/>
                </a:lnTo>
                <a:lnTo>
                  <a:pt x="32" y="248"/>
                </a:lnTo>
                <a:lnTo>
                  <a:pt x="56" y="248"/>
                </a:lnTo>
                <a:lnTo>
                  <a:pt x="72" y="256"/>
                </a:lnTo>
                <a:lnTo>
                  <a:pt x="88" y="256"/>
                </a:lnTo>
                <a:lnTo>
                  <a:pt x="104" y="240"/>
                </a:lnTo>
                <a:lnTo>
                  <a:pt x="112" y="240"/>
                </a:lnTo>
                <a:lnTo>
                  <a:pt x="120" y="240"/>
                </a:lnTo>
                <a:lnTo>
                  <a:pt x="120" y="248"/>
                </a:lnTo>
                <a:lnTo>
                  <a:pt x="104" y="256"/>
                </a:lnTo>
                <a:lnTo>
                  <a:pt x="112" y="272"/>
                </a:lnTo>
                <a:lnTo>
                  <a:pt x="112" y="288"/>
                </a:lnTo>
                <a:lnTo>
                  <a:pt x="88" y="288"/>
                </a:lnTo>
                <a:lnTo>
                  <a:pt x="72" y="312"/>
                </a:lnTo>
                <a:lnTo>
                  <a:pt x="72" y="304"/>
                </a:lnTo>
                <a:lnTo>
                  <a:pt x="64" y="304"/>
                </a:lnTo>
                <a:lnTo>
                  <a:pt x="48" y="304"/>
                </a:lnTo>
                <a:lnTo>
                  <a:pt x="48" y="312"/>
                </a:lnTo>
                <a:lnTo>
                  <a:pt x="48" y="320"/>
                </a:lnTo>
                <a:lnTo>
                  <a:pt x="48" y="336"/>
                </a:lnTo>
                <a:lnTo>
                  <a:pt x="32" y="336"/>
                </a:lnTo>
                <a:lnTo>
                  <a:pt x="32" y="344"/>
                </a:lnTo>
                <a:lnTo>
                  <a:pt x="24" y="352"/>
                </a:lnTo>
                <a:lnTo>
                  <a:pt x="16" y="360"/>
                </a:lnTo>
                <a:lnTo>
                  <a:pt x="16" y="368"/>
                </a:lnTo>
                <a:lnTo>
                  <a:pt x="24" y="368"/>
                </a:lnTo>
                <a:lnTo>
                  <a:pt x="32" y="360"/>
                </a:lnTo>
                <a:lnTo>
                  <a:pt x="24" y="376"/>
                </a:lnTo>
                <a:lnTo>
                  <a:pt x="32" y="384"/>
                </a:lnTo>
                <a:lnTo>
                  <a:pt x="48" y="400"/>
                </a:lnTo>
                <a:lnTo>
                  <a:pt x="56" y="400"/>
                </a:lnTo>
                <a:lnTo>
                  <a:pt x="40" y="416"/>
                </a:lnTo>
                <a:lnTo>
                  <a:pt x="40" y="424"/>
                </a:lnTo>
                <a:lnTo>
                  <a:pt x="48" y="424"/>
                </a:lnTo>
                <a:lnTo>
                  <a:pt x="56" y="432"/>
                </a:lnTo>
                <a:lnTo>
                  <a:pt x="56" y="440"/>
                </a:lnTo>
                <a:lnTo>
                  <a:pt x="72" y="440"/>
                </a:lnTo>
                <a:lnTo>
                  <a:pt x="80" y="416"/>
                </a:lnTo>
                <a:lnTo>
                  <a:pt x="88" y="408"/>
                </a:lnTo>
                <a:lnTo>
                  <a:pt x="88" y="416"/>
                </a:lnTo>
                <a:lnTo>
                  <a:pt x="88" y="432"/>
                </a:lnTo>
                <a:lnTo>
                  <a:pt x="96" y="440"/>
                </a:lnTo>
                <a:lnTo>
                  <a:pt x="96" y="448"/>
                </a:lnTo>
                <a:lnTo>
                  <a:pt x="96" y="456"/>
                </a:lnTo>
                <a:lnTo>
                  <a:pt x="96" y="464"/>
                </a:lnTo>
                <a:lnTo>
                  <a:pt x="96" y="472"/>
                </a:lnTo>
                <a:lnTo>
                  <a:pt x="96" y="480"/>
                </a:lnTo>
                <a:lnTo>
                  <a:pt x="96" y="488"/>
                </a:lnTo>
                <a:lnTo>
                  <a:pt x="104" y="488"/>
                </a:lnTo>
                <a:lnTo>
                  <a:pt x="112" y="464"/>
                </a:lnTo>
                <a:lnTo>
                  <a:pt x="120" y="456"/>
                </a:lnTo>
                <a:lnTo>
                  <a:pt x="128" y="472"/>
                </a:lnTo>
                <a:lnTo>
                  <a:pt x="128" y="456"/>
                </a:lnTo>
                <a:lnTo>
                  <a:pt x="136" y="456"/>
                </a:lnTo>
                <a:lnTo>
                  <a:pt x="144" y="472"/>
                </a:lnTo>
                <a:lnTo>
                  <a:pt x="144" y="488"/>
                </a:lnTo>
                <a:lnTo>
                  <a:pt x="152" y="488"/>
                </a:lnTo>
                <a:lnTo>
                  <a:pt x="152" y="472"/>
                </a:lnTo>
                <a:lnTo>
                  <a:pt x="160" y="472"/>
                </a:lnTo>
                <a:lnTo>
                  <a:pt x="176" y="472"/>
                </a:lnTo>
                <a:lnTo>
                  <a:pt x="184" y="464"/>
                </a:lnTo>
                <a:lnTo>
                  <a:pt x="192" y="448"/>
                </a:lnTo>
                <a:lnTo>
                  <a:pt x="184" y="480"/>
                </a:lnTo>
                <a:lnTo>
                  <a:pt x="176" y="504"/>
                </a:lnTo>
                <a:lnTo>
                  <a:pt x="168" y="536"/>
                </a:lnTo>
                <a:lnTo>
                  <a:pt x="160" y="536"/>
                </a:lnTo>
                <a:lnTo>
                  <a:pt x="160" y="544"/>
                </a:lnTo>
                <a:lnTo>
                  <a:pt x="136" y="560"/>
                </a:lnTo>
                <a:lnTo>
                  <a:pt x="120" y="568"/>
                </a:lnTo>
                <a:lnTo>
                  <a:pt x="120" y="584"/>
                </a:lnTo>
                <a:lnTo>
                  <a:pt x="120" y="592"/>
                </a:lnTo>
                <a:lnTo>
                  <a:pt x="112" y="592"/>
                </a:lnTo>
                <a:lnTo>
                  <a:pt x="112" y="584"/>
                </a:lnTo>
                <a:lnTo>
                  <a:pt x="104" y="584"/>
                </a:lnTo>
                <a:lnTo>
                  <a:pt x="96" y="584"/>
                </a:lnTo>
                <a:lnTo>
                  <a:pt x="88" y="584"/>
                </a:lnTo>
                <a:lnTo>
                  <a:pt x="64" y="608"/>
                </a:lnTo>
                <a:lnTo>
                  <a:pt x="56" y="616"/>
                </a:lnTo>
                <a:lnTo>
                  <a:pt x="64" y="624"/>
                </a:lnTo>
                <a:lnTo>
                  <a:pt x="80" y="608"/>
                </a:lnTo>
                <a:lnTo>
                  <a:pt x="96" y="592"/>
                </a:lnTo>
                <a:lnTo>
                  <a:pt x="96" y="600"/>
                </a:lnTo>
                <a:lnTo>
                  <a:pt x="96" y="608"/>
                </a:lnTo>
                <a:lnTo>
                  <a:pt x="104" y="608"/>
                </a:lnTo>
                <a:lnTo>
                  <a:pt x="128" y="592"/>
                </a:lnTo>
                <a:lnTo>
                  <a:pt x="128" y="584"/>
                </a:lnTo>
                <a:lnTo>
                  <a:pt x="136" y="592"/>
                </a:lnTo>
                <a:lnTo>
                  <a:pt x="136" y="584"/>
                </a:lnTo>
                <a:lnTo>
                  <a:pt x="152" y="576"/>
                </a:lnTo>
                <a:lnTo>
                  <a:pt x="168" y="576"/>
                </a:lnTo>
                <a:lnTo>
                  <a:pt x="160" y="568"/>
                </a:lnTo>
                <a:lnTo>
                  <a:pt x="160" y="560"/>
                </a:lnTo>
                <a:lnTo>
                  <a:pt x="184" y="544"/>
                </a:lnTo>
                <a:lnTo>
                  <a:pt x="200" y="536"/>
                </a:lnTo>
                <a:lnTo>
                  <a:pt x="200" y="528"/>
                </a:lnTo>
                <a:lnTo>
                  <a:pt x="216" y="504"/>
                </a:lnTo>
                <a:lnTo>
                  <a:pt x="248" y="480"/>
                </a:lnTo>
                <a:lnTo>
                  <a:pt x="256" y="472"/>
                </a:lnTo>
                <a:lnTo>
                  <a:pt x="256" y="464"/>
                </a:lnTo>
                <a:lnTo>
                  <a:pt x="256" y="456"/>
                </a:lnTo>
                <a:lnTo>
                  <a:pt x="240" y="456"/>
                </a:lnTo>
                <a:lnTo>
                  <a:pt x="240" y="448"/>
                </a:lnTo>
                <a:lnTo>
                  <a:pt x="248" y="432"/>
                </a:lnTo>
                <a:lnTo>
                  <a:pt x="272" y="416"/>
                </a:lnTo>
                <a:lnTo>
                  <a:pt x="272" y="400"/>
                </a:lnTo>
                <a:lnTo>
                  <a:pt x="288" y="360"/>
                </a:lnTo>
                <a:lnTo>
                  <a:pt x="312" y="360"/>
                </a:lnTo>
                <a:lnTo>
                  <a:pt x="320" y="368"/>
                </a:lnTo>
                <a:lnTo>
                  <a:pt x="312" y="376"/>
                </a:lnTo>
                <a:lnTo>
                  <a:pt x="288" y="376"/>
                </a:lnTo>
                <a:lnTo>
                  <a:pt x="288" y="400"/>
                </a:lnTo>
                <a:lnTo>
                  <a:pt x="296" y="408"/>
                </a:lnTo>
                <a:lnTo>
                  <a:pt x="288" y="424"/>
                </a:lnTo>
                <a:lnTo>
                  <a:pt x="296" y="424"/>
                </a:lnTo>
                <a:lnTo>
                  <a:pt x="288" y="440"/>
                </a:lnTo>
                <a:lnTo>
                  <a:pt x="288" y="448"/>
                </a:lnTo>
                <a:lnTo>
                  <a:pt x="296" y="440"/>
                </a:lnTo>
                <a:lnTo>
                  <a:pt x="304" y="432"/>
                </a:lnTo>
                <a:lnTo>
                  <a:pt x="320" y="416"/>
                </a:lnTo>
                <a:lnTo>
                  <a:pt x="328" y="416"/>
                </a:lnTo>
                <a:lnTo>
                  <a:pt x="336" y="408"/>
                </a:lnTo>
                <a:lnTo>
                  <a:pt x="344" y="400"/>
                </a:lnTo>
                <a:lnTo>
                  <a:pt x="344" y="392"/>
                </a:lnTo>
                <a:lnTo>
                  <a:pt x="336" y="384"/>
                </a:lnTo>
                <a:lnTo>
                  <a:pt x="336" y="376"/>
                </a:lnTo>
                <a:lnTo>
                  <a:pt x="336" y="368"/>
                </a:lnTo>
                <a:lnTo>
                  <a:pt x="352" y="360"/>
                </a:lnTo>
                <a:lnTo>
                  <a:pt x="352" y="368"/>
                </a:lnTo>
                <a:lnTo>
                  <a:pt x="368" y="360"/>
                </a:lnTo>
                <a:lnTo>
                  <a:pt x="392" y="368"/>
                </a:lnTo>
                <a:lnTo>
                  <a:pt x="400" y="384"/>
                </a:lnTo>
                <a:lnTo>
                  <a:pt x="408" y="368"/>
                </a:lnTo>
                <a:lnTo>
                  <a:pt x="424" y="392"/>
                </a:lnTo>
                <a:lnTo>
                  <a:pt x="424" y="384"/>
                </a:lnTo>
                <a:lnTo>
                  <a:pt x="448" y="376"/>
                </a:lnTo>
                <a:lnTo>
                  <a:pt x="480" y="376"/>
                </a:lnTo>
                <a:lnTo>
                  <a:pt x="496" y="376"/>
                </a:lnTo>
                <a:lnTo>
                  <a:pt x="504" y="368"/>
                </a:lnTo>
                <a:lnTo>
                  <a:pt x="512" y="376"/>
                </a:lnTo>
                <a:lnTo>
                  <a:pt x="512" y="384"/>
                </a:lnTo>
                <a:lnTo>
                  <a:pt x="536" y="384"/>
                </a:lnTo>
                <a:lnTo>
                  <a:pt x="544" y="384"/>
                </a:lnTo>
                <a:lnTo>
                  <a:pt x="568" y="400"/>
                </a:lnTo>
                <a:lnTo>
                  <a:pt x="576" y="408"/>
                </a:lnTo>
                <a:lnTo>
                  <a:pt x="592" y="408"/>
                </a:lnTo>
                <a:lnTo>
                  <a:pt x="592" y="400"/>
                </a:lnTo>
                <a:lnTo>
                  <a:pt x="576" y="384"/>
                </a:lnTo>
                <a:lnTo>
                  <a:pt x="584" y="376"/>
                </a:lnTo>
                <a:lnTo>
                  <a:pt x="592" y="384"/>
                </a:lnTo>
                <a:lnTo>
                  <a:pt x="600" y="392"/>
                </a:lnTo>
                <a:lnTo>
                  <a:pt x="608" y="392"/>
                </a:lnTo>
                <a:lnTo>
                  <a:pt x="592" y="368"/>
                </a:lnTo>
                <a:lnTo>
                  <a:pt x="600" y="360"/>
                </a:lnTo>
                <a:lnTo>
                  <a:pt x="616" y="392"/>
                </a:lnTo>
                <a:lnTo>
                  <a:pt x="632" y="384"/>
                </a:lnTo>
                <a:lnTo>
                  <a:pt x="640" y="392"/>
                </a:lnTo>
                <a:lnTo>
                  <a:pt x="648" y="400"/>
                </a:lnTo>
                <a:lnTo>
                  <a:pt x="664" y="432"/>
                </a:lnTo>
                <a:lnTo>
                  <a:pt x="672" y="432"/>
                </a:lnTo>
                <a:lnTo>
                  <a:pt x="672" y="424"/>
                </a:lnTo>
                <a:lnTo>
                  <a:pt x="704" y="440"/>
                </a:lnTo>
                <a:lnTo>
                  <a:pt x="704" y="448"/>
                </a:lnTo>
                <a:lnTo>
                  <a:pt x="704" y="456"/>
                </a:lnTo>
                <a:lnTo>
                  <a:pt x="720" y="440"/>
                </a:lnTo>
                <a:lnTo>
                  <a:pt x="728" y="440"/>
                </a:lnTo>
                <a:lnTo>
                  <a:pt x="728" y="448"/>
                </a:lnTo>
                <a:lnTo>
                  <a:pt x="744" y="464"/>
                </a:lnTo>
                <a:lnTo>
                  <a:pt x="744" y="472"/>
                </a:lnTo>
                <a:lnTo>
                  <a:pt x="744" y="480"/>
                </a:lnTo>
                <a:close/>
              </a:path>
            </a:pathLst>
          </a:custGeom>
          <a:solidFill>
            <a:schemeClr val="accent2">
              <a:lumMod val="60000"/>
              <a:lumOff val="40000"/>
            </a:schemeClr>
          </a:solidFill>
          <a:ln w="6350">
            <a:solidFill>
              <a:srgbClr val="000000"/>
            </a:solidFill>
            <a:round/>
            <a:headEnd/>
            <a:tailEnd/>
          </a:ln>
        </p:spPr>
        <p:txBody>
          <a:bodyPr/>
          <a:lstStyle/>
          <a:p>
            <a:endParaRPr lang="en-US"/>
          </a:p>
        </p:txBody>
      </p:sp>
      <p:sp>
        <p:nvSpPr>
          <p:cNvPr id="6" name="Freeform 3"/>
          <p:cNvSpPr>
            <a:spLocks/>
          </p:cNvSpPr>
          <p:nvPr/>
        </p:nvSpPr>
        <p:spPr bwMode="auto">
          <a:xfrm>
            <a:off x="2024186" y="5305454"/>
            <a:ext cx="53041" cy="53041"/>
          </a:xfrm>
          <a:custGeom>
            <a:avLst/>
            <a:gdLst>
              <a:gd name="T0" fmla="*/ 0 w 32"/>
              <a:gd name="T1" fmla="*/ 2147483647 h 32"/>
              <a:gd name="T2" fmla="*/ 0 w 32"/>
              <a:gd name="T3" fmla="*/ 2147483647 h 32"/>
              <a:gd name="T4" fmla="*/ 2147483647 w 32"/>
              <a:gd name="T5" fmla="*/ 0 h 32"/>
              <a:gd name="T6" fmla="*/ 2147483647 w 32"/>
              <a:gd name="T7" fmla="*/ 0 h 32"/>
              <a:gd name="T8" fmla="*/ 2147483647 w 32"/>
              <a:gd name="T9" fmla="*/ 2147483647 h 32"/>
              <a:gd name="T10" fmla="*/ 2147483647 w 32"/>
              <a:gd name="T11" fmla="*/ 2147483647 h 32"/>
              <a:gd name="T12" fmla="*/ 2147483647 w 32"/>
              <a:gd name="T13" fmla="*/ 2147483647 h 32"/>
              <a:gd name="T14" fmla="*/ 2147483647 w 32"/>
              <a:gd name="T15" fmla="*/ 2147483647 h 32"/>
              <a:gd name="T16" fmla="*/ 2147483647 w 32"/>
              <a:gd name="T17" fmla="*/ 2147483647 h 32"/>
              <a:gd name="T18" fmla="*/ 2147483647 w 32"/>
              <a:gd name="T19" fmla="*/ 2147483647 h 32"/>
              <a:gd name="T20" fmla="*/ 2147483647 w 32"/>
              <a:gd name="T21" fmla="*/ 2147483647 h 32"/>
              <a:gd name="T22" fmla="*/ 2147483647 w 32"/>
              <a:gd name="T23" fmla="*/ 2147483647 h 32"/>
              <a:gd name="T24" fmla="*/ 2147483647 w 32"/>
              <a:gd name="T25" fmla="*/ 2147483647 h 32"/>
              <a:gd name="T26" fmla="*/ 2147483647 w 32"/>
              <a:gd name="T27" fmla="*/ 2147483647 h 32"/>
              <a:gd name="T28" fmla="*/ 2147483647 w 32"/>
              <a:gd name="T29" fmla="*/ 2147483647 h 32"/>
              <a:gd name="T30" fmla="*/ 2147483647 w 32"/>
              <a:gd name="T31" fmla="*/ 2147483647 h 32"/>
              <a:gd name="T32" fmla="*/ 0 w 32"/>
              <a:gd name="T33" fmla="*/ 2147483647 h 32"/>
              <a:gd name="T34" fmla="*/ 0 w 32"/>
              <a:gd name="T35" fmla="*/ 2147483647 h 32"/>
              <a:gd name="T36" fmla="*/ 0 w 32"/>
              <a:gd name="T37" fmla="*/ 2147483647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
              <a:gd name="T58" fmla="*/ 0 h 32"/>
              <a:gd name="T59" fmla="*/ 32 w 32"/>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 h="32">
                <a:moveTo>
                  <a:pt x="0" y="8"/>
                </a:moveTo>
                <a:lnTo>
                  <a:pt x="0" y="8"/>
                </a:lnTo>
                <a:lnTo>
                  <a:pt x="16" y="0"/>
                </a:lnTo>
                <a:lnTo>
                  <a:pt x="32" y="24"/>
                </a:lnTo>
                <a:lnTo>
                  <a:pt x="24" y="16"/>
                </a:lnTo>
                <a:lnTo>
                  <a:pt x="16" y="24"/>
                </a:lnTo>
                <a:lnTo>
                  <a:pt x="24" y="24"/>
                </a:lnTo>
                <a:lnTo>
                  <a:pt x="16" y="32"/>
                </a:lnTo>
                <a:lnTo>
                  <a:pt x="0" y="16"/>
                </a:lnTo>
                <a:lnTo>
                  <a:pt x="0" y="8"/>
                </a:lnTo>
                <a:close/>
              </a:path>
            </a:pathLst>
          </a:custGeom>
          <a:noFill/>
          <a:ln w="6350">
            <a:solidFill>
              <a:srgbClr val="000000"/>
            </a:solidFill>
            <a:round/>
            <a:headEnd/>
            <a:tailEnd/>
          </a:ln>
        </p:spPr>
        <p:txBody>
          <a:bodyPr/>
          <a:lstStyle/>
          <a:p>
            <a:endParaRPr lang="en-US"/>
          </a:p>
        </p:txBody>
      </p:sp>
      <p:sp>
        <p:nvSpPr>
          <p:cNvPr id="7" name="Freeform 4"/>
          <p:cNvSpPr>
            <a:spLocks/>
          </p:cNvSpPr>
          <p:nvPr/>
        </p:nvSpPr>
        <p:spPr bwMode="auto">
          <a:xfrm>
            <a:off x="2077227" y="5358495"/>
            <a:ext cx="40139" cy="53040"/>
          </a:xfrm>
          <a:custGeom>
            <a:avLst/>
            <a:gdLst>
              <a:gd name="T0" fmla="*/ 0 w 24"/>
              <a:gd name="T1" fmla="*/ 0 h 32"/>
              <a:gd name="T2" fmla="*/ 0 w 24"/>
              <a:gd name="T3" fmla="*/ 0 h 32"/>
              <a:gd name="T4" fmla="*/ 2147483647 w 24"/>
              <a:gd name="T5" fmla="*/ 2147483647 h 32"/>
              <a:gd name="T6" fmla="*/ 2147483647 w 24"/>
              <a:gd name="T7" fmla="*/ 2147483647 h 32"/>
              <a:gd name="T8" fmla="*/ 2147483647 w 24"/>
              <a:gd name="T9" fmla="*/ 2147483647 h 32"/>
              <a:gd name="T10" fmla="*/ 2147483647 w 24"/>
              <a:gd name="T11" fmla="*/ 2147483647 h 32"/>
              <a:gd name="T12" fmla="*/ 2147483647 w 24"/>
              <a:gd name="T13" fmla="*/ 2147483647 h 32"/>
              <a:gd name="T14" fmla="*/ 2147483647 w 24"/>
              <a:gd name="T15" fmla="*/ 2147483647 h 32"/>
              <a:gd name="T16" fmla="*/ 2147483647 w 24"/>
              <a:gd name="T17" fmla="*/ 0 h 32"/>
              <a:gd name="T18" fmla="*/ 2147483647 w 24"/>
              <a:gd name="T19" fmla="*/ 0 h 32"/>
              <a:gd name="T20" fmla="*/ 0 w 24"/>
              <a:gd name="T21" fmla="*/ 0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32"/>
              <a:gd name="T35" fmla="*/ 24 w 24"/>
              <a:gd name="T36" fmla="*/ 32 h 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32">
                <a:moveTo>
                  <a:pt x="0" y="0"/>
                </a:moveTo>
                <a:lnTo>
                  <a:pt x="0" y="0"/>
                </a:lnTo>
                <a:lnTo>
                  <a:pt x="8" y="24"/>
                </a:lnTo>
                <a:lnTo>
                  <a:pt x="24" y="32"/>
                </a:lnTo>
                <a:lnTo>
                  <a:pt x="16" y="8"/>
                </a:lnTo>
                <a:lnTo>
                  <a:pt x="8" y="0"/>
                </a:lnTo>
                <a:lnTo>
                  <a:pt x="0" y="0"/>
                </a:lnTo>
                <a:close/>
              </a:path>
            </a:pathLst>
          </a:custGeom>
          <a:solidFill>
            <a:srgbClr val="00B050"/>
          </a:solidFill>
          <a:ln w="6350">
            <a:solidFill>
              <a:srgbClr val="000000"/>
            </a:solidFill>
            <a:round/>
            <a:headEnd/>
            <a:tailEnd/>
          </a:ln>
        </p:spPr>
        <p:txBody>
          <a:bodyPr/>
          <a:lstStyle/>
          <a:p>
            <a:endParaRPr lang="en-US"/>
          </a:p>
        </p:txBody>
      </p:sp>
      <p:sp>
        <p:nvSpPr>
          <p:cNvPr id="8" name="Freeform 5"/>
          <p:cNvSpPr>
            <a:spLocks/>
          </p:cNvSpPr>
          <p:nvPr/>
        </p:nvSpPr>
        <p:spPr bwMode="auto">
          <a:xfrm>
            <a:off x="2064325" y="5305454"/>
            <a:ext cx="53041" cy="40139"/>
          </a:xfrm>
          <a:custGeom>
            <a:avLst/>
            <a:gdLst>
              <a:gd name="T0" fmla="*/ 2147483647 w 32"/>
              <a:gd name="T1" fmla="*/ 2147483647 h 24"/>
              <a:gd name="T2" fmla="*/ 2147483647 w 32"/>
              <a:gd name="T3" fmla="*/ 2147483647 h 24"/>
              <a:gd name="T4" fmla="*/ 2147483647 w 32"/>
              <a:gd name="T5" fmla="*/ 2147483647 h 24"/>
              <a:gd name="T6" fmla="*/ 2147483647 w 32"/>
              <a:gd name="T7" fmla="*/ 2147483647 h 24"/>
              <a:gd name="T8" fmla="*/ 2147483647 w 32"/>
              <a:gd name="T9" fmla="*/ 2147483647 h 24"/>
              <a:gd name="T10" fmla="*/ 2147483647 w 32"/>
              <a:gd name="T11" fmla="*/ 2147483647 h 24"/>
              <a:gd name="T12" fmla="*/ 2147483647 w 32"/>
              <a:gd name="T13" fmla="*/ 2147483647 h 24"/>
              <a:gd name="T14" fmla="*/ 2147483647 w 32"/>
              <a:gd name="T15" fmla="*/ 2147483647 h 24"/>
              <a:gd name="T16" fmla="*/ 0 w 32"/>
              <a:gd name="T17" fmla="*/ 0 h 24"/>
              <a:gd name="T18" fmla="*/ 0 w 32"/>
              <a:gd name="T19" fmla="*/ 0 h 24"/>
              <a:gd name="T20" fmla="*/ 2147483647 w 32"/>
              <a:gd name="T21" fmla="*/ 0 h 24"/>
              <a:gd name="T22" fmla="*/ 2147483647 w 32"/>
              <a:gd name="T23" fmla="*/ 0 h 24"/>
              <a:gd name="T24" fmla="*/ 2147483647 w 32"/>
              <a:gd name="T25" fmla="*/ 2147483647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24"/>
              <a:gd name="T41" fmla="*/ 32 w 32"/>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24">
                <a:moveTo>
                  <a:pt x="32" y="16"/>
                </a:moveTo>
                <a:lnTo>
                  <a:pt x="32" y="16"/>
                </a:lnTo>
                <a:lnTo>
                  <a:pt x="24" y="24"/>
                </a:lnTo>
                <a:lnTo>
                  <a:pt x="16" y="24"/>
                </a:lnTo>
                <a:lnTo>
                  <a:pt x="16" y="16"/>
                </a:lnTo>
                <a:lnTo>
                  <a:pt x="0" y="0"/>
                </a:lnTo>
                <a:lnTo>
                  <a:pt x="8" y="0"/>
                </a:lnTo>
                <a:lnTo>
                  <a:pt x="32" y="16"/>
                </a:lnTo>
                <a:close/>
              </a:path>
            </a:pathLst>
          </a:custGeom>
          <a:solidFill>
            <a:srgbClr val="00B050"/>
          </a:solidFill>
          <a:ln w="6350">
            <a:solidFill>
              <a:srgbClr val="000000"/>
            </a:solidFill>
            <a:round/>
            <a:headEnd/>
            <a:tailEnd/>
          </a:ln>
        </p:spPr>
        <p:txBody>
          <a:bodyPr/>
          <a:lstStyle/>
          <a:p>
            <a:endParaRPr lang="en-US"/>
          </a:p>
        </p:txBody>
      </p:sp>
      <p:sp>
        <p:nvSpPr>
          <p:cNvPr id="9" name="Freeform 6"/>
          <p:cNvSpPr>
            <a:spLocks/>
          </p:cNvSpPr>
          <p:nvPr/>
        </p:nvSpPr>
        <p:spPr bwMode="auto">
          <a:xfrm>
            <a:off x="2183308" y="5398634"/>
            <a:ext cx="53040" cy="65943"/>
          </a:xfrm>
          <a:custGeom>
            <a:avLst/>
            <a:gdLst>
              <a:gd name="T0" fmla="*/ 2147483647 w 32"/>
              <a:gd name="T1" fmla="*/ 2147483647 h 40"/>
              <a:gd name="T2" fmla="*/ 2147483647 w 32"/>
              <a:gd name="T3" fmla="*/ 2147483647 h 40"/>
              <a:gd name="T4" fmla="*/ 2147483647 w 32"/>
              <a:gd name="T5" fmla="*/ 2147483647 h 40"/>
              <a:gd name="T6" fmla="*/ 2147483647 w 32"/>
              <a:gd name="T7" fmla="*/ 2147483647 h 40"/>
              <a:gd name="T8" fmla="*/ 2147483647 w 32"/>
              <a:gd name="T9" fmla="*/ 2147483647 h 40"/>
              <a:gd name="T10" fmla="*/ 2147483647 w 32"/>
              <a:gd name="T11" fmla="*/ 2147483647 h 40"/>
              <a:gd name="T12" fmla="*/ 2147483647 w 32"/>
              <a:gd name="T13" fmla="*/ 2147483647 h 40"/>
              <a:gd name="T14" fmla="*/ 2147483647 w 32"/>
              <a:gd name="T15" fmla="*/ 2147483647 h 40"/>
              <a:gd name="T16" fmla="*/ 2147483647 w 32"/>
              <a:gd name="T17" fmla="*/ 2147483647 h 40"/>
              <a:gd name="T18" fmla="*/ 2147483647 w 32"/>
              <a:gd name="T19" fmla="*/ 2147483647 h 40"/>
              <a:gd name="T20" fmla="*/ 0 w 32"/>
              <a:gd name="T21" fmla="*/ 2147483647 h 40"/>
              <a:gd name="T22" fmla="*/ 0 w 32"/>
              <a:gd name="T23" fmla="*/ 2147483647 h 40"/>
              <a:gd name="T24" fmla="*/ 0 w 32"/>
              <a:gd name="T25" fmla="*/ 0 h 40"/>
              <a:gd name="T26" fmla="*/ 0 w 32"/>
              <a:gd name="T27" fmla="*/ 0 h 40"/>
              <a:gd name="T28" fmla="*/ 2147483647 w 32"/>
              <a:gd name="T29" fmla="*/ 2147483647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
              <a:gd name="T46" fmla="*/ 0 h 40"/>
              <a:gd name="T47" fmla="*/ 32 w 32"/>
              <a:gd name="T48" fmla="*/ 40 h 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 h="40">
                <a:moveTo>
                  <a:pt x="8" y="8"/>
                </a:moveTo>
                <a:lnTo>
                  <a:pt x="8" y="8"/>
                </a:lnTo>
                <a:lnTo>
                  <a:pt x="32" y="32"/>
                </a:lnTo>
                <a:lnTo>
                  <a:pt x="32" y="40"/>
                </a:lnTo>
                <a:lnTo>
                  <a:pt x="16" y="24"/>
                </a:lnTo>
                <a:lnTo>
                  <a:pt x="8" y="24"/>
                </a:lnTo>
                <a:lnTo>
                  <a:pt x="0" y="16"/>
                </a:lnTo>
                <a:lnTo>
                  <a:pt x="0" y="0"/>
                </a:lnTo>
                <a:lnTo>
                  <a:pt x="8" y="8"/>
                </a:lnTo>
                <a:close/>
              </a:path>
            </a:pathLst>
          </a:custGeom>
          <a:solidFill>
            <a:srgbClr val="00B050"/>
          </a:solidFill>
          <a:ln w="6350">
            <a:solidFill>
              <a:srgbClr val="000000"/>
            </a:solidFill>
            <a:round/>
            <a:headEnd/>
            <a:tailEnd/>
          </a:ln>
        </p:spPr>
        <p:txBody>
          <a:bodyPr/>
          <a:lstStyle/>
          <a:p>
            <a:endParaRPr lang="en-US"/>
          </a:p>
        </p:txBody>
      </p:sp>
      <p:sp>
        <p:nvSpPr>
          <p:cNvPr id="10" name="Freeform 7"/>
          <p:cNvSpPr>
            <a:spLocks/>
          </p:cNvSpPr>
          <p:nvPr/>
        </p:nvSpPr>
        <p:spPr bwMode="auto">
          <a:xfrm>
            <a:off x="2223448" y="5504716"/>
            <a:ext cx="65943" cy="38705"/>
          </a:xfrm>
          <a:custGeom>
            <a:avLst/>
            <a:gdLst>
              <a:gd name="T0" fmla="*/ 2147483647 w 40"/>
              <a:gd name="T1" fmla="*/ 0 h 24"/>
              <a:gd name="T2" fmla="*/ 2147483647 w 40"/>
              <a:gd name="T3" fmla="*/ 0 h 24"/>
              <a:gd name="T4" fmla="*/ 2147483647 w 40"/>
              <a:gd name="T5" fmla="*/ 2147483647 h 24"/>
              <a:gd name="T6" fmla="*/ 2147483647 w 40"/>
              <a:gd name="T7" fmla="*/ 2147483647 h 24"/>
              <a:gd name="T8" fmla="*/ 2147483647 w 40"/>
              <a:gd name="T9" fmla="*/ 2147483647 h 24"/>
              <a:gd name="T10" fmla="*/ 2147483647 w 40"/>
              <a:gd name="T11" fmla="*/ 2147483647 h 24"/>
              <a:gd name="T12" fmla="*/ 2147483647 w 40"/>
              <a:gd name="T13" fmla="*/ 0 h 24"/>
              <a:gd name="T14" fmla="*/ 2147483647 w 40"/>
              <a:gd name="T15" fmla="*/ 0 h 24"/>
              <a:gd name="T16" fmla="*/ 2147483647 w 40"/>
              <a:gd name="T17" fmla="*/ 0 h 24"/>
              <a:gd name="T18" fmla="*/ 2147483647 w 40"/>
              <a:gd name="T19" fmla="*/ 2147483647 h 24"/>
              <a:gd name="T20" fmla="*/ 2147483647 w 40"/>
              <a:gd name="T21" fmla="*/ 2147483647 h 24"/>
              <a:gd name="T22" fmla="*/ 2147483647 w 40"/>
              <a:gd name="T23" fmla="*/ 2147483647 h 24"/>
              <a:gd name="T24" fmla="*/ 2147483647 w 40"/>
              <a:gd name="T25" fmla="*/ 2147483647 h 24"/>
              <a:gd name="T26" fmla="*/ 2147483647 w 40"/>
              <a:gd name="T27" fmla="*/ 2147483647 h 24"/>
              <a:gd name="T28" fmla="*/ 2147483647 w 40"/>
              <a:gd name="T29" fmla="*/ 2147483647 h 24"/>
              <a:gd name="T30" fmla="*/ 2147483647 w 40"/>
              <a:gd name="T31" fmla="*/ 2147483647 h 24"/>
              <a:gd name="T32" fmla="*/ 2147483647 w 40"/>
              <a:gd name="T33" fmla="*/ 2147483647 h 24"/>
              <a:gd name="T34" fmla="*/ 2147483647 w 40"/>
              <a:gd name="T35" fmla="*/ 2147483647 h 24"/>
              <a:gd name="T36" fmla="*/ 0 w 40"/>
              <a:gd name="T37" fmla="*/ 0 h 24"/>
              <a:gd name="T38" fmla="*/ 0 w 40"/>
              <a:gd name="T39" fmla="*/ 0 h 24"/>
              <a:gd name="T40" fmla="*/ 2147483647 w 40"/>
              <a:gd name="T41" fmla="*/ 0 h 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0"/>
              <a:gd name="T64" fmla="*/ 0 h 24"/>
              <a:gd name="T65" fmla="*/ 40 w 40"/>
              <a:gd name="T66" fmla="*/ 24 h 2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0" h="24">
                <a:moveTo>
                  <a:pt x="16" y="0"/>
                </a:moveTo>
                <a:lnTo>
                  <a:pt x="16" y="0"/>
                </a:lnTo>
                <a:lnTo>
                  <a:pt x="16" y="16"/>
                </a:lnTo>
                <a:lnTo>
                  <a:pt x="24" y="16"/>
                </a:lnTo>
                <a:lnTo>
                  <a:pt x="24" y="0"/>
                </a:lnTo>
                <a:lnTo>
                  <a:pt x="32" y="0"/>
                </a:lnTo>
                <a:lnTo>
                  <a:pt x="40" y="8"/>
                </a:lnTo>
                <a:lnTo>
                  <a:pt x="40" y="16"/>
                </a:lnTo>
                <a:lnTo>
                  <a:pt x="32" y="24"/>
                </a:lnTo>
                <a:lnTo>
                  <a:pt x="24" y="24"/>
                </a:lnTo>
                <a:lnTo>
                  <a:pt x="16" y="24"/>
                </a:lnTo>
                <a:lnTo>
                  <a:pt x="8" y="16"/>
                </a:lnTo>
                <a:lnTo>
                  <a:pt x="0" y="0"/>
                </a:lnTo>
                <a:lnTo>
                  <a:pt x="16" y="0"/>
                </a:lnTo>
                <a:close/>
              </a:path>
            </a:pathLst>
          </a:custGeom>
          <a:solidFill>
            <a:srgbClr val="00B050"/>
          </a:solidFill>
          <a:ln w="6350">
            <a:solidFill>
              <a:srgbClr val="000000"/>
            </a:solidFill>
            <a:round/>
            <a:headEnd/>
            <a:tailEnd/>
          </a:ln>
        </p:spPr>
        <p:txBody>
          <a:bodyPr/>
          <a:lstStyle/>
          <a:p>
            <a:endParaRPr lang="en-US"/>
          </a:p>
        </p:txBody>
      </p:sp>
      <p:sp>
        <p:nvSpPr>
          <p:cNvPr id="11" name="Freeform 8"/>
          <p:cNvSpPr>
            <a:spLocks/>
          </p:cNvSpPr>
          <p:nvPr/>
        </p:nvSpPr>
        <p:spPr bwMode="auto">
          <a:xfrm>
            <a:off x="1442172" y="5464577"/>
            <a:ext cx="80278" cy="65943"/>
          </a:xfrm>
          <a:custGeom>
            <a:avLst/>
            <a:gdLst>
              <a:gd name="T0" fmla="*/ 2147483647 w 48"/>
              <a:gd name="T1" fmla="*/ 0 h 40"/>
              <a:gd name="T2" fmla="*/ 2147483647 w 48"/>
              <a:gd name="T3" fmla="*/ 0 h 40"/>
              <a:gd name="T4" fmla="*/ 2147483647 w 48"/>
              <a:gd name="T5" fmla="*/ 2147483647 h 40"/>
              <a:gd name="T6" fmla="*/ 2147483647 w 48"/>
              <a:gd name="T7" fmla="*/ 2147483647 h 40"/>
              <a:gd name="T8" fmla="*/ 2147483647 w 48"/>
              <a:gd name="T9" fmla="*/ 2147483647 h 40"/>
              <a:gd name="T10" fmla="*/ 2147483647 w 48"/>
              <a:gd name="T11" fmla="*/ 2147483647 h 40"/>
              <a:gd name="T12" fmla="*/ 2147483647 w 48"/>
              <a:gd name="T13" fmla="*/ 2147483647 h 40"/>
              <a:gd name="T14" fmla="*/ 2147483647 w 48"/>
              <a:gd name="T15" fmla="*/ 2147483647 h 40"/>
              <a:gd name="T16" fmla="*/ 2147483647 w 48"/>
              <a:gd name="T17" fmla="*/ 2147483647 h 40"/>
              <a:gd name="T18" fmla="*/ 2147483647 w 48"/>
              <a:gd name="T19" fmla="*/ 2147483647 h 40"/>
              <a:gd name="T20" fmla="*/ 0 w 48"/>
              <a:gd name="T21" fmla="*/ 2147483647 h 40"/>
              <a:gd name="T22" fmla="*/ 0 w 48"/>
              <a:gd name="T23" fmla="*/ 2147483647 h 40"/>
              <a:gd name="T24" fmla="*/ 2147483647 w 48"/>
              <a:gd name="T25" fmla="*/ 2147483647 h 40"/>
              <a:gd name="T26" fmla="*/ 2147483647 w 48"/>
              <a:gd name="T27" fmla="*/ 2147483647 h 40"/>
              <a:gd name="T28" fmla="*/ 2147483647 w 48"/>
              <a:gd name="T29" fmla="*/ 2147483647 h 40"/>
              <a:gd name="T30" fmla="*/ 2147483647 w 48"/>
              <a:gd name="T31" fmla="*/ 2147483647 h 40"/>
              <a:gd name="T32" fmla="*/ 2147483647 w 48"/>
              <a:gd name="T33" fmla="*/ 2147483647 h 40"/>
              <a:gd name="T34" fmla="*/ 2147483647 w 48"/>
              <a:gd name="T35" fmla="*/ 2147483647 h 40"/>
              <a:gd name="T36" fmla="*/ 2147483647 w 48"/>
              <a:gd name="T37" fmla="*/ 2147483647 h 40"/>
              <a:gd name="T38" fmla="*/ 2147483647 w 48"/>
              <a:gd name="T39" fmla="*/ 2147483647 h 40"/>
              <a:gd name="T40" fmla="*/ 2147483647 w 48"/>
              <a:gd name="T41" fmla="*/ 2147483647 h 40"/>
              <a:gd name="T42" fmla="*/ 2147483647 w 48"/>
              <a:gd name="T43" fmla="*/ 0 h 40"/>
              <a:gd name="T44" fmla="*/ 2147483647 w 48"/>
              <a:gd name="T45" fmla="*/ 0 h 40"/>
              <a:gd name="T46" fmla="*/ 2147483647 w 48"/>
              <a:gd name="T47" fmla="*/ 0 h 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
              <a:gd name="T73" fmla="*/ 0 h 40"/>
              <a:gd name="T74" fmla="*/ 48 w 48"/>
              <a:gd name="T75" fmla="*/ 40 h 4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 h="40">
                <a:moveTo>
                  <a:pt x="24" y="0"/>
                </a:moveTo>
                <a:lnTo>
                  <a:pt x="24" y="0"/>
                </a:lnTo>
                <a:lnTo>
                  <a:pt x="16" y="8"/>
                </a:lnTo>
                <a:lnTo>
                  <a:pt x="16" y="16"/>
                </a:lnTo>
                <a:lnTo>
                  <a:pt x="16" y="24"/>
                </a:lnTo>
                <a:lnTo>
                  <a:pt x="8" y="8"/>
                </a:lnTo>
                <a:lnTo>
                  <a:pt x="0" y="24"/>
                </a:lnTo>
                <a:lnTo>
                  <a:pt x="8" y="40"/>
                </a:lnTo>
                <a:lnTo>
                  <a:pt x="24" y="32"/>
                </a:lnTo>
                <a:lnTo>
                  <a:pt x="32" y="16"/>
                </a:lnTo>
                <a:lnTo>
                  <a:pt x="48" y="16"/>
                </a:lnTo>
                <a:lnTo>
                  <a:pt x="40" y="8"/>
                </a:lnTo>
                <a:lnTo>
                  <a:pt x="40" y="0"/>
                </a:lnTo>
                <a:lnTo>
                  <a:pt x="24" y="0"/>
                </a:lnTo>
                <a:close/>
              </a:path>
            </a:pathLst>
          </a:custGeom>
          <a:solidFill>
            <a:srgbClr val="00B050"/>
          </a:solidFill>
          <a:ln w="6350">
            <a:solidFill>
              <a:srgbClr val="000000"/>
            </a:solidFill>
            <a:round/>
            <a:headEnd/>
            <a:tailEnd/>
          </a:ln>
        </p:spPr>
        <p:txBody>
          <a:bodyPr/>
          <a:lstStyle/>
          <a:p>
            <a:endParaRPr lang="en-US"/>
          </a:p>
        </p:txBody>
      </p:sp>
      <p:sp>
        <p:nvSpPr>
          <p:cNvPr id="12" name="Freeform 9"/>
          <p:cNvSpPr>
            <a:spLocks/>
          </p:cNvSpPr>
          <p:nvPr/>
        </p:nvSpPr>
        <p:spPr bwMode="auto">
          <a:xfrm>
            <a:off x="1117682" y="5715444"/>
            <a:ext cx="53040" cy="40139"/>
          </a:xfrm>
          <a:custGeom>
            <a:avLst/>
            <a:gdLst>
              <a:gd name="T0" fmla="*/ 2147483647 w 32"/>
              <a:gd name="T1" fmla="*/ 0 h 24"/>
              <a:gd name="T2" fmla="*/ 2147483647 w 32"/>
              <a:gd name="T3" fmla="*/ 0 h 24"/>
              <a:gd name="T4" fmla="*/ 2147483647 w 32"/>
              <a:gd name="T5" fmla="*/ 2147483647 h 24"/>
              <a:gd name="T6" fmla="*/ 2147483647 w 32"/>
              <a:gd name="T7" fmla="*/ 2147483647 h 24"/>
              <a:gd name="T8" fmla="*/ 2147483647 w 32"/>
              <a:gd name="T9" fmla="*/ 2147483647 h 24"/>
              <a:gd name="T10" fmla="*/ 2147483647 w 32"/>
              <a:gd name="T11" fmla="*/ 2147483647 h 24"/>
              <a:gd name="T12" fmla="*/ 0 w 32"/>
              <a:gd name="T13" fmla="*/ 2147483647 h 24"/>
              <a:gd name="T14" fmla="*/ 0 w 32"/>
              <a:gd name="T15" fmla="*/ 2147483647 h 24"/>
              <a:gd name="T16" fmla="*/ 2147483647 w 32"/>
              <a:gd name="T17" fmla="*/ 2147483647 h 24"/>
              <a:gd name="T18" fmla="*/ 2147483647 w 32"/>
              <a:gd name="T19" fmla="*/ 2147483647 h 24"/>
              <a:gd name="T20" fmla="*/ 2147483647 w 32"/>
              <a:gd name="T21" fmla="*/ 2147483647 h 24"/>
              <a:gd name="T22" fmla="*/ 2147483647 w 32"/>
              <a:gd name="T23" fmla="*/ 2147483647 h 24"/>
              <a:gd name="T24" fmla="*/ 2147483647 w 32"/>
              <a:gd name="T25" fmla="*/ 2147483647 h 24"/>
              <a:gd name="T26" fmla="*/ 2147483647 w 32"/>
              <a:gd name="T27" fmla="*/ 2147483647 h 24"/>
              <a:gd name="T28" fmla="*/ 2147483647 w 32"/>
              <a:gd name="T29" fmla="*/ 0 h 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
              <a:gd name="T46" fmla="*/ 0 h 24"/>
              <a:gd name="T47" fmla="*/ 32 w 32"/>
              <a:gd name="T48" fmla="*/ 24 h 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 h="24">
                <a:moveTo>
                  <a:pt x="24" y="0"/>
                </a:moveTo>
                <a:lnTo>
                  <a:pt x="24" y="0"/>
                </a:lnTo>
                <a:lnTo>
                  <a:pt x="32" y="8"/>
                </a:lnTo>
                <a:lnTo>
                  <a:pt x="8" y="24"/>
                </a:lnTo>
                <a:lnTo>
                  <a:pt x="0" y="24"/>
                </a:lnTo>
                <a:lnTo>
                  <a:pt x="8" y="16"/>
                </a:lnTo>
                <a:lnTo>
                  <a:pt x="16" y="8"/>
                </a:lnTo>
                <a:lnTo>
                  <a:pt x="24" y="0"/>
                </a:lnTo>
                <a:close/>
              </a:path>
            </a:pathLst>
          </a:custGeom>
          <a:solidFill>
            <a:srgbClr val="00B050"/>
          </a:solidFill>
          <a:ln w="6350">
            <a:solidFill>
              <a:srgbClr val="000000"/>
            </a:solidFill>
            <a:round/>
            <a:headEnd/>
            <a:tailEnd/>
          </a:ln>
        </p:spPr>
        <p:txBody>
          <a:bodyPr/>
          <a:lstStyle/>
          <a:p>
            <a:endParaRPr lang="en-US"/>
          </a:p>
        </p:txBody>
      </p:sp>
      <p:sp>
        <p:nvSpPr>
          <p:cNvPr id="13" name="Freeform 10"/>
          <p:cNvSpPr>
            <a:spLocks/>
          </p:cNvSpPr>
          <p:nvPr/>
        </p:nvSpPr>
        <p:spPr bwMode="auto">
          <a:xfrm>
            <a:off x="1117682" y="5715444"/>
            <a:ext cx="53040" cy="40139"/>
          </a:xfrm>
          <a:custGeom>
            <a:avLst/>
            <a:gdLst>
              <a:gd name="T0" fmla="*/ 2147483647 w 32"/>
              <a:gd name="T1" fmla="*/ 0 h 24"/>
              <a:gd name="T2" fmla="*/ 2147483647 w 32"/>
              <a:gd name="T3" fmla="*/ 0 h 24"/>
              <a:gd name="T4" fmla="*/ 2147483647 w 32"/>
              <a:gd name="T5" fmla="*/ 0 h 24"/>
              <a:gd name="T6" fmla="*/ 2147483647 w 32"/>
              <a:gd name="T7" fmla="*/ 2147483647 h 24"/>
              <a:gd name="T8" fmla="*/ 2147483647 w 32"/>
              <a:gd name="T9" fmla="*/ 2147483647 h 24"/>
              <a:gd name="T10" fmla="*/ 2147483647 w 32"/>
              <a:gd name="T11" fmla="*/ 2147483647 h 24"/>
              <a:gd name="T12" fmla="*/ 2147483647 w 32"/>
              <a:gd name="T13" fmla="*/ 2147483647 h 24"/>
              <a:gd name="T14" fmla="*/ 2147483647 w 32"/>
              <a:gd name="T15" fmla="*/ 2147483647 h 24"/>
              <a:gd name="T16" fmla="*/ 2147483647 w 32"/>
              <a:gd name="T17" fmla="*/ 2147483647 h 24"/>
              <a:gd name="T18" fmla="*/ 2147483647 w 32"/>
              <a:gd name="T19" fmla="*/ 2147483647 h 24"/>
              <a:gd name="T20" fmla="*/ 2147483647 w 32"/>
              <a:gd name="T21" fmla="*/ 2147483647 h 24"/>
              <a:gd name="T22" fmla="*/ 0 w 32"/>
              <a:gd name="T23" fmla="*/ 2147483647 h 24"/>
              <a:gd name="T24" fmla="*/ 0 w 32"/>
              <a:gd name="T25" fmla="*/ 2147483647 h 24"/>
              <a:gd name="T26" fmla="*/ 0 w 32"/>
              <a:gd name="T27" fmla="*/ 2147483647 h 24"/>
              <a:gd name="T28" fmla="*/ 0 w 32"/>
              <a:gd name="T29" fmla="*/ 2147483647 h 24"/>
              <a:gd name="T30" fmla="*/ 2147483647 w 32"/>
              <a:gd name="T31" fmla="*/ 2147483647 h 24"/>
              <a:gd name="T32" fmla="*/ 2147483647 w 32"/>
              <a:gd name="T33" fmla="*/ 2147483647 h 24"/>
              <a:gd name="T34" fmla="*/ 2147483647 w 32"/>
              <a:gd name="T35" fmla="*/ 2147483647 h 24"/>
              <a:gd name="T36" fmla="*/ 2147483647 w 32"/>
              <a:gd name="T37" fmla="*/ 2147483647 h 24"/>
              <a:gd name="T38" fmla="*/ 2147483647 w 32"/>
              <a:gd name="T39" fmla="*/ 2147483647 h 24"/>
              <a:gd name="T40" fmla="*/ 2147483647 w 32"/>
              <a:gd name="T41" fmla="*/ 2147483647 h 24"/>
              <a:gd name="T42" fmla="*/ 2147483647 w 32"/>
              <a:gd name="T43" fmla="*/ 2147483647 h 24"/>
              <a:gd name="T44" fmla="*/ 2147483647 w 32"/>
              <a:gd name="T45" fmla="*/ 2147483647 h 24"/>
              <a:gd name="T46" fmla="*/ 2147483647 w 32"/>
              <a:gd name="T47" fmla="*/ 2147483647 h 24"/>
              <a:gd name="T48" fmla="*/ 2147483647 w 32"/>
              <a:gd name="T49" fmla="*/ 2147483647 h 24"/>
              <a:gd name="T50" fmla="*/ 2147483647 w 32"/>
              <a:gd name="T51" fmla="*/ 2147483647 h 24"/>
              <a:gd name="T52" fmla="*/ 2147483647 w 32"/>
              <a:gd name="T53" fmla="*/ 2147483647 h 24"/>
              <a:gd name="T54" fmla="*/ 2147483647 w 32"/>
              <a:gd name="T55" fmla="*/ 0 h 24"/>
              <a:gd name="T56" fmla="*/ 2147483647 w 32"/>
              <a:gd name="T57" fmla="*/ 0 h 24"/>
              <a:gd name="T58" fmla="*/ 2147483647 w 32"/>
              <a:gd name="T59" fmla="*/ 0 h 24"/>
              <a:gd name="T60" fmla="*/ 2147483647 w 32"/>
              <a:gd name="T61" fmla="*/ 2147483647 h 24"/>
              <a:gd name="T62" fmla="*/ 2147483647 w 32"/>
              <a:gd name="T63" fmla="*/ 2147483647 h 24"/>
              <a:gd name="T64" fmla="*/ 2147483647 w 32"/>
              <a:gd name="T65" fmla="*/ 2147483647 h 24"/>
              <a:gd name="T66" fmla="*/ 2147483647 w 32"/>
              <a:gd name="T67" fmla="*/ 2147483647 h 24"/>
              <a:gd name="T68" fmla="*/ 0 w 32"/>
              <a:gd name="T69" fmla="*/ 2147483647 h 24"/>
              <a:gd name="T70" fmla="*/ 0 w 32"/>
              <a:gd name="T71" fmla="*/ 2147483647 h 24"/>
              <a:gd name="T72" fmla="*/ 2147483647 w 32"/>
              <a:gd name="T73" fmla="*/ 2147483647 h 24"/>
              <a:gd name="T74" fmla="*/ 2147483647 w 32"/>
              <a:gd name="T75" fmla="*/ 2147483647 h 24"/>
              <a:gd name="T76" fmla="*/ 2147483647 w 32"/>
              <a:gd name="T77" fmla="*/ 2147483647 h 24"/>
              <a:gd name="T78" fmla="*/ 2147483647 w 32"/>
              <a:gd name="T79" fmla="*/ 2147483647 h 24"/>
              <a:gd name="T80" fmla="*/ 2147483647 w 32"/>
              <a:gd name="T81" fmla="*/ 2147483647 h 24"/>
              <a:gd name="T82" fmla="*/ 2147483647 w 32"/>
              <a:gd name="T83" fmla="*/ 2147483647 h 24"/>
              <a:gd name="T84" fmla="*/ 2147483647 w 32"/>
              <a:gd name="T85" fmla="*/ 0 h 2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
              <a:gd name="T130" fmla="*/ 0 h 24"/>
              <a:gd name="T131" fmla="*/ 32 w 32"/>
              <a:gd name="T132" fmla="*/ 24 h 2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 h="24">
                <a:moveTo>
                  <a:pt x="24" y="0"/>
                </a:moveTo>
                <a:lnTo>
                  <a:pt x="24" y="0"/>
                </a:lnTo>
                <a:lnTo>
                  <a:pt x="32" y="8"/>
                </a:lnTo>
                <a:lnTo>
                  <a:pt x="8" y="24"/>
                </a:lnTo>
                <a:lnTo>
                  <a:pt x="0" y="24"/>
                </a:lnTo>
                <a:lnTo>
                  <a:pt x="8" y="16"/>
                </a:lnTo>
                <a:lnTo>
                  <a:pt x="16" y="8"/>
                </a:lnTo>
                <a:lnTo>
                  <a:pt x="24" y="0"/>
                </a:lnTo>
                <a:lnTo>
                  <a:pt x="32" y="8"/>
                </a:lnTo>
                <a:lnTo>
                  <a:pt x="8" y="24"/>
                </a:lnTo>
                <a:lnTo>
                  <a:pt x="0" y="24"/>
                </a:lnTo>
                <a:lnTo>
                  <a:pt x="8" y="16"/>
                </a:lnTo>
                <a:lnTo>
                  <a:pt x="16" y="8"/>
                </a:lnTo>
                <a:lnTo>
                  <a:pt x="24" y="0"/>
                </a:lnTo>
                <a:close/>
              </a:path>
            </a:pathLst>
          </a:custGeom>
          <a:noFill/>
          <a:ln w="6350">
            <a:solidFill>
              <a:srgbClr val="000000"/>
            </a:solidFill>
            <a:round/>
            <a:headEnd/>
            <a:tailEnd/>
          </a:ln>
        </p:spPr>
        <p:txBody>
          <a:bodyPr/>
          <a:lstStyle/>
          <a:p>
            <a:endParaRPr lang="en-US"/>
          </a:p>
        </p:txBody>
      </p:sp>
      <p:sp>
        <p:nvSpPr>
          <p:cNvPr id="14" name="Freeform 11"/>
          <p:cNvSpPr>
            <a:spLocks/>
          </p:cNvSpPr>
          <p:nvPr/>
        </p:nvSpPr>
        <p:spPr bwMode="auto">
          <a:xfrm>
            <a:off x="1064640" y="5742683"/>
            <a:ext cx="53041" cy="38705"/>
          </a:xfrm>
          <a:custGeom>
            <a:avLst/>
            <a:gdLst>
              <a:gd name="T0" fmla="*/ 0 w 32"/>
              <a:gd name="T1" fmla="*/ 2147483647 h 24"/>
              <a:gd name="T2" fmla="*/ 0 w 32"/>
              <a:gd name="T3" fmla="*/ 2147483647 h 24"/>
              <a:gd name="T4" fmla="*/ 0 w 32"/>
              <a:gd name="T5" fmla="*/ 2147483647 h 24"/>
              <a:gd name="T6" fmla="*/ 0 w 32"/>
              <a:gd name="T7" fmla="*/ 2147483647 h 24"/>
              <a:gd name="T8" fmla="*/ 0 w 32"/>
              <a:gd name="T9" fmla="*/ 2147483647 h 24"/>
              <a:gd name="T10" fmla="*/ 2147483647 w 32"/>
              <a:gd name="T11" fmla="*/ 2147483647 h 24"/>
              <a:gd name="T12" fmla="*/ 2147483647 w 32"/>
              <a:gd name="T13" fmla="*/ 2147483647 h 24"/>
              <a:gd name="T14" fmla="*/ 2147483647 w 32"/>
              <a:gd name="T15" fmla="*/ 2147483647 h 24"/>
              <a:gd name="T16" fmla="*/ 2147483647 w 32"/>
              <a:gd name="T17" fmla="*/ 0 h 24"/>
              <a:gd name="T18" fmla="*/ 2147483647 w 32"/>
              <a:gd name="T19" fmla="*/ 0 h 24"/>
              <a:gd name="T20" fmla="*/ 2147483647 w 32"/>
              <a:gd name="T21" fmla="*/ 0 h 24"/>
              <a:gd name="T22" fmla="*/ 2147483647 w 32"/>
              <a:gd name="T23" fmla="*/ 0 h 24"/>
              <a:gd name="T24" fmla="*/ 2147483647 w 32"/>
              <a:gd name="T25" fmla="*/ 0 h 24"/>
              <a:gd name="T26" fmla="*/ 2147483647 w 32"/>
              <a:gd name="T27" fmla="*/ 2147483647 h 24"/>
              <a:gd name="T28" fmla="*/ 2147483647 w 32"/>
              <a:gd name="T29" fmla="*/ 2147483647 h 24"/>
              <a:gd name="T30" fmla="*/ 2147483647 w 32"/>
              <a:gd name="T31" fmla="*/ 2147483647 h 24"/>
              <a:gd name="T32" fmla="*/ 0 w 32"/>
              <a:gd name="T33" fmla="*/ 2147483647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24"/>
              <a:gd name="T53" fmla="*/ 32 w 32"/>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24">
                <a:moveTo>
                  <a:pt x="0" y="24"/>
                </a:moveTo>
                <a:lnTo>
                  <a:pt x="0" y="24"/>
                </a:lnTo>
                <a:lnTo>
                  <a:pt x="0" y="16"/>
                </a:lnTo>
                <a:lnTo>
                  <a:pt x="8" y="8"/>
                </a:lnTo>
                <a:lnTo>
                  <a:pt x="24" y="0"/>
                </a:lnTo>
                <a:lnTo>
                  <a:pt x="32" y="0"/>
                </a:lnTo>
                <a:lnTo>
                  <a:pt x="24" y="8"/>
                </a:lnTo>
                <a:lnTo>
                  <a:pt x="16" y="16"/>
                </a:lnTo>
                <a:lnTo>
                  <a:pt x="8" y="24"/>
                </a:lnTo>
                <a:lnTo>
                  <a:pt x="0" y="24"/>
                </a:lnTo>
                <a:close/>
              </a:path>
            </a:pathLst>
          </a:custGeom>
          <a:solidFill>
            <a:srgbClr val="00B050"/>
          </a:solidFill>
          <a:ln w="6350">
            <a:solidFill>
              <a:srgbClr val="000000"/>
            </a:solidFill>
            <a:round/>
            <a:headEnd/>
            <a:tailEnd/>
          </a:ln>
        </p:spPr>
        <p:txBody>
          <a:bodyPr/>
          <a:lstStyle/>
          <a:p>
            <a:endParaRPr lang="en-US"/>
          </a:p>
        </p:txBody>
      </p:sp>
      <p:sp>
        <p:nvSpPr>
          <p:cNvPr id="15" name="Oval 12"/>
          <p:cNvSpPr>
            <a:spLocks noChangeArrowheads="1"/>
          </p:cNvSpPr>
          <p:nvPr/>
        </p:nvSpPr>
        <p:spPr bwMode="auto">
          <a:xfrm>
            <a:off x="1223762" y="5676740"/>
            <a:ext cx="40139" cy="38705"/>
          </a:xfrm>
          <a:prstGeom prst="ellipse">
            <a:avLst/>
          </a:prstGeom>
          <a:solidFill>
            <a:srgbClr val="00B050"/>
          </a:solidFill>
          <a:ln w="6350">
            <a:solidFill>
              <a:srgbClr val="000000"/>
            </a:solidFill>
            <a:round/>
            <a:headEnd/>
            <a:tailEnd/>
          </a:ln>
        </p:spPr>
        <p:txBody>
          <a:bodyPr/>
          <a:lstStyle/>
          <a:p>
            <a:endParaRPr lang="en-US"/>
          </a:p>
        </p:txBody>
      </p:sp>
      <p:sp>
        <p:nvSpPr>
          <p:cNvPr id="16" name="Oval 13"/>
          <p:cNvSpPr>
            <a:spLocks noChangeArrowheads="1"/>
          </p:cNvSpPr>
          <p:nvPr/>
        </p:nvSpPr>
        <p:spPr bwMode="auto">
          <a:xfrm>
            <a:off x="747830" y="5781387"/>
            <a:ext cx="40139" cy="40139"/>
          </a:xfrm>
          <a:prstGeom prst="ellipse">
            <a:avLst/>
          </a:prstGeom>
          <a:solidFill>
            <a:srgbClr val="00B050"/>
          </a:solidFill>
          <a:ln w="6350">
            <a:solidFill>
              <a:srgbClr val="000000"/>
            </a:solidFill>
            <a:round/>
            <a:headEnd/>
            <a:tailEnd/>
          </a:ln>
        </p:spPr>
        <p:txBody>
          <a:bodyPr/>
          <a:lstStyle/>
          <a:p>
            <a:endParaRPr lang="en-US"/>
          </a:p>
        </p:txBody>
      </p:sp>
      <p:sp>
        <p:nvSpPr>
          <p:cNvPr id="17" name="Oval 14"/>
          <p:cNvSpPr>
            <a:spLocks noChangeArrowheads="1"/>
          </p:cNvSpPr>
          <p:nvPr/>
        </p:nvSpPr>
        <p:spPr bwMode="auto">
          <a:xfrm>
            <a:off x="866813" y="5781387"/>
            <a:ext cx="40139" cy="40139"/>
          </a:xfrm>
          <a:prstGeom prst="ellipse">
            <a:avLst/>
          </a:prstGeom>
          <a:solidFill>
            <a:srgbClr val="00B050"/>
          </a:solidFill>
          <a:ln w="6350">
            <a:solidFill>
              <a:srgbClr val="000000"/>
            </a:solidFill>
            <a:round/>
            <a:headEnd/>
            <a:tailEnd/>
          </a:ln>
        </p:spPr>
        <p:txBody>
          <a:bodyPr/>
          <a:lstStyle/>
          <a:p>
            <a:endParaRPr lang="en-US"/>
          </a:p>
        </p:txBody>
      </p:sp>
      <p:sp>
        <p:nvSpPr>
          <p:cNvPr id="18" name="Oval 15"/>
          <p:cNvSpPr>
            <a:spLocks noChangeArrowheads="1"/>
          </p:cNvSpPr>
          <p:nvPr/>
        </p:nvSpPr>
        <p:spPr bwMode="auto">
          <a:xfrm>
            <a:off x="694789" y="5768486"/>
            <a:ext cx="25803" cy="40139"/>
          </a:xfrm>
          <a:prstGeom prst="ellipse">
            <a:avLst/>
          </a:prstGeom>
          <a:solidFill>
            <a:srgbClr val="00B050"/>
          </a:solidFill>
          <a:ln w="6350">
            <a:solidFill>
              <a:srgbClr val="000000"/>
            </a:solidFill>
            <a:round/>
            <a:headEnd/>
            <a:tailEnd/>
          </a:ln>
        </p:spPr>
        <p:txBody>
          <a:bodyPr/>
          <a:lstStyle/>
          <a:p>
            <a:endParaRPr lang="en-US"/>
          </a:p>
        </p:txBody>
      </p:sp>
      <p:sp>
        <p:nvSpPr>
          <p:cNvPr id="19" name="Oval 16"/>
          <p:cNvSpPr>
            <a:spLocks noChangeArrowheads="1"/>
          </p:cNvSpPr>
          <p:nvPr/>
        </p:nvSpPr>
        <p:spPr bwMode="auto">
          <a:xfrm>
            <a:off x="1231443" y="5649503"/>
            <a:ext cx="25803" cy="27237"/>
          </a:xfrm>
          <a:prstGeom prst="ellipse">
            <a:avLst/>
          </a:prstGeom>
          <a:noFill/>
          <a:ln w="6350">
            <a:solidFill>
              <a:srgbClr val="000000"/>
            </a:solidFill>
            <a:round/>
            <a:headEnd/>
            <a:tailEnd/>
          </a:ln>
        </p:spPr>
        <p:txBody>
          <a:bodyPr/>
          <a:lstStyle/>
          <a:p>
            <a:endParaRPr lang="en-US"/>
          </a:p>
        </p:txBody>
      </p:sp>
      <p:sp>
        <p:nvSpPr>
          <p:cNvPr id="20" name="Freeform 17"/>
          <p:cNvSpPr>
            <a:spLocks/>
          </p:cNvSpPr>
          <p:nvPr/>
        </p:nvSpPr>
        <p:spPr bwMode="auto">
          <a:xfrm>
            <a:off x="1032182" y="5318357"/>
            <a:ext cx="53041" cy="27236"/>
          </a:xfrm>
          <a:custGeom>
            <a:avLst/>
            <a:gdLst>
              <a:gd name="T0" fmla="*/ 2147483647 w 32"/>
              <a:gd name="T1" fmla="*/ 0 h 16"/>
              <a:gd name="T2" fmla="*/ 2147483647 w 32"/>
              <a:gd name="T3" fmla="*/ 0 h 16"/>
              <a:gd name="T4" fmla="*/ 2147483647 w 32"/>
              <a:gd name="T5" fmla="*/ 2147483647 h 16"/>
              <a:gd name="T6" fmla="*/ 2147483647 w 32"/>
              <a:gd name="T7" fmla="*/ 2147483647 h 16"/>
              <a:gd name="T8" fmla="*/ 2147483647 w 32"/>
              <a:gd name="T9" fmla="*/ 2147483647 h 16"/>
              <a:gd name="T10" fmla="*/ 2147483647 w 32"/>
              <a:gd name="T11" fmla="*/ 2147483647 h 16"/>
              <a:gd name="T12" fmla="*/ 0 w 32"/>
              <a:gd name="T13" fmla="*/ 2147483647 h 16"/>
              <a:gd name="T14" fmla="*/ 0 w 32"/>
              <a:gd name="T15" fmla="*/ 2147483647 h 16"/>
              <a:gd name="T16" fmla="*/ 0 w 32"/>
              <a:gd name="T17" fmla="*/ 0 h 16"/>
              <a:gd name="T18" fmla="*/ 0 w 32"/>
              <a:gd name="T19" fmla="*/ 0 h 16"/>
              <a:gd name="T20" fmla="*/ 2147483647 w 32"/>
              <a:gd name="T21" fmla="*/ 0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
              <a:gd name="T34" fmla="*/ 0 h 16"/>
              <a:gd name="T35" fmla="*/ 32 w 32"/>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 h="16">
                <a:moveTo>
                  <a:pt x="24" y="0"/>
                </a:moveTo>
                <a:lnTo>
                  <a:pt x="32" y="0"/>
                </a:lnTo>
                <a:lnTo>
                  <a:pt x="32" y="8"/>
                </a:lnTo>
                <a:lnTo>
                  <a:pt x="32" y="16"/>
                </a:lnTo>
                <a:lnTo>
                  <a:pt x="16" y="16"/>
                </a:lnTo>
                <a:lnTo>
                  <a:pt x="0" y="8"/>
                </a:lnTo>
                <a:lnTo>
                  <a:pt x="0" y="0"/>
                </a:lnTo>
                <a:lnTo>
                  <a:pt x="24" y="0"/>
                </a:lnTo>
                <a:close/>
              </a:path>
            </a:pathLst>
          </a:custGeom>
          <a:solidFill>
            <a:srgbClr val="00B050"/>
          </a:solidFill>
          <a:ln w="6350">
            <a:solidFill>
              <a:srgbClr val="000000"/>
            </a:solidFill>
            <a:round/>
            <a:headEnd/>
            <a:tailEnd/>
          </a:ln>
        </p:spPr>
        <p:txBody>
          <a:bodyPr/>
          <a:lstStyle/>
          <a:p>
            <a:endParaRPr lang="en-US"/>
          </a:p>
        </p:txBody>
      </p:sp>
      <p:sp>
        <p:nvSpPr>
          <p:cNvPr id="21" name="Freeform 18"/>
          <p:cNvSpPr>
            <a:spLocks/>
          </p:cNvSpPr>
          <p:nvPr/>
        </p:nvSpPr>
        <p:spPr bwMode="auto">
          <a:xfrm>
            <a:off x="813772" y="5768486"/>
            <a:ext cx="53040" cy="27236"/>
          </a:xfrm>
          <a:custGeom>
            <a:avLst/>
            <a:gdLst>
              <a:gd name="T0" fmla="*/ 0 w 32"/>
              <a:gd name="T1" fmla="*/ 2147483647 h 16"/>
              <a:gd name="T2" fmla="*/ 0 w 32"/>
              <a:gd name="T3" fmla="*/ 2147483647 h 16"/>
              <a:gd name="T4" fmla="*/ 2147483647 w 32"/>
              <a:gd name="T5" fmla="*/ 2147483647 h 16"/>
              <a:gd name="T6" fmla="*/ 2147483647 w 32"/>
              <a:gd name="T7" fmla="*/ 2147483647 h 16"/>
              <a:gd name="T8" fmla="*/ 2147483647 w 32"/>
              <a:gd name="T9" fmla="*/ 0 h 16"/>
              <a:gd name="T10" fmla="*/ 2147483647 w 32"/>
              <a:gd name="T11" fmla="*/ 0 h 16"/>
              <a:gd name="T12" fmla="*/ 2147483647 w 32"/>
              <a:gd name="T13" fmla="*/ 0 h 16"/>
              <a:gd name="T14" fmla="*/ 0 w 32"/>
              <a:gd name="T15" fmla="*/ 2147483647 h 16"/>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16"/>
              <a:gd name="T26" fmla="*/ 32 w 32"/>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16">
                <a:moveTo>
                  <a:pt x="0" y="8"/>
                </a:moveTo>
                <a:lnTo>
                  <a:pt x="0" y="8"/>
                </a:lnTo>
                <a:lnTo>
                  <a:pt x="24" y="16"/>
                </a:lnTo>
                <a:lnTo>
                  <a:pt x="32" y="0"/>
                </a:lnTo>
                <a:lnTo>
                  <a:pt x="16" y="0"/>
                </a:lnTo>
                <a:lnTo>
                  <a:pt x="0" y="8"/>
                </a:lnTo>
                <a:close/>
              </a:path>
            </a:pathLst>
          </a:custGeom>
          <a:noFill/>
          <a:ln w="6350">
            <a:solidFill>
              <a:srgbClr val="000000"/>
            </a:solidFill>
            <a:round/>
            <a:headEnd/>
            <a:tailEnd/>
          </a:ln>
        </p:spPr>
        <p:txBody>
          <a:bodyPr/>
          <a:lstStyle/>
          <a:p>
            <a:endParaRPr lang="en-US"/>
          </a:p>
        </p:txBody>
      </p:sp>
      <p:sp>
        <p:nvSpPr>
          <p:cNvPr id="22" name="Freeform 19"/>
          <p:cNvSpPr>
            <a:spLocks/>
          </p:cNvSpPr>
          <p:nvPr/>
        </p:nvSpPr>
        <p:spPr bwMode="auto">
          <a:xfrm>
            <a:off x="813772" y="5768486"/>
            <a:ext cx="53040" cy="27236"/>
          </a:xfrm>
          <a:custGeom>
            <a:avLst/>
            <a:gdLst>
              <a:gd name="T0" fmla="*/ 0 w 32"/>
              <a:gd name="T1" fmla="*/ 2147483647 h 16"/>
              <a:gd name="T2" fmla="*/ 0 w 32"/>
              <a:gd name="T3" fmla="*/ 2147483647 h 16"/>
              <a:gd name="T4" fmla="*/ 0 w 32"/>
              <a:gd name="T5" fmla="*/ 2147483647 h 16"/>
              <a:gd name="T6" fmla="*/ 2147483647 w 32"/>
              <a:gd name="T7" fmla="*/ 2147483647 h 16"/>
              <a:gd name="T8" fmla="*/ 2147483647 w 32"/>
              <a:gd name="T9" fmla="*/ 2147483647 h 16"/>
              <a:gd name="T10" fmla="*/ 2147483647 w 32"/>
              <a:gd name="T11" fmla="*/ 2147483647 h 16"/>
              <a:gd name="T12" fmla="*/ 2147483647 w 32"/>
              <a:gd name="T13" fmla="*/ 2147483647 h 16"/>
              <a:gd name="T14" fmla="*/ 2147483647 w 32"/>
              <a:gd name="T15" fmla="*/ 0 h 16"/>
              <a:gd name="T16" fmla="*/ 2147483647 w 32"/>
              <a:gd name="T17" fmla="*/ 0 h 16"/>
              <a:gd name="T18" fmla="*/ 2147483647 w 32"/>
              <a:gd name="T19" fmla="*/ 0 h 16"/>
              <a:gd name="T20" fmla="*/ 2147483647 w 32"/>
              <a:gd name="T21" fmla="*/ 0 h 16"/>
              <a:gd name="T22" fmla="*/ 2147483647 w 32"/>
              <a:gd name="T23" fmla="*/ 0 h 16"/>
              <a:gd name="T24" fmla="*/ 2147483647 w 32"/>
              <a:gd name="T25" fmla="*/ 0 h 16"/>
              <a:gd name="T26" fmla="*/ 0 w 32"/>
              <a:gd name="T27" fmla="*/ 2147483647 h 16"/>
              <a:gd name="T28" fmla="*/ 0 w 32"/>
              <a:gd name="T29" fmla="*/ 2147483647 h 16"/>
              <a:gd name="T30" fmla="*/ 0 w 32"/>
              <a:gd name="T31" fmla="*/ 2147483647 h 16"/>
              <a:gd name="T32" fmla="*/ 2147483647 w 32"/>
              <a:gd name="T33" fmla="*/ 2147483647 h 16"/>
              <a:gd name="T34" fmla="*/ 2147483647 w 32"/>
              <a:gd name="T35" fmla="*/ 2147483647 h 16"/>
              <a:gd name="T36" fmla="*/ 2147483647 w 32"/>
              <a:gd name="T37" fmla="*/ 0 h 16"/>
              <a:gd name="T38" fmla="*/ 2147483647 w 32"/>
              <a:gd name="T39" fmla="*/ 0 h 16"/>
              <a:gd name="T40" fmla="*/ 2147483647 w 32"/>
              <a:gd name="T41" fmla="*/ 0 h 16"/>
              <a:gd name="T42" fmla="*/ 0 w 32"/>
              <a:gd name="T43" fmla="*/ 2147483647 h 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2"/>
              <a:gd name="T67" fmla="*/ 0 h 16"/>
              <a:gd name="T68" fmla="*/ 32 w 32"/>
              <a:gd name="T69" fmla="*/ 16 h 1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2" h="16">
                <a:moveTo>
                  <a:pt x="0" y="8"/>
                </a:moveTo>
                <a:lnTo>
                  <a:pt x="0" y="8"/>
                </a:lnTo>
                <a:lnTo>
                  <a:pt x="24" y="16"/>
                </a:lnTo>
                <a:lnTo>
                  <a:pt x="32" y="0"/>
                </a:lnTo>
                <a:lnTo>
                  <a:pt x="16" y="0"/>
                </a:lnTo>
                <a:lnTo>
                  <a:pt x="0" y="8"/>
                </a:lnTo>
                <a:lnTo>
                  <a:pt x="24" y="16"/>
                </a:lnTo>
                <a:lnTo>
                  <a:pt x="32" y="0"/>
                </a:lnTo>
                <a:lnTo>
                  <a:pt x="16" y="0"/>
                </a:lnTo>
                <a:lnTo>
                  <a:pt x="0" y="8"/>
                </a:lnTo>
                <a:close/>
              </a:path>
            </a:pathLst>
          </a:custGeom>
          <a:noFill/>
          <a:ln w="6350">
            <a:solidFill>
              <a:srgbClr val="000000"/>
            </a:solidFill>
            <a:round/>
            <a:headEnd/>
            <a:tailEnd/>
          </a:ln>
        </p:spPr>
        <p:txBody>
          <a:bodyPr/>
          <a:lstStyle/>
          <a:p>
            <a:endParaRPr lang="en-US"/>
          </a:p>
        </p:txBody>
      </p:sp>
      <p:sp>
        <p:nvSpPr>
          <p:cNvPr id="23" name="Freeform 20"/>
          <p:cNvSpPr>
            <a:spLocks/>
          </p:cNvSpPr>
          <p:nvPr/>
        </p:nvSpPr>
        <p:spPr bwMode="auto">
          <a:xfrm>
            <a:off x="940436" y="5080390"/>
            <a:ext cx="65943" cy="67375"/>
          </a:xfrm>
          <a:custGeom>
            <a:avLst/>
            <a:gdLst>
              <a:gd name="T0" fmla="*/ 0 w 40"/>
              <a:gd name="T1" fmla="*/ 0 h 40"/>
              <a:gd name="T2" fmla="*/ 0 w 40"/>
              <a:gd name="T3" fmla="*/ 2147483647 h 40"/>
              <a:gd name="T4" fmla="*/ 2147483647 w 40"/>
              <a:gd name="T5" fmla="*/ 2147483647 h 40"/>
              <a:gd name="T6" fmla="*/ 2147483647 w 40"/>
              <a:gd name="T7" fmla="*/ 2147483647 h 40"/>
              <a:gd name="T8" fmla="*/ 2147483647 w 40"/>
              <a:gd name="T9" fmla="*/ 2147483647 h 40"/>
              <a:gd name="T10" fmla="*/ 2147483647 w 40"/>
              <a:gd name="T11" fmla="*/ 2147483647 h 40"/>
              <a:gd name="T12" fmla="*/ 2147483647 w 40"/>
              <a:gd name="T13" fmla="*/ 2147483647 h 40"/>
              <a:gd name="T14" fmla="*/ 2147483647 w 40"/>
              <a:gd name="T15" fmla="*/ 2147483647 h 40"/>
              <a:gd name="T16" fmla="*/ 2147483647 w 40"/>
              <a:gd name="T17" fmla="*/ 2147483647 h 40"/>
              <a:gd name="T18" fmla="*/ 2147483647 w 40"/>
              <a:gd name="T19" fmla="*/ 2147483647 h 40"/>
              <a:gd name="T20" fmla="*/ 2147483647 w 40"/>
              <a:gd name="T21" fmla="*/ 2147483647 h 40"/>
              <a:gd name="T22" fmla="*/ 2147483647 w 40"/>
              <a:gd name="T23" fmla="*/ 2147483647 h 40"/>
              <a:gd name="T24" fmla="*/ 2147483647 w 40"/>
              <a:gd name="T25" fmla="*/ 2147483647 h 40"/>
              <a:gd name="T26" fmla="*/ 2147483647 w 40"/>
              <a:gd name="T27" fmla="*/ 2147483647 h 40"/>
              <a:gd name="T28" fmla="*/ 0 w 40"/>
              <a:gd name="T29" fmla="*/ 2147483647 h 40"/>
              <a:gd name="T30" fmla="*/ 0 w 40"/>
              <a:gd name="T31" fmla="*/ 2147483647 h 40"/>
              <a:gd name="T32" fmla="*/ 0 w 40"/>
              <a:gd name="T33" fmla="*/ 2147483647 h 40"/>
              <a:gd name="T34" fmla="*/ 0 w 40"/>
              <a:gd name="T35" fmla="*/ 2147483647 h 40"/>
              <a:gd name="T36" fmla="*/ 0 w 40"/>
              <a:gd name="T37" fmla="*/ 0 h 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
              <a:gd name="T58" fmla="*/ 0 h 40"/>
              <a:gd name="T59" fmla="*/ 40 w 40"/>
              <a:gd name="T60" fmla="*/ 40 h 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 h="40">
                <a:moveTo>
                  <a:pt x="0" y="0"/>
                </a:moveTo>
                <a:lnTo>
                  <a:pt x="0" y="8"/>
                </a:lnTo>
                <a:lnTo>
                  <a:pt x="8" y="16"/>
                </a:lnTo>
                <a:lnTo>
                  <a:pt x="16" y="16"/>
                </a:lnTo>
                <a:lnTo>
                  <a:pt x="24" y="8"/>
                </a:lnTo>
                <a:lnTo>
                  <a:pt x="24" y="16"/>
                </a:lnTo>
                <a:lnTo>
                  <a:pt x="32" y="24"/>
                </a:lnTo>
                <a:lnTo>
                  <a:pt x="40" y="24"/>
                </a:lnTo>
                <a:lnTo>
                  <a:pt x="24" y="40"/>
                </a:lnTo>
                <a:lnTo>
                  <a:pt x="24" y="32"/>
                </a:lnTo>
                <a:lnTo>
                  <a:pt x="16" y="16"/>
                </a:lnTo>
                <a:lnTo>
                  <a:pt x="0" y="16"/>
                </a:lnTo>
                <a:lnTo>
                  <a:pt x="0" y="8"/>
                </a:lnTo>
                <a:lnTo>
                  <a:pt x="0" y="0"/>
                </a:lnTo>
                <a:close/>
              </a:path>
            </a:pathLst>
          </a:custGeom>
          <a:solidFill>
            <a:srgbClr val="00B050"/>
          </a:solidFill>
          <a:ln w="6350">
            <a:solidFill>
              <a:srgbClr val="000000"/>
            </a:solidFill>
            <a:round/>
            <a:headEnd/>
            <a:tailEnd/>
          </a:ln>
        </p:spPr>
        <p:txBody>
          <a:bodyPr/>
          <a:lstStyle/>
          <a:p>
            <a:endParaRPr lang="en-US"/>
          </a:p>
        </p:txBody>
      </p:sp>
      <p:sp>
        <p:nvSpPr>
          <p:cNvPr id="24" name="Freeform 21"/>
          <p:cNvSpPr>
            <a:spLocks/>
          </p:cNvSpPr>
          <p:nvPr/>
        </p:nvSpPr>
        <p:spPr bwMode="auto">
          <a:xfrm>
            <a:off x="2588997" y="5295421"/>
            <a:ext cx="53041" cy="53040"/>
          </a:xfrm>
          <a:custGeom>
            <a:avLst/>
            <a:gdLst>
              <a:gd name="T0" fmla="*/ 0 w 32"/>
              <a:gd name="T1" fmla="*/ 2147483647 h 32"/>
              <a:gd name="T2" fmla="*/ 0 w 32"/>
              <a:gd name="T3" fmla="*/ 2147483647 h 32"/>
              <a:gd name="T4" fmla="*/ 2147483647 w 32"/>
              <a:gd name="T5" fmla="*/ 0 h 32"/>
              <a:gd name="T6" fmla="*/ 2147483647 w 32"/>
              <a:gd name="T7" fmla="*/ 0 h 32"/>
              <a:gd name="T8" fmla="*/ 2147483647 w 32"/>
              <a:gd name="T9" fmla="*/ 0 h 32"/>
              <a:gd name="T10" fmla="*/ 2147483647 w 32"/>
              <a:gd name="T11" fmla="*/ 2147483647 h 32"/>
              <a:gd name="T12" fmla="*/ 2147483647 w 32"/>
              <a:gd name="T13" fmla="*/ 2147483647 h 32"/>
              <a:gd name="T14" fmla="*/ 2147483647 w 32"/>
              <a:gd name="T15" fmla="*/ 2147483647 h 32"/>
              <a:gd name="T16" fmla="*/ 2147483647 w 32"/>
              <a:gd name="T17" fmla="*/ 2147483647 h 32"/>
              <a:gd name="T18" fmla="*/ 2147483647 w 32"/>
              <a:gd name="T19" fmla="*/ 2147483647 h 32"/>
              <a:gd name="T20" fmla="*/ 0 w 32"/>
              <a:gd name="T21" fmla="*/ 2147483647 h 32"/>
              <a:gd name="T22" fmla="*/ 0 w 32"/>
              <a:gd name="T23" fmla="*/ 2147483647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
              <a:gd name="T37" fmla="*/ 0 h 32"/>
              <a:gd name="T38" fmla="*/ 32 w 32"/>
              <a:gd name="T39" fmla="*/ 32 h 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 h="32">
                <a:moveTo>
                  <a:pt x="0" y="16"/>
                </a:moveTo>
                <a:lnTo>
                  <a:pt x="0" y="8"/>
                </a:lnTo>
                <a:lnTo>
                  <a:pt x="16" y="0"/>
                </a:lnTo>
                <a:lnTo>
                  <a:pt x="32" y="0"/>
                </a:lnTo>
                <a:lnTo>
                  <a:pt x="32" y="16"/>
                </a:lnTo>
                <a:lnTo>
                  <a:pt x="24" y="32"/>
                </a:lnTo>
                <a:lnTo>
                  <a:pt x="16" y="32"/>
                </a:lnTo>
                <a:lnTo>
                  <a:pt x="0" y="24"/>
                </a:lnTo>
                <a:lnTo>
                  <a:pt x="0" y="16"/>
                </a:lnTo>
                <a:close/>
              </a:path>
            </a:pathLst>
          </a:custGeom>
          <a:solidFill>
            <a:schemeClr val="tx2">
              <a:lumMod val="20000"/>
              <a:lumOff val="80000"/>
            </a:schemeClr>
          </a:solidFill>
          <a:ln w="9525">
            <a:solidFill>
              <a:schemeClr val="tx1"/>
            </a:solidFill>
            <a:round/>
            <a:headEnd/>
            <a:tailEnd/>
          </a:ln>
        </p:spPr>
        <p:txBody>
          <a:bodyPr/>
          <a:lstStyle/>
          <a:p>
            <a:endParaRPr lang="en-US"/>
          </a:p>
        </p:txBody>
      </p:sp>
      <p:sp>
        <p:nvSpPr>
          <p:cNvPr id="25" name="Freeform 22"/>
          <p:cNvSpPr>
            <a:spLocks/>
          </p:cNvSpPr>
          <p:nvPr/>
        </p:nvSpPr>
        <p:spPr bwMode="auto">
          <a:xfrm>
            <a:off x="2773923" y="5361363"/>
            <a:ext cx="65943" cy="65943"/>
          </a:xfrm>
          <a:custGeom>
            <a:avLst/>
            <a:gdLst>
              <a:gd name="T0" fmla="*/ 2147483647 w 40"/>
              <a:gd name="T1" fmla="*/ 2147483647 h 40"/>
              <a:gd name="T2" fmla="*/ 2147483647 w 40"/>
              <a:gd name="T3" fmla="*/ 2147483647 h 40"/>
              <a:gd name="T4" fmla="*/ 2147483647 w 40"/>
              <a:gd name="T5" fmla="*/ 0 h 40"/>
              <a:gd name="T6" fmla="*/ 2147483647 w 40"/>
              <a:gd name="T7" fmla="*/ 0 h 40"/>
              <a:gd name="T8" fmla="*/ 2147483647 w 40"/>
              <a:gd name="T9" fmla="*/ 2147483647 h 40"/>
              <a:gd name="T10" fmla="*/ 2147483647 w 40"/>
              <a:gd name="T11" fmla="*/ 2147483647 h 40"/>
              <a:gd name="T12" fmla="*/ 2147483647 w 40"/>
              <a:gd name="T13" fmla="*/ 2147483647 h 40"/>
              <a:gd name="T14" fmla="*/ 2147483647 w 40"/>
              <a:gd name="T15" fmla="*/ 2147483647 h 40"/>
              <a:gd name="T16" fmla="*/ 2147483647 w 40"/>
              <a:gd name="T17" fmla="*/ 2147483647 h 40"/>
              <a:gd name="T18" fmla="*/ 2147483647 w 40"/>
              <a:gd name="T19" fmla="*/ 2147483647 h 40"/>
              <a:gd name="T20" fmla="*/ 2147483647 w 40"/>
              <a:gd name="T21" fmla="*/ 2147483647 h 40"/>
              <a:gd name="T22" fmla="*/ 2147483647 w 40"/>
              <a:gd name="T23" fmla="*/ 2147483647 h 40"/>
              <a:gd name="T24" fmla="*/ 2147483647 w 40"/>
              <a:gd name="T25" fmla="*/ 2147483647 h 40"/>
              <a:gd name="T26" fmla="*/ 2147483647 w 40"/>
              <a:gd name="T27" fmla="*/ 2147483647 h 40"/>
              <a:gd name="T28" fmla="*/ 0 w 40"/>
              <a:gd name="T29" fmla="*/ 2147483647 h 40"/>
              <a:gd name="T30" fmla="*/ 0 w 40"/>
              <a:gd name="T31" fmla="*/ 2147483647 h 40"/>
              <a:gd name="T32" fmla="*/ 0 w 40"/>
              <a:gd name="T33" fmla="*/ 2147483647 h 40"/>
              <a:gd name="T34" fmla="*/ 0 w 40"/>
              <a:gd name="T35" fmla="*/ 2147483647 h 40"/>
              <a:gd name="T36" fmla="*/ 2147483647 w 40"/>
              <a:gd name="T37" fmla="*/ 2147483647 h 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
              <a:gd name="T58" fmla="*/ 0 h 40"/>
              <a:gd name="T59" fmla="*/ 40 w 40"/>
              <a:gd name="T60" fmla="*/ 40 h 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 h="40">
                <a:moveTo>
                  <a:pt x="8" y="8"/>
                </a:moveTo>
                <a:lnTo>
                  <a:pt x="8" y="8"/>
                </a:lnTo>
                <a:lnTo>
                  <a:pt x="8" y="0"/>
                </a:lnTo>
                <a:lnTo>
                  <a:pt x="16" y="0"/>
                </a:lnTo>
                <a:lnTo>
                  <a:pt x="24" y="16"/>
                </a:lnTo>
                <a:lnTo>
                  <a:pt x="32" y="24"/>
                </a:lnTo>
                <a:lnTo>
                  <a:pt x="40" y="32"/>
                </a:lnTo>
                <a:lnTo>
                  <a:pt x="32" y="40"/>
                </a:lnTo>
                <a:lnTo>
                  <a:pt x="16" y="32"/>
                </a:lnTo>
                <a:lnTo>
                  <a:pt x="8" y="32"/>
                </a:lnTo>
                <a:lnTo>
                  <a:pt x="0" y="24"/>
                </a:lnTo>
                <a:lnTo>
                  <a:pt x="0" y="8"/>
                </a:lnTo>
                <a:lnTo>
                  <a:pt x="8" y="8"/>
                </a:lnTo>
                <a:close/>
              </a:path>
            </a:pathLst>
          </a:custGeom>
          <a:solidFill>
            <a:schemeClr val="tx2">
              <a:lumMod val="20000"/>
              <a:lumOff val="80000"/>
            </a:schemeClr>
          </a:solidFill>
          <a:ln w="9525">
            <a:solidFill>
              <a:schemeClr val="tx1"/>
            </a:solidFill>
            <a:round/>
            <a:headEnd/>
            <a:tailEnd/>
          </a:ln>
        </p:spPr>
        <p:txBody>
          <a:bodyPr/>
          <a:lstStyle/>
          <a:p>
            <a:endParaRPr lang="en-US"/>
          </a:p>
        </p:txBody>
      </p:sp>
      <p:sp>
        <p:nvSpPr>
          <p:cNvPr id="26" name="Freeform 23"/>
          <p:cNvSpPr>
            <a:spLocks/>
          </p:cNvSpPr>
          <p:nvPr/>
        </p:nvSpPr>
        <p:spPr bwMode="auto">
          <a:xfrm>
            <a:off x="2880005" y="5414403"/>
            <a:ext cx="65943" cy="25803"/>
          </a:xfrm>
          <a:custGeom>
            <a:avLst/>
            <a:gdLst>
              <a:gd name="T0" fmla="*/ 2147483647 w 40"/>
              <a:gd name="T1" fmla="*/ 0 h 16"/>
              <a:gd name="T2" fmla="*/ 0 w 40"/>
              <a:gd name="T3" fmla="*/ 2147483647 h 16"/>
              <a:gd name="T4" fmla="*/ 0 w 40"/>
              <a:gd name="T5" fmla="*/ 2147483647 h 16"/>
              <a:gd name="T6" fmla="*/ 2147483647 w 40"/>
              <a:gd name="T7" fmla="*/ 2147483647 h 16"/>
              <a:gd name="T8" fmla="*/ 2147483647 w 40"/>
              <a:gd name="T9" fmla="*/ 2147483647 h 16"/>
              <a:gd name="T10" fmla="*/ 2147483647 w 40"/>
              <a:gd name="T11" fmla="*/ 2147483647 h 16"/>
              <a:gd name="T12" fmla="*/ 2147483647 w 40"/>
              <a:gd name="T13" fmla="*/ 2147483647 h 16"/>
              <a:gd name="T14" fmla="*/ 2147483647 w 40"/>
              <a:gd name="T15" fmla="*/ 2147483647 h 16"/>
              <a:gd name="T16" fmla="*/ 2147483647 w 40"/>
              <a:gd name="T17" fmla="*/ 2147483647 h 16"/>
              <a:gd name="T18" fmla="*/ 2147483647 w 40"/>
              <a:gd name="T19" fmla="*/ 2147483647 h 16"/>
              <a:gd name="T20" fmla="*/ 2147483647 w 40"/>
              <a:gd name="T21" fmla="*/ 0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
              <a:gd name="T34" fmla="*/ 0 h 16"/>
              <a:gd name="T35" fmla="*/ 40 w 40"/>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 h="16">
                <a:moveTo>
                  <a:pt x="8" y="0"/>
                </a:moveTo>
                <a:lnTo>
                  <a:pt x="0" y="16"/>
                </a:lnTo>
                <a:lnTo>
                  <a:pt x="24" y="16"/>
                </a:lnTo>
                <a:lnTo>
                  <a:pt x="32" y="16"/>
                </a:lnTo>
                <a:lnTo>
                  <a:pt x="40" y="16"/>
                </a:lnTo>
                <a:lnTo>
                  <a:pt x="40" y="8"/>
                </a:lnTo>
                <a:lnTo>
                  <a:pt x="24" y="8"/>
                </a:lnTo>
                <a:lnTo>
                  <a:pt x="8" y="8"/>
                </a:lnTo>
                <a:lnTo>
                  <a:pt x="8" y="0"/>
                </a:lnTo>
                <a:close/>
              </a:path>
            </a:pathLst>
          </a:custGeom>
          <a:solidFill>
            <a:schemeClr val="tx2">
              <a:lumMod val="20000"/>
              <a:lumOff val="80000"/>
            </a:schemeClr>
          </a:solidFill>
          <a:ln w="9525">
            <a:solidFill>
              <a:schemeClr val="tx1"/>
            </a:solidFill>
            <a:round/>
            <a:headEnd/>
            <a:tailEnd/>
          </a:ln>
        </p:spPr>
        <p:txBody>
          <a:bodyPr/>
          <a:lstStyle/>
          <a:p>
            <a:endParaRPr lang="en-US"/>
          </a:p>
        </p:txBody>
      </p:sp>
      <p:sp>
        <p:nvSpPr>
          <p:cNvPr id="27" name="Freeform 24"/>
          <p:cNvSpPr>
            <a:spLocks/>
          </p:cNvSpPr>
          <p:nvPr/>
        </p:nvSpPr>
        <p:spPr bwMode="auto">
          <a:xfrm>
            <a:off x="2958849" y="5454542"/>
            <a:ext cx="80278" cy="53041"/>
          </a:xfrm>
          <a:custGeom>
            <a:avLst/>
            <a:gdLst>
              <a:gd name="T0" fmla="*/ 0 w 48"/>
              <a:gd name="T1" fmla="*/ 0 h 32"/>
              <a:gd name="T2" fmla="*/ 0 w 48"/>
              <a:gd name="T3" fmla="*/ 0 h 32"/>
              <a:gd name="T4" fmla="*/ 0 w 48"/>
              <a:gd name="T5" fmla="*/ 0 h 32"/>
              <a:gd name="T6" fmla="*/ 2147483647 w 48"/>
              <a:gd name="T7" fmla="*/ 0 h 32"/>
              <a:gd name="T8" fmla="*/ 2147483647 w 48"/>
              <a:gd name="T9" fmla="*/ 2147483647 h 32"/>
              <a:gd name="T10" fmla="*/ 2147483647 w 48"/>
              <a:gd name="T11" fmla="*/ 2147483647 h 32"/>
              <a:gd name="T12" fmla="*/ 2147483647 w 48"/>
              <a:gd name="T13" fmla="*/ 2147483647 h 32"/>
              <a:gd name="T14" fmla="*/ 2147483647 w 48"/>
              <a:gd name="T15" fmla="*/ 2147483647 h 32"/>
              <a:gd name="T16" fmla="*/ 2147483647 w 48"/>
              <a:gd name="T17" fmla="*/ 2147483647 h 32"/>
              <a:gd name="T18" fmla="*/ 2147483647 w 48"/>
              <a:gd name="T19" fmla="*/ 2147483647 h 32"/>
              <a:gd name="T20" fmla="*/ 2147483647 w 48"/>
              <a:gd name="T21" fmla="*/ 2147483647 h 32"/>
              <a:gd name="T22" fmla="*/ 2147483647 w 48"/>
              <a:gd name="T23" fmla="*/ 2147483647 h 32"/>
              <a:gd name="T24" fmla="*/ 2147483647 w 48"/>
              <a:gd name="T25" fmla="*/ 2147483647 h 32"/>
              <a:gd name="T26" fmla="*/ 2147483647 w 48"/>
              <a:gd name="T27" fmla="*/ 2147483647 h 32"/>
              <a:gd name="T28" fmla="*/ 2147483647 w 48"/>
              <a:gd name="T29" fmla="*/ 2147483647 h 32"/>
              <a:gd name="T30" fmla="*/ 2147483647 w 48"/>
              <a:gd name="T31" fmla="*/ 2147483647 h 32"/>
              <a:gd name="T32" fmla="*/ 2147483647 w 48"/>
              <a:gd name="T33" fmla="*/ 2147483647 h 32"/>
              <a:gd name="T34" fmla="*/ 2147483647 w 48"/>
              <a:gd name="T35" fmla="*/ 2147483647 h 32"/>
              <a:gd name="T36" fmla="*/ 2147483647 w 48"/>
              <a:gd name="T37" fmla="*/ 2147483647 h 32"/>
              <a:gd name="T38" fmla="*/ 0 w 48"/>
              <a:gd name="T39" fmla="*/ 0 h 3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8"/>
              <a:gd name="T61" fmla="*/ 0 h 32"/>
              <a:gd name="T62" fmla="*/ 48 w 48"/>
              <a:gd name="T63" fmla="*/ 32 h 3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8" h="32">
                <a:moveTo>
                  <a:pt x="0" y="0"/>
                </a:moveTo>
                <a:lnTo>
                  <a:pt x="0" y="0"/>
                </a:lnTo>
                <a:lnTo>
                  <a:pt x="8" y="0"/>
                </a:lnTo>
                <a:lnTo>
                  <a:pt x="16" y="8"/>
                </a:lnTo>
                <a:lnTo>
                  <a:pt x="32" y="8"/>
                </a:lnTo>
                <a:lnTo>
                  <a:pt x="40" y="8"/>
                </a:lnTo>
                <a:lnTo>
                  <a:pt x="40" y="16"/>
                </a:lnTo>
                <a:lnTo>
                  <a:pt x="48" y="16"/>
                </a:lnTo>
                <a:lnTo>
                  <a:pt x="48" y="24"/>
                </a:lnTo>
                <a:lnTo>
                  <a:pt x="32" y="24"/>
                </a:lnTo>
                <a:lnTo>
                  <a:pt x="24" y="32"/>
                </a:lnTo>
                <a:lnTo>
                  <a:pt x="16" y="32"/>
                </a:lnTo>
                <a:lnTo>
                  <a:pt x="16" y="24"/>
                </a:lnTo>
                <a:lnTo>
                  <a:pt x="8" y="16"/>
                </a:lnTo>
                <a:lnTo>
                  <a:pt x="0" y="0"/>
                </a:lnTo>
                <a:close/>
              </a:path>
            </a:pathLst>
          </a:custGeom>
          <a:solidFill>
            <a:schemeClr val="tx2">
              <a:lumMod val="20000"/>
              <a:lumOff val="80000"/>
            </a:schemeClr>
          </a:solidFill>
          <a:ln w="9525">
            <a:solidFill>
              <a:schemeClr val="tx1"/>
            </a:solidFill>
            <a:round/>
            <a:headEnd/>
            <a:tailEnd/>
          </a:ln>
        </p:spPr>
        <p:txBody>
          <a:bodyPr/>
          <a:lstStyle/>
          <a:p>
            <a:endParaRPr lang="en-US"/>
          </a:p>
        </p:txBody>
      </p:sp>
      <p:sp>
        <p:nvSpPr>
          <p:cNvPr id="28" name="Freeform 25"/>
          <p:cNvSpPr>
            <a:spLocks/>
          </p:cNvSpPr>
          <p:nvPr/>
        </p:nvSpPr>
        <p:spPr bwMode="auto">
          <a:xfrm>
            <a:off x="3135491" y="5533386"/>
            <a:ext cx="146220" cy="172024"/>
          </a:xfrm>
          <a:custGeom>
            <a:avLst/>
            <a:gdLst>
              <a:gd name="T0" fmla="*/ 2147483647 w 88"/>
              <a:gd name="T1" fmla="*/ 2147483647 h 104"/>
              <a:gd name="T2" fmla="*/ 2147483647 w 88"/>
              <a:gd name="T3" fmla="*/ 0 h 104"/>
              <a:gd name="T4" fmla="*/ 2147483647 w 88"/>
              <a:gd name="T5" fmla="*/ 0 h 104"/>
              <a:gd name="T6" fmla="*/ 2147483647 w 88"/>
              <a:gd name="T7" fmla="*/ 2147483647 h 104"/>
              <a:gd name="T8" fmla="*/ 2147483647 w 88"/>
              <a:gd name="T9" fmla="*/ 2147483647 h 104"/>
              <a:gd name="T10" fmla="*/ 2147483647 w 88"/>
              <a:gd name="T11" fmla="*/ 2147483647 h 104"/>
              <a:gd name="T12" fmla="*/ 2147483647 w 88"/>
              <a:gd name="T13" fmla="*/ 2147483647 h 104"/>
              <a:gd name="T14" fmla="*/ 2147483647 w 88"/>
              <a:gd name="T15" fmla="*/ 2147483647 h 104"/>
              <a:gd name="T16" fmla="*/ 2147483647 w 88"/>
              <a:gd name="T17" fmla="*/ 2147483647 h 104"/>
              <a:gd name="T18" fmla="*/ 2147483647 w 88"/>
              <a:gd name="T19" fmla="*/ 2147483647 h 104"/>
              <a:gd name="T20" fmla="*/ 2147483647 w 88"/>
              <a:gd name="T21" fmla="*/ 2147483647 h 104"/>
              <a:gd name="T22" fmla="*/ 2147483647 w 88"/>
              <a:gd name="T23" fmla="*/ 2147483647 h 104"/>
              <a:gd name="T24" fmla="*/ 2147483647 w 88"/>
              <a:gd name="T25" fmla="*/ 2147483647 h 104"/>
              <a:gd name="T26" fmla="*/ 2147483647 w 88"/>
              <a:gd name="T27" fmla="*/ 2147483647 h 104"/>
              <a:gd name="T28" fmla="*/ 2147483647 w 88"/>
              <a:gd name="T29" fmla="*/ 2147483647 h 104"/>
              <a:gd name="T30" fmla="*/ 2147483647 w 88"/>
              <a:gd name="T31" fmla="*/ 2147483647 h 104"/>
              <a:gd name="T32" fmla="*/ 2147483647 w 88"/>
              <a:gd name="T33" fmla="*/ 2147483647 h 104"/>
              <a:gd name="T34" fmla="*/ 2147483647 w 88"/>
              <a:gd name="T35" fmla="*/ 2147483647 h 104"/>
              <a:gd name="T36" fmla="*/ 2147483647 w 88"/>
              <a:gd name="T37" fmla="*/ 2147483647 h 104"/>
              <a:gd name="T38" fmla="*/ 2147483647 w 88"/>
              <a:gd name="T39" fmla="*/ 2147483647 h 104"/>
              <a:gd name="T40" fmla="*/ 2147483647 w 88"/>
              <a:gd name="T41" fmla="*/ 2147483647 h 104"/>
              <a:gd name="T42" fmla="*/ 2147483647 w 88"/>
              <a:gd name="T43" fmla="*/ 2147483647 h 104"/>
              <a:gd name="T44" fmla="*/ 0 w 88"/>
              <a:gd name="T45" fmla="*/ 2147483647 h 104"/>
              <a:gd name="T46" fmla="*/ 0 w 88"/>
              <a:gd name="T47" fmla="*/ 2147483647 h 104"/>
              <a:gd name="T48" fmla="*/ 2147483647 w 88"/>
              <a:gd name="T49" fmla="*/ 2147483647 h 104"/>
              <a:gd name="T50" fmla="*/ 2147483647 w 88"/>
              <a:gd name="T51" fmla="*/ 2147483647 h 104"/>
              <a:gd name="T52" fmla="*/ 2147483647 w 88"/>
              <a:gd name="T53" fmla="*/ 2147483647 h 104"/>
              <a:gd name="T54" fmla="*/ 2147483647 w 88"/>
              <a:gd name="T55" fmla="*/ 2147483647 h 104"/>
              <a:gd name="T56" fmla="*/ 2147483647 w 88"/>
              <a:gd name="T57" fmla="*/ 2147483647 h 10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8"/>
              <a:gd name="T88" fmla="*/ 0 h 104"/>
              <a:gd name="T89" fmla="*/ 88 w 88"/>
              <a:gd name="T90" fmla="*/ 104 h 10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8" h="104">
                <a:moveTo>
                  <a:pt x="16" y="8"/>
                </a:moveTo>
                <a:lnTo>
                  <a:pt x="16" y="0"/>
                </a:lnTo>
                <a:lnTo>
                  <a:pt x="32" y="16"/>
                </a:lnTo>
                <a:lnTo>
                  <a:pt x="64" y="32"/>
                </a:lnTo>
                <a:lnTo>
                  <a:pt x="72" y="32"/>
                </a:lnTo>
                <a:lnTo>
                  <a:pt x="72" y="40"/>
                </a:lnTo>
                <a:lnTo>
                  <a:pt x="80" y="56"/>
                </a:lnTo>
                <a:lnTo>
                  <a:pt x="88" y="56"/>
                </a:lnTo>
                <a:lnTo>
                  <a:pt x="88" y="72"/>
                </a:lnTo>
                <a:lnTo>
                  <a:pt x="72" y="80"/>
                </a:lnTo>
                <a:lnTo>
                  <a:pt x="40" y="88"/>
                </a:lnTo>
                <a:lnTo>
                  <a:pt x="32" y="104"/>
                </a:lnTo>
                <a:lnTo>
                  <a:pt x="24" y="104"/>
                </a:lnTo>
                <a:lnTo>
                  <a:pt x="8" y="96"/>
                </a:lnTo>
                <a:lnTo>
                  <a:pt x="16" y="72"/>
                </a:lnTo>
                <a:lnTo>
                  <a:pt x="16" y="64"/>
                </a:lnTo>
                <a:lnTo>
                  <a:pt x="0" y="48"/>
                </a:lnTo>
                <a:lnTo>
                  <a:pt x="0" y="40"/>
                </a:lnTo>
                <a:lnTo>
                  <a:pt x="8" y="40"/>
                </a:lnTo>
                <a:lnTo>
                  <a:pt x="16" y="40"/>
                </a:lnTo>
                <a:lnTo>
                  <a:pt x="16" y="16"/>
                </a:lnTo>
                <a:lnTo>
                  <a:pt x="16" y="8"/>
                </a:lnTo>
                <a:close/>
              </a:path>
            </a:pathLst>
          </a:custGeom>
          <a:solidFill>
            <a:schemeClr val="tx2">
              <a:lumMod val="20000"/>
              <a:lumOff val="80000"/>
            </a:schemeClr>
          </a:solidFill>
          <a:ln w="9525">
            <a:solidFill>
              <a:schemeClr val="tx1"/>
            </a:solidFill>
            <a:round/>
            <a:headEnd/>
            <a:tailEnd/>
          </a:ln>
        </p:spPr>
        <p:txBody>
          <a:bodyPr/>
          <a:lstStyle/>
          <a:p>
            <a:endParaRPr lang="en-US"/>
          </a:p>
        </p:txBody>
      </p:sp>
      <p:sp>
        <p:nvSpPr>
          <p:cNvPr id="29" name="Freeform 26"/>
          <p:cNvSpPr>
            <a:spLocks/>
          </p:cNvSpPr>
          <p:nvPr/>
        </p:nvSpPr>
        <p:spPr bwMode="auto">
          <a:xfrm>
            <a:off x="2920144" y="5467444"/>
            <a:ext cx="12902" cy="12902"/>
          </a:xfrm>
          <a:custGeom>
            <a:avLst/>
            <a:gdLst>
              <a:gd name="T0" fmla="*/ 2147483647 w 8"/>
              <a:gd name="T1" fmla="*/ 0 h 8"/>
              <a:gd name="T2" fmla="*/ 2147483647 w 8"/>
              <a:gd name="T3" fmla="*/ 0 h 8"/>
              <a:gd name="T4" fmla="*/ 2147483647 w 8"/>
              <a:gd name="T5" fmla="*/ 0 h 8"/>
              <a:gd name="T6" fmla="*/ 2147483647 w 8"/>
              <a:gd name="T7" fmla="*/ 2147483647 h 8"/>
              <a:gd name="T8" fmla="*/ 2147483647 w 8"/>
              <a:gd name="T9" fmla="*/ 2147483647 h 8"/>
              <a:gd name="T10" fmla="*/ 2147483647 w 8"/>
              <a:gd name="T11" fmla="*/ 2147483647 h 8"/>
              <a:gd name="T12" fmla="*/ 2147483647 w 8"/>
              <a:gd name="T13" fmla="*/ 2147483647 h 8"/>
              <a:gd name="T14" fmla="*/ 0 w 8"/>
              <a:gd name="T15" fmla="*/ 2147483647 h 8"/>
              <a:gd name="T16" fmla="*/ 0 w 8"/>
              <a:gd name="T17" fmla="*/ 2147483647 h 8"/>
              <a:gd name="T18" fmla="*/ 0 w 8"/>
              <a:gd name="T19" fmla="*/ 2147483647 h 8"/>
              <a:gd name="T20" fmla="*/ 0 w 8"/>
              <a:gd name="T21" fmla="*/ 2147483647 h 8"/>
              <a:gd name="T22" fmla="*/ 0 w 8"/>
              <a:gd name="T23" fmla="*/ 2147483647 h 8"/>
              <a:gd name="T24" fmla="*/ 0 w 8"/>
              <a:gd name="T25" fmla="*/ 2147483647 h 8"/>
              <a:gd name="T26" fmla="*/ 0 w 8"/>
              <a:gd name="T27" fmla="*/ 2147483647 h 8"/>
              <a:gd name="T28" fmla="*/ 0 w 8"/>
              <a:gd name="T29" fmla="*/ 2147483647 h 8"/>
              <a:gd name="T30" fmla="*/ 0 w 8"/>
              <a:gd name="T31" fmla="*/ 0 h 8"/>
              <a:gd name="T32" fmla="*/ 0 w 8"/>
              <a:gd name="T33" fmla="*/ 0 h 8"/>
              <a:gd name="T34" fmla="*/ 0 w 8"/>
              <a:gd name="T35" fmla="*/ 0 h 8"/>
              <a:gd name="T36" fmla="*/ 0 w 8"/>
              <a:gd name="T37" fmla="*/ 0 h 8"/>
              <a:gd name="T38" fmla="*/ 2147483647 w 8"/>
              <a:gd name="T39" fmla="*/ 0 h 8"/>
              <a:gd name="T40" fmla="*/ 2147483647 w 8"/>
              <a:gd name="T41" fmla="*/ 0 h 8"/>
              <a:gd name="T42" fmla="*/ 2147483647 w 8"/>
              <a:gd name="T43" fmla="*/ 0 h 8"/>
              <a:gd name="T44" fmla="*/ 2147483647 w 8"/>
              <a:gd name="T45" fmla="*/ 2147483647 h 8"/>
              <a:gd name="T46" fmla="*/ 2147483647 w 8"/>
              <a:gd name="T47" fmla="*/ 2147483647 h 8"/>
              <a:gd name="T48" fmla="*/ 0 w 8"/>
              <a:gd name="T49" fmla="*/ 2147483647 h 8"/>
              <a:gd name="T50" fmla="*/ 0 w 8"/>
              <a:gd name="T51" fmla="*/ 2147483647 h 8"/>
              <a:gd name="T52" fmla="*/ 0 w 8"/>
              <a:gd name="T53" fmla="*/ 2147483647 h 8"/>
              <a:gd name="T54" fmla="*/ 0 w 8"/>
              <a:gd name="T55" fmla="*/ 2147483647 h 8"/>
              <a:gd name="T56" fmla="*/ 0 w 8"/>
              <a:gd name="T57" fmla="*/ 0 h 8"/>
              <a:gd name="T58" fmla="*/ 0 w 8"/>
              <a:gd name="T59" fmla="*/ 0 h 8"/>
              <a:gd name="T60" fmla="*/ 2147483647 w 8"/>
              <a:gd name="T61" fmla="*/ 0 h 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
              <a:gd name="T94" fmla="*/ 0 h 8"/>
              <a:gd name="T95" fmla="*/ 8 w 8"/>
              <a:gd name="T96" fmla="*/ 8 h 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 h="8">
                <a:moveTo>
                  <a:pt x="8" y="0"/>
                </a:moveTo>
                <a:lnTo>
                  <a:pt x="8" y="0"/>
                </a:lnTo>
                <a:lnTo>
                  <a:pt x="8" y="8"/>
                </a:lnTo>
                <a:lnTo>
                  <a:pt x="0" y="8"/>
                </a:lnTo>
                <a:lnTo>
                  <a:pt x="0" y="0"/>
                </a:lnTo>
                <a:lnTo>
                  <a:pt x="8" y="0"/>
                </a:lnTo>
                <a:lnTo>
                  <a:pt x="8" y="8"/>
                </a:lnTo>
                <a:lnTo>
                  <a:pt x="0" y="8"/>
                </a:lnTo>
                <a:lnTo>
                  <a:pt x="0" y="0"/>
                </a:lnTo>
                <a:lnTo>
                  <a:pt x="8" y="0"/>
                </a:lnTo>
                <a:close/>
              </a:path>
            </a:pathLst>
          </a:custGeom>
          <a:solidFill>
            <a:srgbClr val="993366"/>
          </a:solidFill>
          <a:ln w="9525">
            <a:solidFill>
              <a:schemeClr val="tx1"/>
            </a:solidFill>
            <a:round/>
            <a:headEnd/>
            <a:tailEnd/>
          </a:ln>
        </p:spPr>
        <p:txBody>
          <a:bodyPr/>
          <a:lstStyle/>
          <a:p>
            <a:endParaRPr lang="en-US"/>
          </a:p>
        </p:txBody>
      </p:sp>
      <p:sp>
        <p:nvSpPr>
          <p:cNvPr id="30" name="Oval 27"/>
          <p:cNvSpPr>
            <a:spLocks noChangeArrowheads="1"/>
          </p:cNvSpPr>
          <p:nvPr/>
        </p:nvSpPr>
        <p:spPr bwMode="auto">
          <a:xfrm>
            <a:off x="2958849" y="5507583"/>
            <a:ext cx="27237" cy="25803"/>
          </a:xfrm>
          <a:prstGeom prst="ellipse">
            <a:avLst/>
          </a:prstGeom>
          <a:solidFill>
            <a:schemeClr val="tx2">
              <a:lumMod val="20000"/>
              <a:lumOff val="80000"/>
            </a:schemeClr>
          </a:solidFill>
          <a:ln w="9525">
            <a:solidFill>
              <a:schemeClr val="tx1"/>
            </a:solidFill>
            <a:round/>
            <a:headEnd/>
            <a:tailEnd/>
          </a:ln>
        </p:spPr>
        <p:txBody>
          <a:bodyPr/>
          <a:lstStyle/>
          <a:p>
            <a:endParaRPr lang="en-US"/>
          </a:p>
        </p:txBody>
      </p:sp>
      <p:sp>
        <p:nvSpPr>
          <p:cNvPr id="31" name="Oval 28"/>
          <p:cNvSpPr>
            <a:spLocks noChangeArrowheads="1"/>
          </p:cNvSpPr>
          <p:nvPr/>
        </p:nvSpPr>
        <p:spPr bwMode="auto">
          <a:xfrm>
            <a:off x="2535958" y="5335559"/>
            <a:ext cx="40139" cy="25803"/>
          </a:xfrm>
          <a:prstGeom prst="ellipse">
            <a:avLst/>
          </a:prstGeom>
          <a:noFill/>
          <a:ln w="9525">
            <a:solidFill>
              <a:schemeClr val="tx1"/>
            </a:solidFill>
            <a:round/>
            <a:headEnd/>
            <a:tailEnd/>
          </a:ln>
        </p:spPr>
        <p:txBody>
          <a:bodyPr/>
          <a:lstStyle/>
          <a:p>
            <a:endParaRPr lang="en-US"/>
          </a:p>
        </p:txBody>
      </p:sp>
      <p:sp>
        <p:nvSpPr>
          <p:cNvPr id="32" name="Freeform 29"/>
          <p:cNvSpPr>
            <a:spLocks/>
          </p:cNvSpPr>
          <p:nvPr/>
        </p:nvSpPr>
        <p:spPr bwMode="auto">
          <a:xfrm>
            <a:off x="5722699" y="4623094"/>
            <a:ext cx="1202734" cy="926062"/>
          </a:xfrm>
          <a:custGeom>
            <a:avLst/>
            <a:gdLst>
              <a:gd name="T0" fmla="*/ 2147483647 w 728"/>
              <a:gd name="T1" fmla="*/ 2147483647 h 560"/>
              <a:gd name="T2" fmla="*/ 2147483647 w 728"/>
              <a:gd name="T3" fmla="*/ 2147483647 h 560"/>
              <a:gd name="T4" fmla="*/ 2147483647 w 728"/>
              <a:gd name="T5" fmla="*/ 2147483647 h 560"/>
              <a:gd name="T6" fmla="*/ 2147483647 w 728"/>
              <a:gd name="T7" fmla="*/ 2147483647 h 560"/>
              <a:gd name="T8" fmla="*/ 2147483647 w 728"/>
              <a:gd name="T9" fmla="*/ 2147483647 h 560"/>
              <a:gd name="T10" fmla="*/ 2147483647 w 728"/>
              <a:gd name="T11" fmla="*/ 2147483647 h 560"/>
              <a:gd name="T12" fmla="*/ 2147483647 w 728"/>
              <a:gd name="T13" fmla="*/ 2147483647 h 560"/>
              <a:gd name="T14" fmla="*/ 2147483647 w 728"/>
              <a:gd name="T15" fmla="*/ 2147483647 h 560"/>
              <a:gd name="T16" fmla="*/ 2147483647 w 728"/>
              <a:gd name="T17" fmla="*/ 2147483647 h 560"/>
              <a:gd name="T18" fmla="*/ 2147483647 w 728"/>
              <a:gd name="T19" fmla="*/ 2147483647 h 560"/>
              <a:gd name="T20" fmla="*/ 2147483647 w 728"/>
              <a:gd name="T21" fmla="*/ 2147483647 h 560"/>
              <a:gd name="T22" fmla="*/ 2147483647 w 728"/>
              <a:gd name="T23" fmla="*/ 2147483647 h 560"/>
              <a:gd name="T24" fmla="*/ 2147483647 w 728"/>
              <a:gd name="T25" fmla="*/ 2147483647 h 560"/>
              <a:gd name="T26" fmla="*/ 2147483647 w 728"/>
              <a:gd name="T27" fmla="*/ 2147483647 h 560"/>
              <a:gd name="T28" fmla="*/ 2147483647 w 728"/>
              <a:gd name="T29" fmla="*/ 2147483647 h 560"/>
              <a:gd name="T30" fmla="*/ 2147483647 w 728"/>
              <a:gd name="T31" fmla="*/ 2147483647 h 560"/>
              <a:gd name="T32" fmla="*/ 2147483647 w 728"/>
              <a:gd name="T33" fmla="*/ 2147483647 h 560"/>
              <a:gd name="T34" fmla="*/ 2147483647 w 728"/>
              <a:gd name="T35" fmla="*/ 2147483647 h 560"/>
              <a:gd name="T36" fmla="*/ 2147483647 w 728"/>
              <a:gd name="T37" fmla="*/ 2147483647 h 560"/>
              <a:gd name="T38" fmla="*/ 2147483647 w 728"/>
              <a:gd name="T39" fmla="*/ 2147483647 h 560"/>
              <a:gd name="T40" fmla="*/ 2147483647 w 728"/>
              <a:gd name="T41" fmla="*/ 2147483647 h 560"/>
              <a:gd name="T42" fmla="*/ 2147483647 w 728"/>
              <a:gd name="T43" fmla="*/ 2147483647 h 560"/>
              <a:gd name="T44" fmla="*/ 2147483647 w 728"/>
              <a:gd name="T45" fmla="*/ 2147483647 h 560"/>
              <a:gd name="T46" fmla="*/ 2147483647 w 728"/>
              <a:gd name="T47" fmla="*/ 2147483647 h 560"/>
              <a:gd name="T48" fmla="*/ 2147483647 w 728"/>
              <a:gd name="T49" fmla="*/ 2147483647 h 560"/>
              <a:gd name="T50" fmla="*/ 2147483647 w 728"/>
              <a:gd name="T51" fmla="*/ 2147483647 h 560"/>
              <a:gd name="T52" fmla="*/ 2147483647 w 728"/>
              <a:gd name="T53" fmla="*/ 2147483647 h 560"/>
              <a:gd name="T54" fmla="*/ 2147483647 w 728"/>
              <a:gd name="T55" fmla="*/ 2147483647 h 560"/>
              <a:gd name="T56" fmla="*/ 2147483647 w 728"/>
              <a:gd name="T57" fmla="*/ 2147483647 h 560"/>
              <a:gd name="T58" fmla="*/ 2147483647 w 728"/>
              <a:gd name="T59" fmla="*/ 2147483647 h 560"/>
              <a:gd name="T60" fmla="*/ 2147483647 w 728"/>
              <a:gd name="T61" fmla="*/ 2147483647 h 560"/>
              <a:gd name="T62" fmla="*/ 2147483647 w 728"/>
              <a:gd name="T63" fmla="*/ 2147483647 h 560"/>
              <a:gd name="T64" fmla="*/ 2147483647 w 728"/>
              <a:gd name="T65" fmla="*/ 2147483647 h 560"/>
              <a:gd name="T66" fmla="*/ 2147483647 w 728"/>
              <a:gd name="T67" fmla="*/ 2147483647 h 560"/>
              <a:gd name="T68" fmla="*/ 2147483647 w 728"/>
              <a:gd name="T69" fmla="*/ 2147483647 h 560"/>
              <a:gd name="T70" fmla="*/ 2147483647 w 728"/>
              <a:gd name="T71" fmla="*/ 2147483647 h 560"/>
              <a:gd name="T72" fmla="*/ 2147483647 w 728"/>
              <a:gd name="T73" fmla="*/ 2147483647 h 560"/>
              <a:gd name="T74" fmla="*/ 2147483647 w 728"/>
              <a:gd name="T75" fmla="*/ 2147483647 h 560"/>
              <a:gd name="T76" fmla="*/ 2147483647 w 728"/>
              <a:gd name="T77" fmla="*/ 2147483647 h 560"/>
              <a:gd name="T78" fmla="*/ 2147483647 w 728"/>
              <a:gd name="T79" fmla="*/ 2147483647 h 560"/>
              <a:gd name="T80" fmla="*/ 2147483647 w 728"/>
              <a:gd name="T81" fmla="*/ 2147483647 h 560"/>
              <a:gd name="T82" fmla="*/ 2147483647 w 728"/>
              <a:gd name="T83" fmla="*/ 2147483647 h 560"/>
              <a:gd name="T84" fmla="*/ 2147483647 w 728"/>
              <a:gd name="T85" fmla="*/ 2147483647 h 560"/>
              <a:gd name="T86" fmla="*/ 2147483647 w 728"/>
              <a:gd name="T87" fmla="*/ 2147483647 h 560"/>
              <a:gd name="T88" fmla="*/ 2147483647 w 728"/>
              <a:gd name="T89" fmla="*/ 2147483647 h 560"/>
              <a:gd name="T90" fmla="*/ 2147483647 w 728"/>
              <a:gd name="T91" fmla="*/ 2147483647 h 560"/>
              <a:gd name="T92" fmla="*/ 2147483647 w 728"/>
              <a:gd name="T93" fmla="*/ 2147483647 h 560"/>
              <a:gd name="T94" fmla="*/ 2147483647 w 728"/>
              <a:gd name="T95" fmla="*/ 2147483647 h 560"/>
              <a:gd name="T96" fmla="*/ 2147483647 w 728"/>
              <a:gd name="T97" fmla="*/ 2147483647 h 560"/>
              <a:gd name="T98" fmla="*/ 2147483647 w 728"/>
              <a:gd name="T99" fmla="*/ 2147483647 h 560"/>
              <a:gd name="T100" fmla="*/ 2147483647 w 728"/>
              <a:gd name="T101" fmla="*/ 2147483647 h 560"/>
              <a:gd name="T102" fmla="*/ 2147483647 w 728"/>
              <a:gd name="T103" fmla="*/ 2147483647 h 560"/>
              <a:gd name="T104" fmla="*/ 2147483647 w 728"/>
              <a:gd name="T105" fmla="*/ 2147483647 h 560"/>
              <a:gd name="T106" fmla="*/ 2147483647 w 728"/>
              <a:gd name="T107" fmla="*/ 2147483647 h 560"/>
              <a:gd name="T108" fmla="*/ 2147483647 w 728"/>
              <a:gd name="T109" fmla="*/ 2147483647 h 560"/>
              <a:gd name="T110" fmla="*/ 2147483647 w 728"/>
              <a:gd name="T111" fmla="*/ 2147483647 h 560"/>
              <a:gd name="T112" fmla="*/ 2147483647 w 728"/>
              <a:gd name="T113" fmla="*/ 0 h 560"/>
              <a:gd name="T114" fmla="*/ 2147483647 w 728"/>
              <a:gd name="T115" fmla="*/ 2147483647 h 5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28"/>
              <a:gd name="T175" fmla="*/ 0 h 560"/>
              <a:gd name="T176" fmla="*/ 728 w 728"/>
              <a:gd name="T177" fmla="*/ 560 h 5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28" h="560">
                <a:moveTo>
                  <a:pt x="528" y="32"/>
                </a:moveTo>
                <a:lnTo>
                  <a:pt x="528" y="32"/>
                </a:lnTo>
                <a:lnTo>
                  <a:pt x="536" y="32"/>
                </a:lnTo>
                <a:lnTo>
                  <a:pt x="536" y="40"/>
                </a:lnTo>
                <a:lnTo>
                  <a:pt x="528" y="40"/>
                </a:lnTo>
                <a:lnTo>
                  <a:pt x="520" y="40"/>
                </a:lnTo>
                <a:lnTo>
                  <a:pt x="520" y="56"/>
                </a:lnTo>
                <a:lnTo>
                  <a:pt x="520" y="64"/>
                </a:lnTo>
                <a:lnTo>
                  <a:pt x="520" y="56"/>
                </a:lnTo>
                <a:lnTo>
                  <a:pt x="520" y="48"/>
                </a:lnTo>
                <a:lnTo>
                  <a:pt x="528" y="40"/>
                </a:lnTo>
                <a:lnTo>
                  <a:pt x="536" y="40"/>
                </a:lnTo>
                <a:lnTo>
                  <a:pt x="552" y="80"/>
                </a:lnTo>
                <a:lnTo>
                  <a:pt x="552" y="96"/>
                </a:lnTo>
                <a:lnTo>
                  <a:pt x="560" y="112"/>
                </a:lnTo>
                <a:lnTo>
                  <a:pt x="568" y="104"/>
                </a:lnTo>
                <a:lnTo>
                  <a:pt x="576" y="112"/>
                </a:lnTo>
                <a:lnTo>
                  <a:pt x="584" y="136"/>
                </a:lnTo>
                <a:lnTo>
                  <a:pt x="592" y="144"/>
                </a:lnTo>
                <a:lnTo>
                  <a:pt x="600" y="160"/>
                </a:lnTo>
                <a:lnTo>
                  <a:pt x="600" y="168"/>
                </a:lnTo>
                <a:lnTo>
                  <a:pt x="584" y="144"/>
                </a:lnTo>
                <a:lnTo>
                  <a:pt x="600" y="168"/>
                </a:lnTo>
                <a:lnTo>
                  <a:pt x="608" y="176"/>
                </a:lnTo>
                <a:lnTo>
                  <a:pt x="616" y="192"/>
                </a:lnTo>
                <a:lnTo>
                  <a:pt x="624" y="224"/>
                </a:lnTo>
                <a:lnTo>
                  <a:pt x="664" y="296"/>
                </a:lnTo>
                <a:lnTo>
                  <a:pt x="688" y="328"/>
                </a:lnTo>
                <a:lnTo>
                  <a:pt x="696" y="344"/>
                </a:lnTo>
                <a:lnTo>
                  <a:pt x="704" y="352"/>
                </a:lnTo>
                <a:lnTo>
                  <a:pt x="704" y="360"/>
                </a:lnTo>
                <a:lnTo>
                  <a:pt x="704" y="368"/>
                </a:lnTo>
                <a:lnTo>
                  <a:pt x="720" y="376"/>
                </a:lnTo>
                <a:lnTo>
                  <a:pt x="712" y="376"/>
                </a:lnTo>
                <a:lnTo>
                  <a:pt x="720" y="384"/>
                </a:lnTo>
                <a:lnTo>
                  <a:pt x="720" y="408"/>
                </a:lnTo>
                <a:lnTo>
                  <a:pt x="728" y="448"/>
                </a:lnTo>
                <a:lnTo>
                  <a:pt x="720" y="472"/>
                </a:lnTo>
                <a:lnTo>
                  <a:pt x="720" y="480"/>
                </a:lnTo>
                <a:lnTo>
                  <a:pt x="712" y="496"/>
                </a:lnTo>
                <a:lnTo>
                  <a:pt x="712" y="512"/>
                </a:lnTo>
                <a:lnTo>
                  <a:pt x="712" y="520"/>
                </a:lnTo>
                <a:lnTo>
                  <a:pt x="712" y="544"/>
                </a:lnTo>
                <a:lnTo>
                  <a:pt x="704" y="544"/>
                </a:lnTo>
                <a:lnTo>
                  <a:pt x="696" y="544"/>
                </a:lnTo>
                <a:lnTo>
                  <a:pt x="688" y="552"/>
                </a:lnTo>
                <a:lnTo>
                  <a:pt x="672" y="552"/>
                </a:lnTo>
                <a:lnTo>
                  <a:pt x="664" y="560"/>
                </a:lnTo>
                <a:lnTo>
                  <a:pt x="648" y="560"/>
                </a:lnTo>
                <a:lnTo>
                  <a:pt x="640" y="544"/>
                </a:lnTo>
                <a:lnTo>
                  <a:pt x="648" y="544"/>
                </a:lnTo>
                <a:lnTo>
                  <a:pt x="656" y="552"/>
                </a:lnTo>
                <a:lnTo>
                  <a:pt x="664" y="544"/>
                </a:lnTo>
                <a:lnTo>
                  <a:pt x="656" y="536"/>
                </a:lnTo>
                <a:lnTo>
                  <a:pt x="664" y="528"/>
                </a:lnTo>
                <a:lnTo>
                  <a:pt x="656" y="512"/>
                </a:lnTo>
                <a:lnTo>
                  <a:pt x="648" y="520"/>
                </a:lnTo>
                <a:lnTo>
                  <a:pt x="656" y="528"/>
                </a:lnTo>
                <a:lnTo>
                  <a:pt x="648" y="536"/>
                </a:lnTo>
                <a:lnTo>
                  <a:pt x="640" y="536"/>
                </a:lnTo>
                <a:lnTo>
                  <a:pt x="624" y="504"/>
                </a:lnTo>
                <a:lnTo>
                  <a:pt x="600" y="488"/>
                </a:lnTo>
                <a:lnTo>
                  <a:pt x="584" y="488"/>
                </a:lnTo>
                <a:lnTo>
                  <a:pt x="576" y="488"/>
                </a:lnTo>
                <a:lnTo>
                  <a:pt x="568" y="480"/>
                </a:lnTo>
                <a:lnTo>
                  <a:pt x="568" y="448"/>
                </a:lnTo>
                <a:lnTo>
                  <a:pt x="552" y="440"/>
                </a:lnTo>
                <a:lnTo>
                  <a:pt x="544" y="432"/>
                </a:lnTo>
                <a:lnTo>
                  <a:pt x="536" y="424"/>
                </a:lnTo>
                <a:lnTo>
                  <a:pt x="536" y="408"/>
                </a:lnTo>
                <a:lnTo>
                  <a:pt x="528" y="400"/>
                </a:lnTo>
                <a:lnTo>
                  <a:pt x="536" y="384"/>
                </a:lnTo>
                <a:lnTo>
                  <a:pt x="528" y="392"/>
                </a:lnTo>
                <a:lnTo>
                  <a:pt x="512" y="384"/>
                </a:lnTo>
                <a:lnTo>
                  <a:pt x="528" y="400"/>
                </a:lnTo>
                <a:lnTo>
                  <a:pt x="528" y="408"/>
                </a:lnTo>
                <a:lnTo>
                  <a:pt x="520" y="408"/>
                </a:lnTo>
                <a:lnTo>
                  <a:pt x="504" y="392"/>
                </a:lnTo>
                <a:lnTo>
                  <a:pt x="496" y="384"/>
                </a:lnTo>
                <a:lnTo>
                  <a:pt x="496" y="376"/>
                </a:lnTo>
                <a:lnTo>
                  <a:pt x="472" y="344"/>
                </a:lnTo>
                <a:lnTo>
                  <a:pt x="480" y="344"/>
                </a:lnTo>
                <a:lnTo>
                  <a:pt x="480" y="328"/>
                </a:lnTo>
                <a:lnTo>
                  <a:pt x="480" y="312"/>
                </a:lnTo>
                <a:lnTo>
                  <a:pt x="472" y="296"/>
                </a:lnTo>
                <a:lnTo>
                  <a:pt x="464" y="312"/>
                </a:lnTo>
                <a:lnTo>
                  <a:pt x="464" y="320"/>
                </a:lnTo>
                <a:lnTo>
                  <a:pt x="464" y="328"/>
                </a:lnTo>
                <a:lnTo>
                  <a:pt x="448" y="312"/>
                </a:lnTo>
                <a:lnTo>
                  <a:pt x="456" y="304"/>
                </a:lnTo>
                <a:lnTo>
                  <a:pt x="456" y="288"/>
                </a:lnTo>
                <a:lnTo>
                  <a:pt x="448" y="272"/>
                </a:lnTo>
                <a:lnTo>
                  <a:pt x="456" y="264"/>
                </a:lnTo>
                <a:lnTo>
                  <a:pt x="456" y="224"/>
                </a:lnTo>
                <a:lnTo>
                  <a:pt x="456" y="216"/>
                </a:lnTo>
                <a:lnTo>
                  <a:pt x="448" y="200"/>
                </a:lnTo>
                <a:lnTo>
                  <a:pt x="440" y="184"/>
                </a:lnTo>
                <a:lnTo>
                  <a:pt x="432" y="184"/>
                </a:lnTo>
                <a:lnTo>
                  <a:pt x="416" y="184"/>
                </a:lnTo>
                <a:lnTo>
                  <a:pt x="408" y="184"/>
                </a:lnTo>
                <a:lnTo>
                  <a:pt x="408" y="176"/>
                </a:lnTo>
                <a:lnTo>
                  <a:pt x="416" y="176"/>
                </a:lnTo>
                <a:lnTo>
                  <a:pt x="408" y="168"/>
                </a:lnTo>
                <a:lnTo>
                  <a:pt x="392" y="160"/>
                </a:lnTo>
                <a:lnTo>
                  <a:pt x="376" y="152"/>
                </a:lnTo>
                <a:lnTo>
                  <a:pt x="376" y="144"/>
                </a:lnTo>
                <a:lnTo>
                  <a:pt x="360" y="128"/>
                </a:lnTo>
                <a:lnTo>
                  <a:pt x="352" y="112"/>
                </a:lnTo>
                <a:lnTo>
                  <a:pt x="328" y="104"/>
                </a:lnTo>
                <a:lnTo>
                  <a:pt x="312" y="104"/>
                </a:lnTo>
                <a:lnTo>
                  <a:pt x="296" y="104"/>
                </a:lnTo>
                <a:lnTo>
                  <a:pt x="288" y="112"/>
                </a:lnTo>
                <a:lnTo>
                  <a:pt x="288" y="120"/>
                </a:lnTo>
                <a:lnTo>
                  <a:pt x="272" y="120"/>
                </a:lnTo>
                <a:lnTo>
                  <a:pt x="264" y="136"/>
                </a:lnTo>
                <a:lnTo>
                  <a:pt x="256" y="144"/>
                </a:lnTo>
                <a:lnTo>
                  <a:pt x="248" y="144"/>
                </a:lnTo>
                <a:lnTo>
                  <a:pt x="248" y="136"/>
                </a:lnTo>
                <a:lnTo>
                  <a:pt x="240" y="152"/>
                </a:lnTo>
                <a:lnTo>
                  <a:pt x="232" y="152"/>
                </a:lnTo>
                <a:lnTo>
                  <a:pt x="224" y="152"/>
                </a:lnTo>
                <a:lnTo>
                  <a:pt x="208" y="160"/>
                </a:lnTo>
                <a:lnTo>
                  <a:pt x="200" y="152"/>
                </a:lnTo>
                <a:lnTo>
                  <a:pt x="208" y="152"/>
                </a:lnTo>
                <a:lnTo>
                  <a:pt x="208" y="144"/>
                </a:lnTo>
                <a:lnTo>
                  <a:pt x="200" y="136"/>
                </a:lnTo>
                <a:lnTo>
                  <a:pt x="176" y="120"/>
                </a:lnTo>
                <a:lnTo>
                  <a:pt x="192" y="120"/>
                </a:lnTo>
                <a:lnTo>
                  <a:pt x="184" y="112"/>
                </a:lnTo>
                <a:lnTo>
                  <a:pt x="176" y="112"/>
                </a:lnTo>
                <a:lnTo>
                  <a:pt x="184" y="96"/>
                </a:lnTo>
                <a:lnTo>
                  <a:pt x="168" y="96"/>
                </a:lnTo>
                <a:lnTo>
                  <a:pt x="168" y="112"/>
                </a:lnTo>
                <a:lnTo>
                  <a:pt x="152" y="104"/>
                </a:lnTo>
                <a:lnTo>
                  <a:pt x="120" y="96"/>
                </a:lnTo>
                <a:lnTo>
                  <a:pt x="104" y="96"/>
                </a:lnTo>
                <a:lnTo>
                  <a:pt x="112" y="96"/>
                </a:lnTo>
                <a:lnTo>
                  <a:pt x="128" y="96"/>
                </a:lnTo>
                <a:lnTo>
                  <a:pt x="136" y="88"/>
                </a:lnTo>
                <a:lnTo>
                  <a:pt x="120" y="88"/>
                </a:lnTo>
                <a:lnTo>
                  <a:pt x="88" y="88"/>
                </a:lnTo>
                <a:lnTo>
                  <a:pt x="80" y="96"/>
                </a:lnTo>
                <a:lnTo>
                  <a:pt x="64" y="96"/>
                </a:lnTo>
                <a:lnTo>
                  <a:pt x="56" y="104"/>
                </a:lnTo>
                <a:lnTo>
                  <a:pt x="48" y="104"/>
                </a:lnTo>
                <a:lnTo>
                  <a:pt x="48" y="96"/>
                </a:lnTo>
                <a:lnTo>
                  <a:pt x="56" y="96"/>
                </a:lnTo>
                <a:lnTo>
                  <a:pt x="64" y="88"/>
                </a:lnTo>
                <a:lnTo>
                  <a:pt x="56" y="88"/>
                </a:lnTo>
                <a:lnTo>
                  <a:pt x="48" y="88"/>
                </a:lnTo>
                <a:lnTo>
                  <a:pt x="40" y="80"/>
                </a:lnTo>
                <a:lnTo>
                  <a:pt x="40" y="88"/>
                </a:lnTo>
                <a:lnTo>
                  <a:pt x="40" y="96"/>
                </a:lnTo>
                <a:lnTo>
                  <a:pt x="32" y="104"/>
                </a:lnTo>
                <a:lnTo>
                  <a:pt x="32" y="112"/>
                </a:lnTo>
                <a:lnTo>
                  <a:pt x="16" y="112"/>
                </a:lnTo>
                <a:lnTo>
                  <a:pt x="24" y="104"/>
                </a:lnTo>
                <a:lnTo>
                  <a:pt x="24" y="96"/>
                </a:lnTo>
                <a:lnTo>
                  <a:pt x="16" y="96"/>
                </a:lnTo>
                <a:lnTo>
                  <a:pt x="24" y="96"/>
                </a:lnTo>
                <a:lnTo>
                  <a:pt x="16" y="88"/>
                </a:lnTo>
                <a:lnTo>
                  <a:pt x="24" y="88"/>
                </a:lnTo>
                <a:lnTo>
                  <a:pt x="24" y="72"/>
                </a:lnTo>
                <a:lnTo>
                  <a:pt x="8" y="64"/>
                </a:lnTo>
                <a:lnTo>
                  <a:pt x="0" y="64"/>
                </a:lnTo>
                <a:lnTo>
                  <a:pt x="0" y="48"/>
                </a:lnTo>
                <a:lnTo>
                  <a:pt x="224" y="24"/>
                </a:lnTo>
                <a:lnTo>
                  <a:pt x="240" y="48"/>
                </a:lnTo>
                <a:lnTo>
                  <a:pt x="464" y="32"/>
                </a:lnTo>
                <a:lnTo>
                  <a:pt x="472" y="48"/>
                </a:lnTo>
                <a:lnTo>
                  <a:pt x="488" y="48"/>
                </a:lnTo>
                <a:lnTo>
                  <a:pt x="488" y="40"/>
                </a:lnTo>
                <a:lnTo>
                  <a:pt x="480" y="32"/>
                </a:lnTo>
                <a:lnTo>
                  <a:pt x="480" y="24"/>
                </a:lnTo>
                <a:lnTo>
                  <a:pt x="480" y="8"/>
                </a:lnTo>
                <a:lnTo>
                  <a:pt x="488" y="0"/>
                </a:lnTo>
                <a:lnTo>
                  <a:pt x="496" y="8"/>
                </a:lnTo>
                <a:lnTo>
                  <a:pt x="512" y="8"/>
                </a:lnTo>
                <a:lnTo>
                  <a:pt x="520" y="8"/>
                </a:lnTo>
                <a:lnTo>
                  <a:pt x="528" y="8"/>
                </a:lnTo>
                <a:lnTo>
                  <a:pt x="528" y="16"/>
                </a:lnTo>
                <a:lnTo>
                  <a:pt x="528" y="32"/>
                </a:lnTo>
                <a:close/>
              </a:path>
            </a:pathLst>
          </a:custGeom>
          <a:solidFill>
            <a:schemeClr val="accent2">
              <a:lumMod val="20000"/>
              <a:lumOff val="80000"/>
            </a:schemeClr>
          </a:solidFill>
          <a:ln w="6350">
            <a:solidFill>
              <a:srgbClr val="000000"/>
            </a:solidFill>
            <a:round/>
            <a:headEnd/>
            <a:tailEnd/>
          </a:ln>
        </p:spPr>
        <p:txBody>
          <a:bodyPr/>
          <a:lstStyle/>
          <a:p>
            <a:endParaRPr lang="en-US"/>
          </a:p>
        </p:txBody>
      </p:sp>
      <p:sp>
        <p:nvSpPr>
          <p:cNvPr id="33" name="Freeform 30"/>
          <p:cNvSpPr>
            <a:spLocks/>
          </p:cNvSpPr>
          <p:nvPr/>
        </p:nvSpPr>
        <p:spPr bwMode="auto">
          <a:xfrm>
            <a:off x="1331790" y="1317369"/>
            <a:ext cx="871588" cy="647957"/>
          </a:xfrm>
          <a:custGeom>
            <a:avLst/>
            <a:gdLst>
              <a:gd name="T0" fmla="*/ 2147483647 w 528"/>
              <a:gd name="T1" fmla="*/ 2147483647 h 392"/>
              <a:gd name="T2" fmla="*/ 2147483647 w 528"/>
              <a:gd name="T3" fmla="*/ 2147483647 h 392"/>
              <a:gd name="T4" fmla="*/ 2147483647 w 528"/>
              <a:gd name="T5" fmla="*/ 2147483647 h 392"/>
              <a:gd name="T6" fmla="*/ 2147483647 w 528"/>
              <a:gd name="T7" fmla="*/ 2147483647 h 392"/>
              <a:gd name="T8" fmla="*/ 2147483647 w 528"/>
              <a:gd name="T9" fmla="*/ 2147483647 h 392"/>
              <a:gd name="T10" fmla="*/ 2147483647 w 528"/>
              <a:gd name="T11" fmla="*/ 2147483647 h 392"/>
              <a:gd name="T12" fmla="*/ 2147483647 w 528"/>
              <a:gd name="T13" fmla="*/ 2147483647 h 392"/>
              <a:gd name="T14" fmla="*/ 2147483647 w 528"/>
              <a:gd name="T15" fmla="*/ 2147483647 h 392"/>
              <a:gd name="T16" fmla="*/ 2147483647 w 528"/>
              <a:gd name="T17" fmla="*/ 2147483647 h 392"/>
              <a:gd name="T18" fmla="*/ 2147483647 w 528"/>
              <a:gd name="T19" fmla="*/ 2147483647 h 392"/>
              <a:gd name="T20" fmla="*/ 2147483647 w 528"/>
              <a:gd name="T21" fmla="*/ 2147483647 h 392"/>
              <a:gd name="T22" fmla="*/ 2147483647 w 528"/>
              <a:gd name="T23" fmla="*/ 2147483647 h 392"/>
              <a:gd name="T24" fmla="*/ 2147483647 w 528"/>
              <a:gd name="T25" fmla="*/ 2147483647 h 392"/>
              <a:gd name="T26" fmla="*/ 2147483647 w 528"/>
              <a:gd name="T27" fmla="*/ 2147483647 h 392"/>
              <a:gd name="T28" fmla="*/ 2147483647 w 528"/>
              <a:gd name="T29" fmla="*/ 2147483647 h 392"/>
              <a:gd name="T30" fmla="*/ 2147483647 w 528"/>
              <a:gd name="T31" fmla="*/ 2147483647 h 392"/>
              <a:gd name="T32" fmla="*/ 2147483647 w 528"/>
              <a:gd name="T33" fmla="*/ 2147483647 h 392"/>
              <a:gd name="T34" fmla="*/ 2147483647 w 528"/>
              <a:gd name="T35" fmla="*/ 2147483647 h 392"/>
              <a:gd name="T36" fmla="*/ 2147483647 w 528"/>
              <a:gd name="T37" fmla="*/ 2147483647 h 392"/>
              <a:gd name="T38" fmla="*/ 2147483647 w 528"/>
              <a:gd name="T39" fmla="*/ 2147483647 h 392"/>
              <a:gd name="T40" fmla="*/ 2147483647 w 528"/>
              <a:gd name="T41" fmla="*/ 2147483647 h 392"/>
              <a:gd name="T42" fmla="*/ 2147483647 w 528"/>
              <a:gd name="T43" fmla="*/ 2147483647 h 392"/>
              <a:gd name="T44" fmla="*/ 2147483647 w 528"/>
              <a:gd name="T45" fmla="*/ 2147483647 h 392"/>
              <a:gd name="T46" fmla="*/ 2147483647 w 528"/>
              <a:gd name="T47" fmla="*/ 2147483647 h 392"/>
              <a:gd name="T48" fmla="*/ 2147483647 w 528"/>
              <a:gd name="T49" fmla="*/ 2147483647 h 392"/>
              <a:gd name="T50" fmla="*/ 2147483647 w 528"/>
              <a:gd name="T51" fmla="*/ 2147483647 h 392"/>
              <a:gd name="T52" fmla="*/ 2147483647 w 528"/>
              <a:gd name="T53" fmla="*/ 2147483647 h 392"/>
              <a:gd name="T54" fmla="*/ 2147483647 w 528"/>
              <a:gd name="T55" fmla="*/ 2147483647 h 392"/>
              <a:gd name="T56" fmla="*/ 2147483647 w 528"/>
              <a:gd name="T57" fmla="*/ 2147483647 h 392"/>
              <a:gd name="T58" fmla="*/ 2147483647 w 528"/>
              <a:gd name="T59" fmla="*/ 0 h 392"/>
              <a:gd name="T60" fmla="*/ 2147483647 w 528"/>
              <a:gd name="T61" fmla="*/ 2147483647 h 392"/>
              <a:gd name="T62" fmla="*/ 2147483647 w 528"/>
              <a:gd name="T63" fmla="*/ 2147483647 h 392"/>
              <a:gd name="T64" fmla="*/ 2147483647 w 528"/>
              <a:gd name="T65" fmla="*/ 2147483647 h 392"/>
              <a:gd name="T66" fmla="*/ 2147483647 w 528"/>
              <a:gd name="T67" fmla="*/ 2147483647 h 392"/>
              <a:gd name="T68" fmla="*/ 2147483647 w 528"/>
              <a:gd name="T69" fmla="*/ 2147483647 h 392"/>
              <a:gd name="T70" fmla="*/ 2147483647 w 528"/>
              <a:gd name="T71" fmla="*/ 2147483647 h 392"/>
              <a:gd name="T72" fmla="*/ 2147483647 w 528"/>
              <a:gd name="T73" fmla="*/ 2147483647 h 392"/>
              <a:gd name="T74" fmla="*/ 2147483647 w 528"/>
              <a:gd name="T75" fmla="*/ 2147483647 h 392"/>
              <a:gd name="T76" fmla="*/ 2147483647 w 528"/>
              <a:gd name="T77" fmla="*/ 2147483647 h 392"/>
              <a:gd name="T78" fmla="*/ 2147483647 w 528"/>
              <a:gd name="T79" fmla="*/ 2147483647 h 392"/>
              <a:gd name="T80" fmla="*/ 2147483647 w 528"/>
              <a:gd name="T81" fmla="*/ 2147483647 h 392"/>
              <a:gd name="T82" fmla="*/ 2147483647 w 528"/>
              <a:gd name="T83" fmla="*/ 2147483647 h 392"/>
              <a:gd name="T84" fmla="*/ 0 w 528"/>
              <a:gd name="T85" fmla="*/ 2147483647 h 392"/>
              <a:gd name="T86" fmla="*/ 0 w 528"/>
              <a:gd name="T87" fmla="*/ 2147483647 h 392"/>
              <a:gd name="T88" fmla="*/ 2147483647 w 528"/>
              <a:gd name="T89" fmla="*/ 2147483647 h 392"/>
              <a:gd name="T90" fmla="*/ 2147483647 w 528"/>
              <a:gd name="T91" fmla="*/ 2147483647 h 392"/>
              <a:gd name="T92" fmla="*/ 2147483647 w 528"/>
              <a:gd name="T93" fmla="*/ 2147483647 h 392"/>
              <a:gd name="T94" fmla="*/ 2147483647 w 528"/>
              <a:gd name="T95" fmla="*/ 2147483647 h 392"/>
              <a:gd name="T96" fmla="*/ 2147483647 w 528"/>
              <a:gd name="T97" fmla="*/ 2147483647 h 392"/>
              <a:gd name="T98" fmla="*/ 2147483647 w 528"/>
              <a:gd name="T99" fmla="*/ 2147483647 h 392"/>
              <a:gd name="T100" fmla="*/ 2147483647 w 528"/>
              <a:gd name="T101" fmla="*/ 2147483647 h 392"/>
              <a:gd name="T102" fmla="*/ 2147483647 w 528"/>
              <a:gd name="T103" fmla="*/ 2147483647 h 392"/>
              <a:gd name="T104" fmla="*/ 2147483647 w 528"/>
              <a:gd name="T105" fmla="*/ 2147483647 h 392"/>
              <a:gd name="T106" fmla="*/ 2147483647 w 528"/>
              <a:gd name="T107" fmla="*/ 2147483647 h 3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8"/>
              <a:gd name="T163" fmla="*/ 0 h 392"/>
              <a:gd name="T164" fmla="*/ 528 w 528"/>
              <a:gd name="T165" fmla="*/ 392 h 39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8" h="392">
                <a:moveTo>
                  <a:pt x="16" y="32"/>
                </a:moveTo>
                <a:lnTo>
                  <a:pt x="16" y="24"/>
                </a:lnTo>
                <a:lnTo>
                  <a:pt x="24" y="32"/>
                </a:lnTo>
                <a:lnTo>
                  <a:pt x="56" y="56"/>
                </a:lnTo>
                <a:lnTo>
                  <a:pt x="72" y="64"/>
                </a:lnTo>
                <a:lnTo>
                  <a:pt x="80" y="64"/>
                </a:lnTo>
                <a:lnTo>
                  <a:pt x="88" y="72"/>
                </a:lnTo>
                <a:lnTo>
                  <a:pt x="96" y="72"/>
                </a:lnTo>
                <a:lnTo>
                  <a:pt x="112" y="80"/>
                </a:lnTo>
                <a:lnTo>
                  <a:pt x="112" y="88"/>
                </a:lnTo>
                <a:lnTo>
                  <a:pt x="120" y="88"/>
                </a:lnTo>
                <a:lnTo>
                  <a:pt x="120" y="96"/>
                </a:lnTo>
                <a:lnTo>
                  <a:pt x="128" y="96"/>
                </a:lnTo>
                <a:lnTo>
                  <a:pt x="128" y="88"/>
                </a:lnTo>
                <a:lnTo>
                  <a:pt x="128" y="80"/>
                </a:lnTo>
                <a:lnTo>
                  <a:pt x="136" y="80"/>
                </a:lnTo>
                <a:lnTo>
                  <a:pt x="136" y="96"/>
                </a:lnTo>
                <a:lnTo>
                  <a:pt x="136" y="104"/>
                </a:lnTo>
                <a:lnTo>
                  <a:pt x="136" y="112"/>
                </a:lnTo>
                <a:lnTo>
                  <a:pt x="120" y="128"/>
                </a:lnTo>
                <a:lnTo>
                  <a:pt x="120" y="120"/>
                </a:lnTo>
                <a:lnTo>
                  <a:pt x="128" y="112"/>
                </a:lnTo>
                <a:lnTo>
                  <a:pt x="104" y="136"/>
                </a:lnTo>
                <a:lnTo>
                  <a:pt x="88" y="144"/>
                </a:lnTo>
                <a:lnTo>
                  <a:pt x="88" y="152"/>
                </a:lnTo>
                <a:lnTo>
                  <a:pt x="96" y="160"/>
                </a:lnTo>
                <a:lnTo>
                  <a:pt x="104" y="152"/>
                </a:lnTo>
                <a:lnTo>
                  <a:pt x="96" y="144"/>
                </a:lnTo>
                <a:lnTo>
                  <a:pt x="120" y="128"/>
                </a:lnTo>
                <a:lnTo>
                  <a:pt x="144" y="112"/>
                </a:lnTo>
                <a:lnTo>
                  <a:pt x="144" y="120"/>
                </a:lnTo>
                <a:lnTo>
                  <a:pt x="144" y="128"/>
                </a:lnTo>
                <a:lnTo>
                  <a:pt x="136" y="128"/>
                </a:lnTo>
                <a:lnTo>
                  <a:pt x="128" y="136"/>
                </a:lnTo>
                <a:lnTo>
                  <a:pt x="128" y="144"/>
                </a:lnTo>
                <a:lnTo>
                  <a:pt x="136" y="144"/>
                </a:lnTo>
                <a:lnTo>
                  <a:pt x="128" y="168"/>
                </a:lnTo>
                <a:lnTo>
                  <a:pt x="120" y="176"/>
                </a:lnTo>
                <a:lnTo>
                  <a:pt x="120" y="168"/>
                </a:lnTo>
                <a:lnTo>
                  <a:pt x="128" y="160"/>
                </a:lnTo>
                <a:lnTo>
                  <a:pt x="112" y="168"/>
                </a:lnTo>
                <a:lnTo>
                  <a:pt x="112" y="176"/>
                </a:lnTo>
                <a:lnTo>
                  <a:pt x="112" y="168"/>
                </a:lnTo>
                <a:lnTo>
                  <a:pt x="112" y="160"/>
                </a:lnTo>
                <a:lnTo>
                  <a:pt x="104" y="160"/>
                </a:lnTo>
                <a:lnTo>
                  <a:pt x="88" y="168"/>
                </a:lnTo>
                <a:lnTo>
                  <a:pt x="88" y="176"/>
                </a:lnTo>
                <a:lnTo>
                  <a:pt x="96" y="176"/>
                </a:lnTo>
                <a:lnTo>
                  <a:pt x="104" y="176"/>
                </a:lnTo>
                <a:lnTo>
                  <a:pt x="104" y="184"/>
                </a:lnTo>
                <a:lnTo>
                  <a:pt x="112" y="184"/>
                </a:lnTo>
                <a:lnTo>
                  <a:pt x="120" y="176"/>
                </a:lnTo>
                <a:lnTo>
                  <a:pt x="128" y="176"/>
                </a:lnTo>
                <a:lnTo>
                  <a:pt x="136" y="176"/>
                </a:lnTo>
                <a:lnTo>
                  <a:pt x="144" y="168"/>
                </a:lnTo>
                <a:lnTo>
                  <a:pt x="144" y="152"/>
                </a:lnTo>
                <a:lnTo>
                  <a:pt x="152" y="144"/>
                </a:lnTo>
                <a:lnTo>
                  <a:pt x="144" y="136"/>
                </a:lnTo>
                <a:lnTo>
                  <a:pt x="152" y="120"/>
                </a:lnTo>
                <a:lnTo>
                  <a:pt x="168" y="104"/>
                </a:lnTo>
                <a:lnTo>
                  <a:pt x="160" y="80"/>
                </a:lnTo>
                <a:lnTo>
                  <a:pt x="160" y="88"/>
                </a:lnTo>
                <a:lnTo>
                  <a:pt x="160" y="96"/>
                </a:lnTo>
                <a:lnTo>
                  <a:pt x="152" y="88"/>
                </a:lnTo>
                <a:lnTo>
                  <a:pt x="152" y="80"/>
                </a:lnTo>
                <a:lnTo>
                  <a:pt x="160" y="80"/>
                </a:lnTo>
                <a:lnTo>
                  <a:pt x="168" y="80"/>
                </a:lnTo>
                <a:lnTo>
                  <a:pt x="160" y="64"/>
                </a:lnTo>
                <a:lnTo>
                  <a:pt x="160" y="56"/>
                </a:lnTo>
                <a:lnTo>
                  <a:pt x="152" y="56"/>
                </a:lnTo>
                <a:lnTo>
                  <a:pt x="152" y="48"/>
                </a:lnTo>
                <a:lnTo>
                  <a:pt x="160" y="40"/>
                </a:lnTo>
                <a:lnTo>
                  <a:pt x="160" y="48"/>
                </a:lnTo>
                <a:lnTo>
                  <a:pt x="160" y="56"/>
                </a:lnTo>
                <a:lnTo>
                  <a:pt x="168" y="56"/>
                </a:lnTo>
                <a:lnTo>
                  <a:pt x="160" y="48"/>
                </a:lnTo>
                <a:lnTo>
                  <a:pt x="168" y="48"/>
                </a:lnTo>
                <a:lnTo>
                  <a:pt x="168" y="40"/>
                </a:lnTo>
                <a:lnTo>
                  <a:pt x="168" y="32"/>
                </a:lnTo>
                <a:lnTo>
                  <a:pt x="168" y="24"/>
                </a:lnTo>
                <a:lnTo>
                  <a:pt x="160" y="24"/>
                </a:lnTo>
                <a:lnTo>
                  <a:pt x="160" y="0"/>
                </a:lnTo>
                <a:lnTo>
                  <a:pt x="184" y="8"/>
                </a:lnTo>
                <a:lnTo>
                  <a:pt x="264" y="32"/>
                </a:lnTo>
                <a:lnTo>
                  <a:pt x="456" y="80"/>
                </a:lnTo>
                <a:lnTo>
                  <a:pt x="528" y="96"/>
                </a:lnTo>
                <a:lnTo>
                  <a:pt x="480" y="344"/>
                </a:lnTo>
                <a:lnTo>
                  <a:pt x="472" y="352"/>
                </a:lnTo>
                <a:lnTo>
                  <a:pt x="480" y="368"/>
                </a:lnTo>
                <a:lnTo>
                  <a:pt x="480" y="376"/>
                </a:lnTo>
                <a:lnTo>
                  <a:pt x="472" y="384"/>
                </a:lnTo>
                <a:lnTo>
                  <a:pt x="472" y="392"/>
                </a:lnTo>
                <a:lnTo>
                  <a:pt x="336" y="360"/>
                </a:lnTo>
                <a:lnTo>
                  <a:pt x="320" y="360"/>
                </a:lnTo>
                <a:lnTo>
                  <a:pt x="296" y="360"/>
                </a:lnTo>
                <a:lnTo>
                  <a:pt x="288" y="360"/>
                </a:lnTo>
                <a:lnTo>
                  <a:pt x="288" y="352"/>
                </a:lnTo>
                <a:lnTo>
                  <a:pt x="280" y="360"/>
                </a:lnTo>
                <a:lnTo>
                  <a:pt x="256" y="360"/>
                </a:lnTo>
                <a:lnTo>
                  <a:pt x="240" y="368"/>
                </a:lnTo>
                <a:lnTo>
                  <a:pt x="216" y="368"/>
                </a:lnTo>
                <a:lnTo>
                  <a:pt x="216" y="360"/>
                </a:lnTo>
                <a:lnTo>
                  <a:pt x="208" y="360"/>
                </a:lnTo>
                <a:lnTo>
                  <a:pt x="200" y="360"/>
                </a:lnTo>
                <a:lnTo>
                  <a:pt x="192" y="360"/>
                </a:lnTo>
                <a:lnTo>
                  <a:pt x="184" y="360"/>
                </a:lnTo>
                <a:lnTo>
                  <a:pt x="176" y="360"/>
                </a:lnTo>
                <a:lnTo>
                  <a:pt x="168" y="352"/>
                </a:lnTo>
                <a:lnTo>
                  <a:pt x="152" y="336"/>
                </a:lnTo>
                <a:lnTo>
                  <a:pt x="136" y="336"/>
                </a:lnTo>
                <a:lnTo>
                  <a:pt x="128" y="344"/>
                </a:lnTo>
                <a:lnTo>
                  <a:pt x="112" y="344"/>
                </a:lnTo>
                <a:lnTo>
                  <a:pt x="88" y="344"/>
                </a:lnTo>
                <a:lnTo>
                  <a:pt x="80" y="336"/>
                </a:lnTo>
                <a:lnTo>
                  <a:pt x="72" y="328"/>
                </a:lnTo>
                <a:lnTo>
                  <a:pt x="64" y="320"/>
                </a:lnTo>
                <a:lnTo>
                  <a:pt x="64" y="312"/>
                </a:lnTo>
                <a:lnTo>
                  <a:pt x="72" y="304"/>
                </a:lnTo>
                <a:lnTo>
                  <a:pt x="72" y="288"/>
                </a:lnTo>
                <a:lnTo>
                  <a:pt x="64" y="272"/>
                </a:lnTo>
                <a:lnTo>
                  <a:pt x="48" y="264"/>
                </a:lnTo>
                <a:lnTo>
                  <a:pt x="40" y="264"/>
                </a:lnTo>
                <a:lnTo>
                  <a:pt x="40" y="248"/>
                </a:lnTo>
                <a:lnTo>
                  <a:pt x="32" y="248"/>
                </a:lnTo>
                <a:lnTo>
                  <a:pt x="24" y="248"/>
                </a:lnTo>
                <a:lnTo>
                  <a:pt x="16" y="248"/>
                </a:lnTo>
                <a:lnTo>
                  <a:pt x="16" y="240"/>
                </a:lnTo>
                <a:lnTo>
                  <a:pt x="16" y="248"/>
                </a:lnTo>
                <a:lnTo>
                  <a:pt x="8" y="240"/>
                </a:lnTo>
                <a:lnTo>
                  <a:pt x="0" y="240"/>
                </a:lnTo>
                <a:lnTo>
                  <a:pt x="0" y="232"/>
                </a:lnTo>
                <a:lnTo>
                  <a:pt x="0" y="224"/>
                </a:lnTo>
                <a:lnTo>
                  <a:pt x="8" y="208"/>
                </a:lnTo>
                <a:lnTo>
                  <a:pt x="8" y="224"/>
                </a:lnTo>
                <a:lnTo>
                  <a:pt x="8" y="232"/>
                </a:lnTo>
                <a:lnTo>
                  <a:pt x="8" y="224"/>
                </a:lnTo>
                <a:lnTo>
                  <a:pt x="16" y="216"/>
                </a:lnTo>
                <a:lnTo>
                  <a:pt x="16" y="208"/>
                </a:lnTo>
                <a:lnTo>
                  <a:pt x="16" y="200"/>
                </a:lnTo>
                <a:lnTo>
                  <a:pt x="24" y="200"/>
                </a:lnTo>
                <a:lnTo>
                  <a:pt x="24" y="192"/>
                </a:lnTo>
                <a:lnTo>
                  <a:pt x="16" y="200"/>
                </a:lnTo>
                <a:lnTo>
                  <a:pt x="8" y="200"/>
                </a:lnTo>
                <a:lnTo>
                  <a:pt x="8" y="176"/>
                </a:lnTo>
                <a:lnTo>
                  <a:pt x="16" y="176"/>
                </a:lnTo>
                <a:lnTo>
                  <a:pt x="16" y="184"/>
                </a:lnTo>
                <a:lnTo>
                  <a:pt x="16" y="176"/>
                </a:lnTo>
                <a:lnTo>
                  <a:pt x="32" y="176"/>
                </a:lnTo>
                <a:lnTo>
                  <a:pt x="24" y="168"/>
                </a:lnTo>
                <a:lnTo>
                  <a:pt x="16" y="168"/>
                </a:lnTo>
                <a:lnTo>
                  <a:pt x="8" y="168"/>
                </a:lnTo>
                <a:lnTo>
                  <a:pt x="8" y="160"/>
                </a:lnTo>
                <a:lnTo>
                  <a:pt x="16" y="160"/>
                </a:lnTo>
                <a:lnTo>
                  <a:pt x="16" y="144"/>
                </a:lnTo>
                <a:lnTo>
                  <a:pt x="16" y="136"/>
                </a:lnTo>
                <a:lnTo>
                  <a:pt x="16" y="88"/>
                </a:lnTo>
                <a:lnTo>
                  <a:pt x="16" y="80"/>
                </a:lnTo>
                <a:lnTo>
                  <a:pt x="8" y="64"/>
                </a:lnTo>
                <a:lnTo>
                  <a:pt x="8" y="48"/>
                </a:lnTo>
                <a:lnTo>
                  <a:pt x="8" y="40"/>
                </a:lnTo>
                <a:lnTo>
                  <a:pt x="16" y="32"/>
                </a:lnTo>
                <a:close/>
              </a:path>
            </a:pathLst>
          </a:custGeom>
          <a:solidFill>
            <a:schemeClr val="tx2">
              <a:lumMod val="60000"/>
              <a:lumOff val="40000"/>
            </a:schemeClr>
          </a:solidFill>
          <a:ln w="6350">
            <a:solidFill>
              <a:srgbClr val="000000"/>
            </a:solidFill>
            <a:round/>
            <a:headEnd/>
            <a:tailEnd/>
          </a:ln>
        </p:spPr>
        <p:txBody>
          <a:bodyPr/>
          <a:lstStyle/>
          <a:p>
            <a:r>
              <a:rPr lang="en-US" dirty="0" smtClean="0"/>
              <a:t> </a:t>
            </a:r>
            <a:endParaRPr lang="en-US" dirty="0"/>
          </a:p>
        </p:txBody>
      </p:sp>
      <p:sp>
        <p:nvSpPr>
          <p:cNvPr id="34" name="Freeform 31"/>
          <p:cNvSpPr>
            <a:spLocks/>
          </p:cNvSpPr>
          <p:nvPr/>
        </p:nvSpPr>
        <p:spPr bwMode="auto">
          <a:xfrm>
            <a:off x="1093824" y="1727359"/>
            <a:ext cx="1056513" cy="885923"/>
          </a:xfrm>
          <a:custGeom>
            <a:avLst/>
            <a:gdLst>
              <a:gd name="T0" fmla="*/ 2147483647 w 640"/>
              <a:gd name="T1" fmla="*/ 2147483647 h 536"/>
              <a:gd name="T2" fmla="*/ 2147483647 w 640"/>
              <a:gd name="T3" fmla="*/ 2147483647 h 536"/>
              <a:gd name="T4" fmla="*/ 2147483647 w 640"/>
              <a:gd name="T5" fmla="*/ 2147483647 h 536"/>
              <a:gd name="T6" fmla="*/ 2147483647 w 640"/>
              <a:gd name="T7" fmla="*/ 2147483647 h 536"/>
              <a:gd name="T8" fmla="*/ 2147483647 w 640"/>
              <a:gd name="T9" fmla="*/ 0 h 536"/>
              <a:gd name="T10" fmla="*/ 2147483647 w 640"/>
              <a:gd name="T11" fmla="*/ 2147483647 h 536"/>
              <a:gd name="T12" fmla="*/ 2147483647 w 640"/>
              <a:gd name="T13" fmla="*/ 0 h 536"/>
              <a:gd name="T14" fmla="*/ 2147483647 w 640"/>
              <a:gd name="T15" fmla="*/ 0 h 536"/>
              <a:gd name="T16" fmla="*/ 2147483647 w 640"/>
              <a:gd name="T17" fmla="*/ 2147483647 h 536"/>
              <a:gd name="T18" fmla="*/ 2147483647 w 640"/>
              <a:gd name="T19" fmla="*/ 2147483647 h 536"/>
              <a:gd name="T20" fmla="*/ 2147483647 w 640"/>
              <a:gd name="T21" fmla="*/ 2147483647 h 536"/>
              <a:gd name="T22" fmla="*/ 2147483647 w 640"/>
              <a:gd name="T23" fmla="*/ 2147483647 h 536"/>
              <a:gd name="T24" fmla="*/ 2147483647 w 640"/>
              <a:gd name="T25" fmla="*/ 2147483647 h 536"/>
              <a:gd name="T26" fmla="*/ 2147483647 w 640"/>
              <a:gd name="T27" fmla="*/ 2147483647 h 536"/>
              <a:gd name="T28" fmla="*/ 2147483647 w 640"/>
              <a:gd name="T29" fmla="*/ 2147483647 h 536"/>
              <a:gd name="T30" fmla="*/ 2147483647 w 640"/>
              <a:gd name="T31" fmla="*/ 2147483647 h 536"/>
              <a:gd name="T32" fmla="*/ 2147483647 w 640"/>
              <a:gd name="T33" fmla="*/ 2147483647 h 536"/>
              <a:gd name="T34" fmla="*/ 2147483647 w 640"/>
              <a:gd name="T35" fmla="*/ 2147483647 h 536"/>
              <a:gd name="T36" fmla="*/ 2147483647 w 640"/>
              <a:gd name="T37" fmla="*/ 2147483647 h 536"/>
              <a:gd name="T38" fmla="*/ 2147483647 w 640"/>
              <a:gd name="T39" fmla="*/ 2147483647 h 536"/>
              <a:gd name="T40" fmla="*/ 2147483647 w 640"/>
              <a:gd name="T41" fmla="*/ 2147483647 h 536"/>
              <a:gd name="T42" fmla="*/ 2147483647 w 640"/>
              <a:gd name="T43" fmla="*/ 2147483647 h 536"/>
              <a:gd name="T44" fmla="*/ 2147483647 w 640"/>
              <a:gd name="T45" fmla="*/ 2147483647 h 536"/>
              <a:gd name="T46" fmla="*/ 0 w 640"/>
              <a:gd name="T47" fmla="*/ 2147483647 h 536"/>
              <a:gd name="T48" fmla="*/ 2147483647 w 640"/>
              <a:gd name="T49" fmla="*/ 2147483647 h 536"/>
              <a:gd name="T50" fmla="*/ 2147483647 w 640"/>
              <a:gd name="T51" fmla="*/ 2147483647 h 536"/>
              <a:gd name="T52" fmla="*/ 2147483647 w 640"/>
              <a:gd name="T53" fmla="*/ 2147483647 h 536"/>
              <a:gd name="T54" fmla="*/ 2147483647 w 640"/>
              <a:gd name="T55" fmla="*/ 2147483647 h 536"/>
              <a:gd name="T56" fmla="*/ 2147483647 w 640"/>
              <a:gd name="T57" fmla="*/ 2147483647 h 536"/>
              <a:gd name="T58" fmla="*/ 2147483647 w 640"/>
              <a:gd name="T59" fmla="*/ 2147483647 h 536"/>
              <a:gd name="T60" fmla="*/ 2147483647 w 640"/>
              <a:gd name="T61" fmla="*/ 2147483647 h 536"/>
              <a:gd name="T62" fmla="*/ 2147483647 w 640"/>
              <a:gd name="T63" fmla="*/ 2147483647 h 536"/>
              <a:gd name="T64" fmla="*/ 2147483647 w 640"/>
              <a:gd name="T65" fmla="*/ 2147483647 h 536"/>
              <a:gd name="T66" fmla="*/ 2147483647 w 640"/>
              <a:gd name="T67" fmla="*/ 2147483647 h 536"/>
              <a:gd name="T68" fmla="*/ 2147483647 w 640"/>
              <a:gd name="T69" fmla="*/ 2147483647 h 536"/>
              <a:gd name="T70" fmla="*/ 2147483647 w 640"/>
              <a:gd name="T71" fmla="*/ 2147483647 h 536"/>
              <a:gd name="T72" fmla="*/ 2147483647 w 640"/>
              <a:gd name="T73" fmla="*/ 2147483647 h 536"/>
              <a:gd name="T74" fmla="*/ 2147483647 w 640"/>
              <a:gd name="T75" fmla="*/ 2147483647 h 536"/>
              <a:gd name="T76" fmla="*/ 2147483647 w 640"/>
              <a:gd name="T77" fmla="*/ 2147483647 h 536"/>
              <a:gd name="T78" fmla="*/ 2147483647 w 640"/>
              <a:gd name="T79" fmla="*/ 2147483647 h 536"/>
              <a:gd name="T80" fmla="*/ 2147483647 w 640"/>
              <a:gd name="T81" fmla="*/ 2147483647 h 536"/>
              <a:gd name="T82" fmla="*/ 2147483647 w 640"/>
              <a:gd name="T83" fmla="*/ 2147483647 h 536"/>
              <a:gd name="T84" fmla="*/ 2147483647 w 640"/>
              <a:gd name="T85" fmla="*/ 2147483647 h 536"/>
              <a:gd name="T86" fmla="*/ 2147483647 w 640"/>
              <a:gd name="T87" fmla="*/ 2147483647 h 536"/>
              <a:gd name="T88" fmla="*/ 2147483647 w 640"/>
              <a:gd name="T89" fmla="*/ 2147483647 h 536"/>
              <a:gd name="T90" fmla="*/ 2147483647 w 640"/>
              <a:gd name="T91" fmla="*/ 2147483647 h 536"/>
              <a:gd name="T92" fmla="*/ 2147483647 w 640"/>
              <a:gd name="T93" fmla="*/ 2147483647 h 536"/>
              <a:gd name="T94" fmla="*/ 2147483647 w 640"/>
              <a:gd name="T95" fmla="*/ 2147483647 h 536"/>
              <a:gd name="T96" fmla="*/ 2147483647 w 640"/>
              <a:gd name="T97" fmla="*/ 2147483647 h 536"/>
              <a:gd name="T98" fmla="*/ 2147483647 w 640"/>
              <a:gd name="T99" fmla="*/ 2147483647 h 536"/>
              <a:gd name="T100" fmla="*/ 2147483647 w 640"/>
              <a:gd name="T101" fmla="*/ 2147483647 h 536"/>
              <a:gd name="T102" fmla="*/ 2147483647 w 640"/>
              <a:gd name="T103" fmla="*/ 2147483647 h 536"/>
              <a:gd name="T104" fmla="*/ 2147483647 w 640"/>
              <a:gd name="T105" fmla="*/ 2147483647 h 536"/>
              <a:gd name="T106" fmla="*/ 2147483647 w 640"/>
              <a:gd name="T107" fmla="*/ 2147483647 h 536"/>
              <a:gd name="T108" fmla="*/ 2147483647 w 640"/>
              <a:gd name="T109" fmla="*/ 2147483647 h 536"/>
              <a:gd name="T110" fmla="*/ 2147483647 w 640"/>
              <a:gd name="T111" fmla="*/ 2147483647 h 536"/>
              <a:gd name="T112" fmla="*/ 2147483647 w 640"/>
              <a:gd name="T113" fmla="*/ 2147483647 h 536"/>
              <a:gd name="T114" fmla="*/ 2147483647 w 640"/>
              <a:gd name="T115" fmla="*/ 2147483647 h 536"/>
              <a:gd name="T116" fmla="*/ 2147483647 w 640"/>
              <a:gd name="T117" fmla="*/ 2147483647 h 536"/>
              <a:gd name="T118" fmla="*/ 2147483647 w 640"/>
              <a:gd name="T119" fmla="*/ 2147483647 h 536"/>
              <a:gd name="T120" fmla="*/ 2147483647 w 640"/>
              <a:gd name="T121" fmla="*/ 2147483647 h 536"/>
              <a:gd name="T122" fmla="*/ 2147483647 w 640"/>
              <a:gd name="T123" fmla="*/ 2147483647 h 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40"/>
              <a:gd name="T187" fmla="*/ 0 h 536"/>
              <a:gd name="T188" fmla="*/ 640 w 640"/>
              <a:gd name="T189" fmla="*/ 536 h 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40" h="536">
                <a:moveTo>
                  <a:pt x="192" y="16"/>
                </a:moveTo>
                <a:lnTo>
                  <a:pt x="184" y="16"/>
                </a:lnTo>
                <a:lnTo>
                  <a:pt x="184" y="8"/>
                </a:lnTo>
                <a:lnTo>
                  <a:pt x="176" y="8"/>
                </a:lnTo>
                <a:lnTo>
                  <a:pt x="168" y="8"/>
                </a:lnTo>
                <a:lnTo>
                  <a:pt x="160" y="8"/>
                </a:lnTo>
                <a:lnTo>
                  <a:pt x="160" y="0"/>
                </a:lnTo>
                <a:lnTo>
                  <a:pt x="152" y="8"/>
                </a:lnTo>
                <a:lnTo>
                  <a:pt x="152" y="0"/>
                </a:lnTo>
                <a:lnTo>
                  <a:pt x="144" y="0"/>
                </a:lnTo>
                <a:lnTo>
                  <a:pt x="144" y="8"/>
                </a:lnTo>
                <a:lnTo>
                  <a:pt x="144" y="16"/>
                </a:lnTo>
                <a:lnTo>
                  <a:pt x="136" y="24"/>
                </a:lnTo>
                <a:lnTo>
                  <a:pt x="136" y="32"/>
                </a:lnTo>
                <a:lnTo>
                  <a:pt x="128" y="48"/>
                </a:lnTo>
                <a:lnTo>
                  <a:pt x="136" y="56"/>
                </a:lnTo>
                <a:lnTo>
                  <a:pt x="128" y="72"/>
                </a:lnTo>
                <a:lnTo>
                  <a:pt x="112" y="112"/>
                </a:lnTo>
                <a:lnTo>
                  <a:pt x="96" y="136"/>
                </a:lnTo>
                <a:lnTo>
                  <a:pt x="80" y="176"/>
                </a:lnTo>
                <a:lnTo>
                  <a:pt x="64" y="224"/>
                </a:lnTo>
                <a:lnTo>
                  <a:pt x="40" y="264"/>
                </a:lnTo>
                <a:lnTo>
                  <a:pt x="32" y="272"/>
                </a:lnTo>
                <a:lnTo>
                  <a:pt x="24" y="288"/>
                </a:lnTo>
                <a:lnTo>
                  <a:pt x="8" y="312"/>
                </a:lnTo>
                <a:lnTo>
                  <a:pt x="8" y="320"/>
                </a:lnTo>
                <a:lnTo>
                  <a:pt x="8" y="336"/>
                </a:lnTo>
                <a:lnTo>
                  <a:pt x="8" y="344"/>
                </a:lnTo>
                <a:lnTo>
                  <a:pt x="8" y="352"/>
                </a:lnTo>
                <a:lnTo>
                  <a:pt x="0" y="368"/>
                </a:lnTo>
                <a:lnTo>
                  <a:pt x="0" y="384"/>
                </a:lnTo>
                <a:lnTo>
                  <a:pt x="0" y="392"/>
                </a:lnTo>
                <a:lnTo>
                  <a:pt x="8" y="400"/>
                </a:lnTo>
                <a:lnTo>
                  <a:pt x="24" y="416"/>
                </a:lnTo>
                <a:lnTo>
                  <a:pt x="280" y="480"/>
                </a:lnTo>
                <a:lnTo>
                  <a:pt x="392" y="504"/>
                </a:lnTo>
                <a:lnTo>
                  <a:pt x="480" y="528"/>
                </a:lnTo>
                <a:lnTo>
                  <a:pt x="520" y="536"/>
                </a:lnTo>
                <a:lnTo>
                  <a:pt x="560" y="384"/>
                </a:lnTo>
                <a:lnTo>
                  <a:pt x="560" y="368"/>
                </a:lnTo>
                <a:lnTo>
                  <a:pt x="576" y="344"/>
                </a:lnTo>
                <a:lnTo>
                  <a:pt x="576" y="336"/>
                </a:lnTo>
                <a:lnTo>
                  <a:pt x="576" y="328"/>
                </a:lnTo>
                <a:lnTo>
                  <a:pt x="576" y="320"/>
                </a:lnTo>
                <a:lnTo>
                  <a:pt x="560" y="312"/>
                </a:lnTo>
                <a:lnTo>
                  <a:pt x="560" y="304"/>
                </a:lnTo>
                <a:lnTo>
                  <a:pt x="568" y="296"/>
                </a:lnTo>
                <a:lnTo>
                  <a:pt x="568" y="280"/>
                </a:lnTo>
                <a:lnTo>
                  <a:pt x="592" y="256"/>
                </a:lnTo>
                <a:lnTo>
                  <a:pt x="600" y="248"/>
                </a:lnTo>
                <a:lnTo>
                  <a:pt x="600" y="240"/>
                </a:lnTo>
                <a:lnTo>
                  <a:pt x="640" y="192"/>
                </a:lnTo>
                <a:lnTo>
                  <a:pt x="640" y="184"/>
                </a:lnTo>
                <a:lnTo>
                  <a:pt x="640" y="176"/>
                </a:lnTo>
                <a:lnTo>
                  <a:pt x="632" y="168"/>
                </a:lnTo>
                <a:lnTo>
                  <a:pt x="616" y="144"/>
                </a:lnTo>
                <a:lnTo>
                  <a:pt x="480" y="112"/>
                </a:lnTo>
                <a:lnTo>
                  <a:pt x="464" y="112"/>
                </a:lnTo>
                <a:lnTo>
                  <a:pt x="440" y="112"/>
                </a:lnTo>
                <a:lnTo>
                  <a:pt x="432" y="112"/>
                </a:lnTo>
                <a:lnTo>
                  <a:pt x="432" y="104"/>
                </a:lnTo>
                <a:lnTo>
                  <a:pt x="424" y="112"/>
                </a:lnTo>
                <a:lnTo>
                  <a:pt x="400" y="112"/>
                </a:lnTo>
                <a:lnTo>
                  <a:pt x="384" y="120"/>
                </a:lnTo>
                <a:lnTo>
                  <a:pt x="360" y="120"/>
                </a:lnTo>
                <a:lnTo>
                  <a:pt x="360" y="112"/>
                </a:lnTo>
                <a:lnTo>
                  <a:pt x="352" y="112"/>
                </a:lnTo>
                <a:lnTo>
                  <a:pt x="344" y="112"/>
                </a:lnTo>
                <a:lnTo>
                  <a:pt x="336" y="112"/>
                </a:lnTo>
                <a:lnTo>
                  <a:pt x="328" y="112"/>
                </a:lnTo>
                <a:lnTo>
                  <a:pt x="320" y="112"/>
                </a:lnTo>
                <a:lnTo>
                  <a:pt x="312" y="104"/>
                </a:lnTo>
                <a:lnTo>
                  <a:pt x="296" y="88"/>
                </a:lnTo>
                <a:lnTo>
                  <a:pt x="280" y="88"/>
                </a:lnTo>
                <a:lnTo>
                  <a:pt x="272" y="96"/>
                </a:lnTo>
                <a:lnTo>
                  <a:pt x="256" y="96"/>
                </a:lnTo>
                <a:lnTo>
                  <a:pt x="232" y="96"/>
                </a:lnTo>
                <a:lnTo>
                  <a:pt x="224" y="88"/>
                </a:lnTo>
                <a:lnTo>
                  <a:pt x="216" y="80"/>
                </a:lnTo>
                <a:lnTo>
                  <a:pt x="208" y="72"/>
                </a:lnTo>
                <a:lnTo>
                  <a:pt x="208" y="64"/>
                </a:lnTo>
                <a:lnTo>
                  <a:pt x="216" y="56"/>
                </a:lnTo>
                <a:lnTo>
                  <a:pt x="216" y="40"/>
                </a:lnTo>
                <a:lnTo>
                  <a:pt x="208" y="24"/>
                </a:lnTo>
                <a:lnTo>
                  <a:pt x="192" y="16"/>
                </a:lnTo>
                <a:lnTo>
                  <a:pt x="184" y="16"/>
                </a:lnTo>
                <a:lnTo>
                  <a:pt x="192" y="16"/>
                </a:lnTo>
                <a:close/>
              </a:path>
            </a:pathLst>
          </a:custGeom>
          <a:solidFill>
            <a:schemeClr val="accent2">
              <a:lumMod val="20000"/>
              <a:lumOff val="80000"/>
            </a:schemeClr>
          </a:solidFill>
          <a:ln w="6350">
            <a:solidFill>
              <a:srgbClr val="000000"/>
            </a:solidFill>
            <a:round/>
            <a:headEnd/>
            <a:tailEnd/>
          </a:ln>
        </p:spPr>
        <p:txBody>
          <a:bodyPr/>
          <a:lstStyle/>
          <a:p>
            <a:r>
              <a:rPr lang="en-US" dirty="0" smtClean="0"/>
              <a:t>       </a:t>
            </a:r>
            <a:endParaRPr lang="en-US" dirty="0"/>
          </a:p>
        </p:txBody>
      </p:sp>
      <p:sp>
        <p:nvSpPr>
          <p:cNvPr id="35" name="Freeform 32"/>
          <p:cNvSpPr>
            <a:spLocks/>
          </p:cNvSpPr>
          <p:nvPr/>
        </p:nvSpPr>
        <p:spPr bwMode="auto">
          <a:xfrm>
            <a:off x="1000644" y="2388217"/>
            <a:ext cx="1057947" cy="1824887"/>
          </a:xfrm>
          <a:custGeom>
            <a:avLst/>
            <a:gdLst>
              <a:gd name="T0" fmla="*/ 2147483647 w 640"/>
              <a:gd name="T1" fmla="*/ 2147483647 h 1104"/>
              <a:gd name="T2" fmla="*/ 2147483647 w 640"/>
              <a:gd name="T3" fmla="*/ 2147483647 h 1104"/>
              <a:gd name="T4" fmla="*/ 2147483647 w 640"/>
              <a:gd name="T5" fmla="*/ 2147483647 h 1104"/>
              <a:gd name="T6" fmla="*/ 2147483647 w 640"/>
              <a:gd name="T7" fmla="*/ 2147483647 h 1104"/>
              <a:gd name="T8" fmla="*/ 2147483647 w 640"/>
              <a:gd name="T9" fmla="*/ 2147483647 h 1104"/>
              <a:gd name="T10" fmla="*/ 2147483647 w 640"/>
              <a:gd name="T11" fmla="*/ 2147483647 h 1104"/>
              <a:gd name="T12" fmla="*/ 2147483647 w 640"/>
              <a:gd name="T13" fmla="*/ 2147483647 h 1104"/>
              <a:gd name="T14" fmla="*/ 2147483647 w 640"/>
              <a:gd name="T15" fmla="*/ 2147483647 h 1104"/>
              <a:gd name="T16" fmla="*/ 2147483647 w 640"/>
              <a:gd name="T17" fmla="*/ 2147483647 h 1104"/>
              <a:gd name="T18" fmla="*/ 2147483647 w 640"/>
              <a:gd name="T19" fmla="*/ 2147483647 h 1104"/>
              <a:gd name="T20" fmla="*/ 2147483647 w 640"/>
              <a:gd name="T21" fmla="*/ 2147483647 h 1104"/>
              <a:gd name="T22" fmla="*/ 2147483647 w 640"/>
              <a:gd name="T23" fmla="*/ 2147483647 h 1104"/>
              <a:gd name="T24" fmla="*/ 2147483647 w 640"/>
              <a:gd name="T25" fmla="*/ 2147483647 h 1104"/>
              <a:gd name="T26" fmla="*/ 2147483647 w 640"/>
              <a:gd name="T27" fmla="*/ 2147483647 h 1104"/>
              <a:gd name="T28" fmla="*/ 2147483647 w 640"/>
              <a:gd name="T29" fmla="*/ 2147483647 h 1104"/>
              <a:gd name="T30" fmla="*/ 2147483647 w 640"/>
              <a:gd name="T31" fmla="*/ 2147483647 h 1104"/>
              <a:gd name="T32" fmla="*/ 2147483647 w 640"/>
              <a:gd name="T33" fmla="*/ 2147483647 h 1104"/>
              <a:gd name="T34" fmla="*/ 2147483647 w 640"/>
              <a:gd name="T35" fmla="*/ 2147483647 h 1104"/>
              <a:gd name="T36" fmla="*/ 2147483647 w 640"/>
              <a:gd name="T37" fmla="*/ 2147483647 h 1104"/>
              <a:gd name="T38" fmla="*/ 2147483647 w 640"/>
              <a:gd name="T39" fmla="*/ 2147483647 h 1104"/>
              <a:gd name="T40" fmla="*/ 2147483647 w 640"/>
              <a:gd name="T41" fmla="*/ 2147483647 h 1104"/>
              <a:gd name="T42" fmla="*/ 2147483647 w 640"/>
              <a:gd name="T43" fmla="*/ 2147483647 h 1104"/>
              <a:gd name="T44" fmla="*/ 2147483647 w 640"/>
              <a:gd name="T45" fmla="*/ 2147483647 h 1104"/>
              <a:gd name="T46" fmla="*/ 2147483647 w 640"/>
              <a:gd name="T47" fmla="*/ 2147483647 h 1104"/>
              <a:gd name="T48" fmla="*/ 2147483647 w 640"/>
              <a:gd name="T49" fmla="*/ 2147483647 h 1104"/>
              <a:gd name="T50" fmla="*/ 2147483647 w 640"/>
              <a:gd name="T51" fmla="*/ 2147483647 h 1104"/>
              <a:gd name="T52" fmla="*/ 2147483647 w 640"/>
              <a:gd name="T53" fmla="*/ 2147483647 h 1104"/>
              <a:gd name="T54" fmla="*/ 2147483647 w 640"/>
              <a:gd name="T55" fmla="*/ 2147483647 h 1104"/>
              <a:gd name="T56" fmla="*/ 2147483647 w 640"/>
              <a:gd name="T57" fmla="*/ 2147483647 h 1104"/>
              <a:gd name="T58" fmla="*/ 2147483647 w 640"/>
              <a:gd name="T59" fmla="*/ 2147483647 h 1104"/>
              <a:gd name="T60" fmla="*/ 2147483647 w 640"/>
              <a:gd name="T61" fmla="*/ 2147483647 h 1104"/>
              <a:gd name="T62" fmla="*/ 2147483647 w 640"/>
              <a:gd name="T63" fmla="*/ 2147483647 h 1104"/>
              <a:gd name="T64" fmla="*/ 2147483647 w 640"/>
              <a:gd name="T65" fmla="*/ 2147483647 h 1104"/>
              <a:gd name="T66" fmla="*/ 2147483647 w 640"/>
              <a:gd name="T67" fmla="*/ 2147483647 h 1104"/>
              <a:gd name="T68" fmla="*/ 2147483647 w 640"/>
              <a:gd name="T69" fmla="*/ 2147483647 h 1104"/>
              <a:gd name="T70" fmla="*/ 2147483647 w 640"/>
              <a:gd name="T71" fmla="*/ 2147483647 h 1104"/>
              <a:gd name="T72" fmla="*/ 2147483647 w 640"/>
              <a:gd name="T73" fmla="*/ 2147483647 h 1104"/>
              <a:gd name="T74" fmla="*/ 2147483647 w 640"/>
              <a:gd name="T75" fmla="*/ 2147483647 h 1104"/>
              <a:gd name="T76" fmla="*/ 2147483647 w 640"/>
              <a:gd name="T77" fmla="*/ 2147483647 h 1104"/>
              <a:gd name="T78" fmla="*/ 2147483647 w 640"/>
              <a:gd name="T79" fmla="*/ 2147483647 h 1104"/>
              <a:gd name="T80" fmla="*/ 2147483647 w 640"/>
              <a:gd name="T81" fmla="*/ 2147483647 h 1104"/>
              <a:gd name="T82" fmla="*/ 2147483647 w 640"/>
              <a:gd name="T83" fmla="*/ 2147483647 h 1104"/>
              <a:gd name="T84" fmla="*/ 2147483647 w 640"/>
              <a:gd name="T85" fmla="*/ 2147483647 h 1104"/>
              <a:gd name="T86" fmla="*/ 2147483647 w 640"/>
              <a:gd name="T87" fmla="*/ 2147483647 h 1104"/>
              <a:gd name="T88" fmla="*/ 2147483647 w 640"/>
              <a:gd name="T89" fmla="*/ 2147483647 h 1104"/>
              <a:gd name="T90" fmla="*/ 2147483647 w 640"/>
              <a:gd name="T91" fmla="*/ 2147483647 h 1104"/>
              <a:gd name="T92" fmla="*/ 2147483647 w 640"/>
              <a:gd name="T93" fmla="*/ 2147483647 h 1104"/>
              <a:gd name="T94" fmla="*/ 2147483647 w 640"/>
              <a:gd name="T95" fmla="*/ 2147483647 h 1104"/>
              <a:gd name="T96" fmla="*/ 2147483647 w 640"/>
              <a:gd name="T97" fmla="*/ 2147483647 h 1104"/>
              <a:gd name="T98" fmla="*/ 2147483647 w 640"/>
              <a:gd name="T99" fmla="*/ 2147483647 h 1104"/>
              <a:gd name="T100" fmla="*/ 2147483647 w 640"/>
              <a:gd name="T101" fmla="*/ 2147483647 h 1104"/>
              <a:gd name="T102" fmla="*/ 2147483647 w 640"/>
              <a:gd name="T103" fmla="*/ 2147483647 h 1104"/>
              <a:gd name="T104" fmla="*/ 2147483647 w 640"/>
              <a:gd name="T105" fmla="*/ 2147483647 h 1104"/>
              <a:gd name="T106" fmla="*/ 2147483647 w 640"/>
              <a:gd name="T107" fmla="*/ 2147483647 h 1104"/>
              <a:gd name="T108" fmla="*/ 2147483647 w 640"/>
              <a:gd name="T109" fmla="*/ 2147483647 h 1104"/>
              <a:gd name="T110" fmla="*/ 2147483647 w 640"/>
              <a:gd name="T111" fmla="*/ 2147483647 h 110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40"/>
              <a:gd name="T169" fmla="*/ 0 h 1104"/>
              <a:gd name="T170" fmla="*/ 640 w 640"/>
              <a:gd name="T171" fmla="*/ 1104 h 110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40" h="1104">
                <a:moveTo>
                  <a:pt x="80" y="16"/>
                </a:moveTo>
                <a:lnTo>
                  <a:pt x="336" y="80"/>
                </a:lnTo>
                <a:lnTo>
                  <a:pt x="368" y="88"/>
                </a:lnTo>
                <a:lnTo>
                  <a:pt x="288" y="384"/>
                </a:lnTo>
                <a:lnTo>
                  <a:pt x="616" y="872"/>
                </a:lnTo>
                <a:lnTo>
                  <a:pt x="616" y="888"/>
                </a:lnTo>
                <a:lnTo>
                  <a:pt x="616" y="896"/>
                </a:lnTo>
                <a:lnTo>
                  <a:pt x="632" y="920"/>
                </a:lnTo>
                <a:lnTo>
                  <a:pt x="632" y="936"/>
                </a:lnTo>
                <a:lnTo>
                  <a:pt x="640" y="952"/>
                </a:lnTo>
                <a:lnTo>
                  <a:pt x="640" y="960"/>
                </a:lnTo>
                <a:lnTo>
                  <a:pt x="640" y="968"/>
                </a:lnTo>
                <a:lnTo>
                  <a:pt x="624" y="968"/>
                </a:lnTo>
                <a:lnTo>
                  <a:pt x="600" y="976"/>
                </a:lnTo>
                <a:lnTo>
                  <a:pt x="600" y="992"/>
                </a:lnTo>
                <a:lnTo>
                  <a:pt x="600" y="1000"/>
                </a:lnTo>
                <a:lnTo>
                  <a:pt x="600" y="1008"/>
                </a:lnTo>
                <a:lnTo>
                  <a:pt x="600" y="1024"/>
                </a:lnTo>
                <a:lnTo>
                  <a:pt x="592" y="1032"/>
                </a:lnTo>
                <a:lnTo>
                  <a:pt x="576" y="1040"/>
                </a:lnTo>
                <a:lnTo>
                  <a:pt x="576" y="1048"/>
                </a:lnTo>
                <a:lnTo>
                  <a:pt x="576" y="1056"/>
                </a:lnTo>
                <a:lnTo>
                  <a:pt x="576" y="1072"/>
                </a:lnTo>
                <a:lnTo>
                  <a:pt x="584" y="1080"/>
                </a:lnTo>
                <a:lnTo>
                  <a:pt x="584" y="1104"/>
                </a:lnTo>
                <a:lnTo>
                  <a:pt x="576" y="1104"/>
                </a:lnTo>
                <a:lnTo>
                  <a:pt x="568" y="1104"/>
                </a:lnTo>
                <a:lnTo>
                  <a:pt x="368" y="1080"/>
                </a:lnTo>
                <a:lnTo>
                  <a:pt x="360" y="1072"/>
                </a:lnTo>
                <a:lnTo>
                  <a:pt x="368" y="1072"/>
                </a:lnTo>
                <a:lnTo>
                  <a:pt x="368" y="1064"/>
                </a:lnTo>
                <a:lnTo>
                  <a:pt x="360" y="1064"/>
                </a:lnTo>
                <a:lnTo>
                  <a:pt x="352" y="1064"/>
                </a:lnTo>
                <a:lnTo>
                  <a:pt x="352" y="1048"/>
                </a:lnTo>
                <a:lnTo>
                  <a:pt x="360" y="1048"/>
                </a:lnTo>
                <a:lnTo>
                  <a:pt x="360" y="1040"/>
                </a:lnTo>
                <a:lnTo>
                  <a:pt x="360" y="1016"/>
                </a:lnTo>
                <a:lnTo>
                  <a:pt x="352" y="1000"/>
                </a:lnTo>
                <a:lnTo>
                  <a:pt x="344" y="992"/>
                </a:lnTo>
                <a:lnTo>
                  <a:pt x="328" y="968"/>
                </a:lnTo>
                <a:lnTo>
                  <a:pt x="312" y="944"/>
                </a:lnTo>
                <a:lnTo>
                  <a:pt x="304" y="936"/>
                </a:lnTo>
                <a:lnTo>
                  <a:pt x="296" y="936"/>
                </a:lnTo>
                <a:lnTo>
                  <a:pt x="296" y="944"/>
                </a:lnTo>
                <a:lnTo>
                  <a:pt x="288" y="936"/>
                </a:lnTo>
                <a:lnTo>
                  <a:pt x="288" y="928"/>
                </a:lnTo>
                <a:lnTo>
                  <a:pt x="288" y="920"/>
                </a:lnTo>
                <a:lnTo>
                  <a:pt x="288" y="912"/>
                </a:lnTo>
                <a:lnTo>
                  <a:pt x="280" y="904"/>
                </a:lnTo>
                <a:lnTo>
                  <a:pt x="264" y="904"/>
                </a:lnTo>
                <a:lnTo>
                  <a:pt x="256" y="904"/>
                </a:lnTo>
                <a:lnTo>
                  <a:pt x="248" y="896"/>
                </a:lnTo>
                <a:lnTo>
                  <a:pt x="232" y="880"/>
                </a:lnTo>
                <a:lnTo>
                  <a:pt x="232" y="872"/>
                </a:lnTo>
                <a:lnTo>
                  <a:pt x="224" y="856"/>
                </a:lnTo>
                <a:lnTo>
                  <a:pt x="208" y="848"/>
                </a:lnTo>
                <a:lnTo>
                  <a:pt x="200" y="848"/>
                </a:lnTo>
                <a:lnTo>
                  <a:pt x="192" y="848"/>
                </a:lnTo>
                <a:lnTo>
                  <a:pt x="192" y="840"/>
                </a:lnTo>
                <a:lnTo>
                  <a:pt x="184" y="840"/>
                </a:lnTo>
                <a:lnTo>
                  <a:pt x="176" y="832"/>
                </a:lnTo>
                <a:lnTo>
                  <a:pt x="160" y="824"/>
                </a:lnTo>
                <a:lnTo>
                  <a:pt x="144" y="824"/>
                </a:lnTo>
                <a:lnTo>
                  <a:pt x="136" y="824"/>
                </a:lnTo>
                <a:lnTo>
                  <a:pt x="136" y="816"/>
                </a:lnTo>
                <a:lnTo>
                  <a:pt x="128" y="816"/>
                </a:lnTo>
                <a:lnTo>
                  <a:pt x="128" y="808"/>
                </a:lnTo>
                <a:lnTo>
                  <a:pt x="136" y="800"/>
                </a:lnTo>
                <a:lnTo>
                  <a:pt x="136" y="792"/>
                </a:lnTo>
                <a:lnTo>
                  <a:pt x="136" y="784"/>
                </a:lnTo>
                <a:lnTo>
                  <a:pt x="136" y="768"/>
                </a:lnTo>
                <a:lnTo>
                  <a:pt x="144" y="760"/>
                </a:lnTo>
                <a:lnTo>
                  <a:pt x="144" y="744"/>
                </a:lnTo>
                <a:lnTo>
                  <a:pt x="136" y="744"/>
                </a:lnTo>
                <a:lnTo>
                  <a:pt x="128" y="736"/>
                </a:lnTo>
                <a:lnTo>
                  <a:pt x="136" y="728"/>
                </a:lnTo>
                <a:lnTo>
                  <a:pt x="136" y="712"/>
                </a:lnTo>
                <a:lnTo>
                  <a:pt x="128" y="712"/>
                </a:lnTo>
                <a:lnTo>
                  <a:pt x="112" y="696"/>
                </a:lnTo>
                <a:lnTo>
                  <a:pt x="104" y="688"/>
                </a:lnTo>
                <a:lnTo>
                  <a:pt x="104" y="672"/>
                </a:lnTo>
                <a:lnTo>
                  <a:pt x="96" y="656"/>
                </a:lnTo>
                <a:lnTo>
                  <a:pt x="96" y="648"/>
                </a:lnTo>
                <a:lnTo>
                  <a:pt x="88" y="640"/>
                </a:lnTo>
                <a:lnTo>
                  <a:pt x="96" y="640"/>
                </a:lnTo>
                <a:lnTo>
                  <a:pt x="96" y="632"/>
                </a:lnTo>
                <a:lnTo>
                  <a:pt x="80" y="616"/>
                </a:lnTo>
                <a:lnTo>
                  <a:pt x="72" y="616"/>
                </a:lnTo>
                <a:lnTo>
                  <a:pt x="72" y="608"/>
                </a:lnTo>
                <a:lnTo>
                  <a:pt x="80" y="608"/>
                </a:lnTo>
                <a:lnTo>
                  <a:pt x="72" y="592"/>
                </a:lnTo>
                <a:lnTo>
                  <a:pt x="80" y="584"/>
                </a:lnTo>
                <a:lnTo>
                  <a:pt x="80" y="576"/>
                </a:lnTo>
                <a:lnTo>
                  <a:pt x="80" y="584"/>
                </a:lnTo>
                <a:lnTo>
                  <a:pt x="88" y="584"/>
                </a:lnTo>
                <a:lnTo>
                  <a:pt x="96" y="568"/>
                </a:lnTo>
                <a:lnTo>
                  <a:pt x="96" y="544"/>
                </a:lnTo>
                <a:lnTo>
                  <a:pt x="88" y="544"/>
                </a:lnTo>
                <a:lnTo>
                  <a:pt x="80" y="544"/>
                </a:lnTo>
                <a:lnTo>
                  <a:pt x="64" y="520"/>
                </a:lnTo>
                <a:lnTo>
                  <a:pt x="64" y="512"/>
                </a:lnTo>
                <a:lnTo>
                  <a:pt x="64" y="504"/>
                </a:lnTo>
                <a:lnTo>
                  <a:pt x="64" y="496"/>
                </a:lnTo>
                <a:lnTo>
                  <a:pt x="64" y="488"/>
                </a:lnTo>
                <a:lnTo>
                  <a:pt x="64" y="480"/>
                </a:lnTo>
                <a:lnTo>
                  <a:pt x="64" y="472"/>
                </a:lnTo>
                <a:lnTo>
                  <a:pt x="64" y="456"/>
                </a:lnTo>
                <a:lnTo>
                  <a:pt x="72" y="456"/>
                </a:lnTo>
                <a:lnTo>
                  <a:pt x="80" y="456"/>
                </a:lnTo>
                <a:lnTo>
                  <a:pt x="80" y="464"/>
                </a:lnTo>
                <a:lnTo>
                  <a:pt x="72" y="464"/>
                </a:lnTo>
                <a:lnTo>
                  <a:pt x="72" y="472"/>
                </a:lnTo>
                <a:lnTo>
                  <a:pt x="80" y="480"/>
                </a:lnTo>
                <a:lnTo>
                  <a:pt x="80" y="488"/>
                </a:lnTo>
                <a:lnTo>
                  <a:pt x="96" y="496"/>
                </a:lnTo>
                <a:lnTo>
                  <a:pt x="96" y="488"/>
                </a:lnTo>
                <a:lnTo>
                  <a:pt x="88" y="480"/>
                </a:lnTo>
                <a:lnTo>
                  <a:pt x="88" y="472"/>
                </a:lnTo>
                <a:lnTo>
                  <a:pt x="88" y="464"/>
                </a:lnTo>
                <a:lnTo>
                  <a:pt x="88" y="456"/>
                </a:lnTo>
                <a:lnTo>
                  <a:pt x="80" y="448"/>
                </a:lnTo>
                <a:lnTo>
                  <a:pt x="80" y="440"/>
                </a:lnTo>
                <a:lnTo>
                  <a:pt x="88" y="440"/>
                </a:lnTo>
                <a:lnTo>
                  <a:pt x="96" y="432"/>
                </a:lnTo>
                <a:lnTo>
                  <a:pt x="104" y="440"/>
                </a:lnTo>
                <a:lnTo>
                  <a:pt x="120" y="440"/>
                </a:lnTo>
                <a:lnTo>
                  <a:pt x="128" y="440"/>
                </a:lnTo>
                <a:lnTo>
                  <a:pt x="120" y="432"/>
                </a:lnTo>
                <a:lnTo>
                  <a:pt x="112" y="432"/>
                </a:lnTo>
                <a:lnTo>
                  <a:pt x="104" y="432"/>
                </a:lnTo>
                <a:lnTo>
                  <a:pt x="96" y="432"/>
                </a:lnTo>
                <a:lnTo>
                  <a:pt x="96" y="424"/>
                </a:lnTo>
                <a:lnTo>
                  <a:pt x="88" y="416"/>
                </a:lnTo>
                <a:lnTo>
                  <a:pt x="80" y="424"/>
                </a:lnTo>
                <a:lnTo>
                  <a:pt x="72" y="432"/>
                </a:lnTo>
                <a:lnTo>
                  <a:pt x="72" y="448"/>
                </a:lnTo>
                <a:lnTo>
                  <a:pt x="64" y="448"/>
                </a:lnTo>
                <a:lnTo>
                  <a:pt x="64" y="440"/>
                </a:lnTo>
                <a:lnTo>
                  <a:pt x="56" y="440"/>
                </a:lnTo>
                <a:lnTo>
                  <a:pt x="56" y="432"/>
                </a:lnTo>
                <a:lnTo>
                  <a:pt x="48" y="416"/>
                </a:lnTo>
                <a:lnTo>
                  <a:pt x="40" y="424"/>
                </a:lnTo>
                <a:lnTo>
                  <a:pt x="40" y="416"/>
                </a:lnTo>
                <a:lnTo>
                  <a:pt x="40" y="408"/>
                </a:lnTo>
                <a:lnTo>
                  <a:pt x="48" y="408"/>
                </a:lnTo>
                <a:lnTo>
                  <a:pt x="48" y="400"/>
                </a:lnTo>
                <a:lnTo>
                  <a:pt x="40" y="392"/>
                </a:lnTo>
                <a:lnTo>
                  <a:pt x="40" y="376"/>
                </a:lnTo>
                <a:lnTo>
                  <a:pt x="32" y="368"/>
                </a:lnTo>
                <a:lnTo>
                  <a:pt x="24" y="352"/>
                </a:lnTo>
                <a:lnTo>
                  <a:pt x="24" y="344"/>
                </a:lnTo>
                <a:lnTo>
                  <a:pt x="24" y="336"/>
                </a:lnTo>
                <a:lnTo>
                  <a:pt x="16" y="328"/>
                </a:lnTo>
                <a:lnTo>
                  <a:pt x="8" y="320"/>
                </a:lnTo>
                <a:lnTo>
                  <a:pt x="8" y="312"/>
                </a:lnTo>
                <a:lnTo>
                  <a:pt x="16" y="304"/>
                </a:lnTo>
                <a:lnTo>
                  <a:pt x="16" y="296"/>
                </a:lnTo>
                <a:lnTo>
                  <a:pt x="16" y="280"/>
                </a:lnTo>
                <a:lnTo>
                  <a:pt x="16" y="264"/>
                </a:lnTo>
                <a:lnTo>
                  <a:pt x="16" y="256"/>
                </a:lnTo>
                <a:lnTo>
                  <a:pt x="24" y="248"/>
                </a:lnTo>
                <a:lnTo>
                  <a:pt x="24" y="216"/>
                </a:lnTo>
                <a:lnTo>
                  <a:pt x="16" y="200"/>
                </a:lnTo>
                <a:lnTo>
                  <a:pt x="16" y="192"/>
                </a:lnTo>
                <a:lnTo>
                  <a:pt x="8" y="192"/>
                </a:lnTo>
                <a:lnTo>
                  <a:pt x="0" y="176"/>
                </a:lnTo>
                <a:lnTo>
                  <a:pt x="0" y="152"/>
                </a:lnTo>
                <a:lnTo>
                  <a:pt x="16" y="128"/>
                </a:lnTo>
                <a:lnTo>
                  <a:pt x="32" y="112"/>
                </a:lnTo>
                <a:lnTo>
                  <a:pt x="40" y="104"/>
                </a:lnTo>
                <a:lnTo>
                  <a:pt x="40" y="96"/>
                </a:lnTo>
                <a:lnTo>
                  <a:pt x="40" y="88"/>
                </a:lnTo>
                <a:lnTo>
                  <a:pt x="48" y="80"/>
                </a:lnTo>
                <a:lnTo>
                  <a:pt x="56" y="56"/>
                </a:lnTo>
                <a:lnTo>
                  <a:pt x="56" y="48"/>
                </a:lnTo>
                <a:lnTo>
                  <a:pt x="56" y="40"/>
                </a:lnTo>
                <a:lnTo>
                  <a:pt x="56" y="32"/>
                </a:lnTo>
                <a:lnTo>
                  <a:pt x="56" y="24"/>
                </a:lnTo>
                <a:lnTo>
                  <a:pt x="64" y="16"/>
                </a:lnTo>
                <a:lnTo>
                  <a:pt x="64" y="8"/>
                </a:lnTo>
                <a:lnTo>
                  <a:pt x="64" y="0"/>
                </a:lnTo>
                <a:lnTo>
                  <a:pt x="80" y="16"/>
                </a:lnTo>
                <a:close/>
              </a:path>
            </a:pathLst>
          </a:custGeom>
          <a:solidFill>
            <a:schemeClr val="accent2">
              <a:lumMod val="20000"/>
              <a:lumOff val="80000"/>
            </a:schemeClr>
          </a:solidFill>
          <a:ln w="6350">
            <a:solidFill>
              <a:srgbClr val="000000"/>
            </a:solidFill>
            <a:round/>
            <a:headEnd/>
            <a:tailEnd/>
          </a:ln>
        </p:spPr>
        <p:txBody>
          <a:bodyPr/>
          <a:lstStyle/>
          <a:p>
            <a:endParaRPr lang="en-US"/>
          </a:p>
        </p:txBody>
      </p:sp>
      <p:sp>
        <p:nvSpPr>
          <p:cNvPr id="36" name="Freeform 33"/>
          <p:cNvSpPr>
            <a:spLocks/>
          </p:cNvSpPr>
          <p:nvPr/>
        </p:nvSpPr>
        <p:spPr bwMode="auto">
          <a:xfrm>
            <a:off x="1476577" y="2534437"/>
            <a:ext cx="845785" cy="1295914"/>
          </a:xfrm>
          <a:custGeom>
            <a:avLst/>
            <a:gdLst>
              <a:gd name="T0" fmla="*/ 0 w 512"/>
              <a:gd name="T1" fmla="*/ 2147483647 h 784"/>
              <a:gd name="T2" fmla="*/ 0 w 512"/>
              <a:gd name="T3" fmla="*/ 2147483647 h 784"/>
              <a:gd name="T4" fmla="*/ 2147483647 w 512"/>
              <a:gd name="T5" fmla="*/ 0 h 784"/>
              <a:gd name="T6" fmla="*/ 2147483647 w 512"/>
              <a:gd name="T7" fmla="*/ 0 h 784"/>
              <a:gd name="T8" fmla="*/ 2147483647 w 512"/>
              <a:gd name="T9" fmla="*/ 2147483647 h 784"/>
              <a:gd name="T10" fmla="*/ 2147483647 w 512"/>
              <a:gd name="T11" fmla="*/ 2147483647 h 784"/>
              <a:gd name="T12" fmla="*/ 2147483647 w 512"/>
              <a:gd name="T13" fmla="*/ 2147483647 h 784"/>
              <a:gd name="T14" fmla="*/ 2147483647 w 512"/>
              <a:gd name="T15" fmla="*/ 2147483647 h 784"/>
              <a:gd name="T16" fmla="*/ 2147483647 w 512"/>
              <a:gd name="T17" fmla="*/ 2147483647 h 784"/>
              <a:gd name="T18" fmla="*/ 2147483647 w 512"/>
              <a:gd name="T19" fmla="*/ 2147483647 h 784"/>
              <a:gd name="T20" fmla="*/ 2147483647 w 512"/>
              <a:gd name="T21" fmla="*/ 2147483647 h 784"/>
              <a:gd name="T22" fmla="*/ 2147483647 w 512"/>
              <a:gd name="T23" fmla="*/ 2147483647 h 784"/>
              <a:gd name="T24" fmla="*/ 2147483647 w 512"/>
              <a:gd name="T25" fmla="*/ 2147483647 h 784"/>
              <a:gd name="T26" fmla="*/ 2147483647 w 512"/>
              <a:gd name="T27" fmla="*/ 2147483647 h 784"/>
              <a:gd name="T28" fmla="*/ 2147483647 w 512"/>
              <a:gd name="T29" fmla="*/ 2147483647 h 784"/>
              <a:gd name="T30" fmla="*/ 2147483647 w 512"/>
              <a:gd name="T31" fmla="*/ 2147483647 h 784"/>
              <a:gd name="T32" fmla="*/ 2147483647 w 512"/>
              <a:gd name="T33" fmla="*/ 2147483647 h 784"/>
              <a:gd name="T34" fmla="*/ 2147483647 w 512"/>
              <a:gd name="T35" fmla="*/ 2147483647 h 784"/>
              <a:gd name="T36" fmla="*/ 2147483647 w 512"/>
              <a:gd name="T37" fmla="*/ 2147483647 h 784"/>
              <a:gd name="T38" fmla="*/ 2147483647 w 512"/>
              <a:gd name="T39" fmla="*/ 2147483647 h 784"/>
              <a:gd name="T40" fmla="*/ 2147483647 w 512"/>
              <a:gd name="T41" fmla="*/ 2147483647 h 784"/>
              <a:gd name="T42" fmla="*/ 2147483647 w 512"/>
              <a:gd name="T43" fmla="*/ 2147483647 h 784"/>
              <a:gd name="T44" fmla="*/ 2147483647 w 512"/>
              <a:gd name="T45" fmla="*/ 2147483647 h 784"/>
              <a:gd name="T46" fmla="*/ 2147483647 w 512"/>
              <a:gd name="T47" fmla="*/ 2147483647 h 784"/>
              <a:gd name="T48" fmla="*/ 2147483647 w 512"/>
              <a:gd name="T49" fmla="*/ 2147483647 h 784"/>
              <a:gd name="T50" fmla="*/ 2147483647 w 512"/>
              <a:gd name="T51" fmla="*/ 2147483647 h 784"/>
              <a:gd name="T52" fmla="*/ 2147483647 w 512"/>
              <a:gd name="T53" fmla="*/ 2147483647 h 784"/>
              <a:gd name="T54" fmla="*/ 2147483647 w 512"/>
              <a:gd name="T55" fmla="*/ 2147483647 h 784"/>
              <a:gd name="T56" fmla="*/ 2147483647 w 512"/>
              <a:gd name="T57" fmla="*/ 2147483647 h 784"/>
              <a:gd name="T58" fmla="*/ 2147483647 w 512"/>
              <a:gd name="T59" fmla="*/ 2147483647 h 784"/>
              <a:gd name="T60" fmla="*/ 2147483647 w 512"/>
              <a:gd name="T61" fmla="*/ 2147483647 h 784"/>
              <a:gd name="T62" fmla="*/ 2147483647 w 512"/>
              <a:gd name="T63" fmla="*/ 2147483647 h 784"/>
              <a:gd name="T64" fmla="*/ 2147483647 w 512"/>
              <a:gd name="T65" fmla="*/ 2147483647 h 784"/>
              <a:gd name="T66" fmla="*/ 0 w 512"/>
              <a:gd name="T67" fmla="*/ 2147483647 h 78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12"/>
              <a:gd name="T103" fmla="*/ 0 h 784"/>
              <a:gd name="T104" fmla="*/ 512 w 512"/>
              <a:gd name="T105" fmla="*/ 784 h 78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12" h="784">
                <a:moveTo>
                  <a:pt x="0" y="296"/>
                </a:moveTo>
                <a:lnTo>
                  <a:pt x="0" y="296"/>
                </a:lnTo>
                <a:lnTo>
                  <a:pt x="80" y="0"/>
                </a:lnTo>
                <a:lnTo>
                  <a:pt x="160" y="16"/>
                </a:lnTo>
                <a:lnTo>
                  <a:pt x="248" y="40"/>
                </a:lnTo>
                <a:lnTo>
                  <a:pt x="288" y="48"/>
                </a:lnTo>
                <a:lnTo>
                  <a:pt x="512" y="96"/>
                </a:lnTo>
                <a:lnTo>
                  <a:pt x="416" y="600"/>
                </a:lnTo>
                <a:lnTo>
                  <a:pt x="400" y="672"/>
                </a:lnTo>
                <a:lnTo>
                  <a:pt x="400" y="680"/>
                </a:lnTo>
                <a:lnTo>
                  <a:pt x="392" y="696"/>
                </a:lnTo>
                <a:lnTo>
                  <a:pt x="384" y="696"/>
                </a:lnTo>
                <a:lnTo>
                  <a:pt x="376" y="688"/>
                </a:lnTo>
                <a:lnTo>
                  <a:pt x="376" y="680"/>
                </a:lnTo>
                <a:lnTo>
                  <a:pt x="360" y="680"/>
                </a:lnTo>
                <a:lnTo>
                  <a:pt x="360" y="672"/>
                </a:lnTo>
                <a:lnTo>
                  <a:pt x="352" y="672"/>
                </a:lnTo>
                <a:lnTo>
                  <a:pt x="352" y="680"/>
                </a:lnTo>
                <a:lnTo>
                  <a:pt x="344" y="680"/>
                </a:lnTo>
                <a:lnTo>
                  <a:pt x="344" y="688"/>
                </a:lnTo>
                <a:lnTo>
                  <a:pt x="344" y="704"/>
                </a:lnTo>
                <a:lnTo>
                  <a:pt x="344" y="736"/>
                </a:lnTo>
                <a:lnTo>
                  <a:pt x="336" y="744"/>
                </a:lnTo>
                <a:lnTo>
                  <a:pt x="336" y="752"/>
                </a:lnTo>
                <a:lnTo>
                  <a:pt x="336" y="768"/>
                </a:lnTo>
                <a:lnTo>
                  <a:pt x="336" y="776"/>
                </a:lnTo>
                <a:lnTo>
                  <a:pt x="328" y="784"/>
                </a:lnTo>
                <a:lnTo>
                  <a:pt x="0" y="296"/>
                </a:lnTo>
                <a:close/>
              </a:path>
            </a:pathLst>
          </a:custGeom>
          <a:solidFill>
            <a:schemeClr val="tx2">
              <a:lumMod val="60000"/>
              <a:lumOff val="40000"/>
            </a:schemeClr>
          </a:solidFill>
          <a:ln w="6350">
            <a:solidFill>
              <a:srgbClr val="000000"/>
            </a:solidFill>
            <a:round/>
            <a:headEnd/>
            <a:tailEnd/>
          </a:ln>
        </p:spPr>
        <p:txBody>
          <a:bodyPr/>
          <a:lstStyle/>
          <a:p>
            <a:endParaRPr lang="en-US"/>
          </a:p>
        </p:txBody>
      </p:sp>
      <p:sp>
        <p:nvSpPr>
          <p:cNvPr id="37" name="Freeform 34"/>
          <p:cNvSpPr>
            <a:spLocks/>
          </p:cNvSpPr>
          <p:nvPr/>
        </p:nvSpPr>
        <p:spPr bwMode="auto">
          <a:xfrm>
            <a:off x="2164672" y="2692126"/>
            <a:ext cx="739703" cy="938964"/>
          </a:xfrm>
          <a:custGeom>
            <a:avLst/>
            <a:gdLst>
              <a:gd name="T0" fmla="*/ 2147483647 w 448"/>
              <a:gd name="T1" fmla="*/ 2147483647 h 568"/>
              <a:gd name="T2" fmla="*/ 2147483647 w 448"/>
              <a:gd name="T3" fmla="*/ 2147483647 h 568"/>
              <a:gd name="T4" fmla="*/ 2147483647 w 448"/>
              <a:gd name="T5" fmla="*/ 2147483647 h 568"/>
              <a:gd name="T6" fmla="*/ 2147483647 w 448"/>
              <a:gd name="T7" fmla="*/ 2147483647 h 568"/>
              <a:gd name="T8" fmla="*/ 2147483647 w 448"/>
              <a:gd name="T9" fmla="*/ 2147483647 h 568"/>
              <a:gd name="T10" fmla="*/ 2147483647 w 448"/>
              <a:gd name="T11" fmla="*/ 2147483647 h 568"/>
              <a:gd name="T12" fmla="*/ 2147483647 w 448"/>
              <a:gd name="T13" fmla="*/ 0 h 568"/>
              <a:gd name="T14" fmla="*/ 2147483647 w 448"/>
              <a:gd name="T15" fmla="*/ 0 h 568"/>
              <a:gd name="T16" fmla="*/ 0 w 448"/>
              <a:gd name="T17" fmla="*/ 2147483647 h 568"/>
              <a:gd name="T18" fmla="*/ 0 w 448"/>
              <a:gd name="T19" fmla="*/ 2147483647 h 568"/>
              <a:gd name="T20" fmla="*/ 2147483647 w 448"/>
              <a:gd name="T21" fmla="*/ 2147483647 h 568"/>
              <a:gd name="T22" fmla="*/ 2147483647 w 448"/>
              <a:gd name="T23" fmla="*/ 2147483647 h 568"/>
              <a:gd name="T24" fmla="*/ 2147483647 w 448"/>
              <a:gd name="T25" fmla="*/ 2147483647 h 5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8"/>
              <a:gd name="T40" fmla="*/ 0 h 568"/>
              <a:gd name="T41" fmla="*/ 448 w 448"/>
              <a:gd name="T42" fmla="*/ 568 h 5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8" h="568">
                <a:moveTo>
                  <a:pt x="448" y="160"/>
                </a:moveTo>
                <a:lnTo>
                  <a:pt x="448" y="160"/>
                </a:lnTo>
                <a:lnTo>
                  <a:pt x="296" y="136"/>
                </a:lnTo>
                <a:lnTo>
                  <a:pt x="312" y="40"/>
                </a:lnTo>
                <a:lnTo>
                  <a:pt x="96" y="0"/>
                </a:lnTo>
                <a:lnTo>
                  <a:pt x="0" y="504"/>
                </a:lnTo>
                <a:lnTo>
                  <a:pt x="392" y="568"/>
                </a:lnTo>
                <a:lnTo>
                  <a:pt x="448" y="160"/>
                </a:lnTo>
                <a:close/>
              </a:path>
            </a:pathLst>
          </a:custGeom>
          <a:solidFill>
            <a:schemeClr val="tx2">
              <a:lumMod val="60000"/>
              <a:lumOff val="40000"/>
            </a:schemeClr>
          </a:solidFill>
          <a:ln w="6350">
            <a:solidFill>
              <a:srgbClr val="000000"/>
            </a:solidFill>
            <a:round/>
            <a:headEnd/>
            <a:tailEnd/>
          </a:ln>
        </p:spPr>
        <p:txBody>
          <a:bodyPr/>
          <a:lstStyle/>
          <a:p>
            <a:endParaRPr lang="en-US"/>
          </a:p>
        </p:txBody>
      </p:sp>
      <p:sp>
        <p:nvSpPr>
          <p:cNvPr id="38" name="Freeform 35"/>
          <p:cNvSpPr>
            <a:spLocks/>
          </p:cNvSpPr>
          <p:nvPr/>
        </p:nvSpPr>
        <p:spPr bwMode="auto">
          <a:xfrm>
            <a:off x="1912370" y="3526441"/>
            <a:ext cx="900258" cy="1043611"/>
          </a:xfrm>
          <a:custGeom>
            <a:avLst/>
            <a:gdLst>
              <a:gd name="T0" fmla="*/ 2147483647 w 544"/>
              <a:gd name="T1" fmla="*/ 2147483647 h 632"/>
              <a:gd name="T2" fmla="*/ 2147483647 w 544"/>
              <a:gd name="T3" fmla="*/ 2147483647 h 632"/>
              <a:gd name="T4" fmla="*/ 2147483647 w 544"/>
              <a:gd name="T5" fmla="*/ 2147483647 h 632"/>
              <a:gd name="T6" fmla="*/ 2147483647 w 544"/>
              <a:gd name="T7" fmla="*/ 2147483647 h 632"/>
              <a:gd name="T8" fmla="*/ 2147483647 w 544"/>
              <a:gd name="T9" fmla="*/ 2147483647 h 632"/>
              <a:gd name="T10" fmla="*/ 2147483647 w 544"/>
              <a:gd name="T11" fmla="*/ 2147483647 h 632"/>
              <a:gd name="T12" fmla="*/ 2147483647 w 544"/>
              <a:gd name="T13" fmla="*/ 2147483647 h 632"/>
              <a:gd name="T14" fmla="*/ 2147483647 w 544"/>
              <a:gd name="T15" fmla="*/ 2147483647 h 632"/>
              <a:gd name="T16" fmla="*/ 2147483647 w 544"/>
              <a:gd name="T17" fmla="*/ 2147483647 h 632"/>
              <a:gd name="T18" fmla="*/ 2147483647 w 544"/>
              <a:gd name="T19" fmla="*/ 2147483647 h 632"/>
              <a:gd name="T20" fmla="*/ 2147483647 w 544"/>
              <a:gd name="T21" fmla="*/ 2147483647 h 632"/>
              <a:gd name="T22" fmla="*/ 2147483647 w 544"/>
              <a:gd name="T23" fmla="*/ 2147483647 h 632"/>
              <a:gd name="T24" fmla="*/ 2147483647 w 544"/>
              <a:gd name="T25" fmla="*/ 2147483647 h 632"/>
              <a:gd name="T26" fmla="*/ 2147483647 w 544"/>
              <a:gd name="T27" fmla="*/ 2147483647 h 632"/>
              <a:gd name="T28" fmla="*/ 2147483647 w 544"/>
              <a:gd name="T29" fmla="*/ 2147483647 h 632"/>
              <a:gd name="T30" fmla="*/ 2147483647 w 544"/>
              <a:gd name="T31" fmla="*/ 2147483647 h 632"/>
              <a:gd name="T32" fmla="*/ 2147483647 w 544"/>
              <a:gd name="T33" fmla="*/ 2147483647 h 632"/>
              <a:gd name="T34" fmla="*/ 2147483647 w 544"/>
              <a:gd name="T35" fmla="*/ 2147483647 h 632"/>
              <a:gd name="T36" fmla="*/ 2147483647 w 544"/>
              <a:gd name="T37" fmla="*/ 2147483647 h 632"/>
              <a:gd name="T38" fmla="*/ 2147483647 w 544"/>
              <a:gd name="T39" fmla="*/ 2147483647 h 632"/>
              <a:gd name="T40" fmla="*/ 2147483647 w 544"/>
              <a:gd name="T41" fmla="*/ 2147483647 h 632"/>
              <a:gd name="T42" fmla="*/ 2147483647 w 544"/>
              <a:gd name="T43" fmla="*/ 2147483647 h 632"/>
              <a:gd name="T44" fmla="*/ 2147483647 w 544"/>
              <a:gd name="T45" fmla="*/ 2147483647 h 632"/>
              <a:gd name="T46" fmla="*/ 2147483647 w 544"/>
              <a:gd name="T47" fmla="*/ 2147483647 h 632"/>
              <a:gd name="T48" fmla="*/ 2147483647 w 544"/>
              <a:gd name="T49" fmla="*/ 2147483647 h 632"/>
              <a:gd name="T50" fmla="*/ 2147483647 w 544"/>
              <a:gd name="T51" fmla="*/ 2147483647 h 632"/>
              <a:gd name="T52" fmla="*/ 2147483647 w 544"/>
              <a:gd name="T53" fmla="*/ 0 h 632"/>
              <a:gd name="T54" fmla="*/ 2147483647 w 544"/>
              <a:gd name="T55" fmla="*/ 2147483647 h 632"/>
              <a:gd name="T56" fmla="*/ 2147483647 w 544"/>
              <a:gd name="T57" fmla="*/ 2147483647 h 632"/>
              <a:gd name="T58" fmla="*/ 2147483647 w 544"/>
              <a:gd name="T59" fmla="*/ 2147483647 h 632"/>
              <a:gd name="T60" fmla="*/ 0 w 544"/>
              <a:gd name="T61" fmla="*/ 2147483647 h 632"/>
              <a:gd name="T62" fmla="*/ 2147483647 w 544"/>
              <a:gd name="T63" fmla="*/ 2147483647 h 632"/>
              <a:gd name="T64" fmla="*/ 2147483647 w 544"/>
              <a:gd name="T65" fmla="*/ 2147483647 h 6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44"/>
              <a:gd name="T100" fmla="*/ 0 h 632"/>
              <a:gd name="T101" fmla="*/ 544 w 544"/>
              <a:gd name="T102" fmla="*/ 632 h 6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44" h="632">
                <a:moveTo>
                  <a:pt x="24" y="416"/>
                </a:moveTo>
                <a:lnTo>
                  <a:pt x="32" y="416"/>
                </a:lnTo>
                <a:lnTo>
                  <a:pt x="32" y="392"/>
                </a:lnTo>
                <a:lnTo>
                  <a:pt x="24" y="384"/>
                </a:lnTo>
                <a:lnTo>
                  <a:pt x="24" y="368"/>
                </a:lnTo>
                <a:lnTo>
                  <a:pt x="24" y="360"/>
                </a:lnTo>
                <a:lnTo>
                  <a:pt x="24" y="352"/>
                </a:lnTo>
                <a:lnTo>
                  <a:pt x="40" y="344"/>
                </a:lnTo>
                <a:lnTo>
                  <a:pt x="48" y="336"/>
                </a:lnTo>
                <a:lnTo>
                  <a:pt x="48" y="320"/>
                </a:lnTo>
                <a:lnTo>
                  <a:pt x="48" y="312"/>
                </a:lnTo>
                <a:lnTo>
                  <a:pt x="48" y="304"/>
                </a:lnTo>
                <a:lnTo>
                  <a:pt x="48" y="296"/>
                </a:lnTo>
                <a:lnTo>
                  <a:pt x="72" y="280"/>
                </a:lnTo>
                <a:lnTo>
                  <a:pt x="88" y="280"/>
                </a:lnTo>
                <a:lnTo>
                  <a:pt x="88" y="272"/>
                </a:lnTo>
                <a:lnTo>
                  <a:pt x="88" y="264"/>
                </a:lnTo>
                <a:lnTo>
                  <a:pt x="80" y="248"/>
                </a:lnTo>
                <a:lnTo>
                  <a:pt x="80" y="232"/>
                </a:lnTo>
                <a:lnTo>
                  <a:pt x="64" y="208"/>
                </a:lnTo>
                <a:lnTo>
                  <a:pt x="64" y="200"/>
                </a:lnTo>
                <a:lnTo>
                  <a:pt x="64" y="184"/>
                </a:lnTo>
                <a:lnTo>
                  <a:pt x="72" y="176"/>
                </a:lnTo>
                <a:lnTo>
                  <a:pt x="72" y="168"/>
                </a:lnTo>
                <a:lnTo>
                  <a:pt x="72" y="152"/>
                </a:lnTo>
                <a:lnTo>
                  <a:pt x="72" y="144"/>
                </a:lnTo>
                <a:lnTo>
                  <a:pt x="80" y="136"/>
                </a:lnTo>
                <a:lnTo>
                  <a:pt x="80" y="104"/>
                </a:lnTo>
                <a:lnTo>
                  <a:pt x="80" y="88"/>
                </a:lnTo>
                <a:lnTo>
                  <a:pt x="80" y="80"/>
                </a:lnTo>
                <a:lnTo>
                  <a:pt x="88" y="80"/>
                </a:lnTo>
                <a:lnTo>
                  <a:pt x="88" y="72"/>
                </a:lnTo>
                <a:lnTo>
                  <a:pt x="96" y="72"/>
                </a:lnTo>
                <a:lnTo>
                  <a:pt x="96" y="80"/>
                </a:lnTo>
                <a:lnTo>
                  <a:pt x="112" y="80"/>
                </a:lnTo>
                <a:lnTo>
                  <a:pt x="112" y="88"/>
                </a:lnTo>
                <a:lnTo>
                  <a:pt x="120" y="96"/>
                </a:lnTo>
                <a:lnTo>
                  <a:pt x="128" y="96"/>
                </a:lnTo>
                <a:lnTo>
                  <a:pt x="136" y="80"/>
                </a:lnTo>
                <a:lnTo>
                  <a:pt x="136" y="72"/>
                </a:lnTo>
                <a:lnTo>
                  <a:pt x="152" y="0"/>
                </a:lnTo>
                <a:lnTo>
                  <a:pt x="544" y="64"/>
                </a:lnTo>
                <a:lnTo>
                  <a:pt x="464" y="632"/>
                </a:lnTo>
                <a:lnTo>
                  <a:pt x="296" y="608"/>
                </a:lnTo>
                <a:lnTo>
                  <a:pt x="0" y="440"/>
                </a:lnTo>
                <a:lnTo>
                  <a:pt x="16" y="416"/>
                </a:lnTo>
                <a:lnTo>
                  <a:pt x="24" y="416"/>
                </a:lnTo>
                <a:close/>
              </a:path>
            </a:pathLst>
          </a:custGeom>
          <a:solidFill>
            <a:schemeClr val="accent2">
              <a:lumMod val="60000"/>
              <a:lumOff val="40000"/>
            </a:schemeClr>
          </a:solidFill>
          <a:ln w="6350">
            <a:solidFill>
              <a:srgbClr val="000000"/>
            </a:solidFill>
            <a:round/>
            <a:headEnd/>
            <a:tailEnd/>
          </a:ln>
        </p:spPr>
        <p:txBody>
          <a:bodyPr/>
          <a:lstStyle/>
          <a:p>
            <a:endParaRPr lang="en-US"/>
          </a:p>
        </p:txBody>
      </p:sp>
      <p:sp>
        <p:nvSpPr>
          <p:cNvPr id="39" name="Freeform 36"/>
          <p:cNvSpPr>
            <a:spLocks/>
          </p:cNvSpPr>
          <p:nvPr/>
        </p:nvSpPr>
        <p:spPr bwMode="auto">
          <a:xfrm>
            <a:off x="1952509" y="1476490"/>
            <a:ext cx="794177" cy="1281578"/>
          </a:xfrm>
          <a:custGeom>
            <a:avLst/>
            <a:gdLst>
              <a:gd name="T0" fmla="*/ 2147483647 w 480"/>
              <a:gd name="T1" fmla="*/ 2147483647 h 776"/>
              <a:gd name="T2" fmla="*/ 2147483647 w 480"/>
              <a:gd name="T3" fmla="*/ 2147483647 h 776"/>
              <a:gd name="T4" fmla="*/ 2147483647 w 480"/>
              <a:gd name="T5" fmla="*/ 2147483647 h 776"/>
              <a:gd name="T6" fmla="*/ 2147483647 w 480"/>
              <a:gd name="T7" fmla="*/ 2147483647 h 776"/>
              <a:gd name="T8" fmla="*/ 2147483647 w 480"/>
              <a:gd name="T9" fmla="*/ 2147483647 h 776"/>
              <a:gd name="T10" fmla="*/ 2147483647 w 480"/>
              <a:gd name="T11" fmla="*/ 2147483647 h 776"/>
              <a:gd name="T12" fmla="*/ 2147483647 w 480"/>
              <a:gd name="T13" fmla="*/ 2147483647 h 776"/>
              <a:gd name="T14" fmla="*/ 2147483647 w 480"/>
              <a:gd name="T15" fmla="*/ 2147483647 h 776"/>
              <a:gd name="T16" fmla="*/ 2147483647 w 480"/>
              <a:gd name="T17" fmla="*/ 2147483647 h 776"/>
              <a:gd name="T18" fmla="*/ 2147483647 w 480"/>
              <a:gd name="T19" fmla="*/ 2147483647 h 776"/>
              <a:gd name="T20" fmla="*/ 2147483647 w 480"/>
              <a:gd name="T21" fmla="*/ 2147483647 h 776"/>
              <a:gd name="T22" fmla="*/ 2147483647 w 480"/>
              <a:gd name="T23" fmla="*/ 2147483647 h 776"/>
              <a:gd name="T24" fmla="*/ 2147483647 w 480"/>
              <a:gd name="T25" fmla="*/ 2147483647 h 776"/>
              <a:gd name="T26" fmla="*/ 2147483647 w 480"/>
              <a:gd name="T27" fmla="*/ 2147483647 h 776"/>
              <a:gd name="T28" fmla="*/ 2147483647 w 480"/>
              <a:gd name="T29" fmla="*/ 2147483647 h 776"/>
              <a:gd name="T30" fmla="*/ 2147483647 w 480"/>
              <a:gd name="T31" fmla="*/ 2147483647 h 776"/>
              <a:gd name="T32" fmla="*/ 2147483647 w 480"/>
              <a:gd name="T33" fmla="*/ 2147483647 h 776"/>
              <a:gd name="T34" fmla="*/ 2147483647 w 480"/>
              <a:gd name="T35" fmla="*/ 2147483647 h 776"/>
              <a:gd name="T36" fmla="*/ 2147483647 w 480"/>
              <a:gd name="T37" fmla="*/ 2147483647 h 776"/>
              <a:gd name="T38" fmla="*/ 2147483647 w 480"/>
              <a:gd name="T39" fmla="*/ 2147483647 h 776"/>
              <a:gd name="T40" fmla="*/ 2147483647 w 480"/>
              <a:gd name="T41" fmla="*/ 2147483647 h 776"/>
              <a:gd name="T42" fmla="*/ 2147483647 w 480"/>
              <a:gd name="T43" fmla="*/ 2147483647 h 776"/>
              <a:gd name="T44" fmla="*/ 2147483647 w 480"/>
              <a:gd name="T45" fmla="*/ 2147483647 h 776"/>
              <a:gd name="T46" fmla="*/ 2147483647 w 480"/>
              <a:gd name="T47" fmla="*/ 2147483647 h 776"/>
              <a:gd name="T48" fmla="*/ 2147483647 w 480"/>
              <a:gd name="T49" fmla="*/ 2147483647 h 776"/>
              <a:gd name="T50" fmla="*/ 2147483647 w 480"/>
              <a:gd name="T51" fmla="*/ 2147483647 h 776"/>
              <a:gd name="T52" fmla="*/ 2147483647 w 480"/>
              <a:gd name="T53" fmla="*/ 2147483647 h 776"/>
              <a:gd name="T54" fmla="*/ 2147483647 w 480"/>
              <a:gd name="T55" fmla="*/ 2147483647 h 776"/>
              <a:gd name="T56" fmla="*/ 2147483647 w 480"/>
              <a:gd name="T57" fmla="*/ 2147483647 h 776"/>
              <a:gd name="T58" fmla="*/ 2147483647 w 480"/>
              <a:gd name="T59" fmla="*/ 2147483647 h 776"/>
              <a:gd name="T60" fmla="*/ 2147483647 w 480"/>
              <a:gd name="T61" fmla="*/ 2147483647 h 776"/>
              <a:gd name="T62" fmla="*/ 2147483647 w 480"/>
              <a:gd name="T63" fmla="*/ 2147483647 h 776"/>
              <a:gd name="T64" fmla="*/ 2147483647 w 480"/>
              <a:gd name="T65" fmla="*/ 2147483647 h 776"/>
              <a:gd name="T66" fmla="*/ 2147483647 w 480"/>
              <a:gd name="T67" fmla="*/ 2147483647 h 776"/>
              <a:gd name="T68" fmla="*/ 2147483647 w 480"/>
              <a:gd name="T69" fmla="*/ 2147483647 h 776"/>
              <a:gd name="T70" fmla="*/ 2147483647 w 480"/>
              <a:gd name="T71" fmla="*/ 2147483647 h 776"/>
              <a:gd name="T72" fmla="*/ 2147483647 w 480"/>
              <a:gd name="T73" fmla="*/ 2147483647 h 776"/>
              <a:gd name="T74" fmla="*/ 0 w 480"/>
              <a:gd name="T75" fmla="*/ 2147483647 h 776"/>
              <a:gd name="T76" fmla="*/ 2147483647 w 480"/>
              <a:gd name="T77" fmla="*/ 2147483647 h 776"/>
              <a:gd name="T78" fmla="*/ 2147483647 w 480"/>
              <a:gd name="T79" fmla="*/ 2147483647 h 776"/>
              <a:gd name="T80" fmla="*/ 2147483647 w 480"/>
              <a:gd name="T81" fmla="*/ 2147483647 h 776"/>
              <a:gd name="T82" fmla="*/ 2147483647 w 480"/>
              <a:gd name="T83" fmla="*/ 2147483647 h 776"/>
              <a:gd name="T84" fmla="*/ 2147483647 w 480"/>
              <a:gd name="T85" fmla="*/ 2147483647 h 776"/>
              <a:gd name="T86" fmla="*/ 2147483647 w 480"/>
              <a:gd name="T87" fmla="*/ 2147483647 h 776"/>
              <a:gd name="T88" fmla="*/ 2147483647 w 480"/>
              <a:gd name="T89" fmla="*/ 2147483647 h 776"/>
              <a:gd name="T90" fmla="*/ 2147483647 w 480"/>
              <a:gd name="T91" fmla="*/ 2147483647 h 776"/>
              <a:gd name="T92" fmla="*/ 2147483647 w 480"/>
              <a:gd name="T93" fmla="*/ 2147483647 h 776"/>
              <a:gd name="T94" fmla="*/ 2147483647 w 480"/>
              <a:gd name="T95" fmla="*/ 2147483647 h 776"/>
              <a:gd name="T96" fmla="*/ 2147483647 w 480"/>
              <a:gd name="T97" fmla="*/ 2147483647 h 776"/>
              <a:gd name="T98" fmla="*/ 2147483647 w 480"/>
              <a:gd name="T99" fmla="*/ 0 h 776"/>
              <a:gd name="T100" fmla="*/ 2147483647 w 480"/>
              <a:gd name="T101" fmla="*/ 2147483647 h 77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80"/>
              <a:gd name="T154" fmla="*/ 0 h 776"/>
              <a:gd name="T155" fmla="*/ 480 w 480"/>
              <a:gd name="T156" fmla="*/ 776 h 77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80" h="776">
                <a:moveTo>
                  <a:pt x="200" y="112"/>
                </a:moveTo>
                <a:lnTo>
                  <a:pt x="200" y="112"/>
                </a:lnTo>
                <a:lnTo>
                  <a:pt x="208" y="128"/>
                </a:lnTo>
                <a:lnTo>
                  <a:pt x="216" y="152"/>
                </a:lnTo>
                <a:lnTo>
                  <a:pt x="216" y="160"/>
                </a:lnTo>
                <a:lnTo>
                  <a:pt x="208" y="160"/>
                </a:lnTo>
                <a:lnTo>
                  <a:pt x="216" y="168"/>
                </a:lnTo>
                <a:lnTo>
                  <a:pt x="208" y="168"/>
                </a:lnTo>
                <a:lnTo>
                  <a:pt x="208" y="176"/>
                </a:lnTo>
                <a:lnTo>
                  <a:pt x="224" y="184"/>
                </a:lnTo>
                <a:lnTo>
                  <a:pt x="224" y="192"/>
                </a:lnTo>
                <a:lnTo>
                  <a:pt x="240" y="192"/>
                </a:lnTo>
                <a:lnTo>
                  <a:pt x="248" y="232"/>
                </a:lnTo>
                <a:lnTo>
                  <a:pt x="248" y="248"/>
                </a:lnTo>
                <a:lnTo>
                  <a:pt x="256" y="248"/>
                </a:lnTo>
                <a:lnTo>
                  <a:pt x="256" y="256"/>
                </a:lnTo>
                <a:lnTo>
                  <a:pt x="264" y="256"/>
                </a:lnTo>
                <a:lnTo>
                  <a:pt x="272" y="264"/>
                </a:lnTo>
                <a:lnTo>
                  <a:pt x="288" y="264"/>
                </a:lnTo>
                <a:lnTo>
                  <a:pt x="288" y="272"/>
                </a:lnTo>
                <a:lnTo>
                  <a:pt x="280" y="288"/>
                </a:lnTo>
                <a:lnTo>
                  <a:pt x="280" y="296"/>
                </a:lnTo>
                <a:lnTo>
                  <a:pt x="272" y="304"/>
                </a:lnTo>
                <a:lnTo>
                  <a:pt x="272" y="312"/>
                </a:lnTo>
                <a:lnTo>
                  <a:pt x="272" y="320"/>
                </a:lnTo>
                <a:lnTo>
                  <a:pt x="264" y="328"/>
                </a:lnTo>
                <a:lnTo>
                  <a:pt x="272" y="336"/>
                </a:lnTo>
                <a:lnTo>
                  <a:pt x="264" y="344"/>
                </a:lnTo>
                <a:lnTo>
                  <a:pt x="256" y="344"/>
                </a:lnTo>
                <a:lnTo>
                  <a:pt x="256" y="360"/>
                </a:lnTo>
                <a:lnTo>
                  <a:pt x="256" y="368"/>
                </a:lnTo>
                <a:lnTo>
                  <a:pt x="256" y="376"/>
                </a:lnTo>
                <a:lnTo>
                  <a:pt x="264" y="376"/>
                </a:lnTo>
                <a:lnTo>
                  <a:pt x="264" y="384"/>
                </a:lnTo>
                <a:lnTo>
                  <a:pt x="280" y="384"/>
                </a:lnTo>
                <a:lnTo>
                  <a:pt x="296" y="368"/>
                </a:lnTo>
                <a:lnTo>
                  <a:pt x="304" y="368"/>
                </a:lnTo>
                <a:lnTo>
                  <a:pt x="304" y="384"/>
                </a:lnTo>
                <a:lnTo>
                  <a:pt x="304" y="392"/>
                </a:lnTo>
                <a:lnTo>
                  <a:pt x="304" y="408"/>
                </a:lnTo>
                <a:lnTo>
                  <a:pt x="312" y="424"/>
                </a:lnTo>
                <a:lnTo>
                  <a:pt x="320" y="440"/>
                </a:lnTo>
                <a:lnTo>
                  <a:pt x="320" y="448"/>
                </a:lnTo>
                <a:lnTo>
                  <a:pt x="312" y="448"/>
                </a:lnTo>
                <a:lnTo>
                  <a:pt x="312" y="456"/>
                </a:lnTo>
                <a:lnTo>
                  <a:pt x="320" y="464"/>
                </a:lnTo>
                <a:lnTo>
                  <a:pt x="328" y="464"/>
                </a:lnTo>
                <a:lnTo>
                  <a:pt x="336" y="480"/>
                </a:lnTo>
                <a:lnTo>
                  <a:pt x="336" y="488"/>
                </a:lnTo>
                <a:lnTo>
                  <a:pt x="344" y="512"/>
                </a:lnTo>
                <a:lnTo>
                  <a:pt x="344" y="520"/>
                </a:lnTo>
                <a:lnTo>
                  <a:pt x="352" y="520"/>
                </a:lnTo>
                <a:lnTo>
                  <a:pt x="352" y="512"/>
                </a:lnTo>
                <a:lnTo>
                  <a:pt x="360" y="504"/>
                </a:lnTo>
                <a:lnTo>
                  <a:pt x="368" y="504"/>
                </a:lnTo>
                <a:lnTo>
                  <a:pt x="376" y="512"/>
                </a:lnTo>
                <a:lnTo>
                  <a:pt x="384" y="512"/>
                </a:lnTo>
                <a:lnTo>
                  <a:pt x="392" y="504"/>
                </a:lnTo>
                <a:lnTo>
                  <a:pt x="400" y="504"/>
                </a:lnTo>
                <a:lnTo>
                  <a:pt x="400" y="512"/>
                </a:lnTo>
                <a:lnTo>
                  <a:pt x="408" y="512"/>
                </a:lnTo>
                <a:lnTo>
                  <a:pt x="424" y="504"/>
                </a:lnTo>
                <a:lnTo>
                  <a:pt x="432" y="512"/>
                </a:lnTo>
                <a:lnTo>
                  <a:pt x="440" y="512"/>
                </a:lnTo>
                <a:lnTo>
                  <a:pt x="448" y="512"/>
                </a:lnTo>
                <a:lnTo>
                  <a:pt x="456" y="496"/>
                </a:lnTo>
                <a:lnTo>
                  <a:pt x="464" y="496"/>
                </a:lnTo>
                <a:lnTo>
                  <a:pt x="472" y="512"/>
                </a:lnTo>
                <a:lnTo>
                  <a:pt x="480" y="528"/>
                </a:lnTo>
                <a:lnTo>
                  <a:pt x="440" y="776"/>
                </a:lnTo>
                <a:lnTo>
                  <a:pt x="224" y="736"/>
                </a:lnTo>
                <a:lnTo>
                  <a:pt x="176" y="728"/>
                </a:lnTo>
                <a:lnTo>
                  <a:pt x="72" y="704"/>
                </a:lnTo>
                <a:lnTo>
                  <a:pt x="0" y="688"/>
                </a:lnTo>
                <a:lnTo>
                  <a:pt x="40" y="536"/>
                </a:lnTo>
                <a:lnTo>
                  <a:pt x="40" y="520"/>
                </a:lnTo>
                <a:lnTo>
                  <a:pt x="56" y="496"/>
                </a:lnTo>
                <a:lnTo>
                  <a:pt x="56" y="488"/>
                </a:lnTo>
                <a:lnTo>
                  <a:pt x="56" y="480"/>
                </a:lnTo>
                <a:lnTo>
                  <a:pt x="56" y="472"/>
                </a:lnTo>
                <a:lnTo>
                  <a:pt x="40" y="464"/>
                </a:lnTo>
                <a:lnTo>
                  <a:pt x="40" y="456"/>
                </a:lnTo>
                <a:lnTo>
                  <a:pt x="48" y="448"/>
                </a:lnTo>
                <a:lnTo>
                  <a:pt x="48" y="432"/>
                </a:lnTo>
                <a:lnTo>
                  <a:pt x="72" y="408"/>
                </a:lnTo>
                <a:lnTo>
                  <a:pt x="80" y="400"/>
                </a:lnTo>
                <a:lnTo>
                  <a:pt x="80" y="392"/>
                </a:lnTo>
                <a:lnTo>
                  <a:pt x="120" y="344"/>
                </a:lnTo>
                <a:lnTo>
                  <a:pt x="120" y="336"/>
                </a:lnTo>
                <a:lnTo>
                  <a:pt x="120" y="328"/>
                </a:lnTo>
                <a:lnTo>
                  <a:pt x="112" y="320"/>
                </a:lnTo>
                <a:lnTo>
                  <a:pt x="96" y="296"/>
                </a:lnTo>
                <a:lnTo>
                  <a:pt x="96" y="288"/>
                </a:lnTo>
                <a:lnTo>
                  <a:pt x="104" y="280"/>
                </a:lnTo>
                <a:lnTo>
                  <a:pt x="104" y="272"/>
                </a:lnTo>
                <a:lnTo>
                  <a:pt x="96" y="256"/>
                </a:lnTo>
                <a:lnTo>
                  <a:pt x="104" y="248"/>
                </a:lnTo>
                <a:lnTo>
                  <a:pt x="152" y="0"/>
                </a:lnTo>
                <a:lnTo>
                  <a:pt x="216" y="16"/>
                </a:lnTo>
                <a:lnTo>
                  <a:pt x="200" y="112"/>
                </a:lnTo>
                <a:close/>
              </a:path>
            </a:pathLst>
          </a:custGeom>
          <a:solidFill>
            <a:schemeClr val="tx2">
              <a:lumMod val="60000"/>
              <a:lumOff val="40000"/>
            </a:schemeClr>
          </a:solidFill>
          <a:ln w="6350">
            <a:solidFill>
              <a:srgbClr val="000000"/>
            </a:solidFill>
            <a:round/>
            <a:headEnd/>
            <a:tailEnd/>
          </a:ln>
        </p:spPr>
        <p:txBody>
          <a:bodyPr/>
          <a:lstStyle/>
          <a:p>
            <a:endParaRPr lang="en-US"/>
          </a:p>
        </p:txBody>
      </p:sp>
      <p:sp>
        <p:nvSpPr>
          <p:cNvPr id="40" name="Freeform 37"/>
          <p:cNvSpPr>
            <a:spLocks/>
          </p:cNvSpPr>
          <p:nvPr/>
        </p:nvSpPr>
        <p:spPr bwMode="auto">
          <a:xfrm>
            <a:off x="2653507" y="2256332"/>
            <a:ext cx="926062" cy="766940"/>
          </a:xfrm>
          <a:custGeom>
            <a:avLst/>
            <a:gdLst>
              <a:gd name="T0" fmla="*/ 2147483647 w 560"/>
              <a:gd name="T1" fmla="*/ 2147483647 h 464"/>
              <a:gd name="T2" fmla="*/ 2147483647 w 560"/>
              <a:gd name="T3" fmla="*/ 2147483647 h 464"/>
              <a:gd name="T4" fmla="*/ 0 w 560"/>
              <a:gd name="T5" fmla="*/ 2147483647 h 464"/>
              <a:gd name="T6" fmla="*/ 0 w 560"/>
              <a:gd name="T7" fmla="*/ 2147483647 h 464"/>
              <a:gd name="T8" fmla="*/ 2147483647 w 560"/>
              <a:gd name="T9" fmla="*/ 2147483647 h 464"/>
              <a:gd name="T10" fmla="*/ 2147483647 w 560"/>
              <a:gd name="T11" fmla="*/ 2147483647 h 464"/>
              <a:gd name="T12" fmla="*/ 2147483647 w 560"/>
              <a:gd name="T13" fmla="*/ 0 h 464"/>
              <a:gd name="T14" fmla="*/ 2147483647 w 560"/>
              <a:gd name="T15" fmla="*/ 0 h 464"/>
              <a:gd name="T16" fmla="*/ 2147483647 w 560"/>
              <a:gd name="T17" fmla="*/ 2147483647 h 464"/>
              <a:gd name="T18" fmla="*/ 2147483647 w 560"/>
              <a:gd name="T19" fmla="*/ 2147483647 h 464"/>
              <a:gd name="T20" fmla="*/ 2147483647 w 560"/>
              <a:gd name="T21" fmla="*/ 2147483647 h 464"/>
              <a:gd name="T22" fmla="*/ 2147483647 w 560"/>
              <a:gd name="T23" fmla="*/ 2147483647 h 464"/>
              <a:gd name="T24" fmla="*/ 2147483647 w 560"/>
              <a:gd name="T25" fmla="*/ 2147483647 h 464"/>
              <a:gd name="T26" fmla="*/ 2147483647 w 560"/>
              <a:gd name="T27" fmla="*/ 2147483647 h 464"/>
              <a:gd name="T28" fmla="*/ 2147483647 w 560"/>
              <a:gd name="T29" fmla="*/ 2147483647 h 464"/>
              <a:gd name="T30" fmla="*/ 2147483647 w 560"/>
              <a:gd name="T31" fmla="*/ 2147483647 h 464"/>
              <a:gd name="T32" fmla="*/ 2147483647 w 560"/>
              <a:gd name="T33" fmla="*/ 2147483647 h 464"/>
              <a:gd name="T34" fmla="*/ 2147483647 w 560"/>
              <a:gd name="T35" fmla="*/ 2147483647 h 464"/>
              <a:gd name="T36" fmla="*/ 2147483647 w 560"/>
              <a:gd name="T37" fmla="*/ 2147483647 h 4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60"/>
              <a:gd name="T58" fmla="*/ 0 h 464"/>
              <a:gd name="T59" fmla="*/ 560 w 560"/>
              <a:gd name="T60" fmla="*/ 464 h 4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60" h="464">
                <a:moveTo>
                  <a:pt x="144" y="424"/>
                </a:moveTo>
                <a:lnTo>
                  <a:pt x="32" y="408"/>
                </a:lnTo>
                <a:lnTo>
                  <a:pt x="0" y="400"/>
                </a:lnTo>
                <a:lnTo>
                  <a:pt x="16" y="304"/>
                </a:lnTo>
                <a:lnTo>
                  <a:pt x="56" y="56"/>
                </a:lnTo>
                <a:lnTo>
                  <a:pt x="64" y="0"/>
                </a:lnTo>
                <a:lnTo>
                  <a:pt x="144" y="16"/>
                </a:lnTo>
                <a:lnTo>
                  <a:pt x="344" y="40"/>
                </a:lnTo>
                <a:lnTo>
                  <a:pt x="560" y="64"/>
                </a:lnTo>
                <a:lnTo>
                  <a:pt x="544" y="264"/>
                </a:lnTo>
                <a:lnTo>
                  <a:pt x="520" y="464"/>
                </a:lnTo>
                <a:lnTo>
                  <a:pt x="480" y="464"/>
                </a:lnTo>
                <a:lnTo>
                  <a:pt x="344" y="448"/>
                </a:lnTo>
                <a:lnTo>
                  <a:pt x="160" y="424"/>
                </a:lnTo>
                <a:lnTo>
                  <a:pt x="144" y="424"/>
                </a:lnTo>
                <a:close/>
              </a:path>
            </a:pathLst>
          </a:custGeom>
          <a:solidFill>
            <a:schemeClr val="tx2">
              <a:lumMod val="60000"/>
              <a:lumOff val="40000"/>
            </a:schemeClr>
          </a:solidFill>
          <a:ln w="6350">
            <a:solidFill>
              <a:srgbClr val="000000"/>
            </a:solidFill>
            <a:round/>
            <a:headEnd/>
            <a:tailEnd/>
          </a:ln>
        </p:spPr>
        <p:txBody>
          <a:bodyPr/>
          <a:lstStyle/>
          <a:p>
            <a:endParaRPr lang="en-US"/>
          </a:p>
        </p:txBody>
      </p:sp>
      <p:sp>
        <p:nvSpPr>
          <p:cNvPr id="41" name="Freeform 38"/>
          <p:cNvSpPr>
            <a:spLocks/>
          </p:cNvSpPr>
          <p:nvPr/>
        </p:nvSpPr>
        <p:spPr bwMode="auto">
          <a:xfrm>
            <a:off x="2679311" y="3631090"/>
            <a:ext cx="926062" cy="966201"/>
          </a:xfrm>
          <a:custGeom>
            <a:avLst/>
            <a:gdLst>
              <a:gd name="T0" fmla="*/ 2147483647 w 560"/>
              <a:gd name="T1" fmla="*/ 2147483647 h 584"/>
              <a:gd name="T2" fmla="*/ 2147483647 w 560"/>
              <a:gd name="T3" fmla="*/ 2147483647 h 584"/>
              <a:gd name="T4" fmla="*/ 2147483647 w 560"/>
              <a:gd name="T5" fmla="*/ 2147483647 h 584"/>
              <a:gd name="T6" fmla="*/ 2147483647 w 560"/>
              <a:gd name="T7" fmla="*/ 2147483647 h 584"/>
              <a:gd name="T8" fmla="*/ 2147483647 w 560"/>
              <a:gd name="T9" fmla="*/ 2147483647 h 584"/>
              <a:gd name="T10" fmla="*/ 2147483647 w 560"/>
              <a:gd name="T11" fmla="*/ 2147483647 h 584"/>
              <a:gd name="T12" fmla="*/ 2147483647 w 560"/>
              <a:gd name="T13" fmla="*/ 2147483647 h 584"/>
              <a:gd name="T14" fmla="*/ 2147483647 w 560"/>
              <a:gd name="T15" fmla="*/ 2147483647 h 584"/>
              <a:gd name="T16" fmla="*/ 2147483647 w 560"/>
              <a:gd name="T17" fmla="*/ 2147483647 h 584"/>
              <a:gd name="T18" fmla="*/ 2147483647 w 560"/>
              <a:gd name="T19" fmla="*/ 2147483647 h 584"/>
              <a:gd name="T20" fmla="*/ 2147483647 w 560"/>
              <a:gd name="T21" fmla="*/ 2147483647 h 584"/>
              <a:gd name="T22" fmla="*/ 2147483647 w 560"/>
              <a:gd name="T23" fmla="*/ 2147483647 h 584"/>
              <a:gd name="T24" fmla="*/ 2147483647 w 560"/>
              <a:gd name="T25" fmla="*/ 2147483647 h 584"/>
              <a:gd name="T26" fmla="*/ 2147483647 w 560"/>
              <a:gd name="T27" fmla="*/ 2147483647 h 584"/>
              <a:gd name="T28" fmla="*/ 2147483647 w 560"/>
              <a:gd name="T29" fmla="*/ 2147483647 h 584"/>
              <a:gd name="T30" fmla="*/ 2147483647 w 560"/>
              <a:gd name="T31" fmla="*/ 2147483647 h 584"/>
              <a:gd name="T32" fmla="*/ 2147483647 w 560"/>
              <a:gd name="T33" fmla="*/ 0 h 584"/>
              <a:gd name="T34" fmla="*/ 2147483647 w 560"/>
              <a:gd name="T35" fmla="*/ 0 h 584"/>
              <a:gd name="T36" fmla="*/ 0 w 560"/>
              <a:gd name="T37" fmla="*/ 2147483647 h 584"/>
              <a:gd name="T38" fmla="*/ 0 w 560"/>
              <a:gd name="T39" fmla="*/ 2147483647 h 584"/>
              <a:gd name="T40" fmla="*/ 2147483647 w 560"/>
              <a:gd name="T41" fmla="*/ 2147483647 h 584"/>
              <a:gd name="T42" fmla="*/ 2147483647 w 560"/>
              <a:gd name="T43" fmla="*/ 2147483647 h 584"/>
              <a:gd name="T44" fmla="*/ 2147483647 w 560"/>
              <a:gd name="T45" fmla="*/ 2147483647 h 58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60"/>
              <a:gd name="T70" fmla="*/ 0 h 584"/>
              <a:gd name="T71" fmla="*/ 560 w 560"/>
              <a:gd name="T72" fmla="*/ 584 h 58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60" h="584">
                <a:moveTo>
                  <a:pt x="80" y="536"/>
                </a:moveTo>
                <a:lnTo>
                  <a:pt x="80" y="536"/>
                </a:lnTo>
                <a:lnTo>
                  <a:pt x="216" y="552"/>
                </a:lnTo>
                <a:lnTo>
                  <a:pt x="216" y="544"/>
                </a:lnTo>
                <a:lnTo>
                  <a:pt x="216" y="528"/>
                </a:lnTo>
                <a:lnTo>
                  <a:pt x="520" y="560"/>
                </a:lnTo>
                <a:lnTo>
                  <a:pt x="552" y="96"/>
                </a:lnTo>
                <a:lnTo>
                  <a:pt x="560" y="48"/>
                </a:lnTo>
                <a:lnTo>
                  <a:pt x="512" y="48"/>
                </a:lnTo>
                <a:lnTo>
                  <a:pt x="328" y="32"/>
                </a:lnTo>
                <a:lnTo>
                  <a:pt x="128" y="8"/>
                </a:lnTo>
                <a:lnTo>
                  <a:pt x="80" y="0"/>
                </a:lnTo>
                <a:lnTo>
                  <a:pt x="0" y="568"/>
                </a:lnTo>
                <a:lnTo>
                  <a:pt x="72" y="584"/>
                </a:lnTo>
                <a:lnTo>
                  <a:pt x="80" y="536"/>
                </a:lnTo>
                <a:close/>
              </a:path>
            </a:pathLst>
          </a:custGeom>
          <a:solidFill>
            <a:schemeClr val="accent2">
              <a:lumMod val="60000"/>
              <a:lumOff val="40000"/>
            </a:schemeClr>
          </a:solidFill>
          <a:ln w="6350">
            <a:solidFill>
              <a:srgbClr val="000000"/>
            </a:solidFill>
            <a:round/>
            <a:headEnd/>
            <a:tailEnd/>
          </a:ln>
        </p:spPr>
        <p:txBody>
          <a:bodyPr/>
          <a:lstStyle/>
          <a:p>
            <a:endParaRPr lang="en-US"/>
          </a:p>
        </p:txBody>
      </p:sp>
      <p:sp>
        <p:nvSpPr>
          <p:cNvPr id="42" name="Freeform 39"/>
          <p:cNvSpPr>
            <a:spLocks/>
          </p:cNvSpPr>
          <p:nvPr/>
        </p:nvSpPr>
        <p:spPr bwMode="auto">
          <a:xfrm>
            <a:off x="2283656" y="1502294"/>
            <a:ext cx="1348953" cy="860119"/>
          </a:xfrm>
          <a:custGeom>
            <a:avLst/>
            <a:gdLst>
              <a:gd name="T0" fmla="*/ 2147483647 w 816"/>
              <a:gd name="T1" fmla="*/ 2147483647 h 520"/>
              <a:gd name="T2" fmla="*/ 2147483647 w 816"/>
              <a:gd name="T3" fmla="*/ 2147483647 h 520"/>
              <a:gd name="T4" fmla="*/ 2147483647 w 816"/>
              <a:gd name="T5" fmla="*/ 2147483647 h 520"/>
              <a:gd name="T6" fmla="*/ 2147483647 w 816"/>
              <a:gd name="T7" fmla="*/ 2147483647 h 520"/>
              <a:gd name="T8" fmla="*/ 2147483647 w 816"/>
              <a:gd name="T9" fmla="*/ 0 h 520"/>
              <a:gd name="T10" fmla="*/ 0 w 816"/>
              <a:gd name="T11" fmla="*/ 2147483647 h 520"/>
              <a:gd name="T12" fmla="*/ 2147483647 w 816"/>
              <a:gd name="T13" fmla="*/ 2147483647 h 520"/>
              <a:gd name="T14" fmla="*/ 2147483647 w 816"/>
              <a:gd name="T15" fmla="*/ 2147483647 h 520"/>
              <a:gd name="T16" fmla="*/ 2147483647 w 816"/>
              <a:gd name="T17" fmla="*/ 2147483647 h 520"/>
              <a:gd name="T18" fmla="*/ 2147483647 w 816"/>
              <a:gd name="T19" fmla="*/ 2147483647 h 520"/>
              <a:gd name="T20" fmla="*/ 2147483647 w 816"/>
              <a:gd name="T21" fmla="*/ 2147483647 h 520"/>
              <a:gd name="T22" fmla="*/ 2147483647 w 816"/>
              <a:gd name="T23" fmla="*/ 2147483647 h 520"/>
              <a:gd name="T24" fmla="*/ 2147483647 w 816"/>
              <a:gd name="T25" fmla="*/ 2147483647 h 520"/>
              <a:gd name="T26" fmla="*/ 2147483647 w 816"/>
              <a:gd name="T27" fmla="*/ 2147483647 h 520"/>
              <a:gd name="T28" fmla="*/ 2147483647 w 816"/>
              <a:gd name="T29" fmla="*/ 2147483647 h 520"/>
              <a:gd name="T30" fmla="*/ 2147483647 w 816"/>
              <a:gd name="T31" fmla="*/ 2147483647 h 520"/>
              <a:gd name="T32" fmla="*/ 2147483647 w 816"/>
              <a:gd name="T33" fmla="*/ 2147483647 h 520"/>
              <a:gd name="T34" fmla="*/ 2147483647 w 816"/>
              <a:gd name="T35" fmla="*/ 2147483647 h 520"/>
              <a:gd name="T36" fmla="*/ 2147483647 w 816"/>
              <a:gd name="T37" fmla="*/ 2147483647 h 520"/>
              <a:gd name="T38" fmla="*/ 2147483647 w 816"/>
              <a:gd name="T39" fmla="*/ 2147483647 h 520"/>
              <a:gd name="T40" fmla="*/ 2147483647 w 816"/>
              <a:gd name="T41" fmla="*/ 2147483647 h 520"/>
              <a:gd name="T42" fmla="*/ 2147483647 w 816"/>
              <a:gd name="T43" fmla="*/ 2147483647 h 520"/>
              <a:gd name="T44" fmla="*/ 2147483647 w 816"/>
              <a:gd name="T45" fmla="*/ 2147483647 h 520"/>
              <a:gd name="T46" fmla="*/ 2147483647 w 816"/>
              <a:gd name="T47" fmla="*/ 2147483647 h 520"/>
              <a:gd name="T48" fmla="*/ 2147483647 w 816"/>
              <a:gd name="T49" fmla="*/ 2147483647 h 520"/>
              <a:gd name="T50" fmla="*/ 2147483647 w 816"/>
              <a:gd name="T51" fmla="*/ 2147483647 h 520"/>
              <a:gd name="T52" fmla="*/ 2147483647 w 816"/>
              <a:gd name="T53" fmla="*/ 2147483647 h 520"/>
              <a:gd name="T54" fmla="*/ 2147483647 w 816"/>
              <a:gd name="T55" fmla="*/ 2147483647 h 520"/>
              <a:gd name="T56" fmla="*/ 2147483647 w 816"/>
              <a:gd name="T57" fmla="*/ 2147483647 h 520"/>
              <a:gd name="T58" fmla="*/ 2147483647 w 816"/>
              <a:gd name="T59" fmla="*/ 2147483647 h 520"/>
              <a:gd name="T60" fmla="*/ 2147483647 w 816"/>
              <a:gd name="T61" fmla="*/ 2147483647 h 520"/>
              <a:gd name="T62" fmla="*/ 2147483647 w 816"/>
              <a:gd name="T63" fmla="*/ 2147483647 h 520"/>
              <a:gd name="T64" fmla="*/ 2147483647 w 816"/>
              <a:gd name="T65" fmla="*/ 2147483647 h 520"/>
              <a:gd name="T66" fmla="*/ 2147483647 w 816"/>
              <a:gd name="T67" fmla="*/ 2147483647 h 520"/>
              <a:gd name="T68" fmla="*/ 2147483647 w 816"/>
              <a:gd name="T69" fmla="*/ 2147483647 h 520"/>
              <a:gd name="T70" fmla="*/ 2147483647 w 816"/>
              <a:gd name="T71" fmla="*/ 2147483647 h 520"/>
              <a:gd name="T72" fmla="*/ 2147483647 w 816"/>
              <a:gd name="T73" fmla="*/ 2147483647 h 520"/>
              <a:gd name="T74" fmla="*/ 2147483647 w 816"/>
              <a:gd name="T75" fmla="*/ 2147483647 h 520"/>
              <a:gd name="T76" fmla="*/ 2147483647 w 816"/>
              <a:gd name="T77" fmla="*/ 2147483647 h 520"/>
              <a:gd name="T78" fmla="*/ 2147483647 w 816"/>
              <a:gd name="T79" fmla="*/ 2147483647 h 520"/>
              <a:gd name="T80" fmla="*/ 2147483647 w 816"/>
              <a:gd name="T81" fmla="*/ 2147483647 h 520"/>
              <a:gd name="T82" fmla="*/ 2147483647 w 816"/>
              <a:gd name="T83" fmla="*/ 2147483647 h 520"/>
              <a:gd name="T84" fmla="*/ 2147483647 w 816"/>
              <a:gd name="T85" fmla="*/ 2147483647 h 520"/>
              <a:gd name="T86" fmla="*/ 2147483647 w 816"/>
              <a:gd name="T87" fmla="*/ 2147483647 h 520"/>
              <a:gd name="T88" fmla="*/ 2147483647 w 816"/>
              <a:gd name="T89" fmla="*/ 2147483647 h 520"/>
              <a:gd name="T90" fmla="*/ 2147483647 w 816"/>
              <a:gd name="T91" fmla="*/ 2147483647 h 520"/>
              <a:gd name="T92" fmla="*/ 2147483647 w 816"/>
              <a:gd name="T93" fmla="*/ 2147483647 h 520"/>
              <a:gd name="T94" fmla="*/ 2147483647 w 816"/>
              <a:gd name="T95" fmla="*/ 2147483647 h 520"/>
              <a:gd name="T96" fmla="*/ 2147483647 w 816"/>
              <a:gd name="T97" fmla="*/ 2147483647 h 520"/>
              <a:gd name="T98" fmla="*/ 2147483647 w 816"/>
              <a:gd name="T99" fmla="*/ 2147483647 h 520"/>
              <a:gd name="T100" fmla="*/ 2147483647 w 816"/>
              <a:gd name="T101" fmla="*/ 2147483647 h 520"/>
              <a:gd name="T102" fmla="*/ 2147483647 w 816"/>
              <a:gd name="T103" fmla="*/ 2147483647 h 520"/>
              <a:gd name="T104" fmla="*/ 2147483647 w 816"/>
              <a:gd name="T105" fmla="*/ 2147483647 h 520"/>
              <a:gd name="T106" fmla="*/ 2147483647 w 816"/>
              <a:gd name="T107" fmla="*/ 2147483647 h 520"/>
              <a:gd name="T108" fmla="*/ 2147483647 w 816"/>
              <a:gd name="T109" fmla="*/ 2147483647 h 520"/>
              <a:gd name="T110" fmla="*/ 2147483647 w 816"/>
              <a:gd name="T111" fmla="*/ 2147483647 h 520"/>
              <a:gd name="T112" fmla="*/ 2147483647 w 816"/>
              <a:gd name="T113" fmla="*/ 2147483647 h 520"/>
              <a:gd name="T114" fmla="*/ 2147483647 w 816"/>
              <a:gd name="T115" fmla="*/ 2147483647 h 520"/>
              <a:gd name="T116" fmla="*/ 2147483647 w 816"/>
              <a:gd name="T117" fmla="*/ 2147483647 h 520"/>
              <a:gd name="T118" fmla="*/ 2147483647 w 816"/>
              <a:gd name="T119" fmla="*/ 2147483647 h 520"/>
              <a:gd name="T120" fmla="*/ 2147483647 w 816"/>
              <a:gd name="T121" fmla="*/ 2147483647 h 52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16"/>
              <a:gd name="T184" fmla="*/ 0 h 520"/>
              <a:gd name="T185" fmla="*/ 816 w 816"/>
              <a:gd name="T186" fmla="*/ 520 h 52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16" h="520">
                <a:moveTo>
                  <a:pt x="368" y="472"/>
                </a:moveTo>
                <a:lnTo>
                  <a:pt x="568" y="496"/>
                </a:lnTo>
                <a:lnTo>
                  <a:pt x="784" y="520"/>
                </a:lnTo>
                <a:lnTo>
                  <a:pt x="816" y="112"/>
                </a:lnTo>
                <a:lnTo>
                  <a:pt x="696" y="112"/>
                </a:lnTo>
                <a:lnTo>
                  <a:pt x="328" y="56"/>
                </a:lnTo>
                <a:lnTo>
                  <a:pt x="88" y="16"/>
                </a:lnTo>
                <a:lnTo>
                  <a:pt x="16" y="0"/>
                </a:lnTo>
                <a:lnTo>
                  <a:pt x="0" y="96"/>
                </a:lnTo>
                <a:lnTo>
                  <a:pt x="8" y="112"/>
                </a:lnTo>
                <a:lnTo>
                  <a:pt x="16" y="136"/>
                </a:lnTo>
                <a:lnTo>
                  <a:pt x="16" y="144"/>
                </a:lnTo>
                <a:lnTo>
                  <a:pt x="8" y="144"/>
                </a:lnTo>
                <a:lnTo>
                  <a:pt x="16" y="152"/>
                </a:lnTo>
                <a:lnTo>
                  <a:pt x="8" y="152"/>
                </a:lnTo>
                <a:lnTo>
                  <a:pt x="8" y="160"/>
                </a:lnTo>
                <a:lnTo>
                  <a:pt x="24" y="168"/>
                </a:lnTo>
                <a:lnTo>
                  <a:pt x="24" y="176"/>
                </a:lnTo>
                <a:lnTo>
                  <a:pt x="40" y="176"/>
                </a:lnTo>
                <a:lnTo>
                  <a:pt x="48" y="216"/>
                </a:lnTo>
                <a:lnTo>
                  <a:pt x="48" y="232"/>
                </a:lnTo>
                <a:lnTo>
                  <a:pt x="56" y="232"/>
                </a:lnTo>
                <a:lnTo>
                  <a:pt x="56" y="240"/>
                </a:lnTo>
                <a:lnTo>
                  <a:pt x="64" y="240"/>
                </a:lnTo>
                <a:lnTo>
                  <a:pt x="72" y="248"/>
                </a:lnTo>
                <a:lnTo>
                  <a:pt x="88" y="248"/>
                </a:lnTo>
                <a:lnTo>
                  <a:pt x="88" y="256"/>
                </a:lnTo>
                <a:lnTo>
                  <a:pt x="80" y="272"/>
                </a:lnTo>
                <a:lnTo>
                  <a:pt x="80" y="280"/>
                </a:lnTo>
                <a:lnTo>
                  <a:pt x="72" y="288"/>
                </a:lnTo>
                <a:lnTo>
                  <a:pt x="72" y="296"/>
                </a:lnTo>
                <a:lnTo>
                  <a:pt x="72" y="304"/>
                </a:lnTo>
                <a:lnTo>
                  <a:pt x="64" y="312"/>
                </a:lnTo>
                <a:lnTo>
                  <a:pt x="72" y="320"/>
                </a:lnTo>
                <a:lnTo>
                  <a:pt x="64" y="328"/>
                </a:lnTo>
                <a:lnTo>
                  <a:pt x="56" y="328"/>
                </a:lnTo>
                <a:lnTo>
                  <a:pt x="56" y="344"/>
                </a:lnTo>
                <a:lnTo>
                  <a:pt x="56" y="352"/>
                </a:lnTo>
                <a:lnTo>
                  <a:pt x="56" y="360"/>
                </a:lnTo>
                <a:lnTo>
                  <a:pt x="64" y="360"/>
                </a:lnTo>
                <a:lnTo>
                  <a:pt x="64" y="368"/>
                </a:lnTo>
                <a:lnTo>
                  <a:pt x="80" y="368"/>
                </a:lnTo>
                <a:lnTo>
                  <a:pt x="96" y="352"/>
                </a:lnTo>
                <a:lnTo>
                  <a:pt x="104" y="352"/>
                </a:lnTo>
                <a:lnTo>
                  <a:pt x="104" y="368"/>
                </a:lnTo>
                <a:lnTo>
                  <a:pt x="104" y="376"/>
                </a:lnTo>
                <a:lnTo>
                  <a:pt x="104" y="392"/>
                </a:lnTo>
                <a:lnTo>
                  <a:pt x="112" y="408"/>
                </a:lnTo>
                <a:lnTo>
                  <a:pt x="120" y="424"/>
                </a:lnTo>
                <a:lnTo>
                  <a:pt x="120" y="432"/>
                </a:lnTo>
                <a:lnTo>
                  <a:pt x="112" y="432"/>
                </a:lnTo>
                <a:lnTo>
                  <a:pt x="112" y="440"/>
                </a:lnTo>
                <a:lnTo>
                  <a:pt x="120" y="448"/>
                </a:lnTo>
                <a:lnTo>
                  <a:pt x="128" y="448"/>
                </a:lnTo>
                <a:lnTo>
                  <a:pt x="136" y="464"/>
                </a:lnTo>
                <a:lnTo>
                  <a:pt x="136" y="472"/>
                </a:lnTo>
                <a:lnTo>
                  <a:pt x="144" y="496"/>
                </a:lnTo>
                <a:lnTo>
                  <a:pt x="144" y="504"/>
                </a:lnTo>
                <a:lnTo>
                  <a:pt x="152" y="504"/>
                </a:lnTo>
                <a:lnTo>
                  <a:pt x="152" y="496"/>
                </a:lnTo>
                <a:lnTo>
                  <a:pt x="160" y="488"/>
                </a:lnTo>
                <a:lnTo>
                  <a:pt x="168" y="488"/>
                </a:lnTo>
                <a:lnTo>
                  <a:pt x="176" y="496"/>
                </a:lnTo>
                <a:lnTo>
                  <a:pt x="184" y="496"/>
                </a:lnTo>
                <a:lnTo>
                  <a:pt x="192" y="488"/>
                </a:lnTo>
                <a:lnTo>
                  <a:pt x="200" y="488"/>
                </a:lnTo>
                <a:lnTo>
                  <a:pt x="200" y="496"/>
                </a:lnTo>
                <a:lnTo>
                  <a:pt x="208" y="496"/>
                </a:lnTo>
                <a:lnTo>
                  <a:pt x="224" y="488"/>
                </a:lnTo>
                <a:lnTo>
                  <a:pt x="232" y="496"/>
                </a:lnTo>
                <a:lnTo>
                  <a:pt x="240" y="496"/>
                </a:lnTo>
                <a:lnTo>
                  <a:pt x="248" y="496"/>
                </a:lnTo>
                <a:lnTo>
                  <a:pt x="256" y="480"/>
                </a:lnTo>
                <a:lnTo>
                  <a:pt x="264" y="480"/>
                </a:lnTo>
                <a:lnTo>
                  <a:pt x="272" y="496"/>
                </a:lnTo>
                <a:lnTo>
                  <a:pt x="280" y="512"/>
                </a:lnTo>
                <a:lnTo>
                  <a:pt x="288" y="456"/>
                </a:lnTo>
                <a:lnTo>
                  <a:pt x="368" y="472"/>
                </a:lnTo>
                <a:close/>
              </a:path>
            </a:pathLst>
          </a:custGeom>
          <a:solidFill>
            <a:schemeClr val="tx2">
              <a:lumMod val="60000"/>
              <a:lumOff val="40000"/>
            </a:schemeClr>
          </a:solidFill>
          <a:ln w="6350">
            <a:solidFill>
              <a:srgbClr val="000000"/>
            </a:solidFill>
            <a:round/>
            <a:headEnd/>
            <a:tailEnd/>
          </a:ln>
        </p:spPr>
        <p:txBody>
          <a:bodyPr/>
          <a:lstStyle/>
          <a:p>
            <a:endParaRPr lang="en-US"/>
          </a:p>
        </p:txBody>
      </p:sp>
      <p:sp>
        <p:nvSpPr>
          <p:cNvPr id="43" name="Freeform 40"/>
          <p:cNvSpPr>
            <a:spLocks/>
          </p:cNvSpPr>
          <p:nvPr/>
        </p:nvSpPr>
        <p:spPr bwMode="auto">
          <a:xfrm>
            <a:off x="2812629" y="2957330"/>
            <a:ext cx="964768" cy="766939"/>
          </a:xfrm>
          <a:custGeom>
            <a:avLst/>
            <a:gdLst>
              <a:gd name="T0" fmla="*/ 2147483647 w 584"/>
              <a:gd name="T1" fmla="*/ 2147483647 h 464"/>
              <a:gd name="T2" fmla="*/ 2147483647 w 584"/>
              <a:gd name="T3" fmla="*/ 2147483647 h 464"/>
              <a:gd name="T4" fmla="*/ 2147483647 w 584"/>
              <a:gd name="T5" fmla="*/ 2147483647 h 464"/>
              <a:gd name="T6" fmla="*/ 0 w 584"/>
              <a:gd name="T7" fmla="*/ 2147483647 h 464"/>
              <a:gd name="T8" fmla="*/ 0 w 584"/>
              <a:gd name="T9" fmla="*/ 2147483647 h 464"/>
              <a:gd name="T10" fmla="*/ 2147483647 w 584"/>
              <a:gd name="T11" fmla="*/ 0 h 464"/>
              <a:gd name="T12" fmla="*/ 2147483647 w 584"/>
              <a:gd name="T13" fmla="*/ 0 h 464"/>
              <a:gd name="T14" fmla="*/ 2147483647 w 584"/>
              <a:gd name="T15" fmla="*/ 2147483647 h 464"/>
              <a:gd name="T16" fmla="*/ 2147483647 w 584"/>
              <a:gd name="T17" fmla="*/ 2147483647 h 464"/>
              <a:gd name="T18" fmla="*/ 2147483647 w 584"/>
              <a:gd name="T19" fmla="*/ 2147483647 h 464"/>
              <a:gd name="T20" fmla="*/ 2147483647 w 584"/>
              <a:gd name="T21" fmla="*/ 2147483647 h 464"/>
              <a:gd name="T22" fmla="*/ 2147483647 w 584"/>
              <a:gd name="T23" fmla="*/ 2147483647 h 464"/>
              <a:gd name="T24" fmla="*/ 2147483647 w 584"/>
              <a:gd name="T25" fmla="*/ 2147483647 h 464"/>
              <a:gd name="T26" fmla="*/ 2147483647 w 584"/>
              <a:gd name="T27" fmla="*/ 2147483647 h 464"/>
              <a:gd name="T28" fmla="*/ 2147483647 w 584"/>
              <a:gd name="T29" fmla="*/ 2147483647 h 464"/>
              <a:gd name="T30" fmla="*/ 2147483647 w 584"/>
              <a:gd name="T31" fmla="*/ 2147483647 h 464"/>
              <a:gd name="T32" fmla="*/ 2147483647 w 584"/>
              <a:gd name="T33" fmla="*/ 2147483647 h 464"/>
              <a:gd name="T34" fmla="*/ 2147483647 w 584"/>
              <a:gd name="T35" fmla="*/ 2147483647 h 46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4"/>
              <a:gd name="T55" fmla="*/ 0 h 464"/>
              <a:gd name="T56" fmla="*/ 584 w 584"/>
              <a:gd name="T57" fmla="*/ 464 h 46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4" h="464">
                <a:moveTo>
                  <a:pt x="432" y="456"/>
                </a:moveTo>
                <a:lnTo>
                  <a:pt x="248" y="440"/>
                </a:lnTo>
                <a:lnTo>
                  <a:pt x="48" y="416"/>
                </a:lnTo>
                <a:lnTo>
                  <a:pt x="0" y="408"/>
                </a:lnTo>
                <a:lnTo>
                  <a:pt x="56" y="0"/>
                </a:lnTo>
                <a:lnTo>
                  <a:pt x="248" y="24"/>
                </a:lnTo>
                <a:lnTo>
                  <a:pt x="384" y="40"/>
                </a:lnTo>
                <a:lnTo>
                  <a:pt x="424" y="40"/>
                </a:lnTo>
                <a:lnTo>
                  <a:pt x="584" y="56"/>
                </a:lnTo>
                <a:lnTo>
                  <a:pt x="576" y="152"/>
                </a:lnTo>
                <a:lnTo>
                  <a:pt x="552" y="464"/>
                </a:lnTo>
                <a:lnTo>
                  <a:pt x="480" y="456"/>
                </a:lnTo>
                <a:lnTo>
                  <a:pt x="432" y="456"/>
                </a:lnTo>
                <a:close/>
              </a:path>
            </a:pathLst>
          </a:custGeom>
          <a:solidFill>
            <a:schemeClr val="tx2">
              <a:lumMod val="60000"/>
              <a:lumOff val="40000"/>
            </a:schemeClr>
          </a:solidFill>
          <a:ln w="6350">
            <a:solidFill>
              <a:srgbClr val="000000"/>
            </a:solidFill>
            <a:round/>
            <a:headEnd/>
            <a:tailEnd/>
          </a:ln>
        </p:spPr>
        <p:txBody>
          <a:bodyPr/>
          <a:lstStyle/>
          <a:p>
            <a:endParaRPr lang="en-US"/>
          </a:p>
        </p:txBody>
      </p:sp>
      <p:sp>
        <p:nvSpPr>
          <p:cNvPr id="44" name="Freeform 41"/>
          <p:cNvSpPr>
            <a:spLocks/>
          </p:cNvSpPr>
          <p:nvPr/>
        </p:nvSpPr>
        <p:spPr bwMode="auto">
          <a:xfrm>
            <a:off x="3592471" y="1687220"/>
            <a:ext cx="874455" cy="556211"/>
          </a:xfrm>
          <a:custGeom>
            <a:avLst/>
            <a:gdLst>
              <a:gd name="T0" fmla="*/ 0 w 529"/>
              <a:gd name="T1" fmla="*/ 2147483647 h 336"/>
              <a:gd name="T2" fmla="*/ 0 w 529"/>
              <a:gd name="T3" fmla="*/ 2147483647 h 336"/>
              <a:gd name="T4" fmla="*/ 0 w 529"/>
              <a:gd name="T5" fmla="*/ 2147483647 h 336"/>
              <a:gd name="T6" fmla="*/ 2147483647 w 529"/>
              <a:gd name="T7" fmla="*/ 2147483647 h 336"/>
              <a:gd name="T8" fmla="*/ 2147483647 w 529"/>
              <a:gd name="T9" fmla="*/ 0 h 336"/>
              <a:gd name="T10" fmla="*/ 2147483647 w 529"/>
              <a:gd name="T11" fmla="*/ 2147483647 h 336"/>
              <a:gd name="T12" fmla="*/ 2147483647 w 529"/>
              <a:gd name="T13" fmla="*/ 2147483647 h 336"/>
              <a:gd name="T14" fmla="*/ 2147483647 w 529"/>
              <a:gd name="T15" fmla="*/ 2147483647 h 336"/>
              <a:gd name="T16" fmla="*/ 2147483647 w 529"/>
              <a:gd name="T17" fmla="*/ 2147483647 h 336"/>
              <a:gd name="T18" fmla="*/ 2147483647 w 529"/>
              <a:gd name="T19" fmla="*/ 2147483647 h 336"/>
              <a:gd name="T20" fmla="*/ 2147483647 w 529"/>
              <a:gd name="T21" fmla="*/ 2147483647 h 336"/>
              <a:gd name="T22" fmla="*/ 2147483647 w 529"/>
              <a:gd name="T23" fmla="*/ 2147483647 h 336"/>
              <a:gd name="T24" fmla="*/ 2147483647 w 529"/>
              <a:gd name="T25" fmla="*/ 2147483647 h 336"/>
              <a:gd name="T26" fmla="*/ 2147483647 w 529"/>
              <a:gd name="T27" fmla="*/ 2147483647 h 336"/>
              <a:gd name="T28" fmla="*/ 2147483647 w 529"/>
              <a:gd name="T29" fmla="*/ 2147483647 h 336"/>
              <a:gd name="T30" fmla="*/ 2147483647 w 529"/>
              <a:gd name="T31" fmla="*/ 2147483647 h 336"/>
              <a:gd name="T32" fmla="*/ 2147483647 w 529"/>
              <a:gd name="T33" fmla="*/ 2147483647 h 336"/>
              <a:gd name="T34" fmla="*/ 2147483647 w 529"/>
              <a:gd name="T35" fmla="*/ 2147483647 h 336"/>
              <a:gd name="T36" fmla="*/ 2147483647 w 529"/>
              <a:gd name="T37" fmla="*/ 2147483647 h 336"/>
              <a:gd name="T38" fmla="*/ 2147483647 w 529"/>
              <a:gd name="T39" fmla="*/ 2147483647 h 336"/>
              <a:gd name="T40" fmla="*/ 2147483647 w 529"/>
              <a:gd name="T41" fmla="*/ 2147483647 h 336"/>
              <a:gd name="T42" fmla="*/ 2147483647 w 529"/>
              <a:gd name="T43" fmla="*/ 2147483647 h 336"/>
              <a:gd name="T44" fmla="*/ 2147483647 w 529"/>
              <a:gd name="T45" fmla="*/ 2147483647 h 336"/>
              <a:gd name="T46" fmla="*/ 2147483647 w 529"/>
              <a:gd name="T47" fmla="*/ 2147483647 h 336"/>
              <a:gd name="T48" fmla="*/ 2147483647 w 529"/>
              <a:gd name="T49" fmla="*/ 2147483647 h 336"/>
              <a:gd name="T50" fmla="*/ 2147483647 w 529"/>
              <a:gd name="T51" fmla="*/ 2147483647 h 336"/>
              <a:gd name="T52" fmla="*/ 2147483647 w 529"/>
              <a:gd name="T53" fmla="*/ 2147483647 h 336"/>
              <a:gd name="T54" fmla="*/ 2147483647 w 529"/>
              <a:gd name="T55" fmla="*/ 2147483647 h 336"/>
              <a:gd name="T56" fmla="*/ 2147483647 w 529"/>
              <a:gd name="T57" fmla="*/ 2147483647 h 336"/>
              <a:gd name="T58" fmla="*/ 2147483647 w 529"/>
              <a:gd name="T59" fmla="*/ 2147483647 h 336"/>
              <a:gd name="T60" fmla="*/ 2147483647 w 529"/>
              <a:gd name="T61" fmla="*/ 2147483647 h 336"/>
              <a:gd name="T62" fmla="*/ 2147483647 w 529"/>
              <a:gd name="T63" fmla="*/ 2147483647 h 336"/>
              <a:gd name="T64" fmla="*/ 2147483647 w 529"/>
              <a:gd name="T65" fmla="*/ 2147483647 h 336"/>
              <a:gd name="T66" fmla="*/ 2147483647 w 529"/>
              <a:gd name="T67" fmla="*/ 2147483647 h 336"/>
              <a:gd name="T68" fmla="*/ 2147483647 w 529"/>
              <a:gd name="T69" fmla="*/ 2147483647 h 336"/>
              <a:gd name="T70" fmla="*/ 2147483647 w 529"/>
              <a:gd name="T71" fmla="*/ 2147483647 h 336"/>
              <a:gd name="T72" fmla="*/ 2147483647 w 529"/>
              <a:gd name="T73" fmla="*/ 2147483647 h 336"/>
              <a:gd name="T74" fmla="*/ 2147483647 w 529"/>
              <a:gd name="T75" fmla="*/ 2147483647 h 336"/>
              <a:gd name="T76" fmla="*/ 0 w 529"/>
              <a:gd name="T77" fmla="*/ 2147483647 h 3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29"/>
              <a:gd name="T118" fmla="*/ 0 h 336"/>
              <a:gd name="T119" fmla="*/ 529 w 529"/>
              <a:gd name="T120" fmla="*/ 336 h 3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29" h="336">
                <a:moveTo>
                  <a:pt x="0" y="312"/>
                </a:moveTo>
                <a:lnTo>
                  <a:pt x="0" y="304"/>
                </a:lnTo>
                <a:lnTo>
                  <a:pt x="0" y="288"/>
                </a:lnTo>
                <a:lnTo>
                  <a:pt x="16" y="96"/>
                </a:lnTo>
                <a:lnTo>
                  <a:pt x="24" y="0"/>
                </a:lnTo>
                <a:lnTo>
                  <a:pt x="24" y="8"/>
                </a:lnTo>
                <a:lnTo>
                  <a:pt x="32" y="8"/>
                </a:lnTo>
                <a:lnTo>
                  <a:pt x="280" y="16"/>
                </a:lnTo>
                <a:lnTo>
                  <a:pt x="441" y="24"/>
                </a:lnTo>
                <a:lnTo>
                  <a:pt x="473" y="24"/>
                </a:lnTo>
                <a:lnTo>
                  <a:pt x="481" y="24"/>
                </a:lnTo>
                <a:lnTo>
                  <a:pt x="489" y="56"/>
                </a:lnTo>
                <a:lnTo>
                  <a:pt x="489" y="72"/>
                </a:lnTo>
                <a:lnTo>
                  <a:pt x="489" y="112"/>
                </a:lnTo>
                <a:lnTo>
                  <a:pt x="489" y="136"/>
                </a:lnTo>
                <a:lnTo>
                  <a:pt x="497" y="144"/>
                </a:lnTo>
                <a:lnTo>
                  <a:pt x="505" y="152"/>
                </a:lnTo>
                <a:lnTo>
                  <a:pt x="505" y="184"/>
                </a:lnTo>
                <a:lnTo>
                  <a:pt x="505" y="200"/>
                </a:lnTo>
                <a:lnTo>
                  <a:pt x="505" y="216"/>
                </a:lnTo>
                <a:lnTo>
                  <a:pt x="505" y="224"/>
                </a:lnTo>
                <a:lnTo>
                  <a:pt x="513" y="240"/>
                </a:lnTo>
                <a:lnTo>
                  <a:pt x="513" y="256"/>
                </a:lnTo>
                <a:lnTo>
                  <a:pt x="513" y="280"/>
                </a:lnTo>
                <a:lnTo>
                  <a:pt x="521" y="288"/>
                </a:lnTo>
                <a:lnTo>
                  <a:pt x="529" y="304"/>
                </a:lnTo>
                <a:lnTo>
                  <a:pt x="529" y="328"/>
                </a:lnTo>
                <a:lnTo>
                  <a:pt x="529" y="336"/>
                </a:lnTo>
                <a:lnTo>
                  <a:pt x="505" y="336"/>
                </a:lnTo>
                <a:lnTo>
                  <a:pt x="296" y="328"/>
                </a:lnTo>
                <a:lnTo>
                  <a:pt x="16" y="312"/>
                </a:lnTo>
                <a:lnTo>
                  <a:pt x="0" y="312"/>
                </a:lnTo>
                <a:close/>
              </a:path>
            </a:pathLst>
          </a:custGeom>
          <a:solidFill>
            <a:schemeClr val="tx2">
              <a:lumMod val="20000"/>
              <a:lumOff val="80000"/>
            </a:schemeClr>
          </a:solidFill>
          <a:ln w="6350">
            <a:solidFill>
              <a:srgbClr val="000000"/>
            </a:solidFill>
            <a:round/>
            <a:headEnd/>
            <a:tailEnd/>
          </a:ln>
        </p:spPr>
        <p:txBody>
          <a:bodyPr/>
          <a:lstStyle/>
          <a:p>
            <a:endParaRPr lang="en-US"/>
          </a:p>
        </p:txBody>
      </p:sp>
      <p:sp>
        <p:nvSpPr>
          <p:cNvPr id="45" name="Freeform 42"/>
          <p:cNvSpPr>
            <a:spLocks/>
          </p:cNvSpPr>
          <p:nvPr/>
        </p:nvSpPr>
        <p:spPr bwMode="auto">
          <a:xfrm>
            <a:off x="3552331" y="2203292"/>
            <a:ext cx="927496" cy="635054"/>
          </a:xfrm>
          <a:custGeom>
            <a:avLst/>
            <a:gdLst>
              <a:gd name="T0" fmla="*/ 2147483647 w 561"/>
              <a:gd name="T1" fmla="*/ 2147483647 h 384"/>
              <a:gd name="T2" fmla="*/ 2147483647 w 561"/>
              <a:gd name="T3" fmla="*/ 2147483647 h 384"/>
              <a:gd name="T4" fmla="*/ 2147483647 w 561"/>
              <a:gd name="T5" fmla="*/ 2147483647 h 384"/>
              <a:gd name="T6" fmla="*/ 2147483647 w 561"/>
              <a:gd name="T7" fmla="*/ 2147483647 h 384"/>
              <a:gd name="T8" fmla="*/ 2147483647 w 561"/>
              <a:gd name="T9" fmla="*/ 2147483647 h 384"/>
              <a:gd name="T10" fmla="*/ 2147483647 w 561"/>
              <a:gd name="T11" fmla="*/ 2147483647 h 384"/>
              <a:gd name="T12" fmla="*/ 2147483647 w 561"/>
              <a:gd name="T13" fmla="*/ 2147483647 h 384"/>
              <a:gd name="T14" fmla="*/ 2147483647 w 561"/>
              <a:gd name="T15" fmla="*/ 2147483647 h 384"/>
              <a:gd name="T16" fmla="*/ 2147483647 w 561"/>
              <a:gd name="T17" fmla="*/ 2147483647 h 384"/>
              <a:gd name="T18" fmla="*/ 2147483647 w 561"/>
              <a:gd name="T19" fmla="*/ 2147483647 h 384"/>
              <a:gd name="T20" fmla="*/ 2147483647 w 561"/>
              <a:gd name="T21" fmla="*/ 2147483647 h 384"/>
              <a:gd name="T22" fmla="*/ 2147483647 w 561"/>
              <a:gd name="T23" fmla="*/ 2147483647 h 384"/>
              <a:gd name="T24" fmla="*/ 2147483647 w 561"/>
              <a:gd name="T25" fmla="*/ 2147483647 h 384"/>
              <a:gd name="T26" fmla="*/ 2147483647 w 561"/>
              <a:gd name="T27" fmla="*/ 2147483647 h 384"/>
              <a:gd name="T28" fmla="*/ 2147483647 w 561"/>
              <a:gd name="T29" fmla="*/ 2147483647 h 384"/>
              <a:gd name="T30" fmla="*/ 2147483647 w 561"/>
              <a:gd name="T31" fmla="*/ 2147483647 h 384"/>
              <a:gd name="T32" fmla="*/ 2147483647 w 561"/>
              <a:gd name="T33" fmla="*/ 2147483647 h 384"/>
              <a:gd name="T34" fmla="*/ 2147483647 w 561"/>
              <a:gd name="T35" fmla="*/ 2147483647 h 384"/>
              <a:gd name="T36" fmla="*/ 2147483647 w 561"/>
              <a:gd name="T37" fmla="*/ 2147483647 h 384"/>
              <a:gd name="T38" fmla="*/ 2147483647 w 561"/>
              <a:gd name="T39" fmla="*/ 2147483647 h 384"/>
              <a:gd name="T40" fmla="*/ 2147483647 w 561"/>
              <a:gd name="T41" fmla="*/ 2147483647 h 384"/>
              <a:gd name="T42" fmla="*/ 2147483647 w 561"/>
              <a:gd name="T43" fmla="*/ 2147483647 h 384"/>
              <a:gd name="T44" fmla="*/ 2147483647 w 561"/>
              <a:gd name="T45" fmla="*/ 2147483647 h 384"/>
              <a:gd name="T46" fmla="*/ 2147483647 w 561"/>
              <a:gd name="T47" fmla="*/ 2147483647 h 384"/>
              <a:gd name="T48" fmla="*/ 2147483647 w 561"/>
              <a:gd name="T49" fmla="*/ 2147483647 h 384"/>
              <a:gd name="T50" fmla="*/ 2147483647 w 561"/>
              <a:gd name="T51" fmla="*/ 2147483647 h 384"/>
              <a:gd name="T52" fmla="*/ 2147483647 w 561"/>
              <a:gd name="T53" fmla="*/ 0 h 384"/>
              <a:gd name="T54" fmla="*/ 2147483647 w 561"/>
              <a:gd name="T55" fmla="*/ 0 h 384"/>
              <a:gd name="T56" fmla="*/ 2147483647 w 561"/>
              <a:gd name="T57" fmla="*/ 2147483647 h 384"/>
              <a:gd name="T58" fmla="*/ 0 w 561"/>
              <a:gd name="T59" fmla="*/ 2147483647 h 384"/>
              <a:gd name="T60" fmla="*/ 2147483647 w 561"/>
              <a:gd name="T61" fmla="*/ 2147483647 h 384"/>
              <a:gd name="T62" fmla="*/ 2147483647 w 561"/>
              <a:gd name="T63" fmla="*/ 2147483647 h 3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61"/>
              <a:gd name="T97" fmla="*/ 0 h 384"/>
              <a:gd name="T98" fmla="*/ 561 w 561"/>
              <a:gd name="T99" fmla="*/ 384 h 38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61" h="384">
                <a:moveTo>
                  <a:pt x="400" y="312"/>
                </a:moveTo>
                <a:lnTo>
                  <a:pt x="432" y="336"/>
                </a:lnTo>
                <a:lnTo>
                  <a:pt x="440" y="344"/>
                </a:lnTo>
                <a:lnTo>
                  <a:pt x="448" y="336"/>
                </a:lnTo>
                <a:lnTo>
                  <a:pt x="456" y="328"/>
                </a:lnTo>
                <a:lnTo>
                  <a:pt x="497" y="328"/>
                </a:lnTo>
                <a:lnTo>
                  <a:pt x="505" y="336"/>
                </a:lnTo>
                <a:lnTo>
                  <a:pt x="513" y="344"/>
                </a:lnTo>
                <a:lnTo>
                  <a:pt x="521" y="344"/>
                </a:lnTo>
                <a:lnTo>
                  <a:pt x="529" y="344"/>
                </a:lnTo>
                <a:lnTo>
                  <a:pt x="545" y="360"/>
                </a:lnTo>
                <a:lnTo>
                  <a:pt x="553" y="376"/>
                </a:lnTo>
                <a:lnTo>
                  <a:pt x="553" y="384"/>
                </a:lnTo>
                <a:lnTo>
                  <a:pt x="561" y="384"/>
                </a:lnTo>
                <a:lnTo>
                  <a:pt x="561" y="376"/>
                </a:lnTo>
                <a:lnTo>
                  <a:pt x="553" y="360"/>
                </a:lnTo>
                <a:lnTo>
                  <a:pt x="545" y="344"/>
                </a:lnTo>
                <a:lnTo>
                  <a:pt x="545" y="336"/>
                </a:lnTo>
                <a:lnTo>
                  <a:pt x="561" y="296"/>
                </a:lnTo>
                <a:lnTo>
                  <a:pt x="545" y="296"/>
                </a:lnTo>
                <a:lnTo>
                  <a:pt x="545" y="288"/>
                </a:lnTo>
                <a:lnTo>
                  <a:pt x="553" y="288"/>
                </a:lnTo>
                <a:lnTo>
                  <a:pt x="553" y="280"/>
                </a:lnTo>
                <a:lnTo>
                  <a:pt x="545" y="272"/>
                </a:lnTo>
                <a:lnTo>
                  <a:pt x="545" y="264"/>
                </a:lnTo>
                <a:lnTo>
                  <a:pt x="561" y="264"/>
                </a:lnTo>
                <a:lnTo>
                  <a:pt x="561" y="80"/>
                </a:lnTo>
                <a:lnTo>
                  <a:pt x="553" y="80"/>
                </a:lnTo>
                <a:lnTo>
                  <a:pt x="537" y="64"/>
                </a:lnTo>
                <a:lnTo>
                  <a:pt x="529" y="56"/>
                </a:lnTo>
                <a:lnTo>
                  <a:pt x="529" y="48"/>
                </a:lnTo>
                <a:lnTo>
                  <a:pt x="537" y="48"/>
                </a:lnTo>
                <a:lnTo>
                  <a:pt x="537" y="40"/>
                </a:lnTo>
                <a:lnTo>
                  <a:pt x="553" y="24"/>
                </a:lnTo>
                <a:lnTo>
                  <a:pt x="545" y="24"/>
                </a:lnTo>
                <a:lnTo>
                  <a:pt x="553" y="16"/>
                </a:lnTo>
                <a:lnTo>
                  <a:pt x="553" y="24"/>
                </a:lnTo>
                <a:lnTo>
                  <a:pt x="529" y="24"/>
                </a:lnTo>
                <a:lnTo>
                  <a:pt x="320" y="16"/>
                </a:lnTo>
                <a:lnTo>
                  <a:pt x="40" y="0"/>
                </a:lnTo>
                <a:lnTo>
                  <a:pt x="24" y="0"/>
                </a:lnTo>
                <a:lnTo>
                  <a:pt x="16" y="96"/>
                </a:lnTo>
                <a:lnTo>
                  <a:pt x="0" y="296"/>
                </a:lnTo>
                <a:lnTo>
                  <a:pt x="8" y="296"/>
                </a:lnTo>
                <a:lnTo>
                  <a:pt x="208" y="304"/>
                </a:lnTo>
                <a:lnTo>
                  <a:pt x="352" y="312"/>
                </a:lnTo>
                <a:lnTo>
                  <a:pt x="400" y="312"/>
                </a:lnTo>
                <a:close/>
              </a:path>
            </a:pathLst>
          </a:custGeom>
          <a:solidFill>
            <a:schemeClr val="tx2">
              <a:lumMod val="60000"/>
              <a:lumOff val="40000"/>
            </a:schemeClr>
          </a:solidFill>
          <a:ln w="6350">
            <a:solidFill>
              <a:srgbClr val="000000"/>
            </a:solidFill>
            <a:round/>
            <a:headEnd/>
            <a:tailEnd/>
          </a:ln>
        </p:spPr>
        <p:txBody>
          <a:bodyPr/>
          <a:lstStyle/>
          <a:p>
            <a:endParaRPr lang="en-US"/>
          </a:p>
        </p:txBody>
      </p:sp>
      <p:sp>
        <p:nvSpPr>
          <p:cNvPr id="46" name="Freeform 43"/>
          <p:cNvSpPr>
            <a:spLocks/>
          </p:cNvSpPr>
          <p:nvPr/>
        </p:nvSpPr>
        <p:spPr bwMode="auto">
          <a:xfrm>
            <a:off x="3513626" y="2692126"/>
            <a:ext cx="1098086" cy="543309"/>
          </a:xfrm>
          <a:custGeom>
            <a:avLst/>
            <a:gdLst>
              <a:gd name="T0" fmla="*/ 2147483647 w 665"/>
              <a:gd name="T1" fmla="*/ 2147483647 h 328"/>
              <a:gd name="T2" fmla="*/ 2147483647 w 665"/>
              <a:gd name="T3" fmla="*/ 2147483647 h 328"/>
              <a:gd name="T4" fmla="*/ 2147483647 w 665"/>
              <a:gd name="T5" fmla="*/ 2147483647 h 328"/>
              <a:gd name="T6" fmla="*/ 2147483647 w 665"/>
              <a:gd name="T7" fmla="*/ 2147483647 h 328"/>
              <a:gd name="T8" fmla="*/ 2147483647 w 665"/>
              <a:gd name="T9" fmla="*/ 2147483647 h 328"/>
              <a:gd name="T10" fmla="*/ 2147483647 w 665"/>
              <a:gd name="T11" fmla="*/ 2147483647 h 328"/>
              <a:gd name="T12" fmla="*/ 2147483647 w 665"/>
              <a:gd name="T13" fmla="*/ 2147483647 h 328"/>
              <a:gd name="T14" fmla="*/ 2147483647 w 665"/>
              <a:gd name="T15" fmla="*/ 2147483647 h 328"/>
              <a:gd name="T16" fmla="*/ 2147483647 w 665"/>
              <a:gd name="T17" fmla="*/ 2147483647 h 328"/>
              <a:gd name="T18" fmla="*/ 2147483647 w 665"/>
              <a:gd name="T19" fmla="*/ 2147483647 h 328"/>
              <a:gd name="T20" fmla="*/ 2147483647 w 665"/>
              <a:gd name="T21" fmla="*/ 2147483647 h 328"/>
              <a:gd name="T22" fmla="*/ 2147483647 w 665"/>
              <a:gd name="T23" fmla="*/ 2147483647 h 328"/>
              <a:gd name="T24" fmla="*/ 2147483647 w 665"/>
              <a:gd name="T25" fmla="*/ 2147483647 h 328"/>
              <a:gd name="T26" fmla="*/ 2147483647 w 665"/>
              <a:gd name="T27" fmla="*/ 2147483647 h 328"/>
              <a:gd name="T28" fmla="*/ 2147483647 w 665"/>
              <a:gd name="T29" fmla="*/ 2147483647 h 328"/>
              <a:gd name="T30" fmla="*/ 2147483647 w 665"/>
              <a:gd name="T31" fmla="*/ 2147483647 h 328"/>
              <a:gd name="T32" fmla="*/ 2147483647 w 665"/>
              <a:gd name="T33" fmla="*/ 2147483647 h 328"/>
              <a:gd name="T34" fmla="*/ 2147483647 w 665"/>
              <a:gd name="T35" fmla="*/ 2147483647 h 328"/>
              <a:gd name="T36" fmla="*/ 2147483647 w 665"/>
              <a:gd name="T37" fmla="*/ 2147483647 h 328"/>
              <a:gd name="T38" fmla="*/ 2147483647 w 665"/>
              <a:gd name="T39" fmla="*/ 2147483647 h 328"/>
              <a:gd name="T40" fmla="*/ 2147483647 w 665"/>
              <a:gd name="T41" fmla="*/ 2147483647 h 328"/>
              <a:gd name="T42" fmla="*/ 2147483647 w 665"/>
              <a:gd name="T43" fmla="*/ 2147483647 h 328"/>
              <a:gd name="T44" fmla="*/ 2147483647 w 665"/>
              <a:gd name="T45" fmla="*/ 2147483647 h 328"/>
              <a:gd name="T46" fmla="*/ 2147483647 w 665"/>
              <a:gd name="T47" fmla="*/ 2147483647 h 328"/>
              <a:gd name="T48" fmla="*/ 2147483647 w 665"/>
              <a:gd name="T49" fmla="*/ 2147483647 h 328"/>
              <a:gd name="T50" fmla="*/ 2147483647 w 665"/>
              <a:gd name="T51" fmla="*/ 2147483647 h 328"/>
              <a:gd name="T52" fmla="*/ 2147483647 w 665"/>
              <a:gd name="T53" fmla="*/ 2147483647 h 328"/>
              <a:gd name="T54" fmla="*/ 2147483647 w 665"/>
              <a:gd name="T55" fmla="*/ 2147483647 h 328"/>
              <a:gd name="T56" fmla="*/ 2147483647 w 665"/>
              <a:gd name="T57" fmla="*/ 2147483647 h 328"/>
              <a:gd name="T58" fmla="*/ 2147483647 w 665"/>
              <a:gd name="T59" fmla="*/ 2147483647 h 328"/>
              <a:gd name="T60" fmla="*/ 2147483647 w 665"/>
              <a:gd name="T61" fmla="*/ 2147483647 h 328"/>
              <a:gd name="T62" fmla="*/ 2147483647 w 665"/>
              <a:gd name="T63" fmla="*/ 2147483647 h 328"/>
              <a:gd name="T64" fmla="*/ 2147483647 w 665"/>
              <a:gd name="T65" fmla="*/ 2147483647 h 328"/>
              <a:gd name="T66" fmla="*/ 2147483647 w 665"/>
              <a:gd name="T67" fmla="*/ 2147483647 h 328"/>
              <a:gd name="T68" fmla="*/ 2147483647 w 665"/>
              <a:gd name="T69" fmla="*/ 2147483647 h 328"/>
              <a:gd name="T70" fmla="*/ 2147483647 w 665"/>
              <a:gd name="T71" fmla="*/ 2147483647 h 328"/>
              <a:gd name="T72" fmla="*/ 2147483647 w 665"/>
              <a:gd name="T73" fmla="*/ 2147483647 h 328"/>
              <a:gd name="T74" fmla="*/ 2147483647 w 665"/>
              <a:gd name="T75" fmla="*/ 2147483647 h 328"/>
              <a:gd name="T76" fmla="*/ 2147483647 w 665"/>
              <a:gd name="T77" fmla="*/ 2147483647 h 328"/>
              <a:gd name="T78" fmla="*/ 2147483647 w 665"/>
              <a:gd name="T79" fmla="*/ 2147483647 h 328"/>
              <a:gd name="T80" fmla="*/ 2147483647 w 665"/>
              <a:gd name="T81" fmla="*/ 2147483647 h 328"/>
              <a:gd name="T82" fmla="*/ 2147483647 w 665"/>
              <a:gd name="T83" fmla="*/ 2147483647 h 328"/>
              <a:gd name="T84" fmla="*/ 2147483647 w 665"/>
              <a:gd name="T85" fmla="*/ 2147483647 h 328"/>
              <a:gd name="T86" fmla="*/ 2147483647 w 665"/>
              <a:gd name="T87" fmla="*/ 2147483647 h 328"/>
              <a:gd name="T88" fmla="*/ 2147483647 w 665"/>
              <a:gd name="T89" fmla="*/ 2147483647 h 328"/>
              <a:gd name="T90" fmla="*/ 2147483647 w 665"/>
              <a:gd name="T91" fmla="*/ 0 h 328"/>
              <a:gd name="T92" fmla="*/ 2147483647 w 665"/>
              <a:gd name="T93" fmla="*/ 0 h 328"/>
              <a:gd name="T94" fmla="*/ 2147483647 w 665"/>
              <a:gd name="T95" fmla="*/ 0 h 328"/>
              <a:gd name="T96" fmla="*/ 0 w 665"/>
              <a:gd name="T97" fmla="*/ 2147483647 h 328"/>
              <a:gd name="T98" fmla="*/ 0 w 665"/>
              <a:gd name="T99" fmla="*/ 2147483647 h 328"/>
              <a:gd name="T100" fmla="*/ 2147483647 w 665"/>
              <a:gd name="T101" fmla="*/ 2147483647 h 328"/>
              <a:gd name="T102" fmla="*/ 2147483647 w 665"/>
              <a:gd name="T103" fmla="*/ 2147483647 h 328"/>
              <a:gd name="T104" fmla="*/ 2147483647 w 665"/>
              <a:gd name="T105" fmla="*/ 2147483647 h 328"/>
              <a:gd name="T106" fmla="*/ 2147483647 w 665"/>
              <a:gd name="T107" fmla="*/ 2147483647 h 328"/>
              <a:gd name="T108" fmla="*/ 2147483647 w 665"/>
              <a:gd name="T109" fmla="*/ 2147483647 h 328"/>
              <a:gd name="T110" fmla="*/ 2147483647 w 665"/>
              <a:gd name="T111" fmla="*/ 2147483647 h 328"/>
              <a:gd name="T112" fmla="*/ 2147483647 w 665"/>
              <a:gd name="T113" fmla="*/ 2147483647 h 328"/>
              <a:gd name="T114" fmla="*/ 2147483647 w 665"/>
              <a:gd name="T115" fmla="*/ 2147483647 h 3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65"/>
              <a:gd name="T175" fmla="*/ 0 h 328"/>
              <a:gd name="T176" fmla="*/ 665 w 665"/>
              <a:gd name="T177" fmla="*/ 328 h 32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65" h="328">
                <a:moveTo>
                  <a:pt x="665" y="328"/>
                </a:moveTo>
                <a:lnTo>
                  <a:pt x="649" y="304"/>
                </a:lnTo>
                <a:lnTo>
                  <a:pt x="641" y="296"/>
                </a:lnTo>
                <a:lnTo>
                  <a:pt x="641" y="288"/>
                </a:lnTo>
                <a:lnTo>
                  <a:pt x="633" y="264"/>
                </a:lnTo>
                <a:lnTo>
                  <a:pt x="625" y="264"/>
                </a:lnTo>
                <a:lnTo>
                  <a:pt x="625" y="232"/>
                </a:lnTo>
                <a:lnTo>
                  <a:pt x="625" y="224"/>
                </a:lnTo>
                <a:lnTo>
                  <a:pt x="625" y="216"/>
                </a:lnTo>
                <a:lnTo>
                  <a:pt x="625" y="208"/>
                </a:lnTo>
                <a:lnTo>
                  <a:pt x="617" y="184"/>
                </a:lnTo>
                <a:lnTo>
                  <a:pt x="617" y="176"/>
                </a:lnTo>
                <a:lnTo>
                  <a:pt x="609" y="176"/>
                </a:lnTo>
                <a:lnTo>
                  <a:pt x="609" y="160"/>
                </a:lnTo>
                <a:lnTo>
                  <a:pt x="609" y="128"/>
                </a:lnTo>
                <a:lnTo>
                  <a:pt x="593" y="120"/>
                </a:lnTo>
                <a:lnTo>
                  <a:pt x="585" y="112"/>
                </a:lnTo>
                <a:lnTo>
                  <a:pt x="585" y="104"/>
                </a:lnTo>
                <a:lnTo>
                  <a:pt x="585" y="96"/>
                </a:lnTo>
                <a:lnTo>
                  <a:pt x="585" y="88"/>
                </a:lnTo>
                <a:lnTo>
                  <a:pt x="569" y="72"/>
                </a:lnTo>
                <a:lnTo>
                  <a:pt x="569" y="64"/>
                </a:lnTo>
                <a:lnTo>
                  <a:pt x="553" y="48"/>
                </a:lnTo>
                <a:lnTo>
                  <a:pt x="545" y="48"/>
                </a:lnTo>
                <a:lnTo>
                  <a:pt x="537" y="48"/>
                </a:lnTo>
                <a:lnTo>
                  <a:pt x="529" y="40"/>
                </a:lnTo>
                <a:lnTo>
                  <a:pt x="521" y="32"/>
                </a:lnTo>
                <a:lnTo>
                  <a:pt x="480" y="32"/>
                </a:lnTo>
                <a:lnTo>
                  <a:pt x="472" y="40"/>
                </a:lnTo>
                <a:lnTo>
                  <a:pt x="464" y="48"/>
                </a:lnTo>
                <a:lnTo>
                  <a:pt x="456" y="40"/>
                </a:lnTo>
                <a:lnTo>
                  <a:pt x="424" y="16"/>
                </a:lnTo>
                <a:lnTo>
                  <a:pt x="303" y="12"/>
                </a:lnTo>
                <a:lnTo>
                  <a:pt x="55" y="0"/>
                </a:lnTo>
                <a:lnTo>
                  <a:pt x="24" y="0"/>
                </a:lnTo>
                <a:lnTo>
                  <a:pt x="0" y="200"/>
                </a:lnTo>
                <a:lnTo>
                  <a:pt x="160" y="216"/>
                </a:lnTo>
                <a:lnTo>
                  <a:pt x="152" y="312"/>
                </a:lnTo>
                <a:lnTo>
                  <a:pt x="184" y="320"/>
                </a:lnTo>
                <a:lnTo>
                  <a:pt x="424" y="328"/>
                </a:lnTo>
                <a:lnTo>
                  <a:pt x="649" y="328"/>
                </a:lnTo>
                <a:lnTo>
                  <a:pt x="665" y="328"/>
                </a:lnTo>
                <a:close/>
              </a:path>
            </a:pathLst>
          </a:custGeom>
          <a:solidFill>
            <a:schemeClr val="tx2">
              <a:lumMod val="60000"/>
              <a:lumOff val="40000"/>
            </a:schemeClr>
          </a:solidFill>
          <a:ln w="6350">
            <a:solidFill>
              <a:srgbClr val="000000"/>
            </a:solidFill>
            <a:round/>
            <a:headEnd/>
            <a:tailEnd/>
          </a:ln>
        </p:spPr>
        <p:txBody>
          <a:bodyPr/>
          <a:lstStyle/>
          <a:p>
            <a:endParaRPr lang="en-US"/>
          </a:p>
        </p:txBody>
      </p:sp>
      <p:sp>
        <p:nvSpPr>
          <p:cNvPr id="47" name="Freeform 44"/>
          <p:cNvSpPr>
            <a:spLocks/>
          </p:cNvSpPr>
          <p:nvPr/>
        </p:nvSpPr>
        <p:spPr bwMode="auto">
          <a:xfrm>
            <a:off x="3724355" y="3208197"/>
            <a:ext cx="980535" cy="528973"/>
          </a:xfrm>
          <a:custGeom>
            <a:avLst/>
            <a:gdLst>
              <a:gd name="T0" fmla="*/ 0 w 593"/>
              <a:gd name="T1" fmla="*/ 2147483647 h 320"/>
              <a:gd name="T2" fmla="*/ 2147483647 w 593"/>
              <a:gd name="T3" fmla="*/ 0 h 320"/>
              <a:gd name="T4" fmla="*/ 2147483647 w 593"/>
              <a:gd name="T5" fmla="*/ 0 h 320"/>
              <a:gd name="T6" fmla="*/ 2147483647 w 593"/>
              <a:gd name="T7" fmla="*/ 2147483647 h 320"/>
              <a:gd name="T8" fmla="*/ 2147483647 w 593"/>
              <a:gd name="T9" fmla="*/ 2147483647 h 320"/>
              <a:gd name="T10" fmla="*/ 2147483647 w 593"/>
              <a:gd name="T11" fmla="*/ 2147483647 h 320"/>
              <a:gd name="T12" fmla="*/ 2147483647 w 593"/>
              <a:gd name="T13" fmla="*/ 2147483647 h 320"/>
              <a:gd name="T14" fmla="*/ 2147483647 w 593"/>
              <a:gd name="T15" fmla="*/ 2147483647 h 320"/>
              <a:gd name="T16" fmla="*/ 2147483647 w 593"/>
              <a:gd name="T17" fmla="*/ 2147483647 h 320"/>
              <a:gd name="T18" fmla="*/ 2147483647 w 593"/>
              <a:gd name="T19" fmla="*/ 2147483647 h 320"/>
              <a:gd name="T20" fmla="*/ 2147483647 w 593"/>
              <a:gd name="T21" fmla="*/ 2147483647 h 320"/>
              <a:gd name="T22" fmla="*/ 2147483647 w 593"/>
              <a:gd name="T23" fmla="*/ 2147483647 h 320"/>
              <a:gd name="T24" fmla="*/ 2147483647 w 593"/>
              <a:gd name="T25" fmla="*/ 2147483647 h 320"/>
              <a:gd name="T26" fmla="*/ 2147483647 w 593"/>
              <a:gd name="T27" fmla="*/ 2147483647 h 320"/>
              <a:gd name="T28" fmla="*/ 2147483647 w 593"/>
              <a:gd name="T29" fmla="*/ 2147483647 h 320"/>
              <a:gd name="T30" fmla="*/ 2147483647 w 593"/>
              <a:gd name="T31" fmla="*/ 2147483647 h 320"/>
              <a:gd name="T32" fmla="*/ 2147483647 w 593"/>
              <a:gd name="T33" fmla="*/ 2147483647 h 320"/>
              <a:gd name="T34" fmla="*/ 2147483647 w 593"/>
              <a:gd name="T35" fmla="*/ 2147483647 h 320"/>
              <a:gd name="T36" fmla="*/ 2147483647 w 593"/>
              <a:gd name="T37" fmla="*/ 2147483647 h 320"/>
              <a:gd name="T38" fmla="*/ 2147483647 w 593"/>
              <a:gd name="T39" fmla="*/ 2147483647 h 320"/>
              <a:gd name="T40" fmla="*/ 2147483647 w 593"/>
              <a:gd name="T41" fmla="*/ 2147483647 h 320"/>
              <a:gd name="T42" fmla="*/ 2147483647 w 593"/>
              <a:gd name="T43" fmla="*/ 2147483647 h 320"/>
              <a:gd name="T44" fmla="*/ 2147483647 w 593"/>
              <a:gd name="T45" fmla="*/ 2147483647 h 320"/>
              <a:gd name="T46" fmla="*/ 2147483647 w 593"/>
              <a:gd name="T47" fmla="*/ 2147483647 h 320"/>
              <a:gd name="T48" fmla="*/ 2147483647 w 593"/>
              <a:gd name="T49" fmla="*/ 2147483647 h 320"/>
              <a:gd name="T50" fmla="*/ 2147483647 w 593"/>
              <a:gd name="T51" fmla="*/ 2147483647 h 320"/>
              <a:gd name="T52" fmla="*/ 2147483647 w 593"/>
              <a:gd name="T53" fmla="*/ 2147483647 h 320"/>
              <a:gd name="T54" fmla="*/ 2147483647 w 593"/>
              <a:gd name="T55" fmla="*/ 2147483647 h 320"/>
              <a:gd name="T56" fmla="*/ 2147483647 w 593"/>
              <a:gd name="T57" fmla="*/ 2147483647 h 320"/>
              <a:gd name="T58" fmla="*/ 2147483647 w 593"/>
              <a:gd name="T59" fmla="*/ 2147483647 h 320"/>
              <a:gd name="T60" fmla="*/ 2147483647 w 593"/>
              <a:gd name="T61" fmla="*/ 2147483647 h 320"/>
              <a:gd name="T62" fmla="*/ 2147483647 w 593"/>
              <a:gd name="T63" fmla="*/ 2147483647 h 320"/>
              <a:gd name="T64" fmla="*/ 2147483647 w 593"/>
              <a:gd name="T65" fmla="*/ 2147483647 h 320"/>
              <a:gd name="T66" fmla="*/ 0 w 593"/>
              <a:gd name="T67" fmla="*/ 2147483647 h 3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93"/>
              <a:gd name="T103" fmla="*/ 0 h 320"/>
              <a:gd name="T104" fmla="*/ 593 w 593"/>
              <a:gd name="T105" fmla="*/ 320 h 32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93" h="320">
                <a:moveTo>
                  <a:pt x="0" y="312"/>
                </a:moveTo>
                <a:lnTo>
                  <a:pt x="24" y="0"/>
                </a:lnTo>
                <a:lnTo>
                  <a:pt x="56" y="8"/>
                </a:lnTo>
                <a:lnTo>
                  <a:pt x="296" y="16"/>
                </a:lnTo>
                <a:lnTo>
                  <a:pt x="521" y="16"/>
                </a:lnTo>
                <a:lnTo>
                  <a:pt x="537" y="16"/>
                </a:lnTo>
                <a:lnTo>
                  <a:pt x="529" y="16"/>
                </a:lnTo>
                <a:lnTo>
                  <a:pt x="545" y="24"/>
                </a:lnTo>
                <a:lnTo>
                  <a:pt x="553" y="32"/>
                </a:lnTo>
                <a:lnTo>
                  <a:pt x="561" y="24"/>
                </a:lnTo>
                <a:lnTo>
                  <a:pt x="561" y="32"/>
                </a:lnTo>
                <a:lnTo>
                  <a:pt x="569" y="32"/>
                </a:lnTo>
                <a:lnTo>
                  <a:pt x="569" y="40"/>
                </a:lnTo>
                <a:lnTo>
                  <a:pt x="569" y="48"/>
                </a:lnTo>
                <a:lnTo>
                  <a:pt x="553" y="56"/>
                </a:lnTo>
                <a:lnTo>
                  <a:pt x="553" y="64"/>
                </a:lnTo>
                <a:lnTo>
                  <a:pt x="569" y="72"/>
                </a:lnTo>
                <a:lnTo>
                  <a:pt x="569" y="80"/>
                </a:lnTo>
                <a:lnTo>
                  <a:pt x="569" y="88"/>
                </a:lnTo>
                <a:lnTo>
                  <a:pt x="577" y="104"/>
                </a:lnTo>
                <a:lnTo>
                  <a:pt x="593" y="104"/>
                </a:lnTo>
                <a:lnTo>
                  <a:pt x="593" y="320"/>
                </a:lnTo>
                <a:lnTo>
                  <a:pt x="529" y="320"/>
                </a:lnTo>
                <a:lnTo>
                  <a:pt x="369" y="320"/>
                </a:lnTo>
                <a:lnTo>
                  <a:pt x="56" y="312"/>
                </a:lnTo>
                <a:lnTo>
                  <a:pt x="0" y="312"/>
                </a:lnTo>
                <a:close/>
              </a:path>
            </a:pathLst>
          </a:custGeom>
          <a:solidFill>
            <a:schemeClr val="tx2">
              <a:lumMod val="60000"/>
              <a:lumOff val="40000"/>
            </a:schemeClr>
          </a:solidFill>
          <a:ln w="6350">
            <a:solidFill>
              <a:srgbClr val="000000"/>
            </a:solidFill>
            <a:round/>
            <a:headEnd/>
            <a:tailEnd/>
          </a:ln>
        </p:spPr>
        <p:txBody>
          <a:bodyPr/>
          <a:lstStyle/>
          <a:p>
            <a:endParaRPr lang="en-US"/>
          </a:p>
        </p:txBody>
      </p:sp>
      <p:sp>
        <p:nvSpPr>
          <p:cNvPr id="48" name="Freeform 45"/>
          <p:cNvSpPr>
            <a:spLocks/>
          </p:cNvSpPr>
          <p:nvPr/>
        </p:nvSpPr>
        <p:spPr bwMode="auto">
          <a:xfrm>
            <a:off x="3592471" y="3711367"/>
            <a:ext cx="1152560" cy="594916"/>
          </a:xfrm>
          <a:custGeom>
            <a:avLst/>
            <a:gdLst>
              <a:gd name="T0" fmla="*/ 2147483647 w 697"/>
              <a:gd name="T1" fmla="*/ 2147483647 h 360"/>
              <a:gd name="T2" fmla="*/ 2147483647 w 697"/>
              <a:gd name="T3" fmla="*/ 2147483647 h 360"/>
              <a:gd name="T4" fmla="*/ 2147483647 w 697"/>
              <a:gd name="T5" fmla="*/ 2147483647 h 360"/>
              <a:gd name="T6" fmla="*/ 2147483647 w 697"/>
              <a:gd name="T7" fmla="*/ 2147483647 h 360"/>
              <a:gd name="T8" fmla="*/ 2147483647 w 697"/>
              <a:gd name="T9" fmla="*/ 2147483647 h 360"/>
              <a:gd name="T10" fmla="*/ 2147483647 w 697"/>
              <a:gd name="T11" fmla="*/ 2147483647 h 360"/>
              <a:gd name="T12" fmla="*/ 2147483647 w 697"/>
              <a:gd name="T13" fmla="*/ 2147483647 h 360"/>
              <a:gd name="T14" fmla="*/ 2147483647 w 697"/>
              <a:gd name="T15" fmla="*/ 2147483647 h 360"/>
              <a:gd name="T16" fmla="*/ 2147483647 w 697"/>
              <a:gd name="T17" fmla="*/ 2147483647 h 360"/>
              <a:gd name="T18" fmla="*/ 2147483647 w 697"/>
              <a:gd name="T19" fmla="*/ 2147483647 h 360"/>
              <a:gd name="T20" fmla="*/ 2147483647 w 697"/>
              <a:gd name="T21" fmla="*/ 2147483647 h 360"/>
              <a:gd name="T22" fmla="*/ 2147483647 w 697"/>
              <a:gd name="T23" fmla="*/ 2147483647 h 360"/>
              <a:gd name="T24" fmla="*/ 2147483647 w 697"/>
              <a:gd name="T25" fmla="*/ 2147483647 h 360"/>
              <a:gd name="T26" fmla="*/ 2147483647 w 697"/>
              <a:gd name="T27" fmla="*/ 2147483647 h 360"/>
              <a:gd name="T28" fmla="*/ 2147483647 w 697"/>
              <a:gd name="T29" fmla="*/ 2147483647 h 360"/>
              <a:gd name="T30" fmla="*/ 2147483647 w 697"/>
              <a:gd name="T31" fmla="*/ 2147483647 h 360"/>
              <a:gd name="T32" fmla="*/ 2147483647 w 697"/>
              <a:gd name="T33" fmla="*/ 2147483647 h 360"/>
              <a:gd name="T34" fmla="*/ 2147483647 w 697"/>
              <a:gd name="T35" fmla="*/ 2147483647 h 360"/>
              <a:gd name="T36" fmla="*/ 2147483647 w 697"/>
              <a:gd name="T37" fmla="*/ 2147483647 h 360"/>
              <a:gd name="T38" fmla="*/ 2147483647 w 697"/>
              <a:gd name="T39" fmla="*/ 2147483647 h 360"/>
              <a:gd name="T40" fmla="*/ 2147483647 w 697"/>
              <a:gd name="T41" fmla="*/ 2147483647 h 360"/>
              <a:gd name="T42" fmla="*/ 2147483647 w 697"/>
              <a:gd name="T43" fmla="*/ 2147483647 h 360"/>
              <a:gd name="T44" fmla="*/ 2147483647 w 697"/>
              <a:gd name="T45" fmla="*/ 2147483647 h 360"/>
              <a:gd name="T46" fmla="*/ 2147483647 w 697"/>
              <a:gd name="T47" fmla="*/ 2147483647 h 360"/>
              <a:gd name="T48" fmla="*/ 2147483647 w 697"/>
              <a:gd name="T49" fmla="*/ 2147483647 h 360"/>
              <a:gd name="T50" fmla="*/ 2147483647 w 697"/>
              <a:gd name="T51" fmla="*/ 2147483647 h 360"/>
              <a:gd name="T52" fmla="*/ 2147483647 w 697"/>
              <a:gd name="T53" fmla="*/ 2147483647 h 360"/>
              <a:gd name="T54" fmla="*/ 2147483647 w 697"/>
              <a:gd name="T55" fmla="*/ 2147483647 h 360"/>
              <a:gd name="T56" fmla="*/ 2147483647 w 697"/>
              <a:gd name="T57" fmla="*/ 2147483647 h 360"/>
              <a:gd name="T58" fmla="*/ 2147483647 w 697"/>
              <a:gd name="T59" fmla="*/ 2147483647 h 360"/>
              <a:gd name="T60" fmla="*/ 2147483647 w 697"/>
              <a:gd name="T61" fmla="*/ 2147483647 h 360"/>
              <a:gd name="T62" fmla="*/ 2147483647 w 697"/>
              <a:gd name="T63" fmla="*/ 2147483647 h 360"/>
              <a:gd name="T64" fmla="*/ 2147483647 w 697"/>
              <a:gd name="T65" fmla="*/ 2147483647 h 360"/>
              <a:gd name="T66" fmla="*/ 2147483647 w 697"/>
              <a:gd name="T67" fmla="*/ 2147483647 h 360"/>
              <a:gd name="T68" fmla="*/ 2147483647 w 697"/>
              <a:gd name="T69" fmla="*/ 2147483647 h 360"/>
              <a:gd name="T70" fmla="*/ 2147483647 w 697"/>
              <a:gd name="T71" fmla="*/ 2147483647 h 360"/>
              <a:gd name="T72" fmla="*/ 2147483647 w 697"/>
              <a:gd name="T73" fmla="*/ 2147483647 h 360"/>
              <a:gd name="T74" fmla="*/ 2147483647 w 697"/>
              <a:gd name="T75" fmla="*/ 2147483647 h 360"/>
              <a:gd name="T76" fmla="*/ 2147483647 w 697"/>
              <a:gd name="T77" fmla="*/ 2147483647 h 360"/>
              <a:gd name="T78" fmla="*/ 2147483647 w 697"/>
              <a:gd name="T79" fmla="*/ 2147483647 h 360"/>
              <a:gd name="T80" fmla="*/ 2147483647 w 697"/>
              <a:gd name="T81" fmla="*/ 2147483647 h 360"/>
              <a:gd name="T82" fmla="*/ 2147483647 w 697"/>
              <a:gd name="T83" fmla="*/ 2147483647 h 360"/>
              <a:gd name="T84" fmla="*/ 2147483647 w 697"/>
              <a:gd name="T85" fmla="*/ 2147483647 h 360"/>
              <a:gd name="T86" fmla="*/ 2147483647 w 697"/>
              <a:gd name="T87" fmla="*/ 2147483647 h 360"/>
              <a:gd name="T88" fmla="*/ 2147483647 w 697"/>
              <a:gd name="T89" fmla="*/ 2147483647 h 360"/>
              <a:gd name="T90" fmla="*/ 2147483647 w 697"/>
              <a:gd name="T91" fmla="*/ 2147483647 h 360"/>
              <a:gd name="T92" fmla="*/ 2147483647 w 697"/>
              <a:gd name="T93" fmla="*/ 2147483647 h 360"/>
              <a:gd name="T94" fmla="*/ 2147483647 w 697"/>
              <a:gd name="T95" fmla="*/ 2147483647 h 360"/>
              <a:gd name="T96" fmla="*/ 2147483647 w 697"/>
              <a:gd name="T97" fmla="*/ 0 h 360"/>
              <a:gd name="T98" fmla="*/ 0 w 697"/>
              <a:gd name="T99" fmla="*/ 2147483647 h 360"/>
              <a:gd name="T100" fmla="*/ 2147483647 w 697"/>
              <a:gd name="T101" fmla="*/ 2147483647 h 3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97"/>
              <a:gd name="T154" fmla="*/ 0 h 360"/>
              <a:gd name="T155" fmla="*/ 697 w 697"/>
              <a:gd name="T156" fmla="*/ 360 h 3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97" h="360">
                <a:moveTo>
                  <a:pt x="240" y="264"/>
                </a:moveTo>
                <a:lnTo>
                  <a:pt x="240" y="264"/>
                </a:lnTo>
                <a:lnTo>
                  <a:pt x="248" y="264"/>
                </a:lnTo>
                <a:lnTo>
                  <a:pt x="264" y="280"/>
                </a:lnTo>
                <a:lnTo>
                  <a:pt x="272" y="280"/>
                </a:lnTo>
                <a:lnTo>
                  <a:pt x="288" y="280"/>
                </a:lnTo>
                <a:lnTo>
                  <a:pt x="296" y="272"/>
                </a:lnTo>
                <a:lnTo>
                  <a:pt x="312" y="304"/>
                </a:lnTo>
                <a:lnTo>
                  <a:pt x="328" y="304"/>
                </a:lnTo>
                <a:lnTo>
                  <a:pt x="336" y="312"/>
                </a:lnTo>
                <a:lnTo>
                  <a:pt x="344" y="312"/>
                </a:lnTo>
                <a:lnTo>
                  <a:pt x="344" y="304"/>
                </a:lnTo>
                <a:lnTo>
                  <a:pt x="360" y="304"/>
                </a:lnTo>
                <a:lnTo>
                  <a:pt x="368" y="312"/>
                </a:lnTo>
                <a:lnTo>
                  <a:pt x="368" y="320"/>
                </a:lnTo>
                <a:lnTo>
                  <a:pt x="376" y="312"/>
                </a:lnTo>
                <a:lnTo>
                  <a:pt x="384" y="312"/>
                </a:lnTo>
                <a:lnTo>
                  <a:pt x="392" y="304"/>
                </a:lnTo>
                <a:lnTo>
                  <a:pt x="392" y="320"/>
                </a:lnTo>
                <a:lnTo>
                  <a:pt x="408" y="320"/>
                </a:lnTo>
                <a:lnTo>
                  <a:pt x="408" y="328"/>
                </a:lnTo>
                <a:lnTo>
                  <a:pt x="416" y="336"/>
                </a:lnTo>
                <a:lnTo>
                  <a:pt x="424" y="328"/>
                </a:lnTo>
                <a:lnTo>
                  <a:pt x="432" y="328"/>
                </a:lnTo>
                <a:lnTo>
                  <a:pt x="441" y="336"/>
                </a:lnTo>
                <a:lnTo>
                  <a:pt x="449" y="336"/>
                </a:lnTo>
                <a:lnTo>
                  <a:pt x="449" y="344"/>
                </a:lnTo>
                <a:lnTo>
                  <a:pt x="457" y="344"/>
                </a:lnTo>
                <a:lnTo>
                  <a:pt x="465" y="336"/>
                </a:lnTo>
                <a:lnTo>
                  <a:pt x="465" y="328"/>
                </a:lnTo>
                <a:lnTo>
                  <a:pt x="465" y="336"/>
                </a:lnTo>
                <a:lnTo>
                  <a:pt x="473" y="352"/>
                </a:lnTo>
                <a:lnTo>
                  <a:pt x="481" y="344"/>
                </a:lnTo>
                <a:lnTo>
                  <a:pt x="489" y="328"/>
                </a:lnTo>
                <a:lnTo>
                  <a:pt x="505" y="336"/>
                </a:lnTo>
                <a:lnTo>
                  <a:pt x="513" y="336"/>
                </a:lnTo>
                <a:lnTo>
                  <a:pt x="513" y="344"/>
                </a:lnTo>
                <a:lnTo>
                  <a:pt x="537" y="352"/>
                </a:lnTo>
                <a:lnTo>
                  <a:pt x="545" y="360"/>
                </a:lnTo>
                <a:lnTo>
                  <a:pt x="561" y="336"/>
                </a:lnTo>
                <a:lnTo>
                  <a:pt x="577" y="336"/>
                </a:lnTo>
                <a:lnTo>
                  <a:pt x="577" y="344"/>
                </a:lnTo>
                <a:lnTo>
                  <a:pt x="585" y="344"/>
                </a:lnTo>
                <a:lnTo>
                  <a:pt x="593" y="336"/>
                </a:lnTo>
                <a:lnTo>
                  <a:pt x="593" y="328"/>
                </a:lnTo>
                <a:lnTo>
                  <a:pt x="609" y="344"/>
                </a:lnTo>
                <a:lnTo>
                  <a:pt x="617" y="344"/>
                </a:lnTo>
                <a:lnTo>
                  <a:pt x="625" y="328"/>
                </a:lnTo>
                <a:lnTo>
                  <a:pt x="641" y="328"/>
                </a:lnTo>
                <a:lnTo>
                  <a:pt x="641" y="336"/>
                </a:lnTo>
                <a:lnTo>
                  <a:pt x="665" y="352"/>
                </a:lnTo>
                <a:lnTo>
                  <a:pt x="681" y="352"/>
                </a:lnTo>
                <a:lnTo>
                  <a:pt x="689" y="360"/>
                </a:lnTo>
                <a:lnTo>
                  <a:pt x="697" y="184"/>
                </a:lnTo>
                <a:lnTo>
                  <a:pt x="681" y="72"/>
                </a:lnTo>
                <a:lnTo>
                  <a:pt x="673" y="16"/>
                </a:lnTo>
                <a:lnTo>
                  <a:pt x="609" y="16"/>
                </a:lnTo>
                <a:lnTo>
                  <a:pt x="449" y="16"/>
                </a:lnTo>
                <a:lnTo>
                  <a:pt x="136" y="8"/>
                </a:lnTo>
                <a:lnTo>
                  <a:pt x="80" y="8"/>
                </a:lnTo>
                <a:lnTo>
                  <a:pt x="8" y="0"/>
                </a:lnTo>
                <a:lnTo>
                  <a:pt x="0" y="48"/>
                </a:lnTo>
                <a:lnTo>
                  <a:pt x="248" y="64"/>
                </a:lnTo>
                <a:lnTo>
                  <a:pt x="240" y="264"/>
                </a:lnTo>
                <a:close/>
              </a:path>
            </a:pathLst>
          </a:custGeom>
          <a:solidFill>
            <a:schemeClr val="accent2">
              <a:lumMod val="60000"/>
              <a:lumOff val="40000"/>
            </a:schemeClr>
          </a:solidFill>
          <a:ln w="6350">
            <a:solidFill>
              <a:srgbClr val="000000"/>
            </a:solidFill>
            <a:round/>
            <a:headEnd/>
            <a:tailEnd/>
          </a:ln>
        </p:spPr>
        <p:txBody>
          <a:bodyPr/>
          <a:lstStyle/>
          <a:p>
            <a:endParaRPr lang="en-US"/>
          </a:p>
        </p:txBody>
      </p:sp>
      <p:sp>
        <p:nvSpPr>
          <p:cNvPr id="49" name="Freeform 46"/>
          <p:cNvSpPr>
            <a:spLocks/>
          </p:cNvSpPr>
          <p:nvPr/>
        </p:nvSpPr>
        <p:spPr bwMode="auto">
          <a:xfrm>
            <a:off x="3036260" y="3790212"/>
            <a:ext cx="1840656" cy="1824887"/>
          </a:xfrm>
          <a:custGeom>
            <a:avLst/>
            <a:gdLst>
              <a:gd name="T0" fmla="*/ 2147483647 w 1113"/>
              <a:gd name="T1" fmla="*/ 0 h 1104"/>
              <a:gd name="T2" fmla="*/ 2147483647 w 1113"/>
              <a:gd name="T3" fmla="*/ 2147483647 h 1104"/>
              <a:gd name="T4" fmla="*/ 2147483647 w 1113"/>
              <a:gd name="T5" fmla="*/ 2147483647 h 1104"/>
              <a:gd name="T6" fmla="*/ 2147483647 w 1113"/>
              <a:gd name="T7" fmla="*/ 2147483647 h 1104"/>
              <a:gd name="T8" fmla="*/ 2147483647 w 1113"/>
              <a:gd name="T9" fmla="*/ 2147483647 h 1104"/>
              <a:gd name="T10" fmla="*/ 2147483647 w 1113"/>
              <a:gd name="T11" fmla="*/ 2147483647 h 1104"/>
              <a:gd name="T12" fmla="*/ 2147483647 w 1113"/>
              <a:gd name="T13" fmla="*/ 2147483647 h 1104"/>
              <a:gd name="T14" fmla="*/ 2147483647 w 1113"/>
              <a:gd name="T15" fmla="*/ 2147483647 h 1104"/>
              <a:gd name="T16" fmla="*/ 2147483647 w 1113"/>
              <a:gd name="T17" fmla="*/ 2147483647 h 1104"/>
              <a:gd name="T18" fmla="*/ 2147483647 w 1113"/>
              <a:gd name="T19" fmla="*/ 2147483647 h 1104"/>
              <a:gd name="T20" fmla="*/ 2147483647 w 1113"/>
              <a:gd name="T21" fmla="*/ 2147483647 h 1104"/>
              <a:gd name="T22" fmla="*/ 2147483647 w 1113"/>
              <a:gd name="T23" fmla="*/ 2147483647 h 1104"/>
              <a:gd name="T24" fmla="*/ 2147483647 w 1113"/>
              <a:gd name="T25" fmla="*/ 2147483647 h 1104"/>
              <a:gd name="T26" fmla="*/ 2147483647 w 1113"/>
              <a:gd name="T27" fmla="*/ 2147483647 h 1104"/>
              <a:gd name="T28" fmla="*/ 2147483647 w 1113"/>
              <a:gd name="T29" fmla="*/ 2147483647 h 1104"/>
              <a:gd name="T30" fmla="*/ 2147483647 w 1113"/>
              <a:gd name="T31" fmla="*/ 2147483647 h 1104"/>
              <a:gd name="T32" fmla="*/ 2147483647 w 1113"/>
              <a:gd name="T33" fmla="*/ 2147483647 h 1104"/>
              <a:gd name="T34" fmla="*/ 2147483647 w 1113"/>
              <a:gd name="T35" fmla="*/ 2147483647 h 1104"/>
              <a:gd name="T36" fmla="*/ 2147483647 w 1113"/>
              <a:gd name="T37" fmla="*/ 2147483647 h 1104"/>
              <a:gd name="T38" fmla="*/ 2147483647 w 1113"/>
              <a:gd name="T39" fmla="*/ 2147483647 h 1104"/>
              <a:gd name="T40" fmla="*/ 2147483647 w 1113"/>
              <a:gd name="T41" fmla="*/ 2147483647 h 1104"/>
              <a:gd name="T42" fmla="*/ 2147483647 w 1113"/>
              <a:gd name="T43" fmla="*/ 2147483647 h 1104"/>
              <a:gd name="T44" fmla="*/ 2147483647 w 1113"/>
              <a:gd name="T45" fmla="*/ 2147483647 h 1104"/>
              <a:gd name="T46" fmla="*/ 2147483647 w 1113"/>
              <a:gd name="T47" fmla="*/ 2147483647 h 1104"/>
              <a:gd name="T48" fmla="*/ 2147483647 w 1113"/>
              <a:gd name="T49" fmla="*/ 2147483647 h 1104"/>
              <a:gd name="T50" fmla="*/ 2147483647 w 1113"/>
              <a:gd name="T51" fmla="*/ 2147483647 h 1104"/>
              <a:gd name="T52" fmla="*/ 2147483647 w 1113"/>
              <a:gd name="T53" fmla="*/ 2147483647 h 1104"/>
              <a:gd name="T54" fmla="*/ 2147483647 w 1113"/>
              <a:gd name="T55" fmla="*/ 2147483647 h 1104"/>
              <a:gd name="T56" fmla="*/ 2147483647 w 1113"/>
              <a:gd name="T57" fmla="*/ 2147483647 h 1104"/>
              <a:gd name="T58" fmla="*/ 2147483647 w 1113"/>
              <a:gd name="T59" fmla="*/ 2147483647 h 1104"/>
              <a:gd name="T60" fmla="*/ 2147483647 w 1113"/>
              <a:gd name="T61" fmla="*/ 2147483647 h 1104"/>
              <a:gd name="T62" fmla="*/ 2147483647 w 1113"/>
              <a:gd name="T63" fmla="*/ 2147483647 h 1104"/>
              <a:gd name="T64" fmla="*/ 2147483647 w 1113"/>
              <a:gd name="T65" fmla="*/ 2147483647 h 1104"/>
              <a:gd name="T66" fmla="*/ 2147483647 w 1113"/>
              <a:gd name="T67" fmla="*/ 2147483647 h 1104"/>
              <a:gd name="T68" fmla="*/ 2147483647 w 1113"/>
              <a:gd name="T69" fmla="*/ 2147483647 h 1104"/>
              <a:gd name="T70" fmla="*/ 2147483647 w 1113"/>
              <a:gd name="T71" fmla="*/ 2147483647 h 1104"/>
              <a:gd name="T72" fmla="*/ 2147483647 w 1113"/>
              <a:gd name="T73" fmla="*/ 2147483647 h 1104"/>
              <a:gd name="T74" fmla="*/ 2147483647 w 1113"/>
              <a:gd name="T75" fmla="*/ 2147483647 h 1104"/>
              <a:gd name="T76" fmla="*/ 2147483647 w 1113"/>
              <a:gd name="T77" fmla="*/ 2147483647 h 1104"/>
              <a:gd name="T78" fmla="*/ 2147483647 w 1113"/>
              <a:gd name="T79" fmla="*/ 2147483647 h 1104"/>
              <a:gd name="T80" fmla="*/ 2147483647 w 1113"/>
              <a:gd name="T81" fmla="*/ 2147483647 h 1104"/>
              <a:gd name="T82" fmla="*/ 2147483647 w 1113"/>
              <a:gd name="T83" fmla="*/ 2147483647 h 1104"/>
              <a:gd name="T84" fmla="*/ 2147483647 w 1113"/>
              <a:gd name="T85" fmla="*/ 2147483647 h 1104"/>
              <a:gd name="T86" fmla="*/ 2147483647 w 1113"/>
              <a:gd name="T87" fmla="*/ 2147483647 h 1104"/>
              <a:gd name="T88" fmla="*/ 2147483647 w 1113"/>
              <a:gd name="T89" fmla="*/ 2147483647 h 1104"/>
              <a:gd name="T90" fmla="*/ 2147483647 w 1113"/>
              <a:gd name="T91" fmla="*/ 2147483647 h 1104"/>
              <a:gd name="T92" fmla="*/ 2147483647 w 1113"/>
              <a:gd name="T93" fmla="*/ 2147483647 h 1104"/>
              <a:gd name="T94" fmla="*/ 2147483647 w 1113"/>
              <a:gd name="T95" fmla="*/ 2147483647 h 1104"/>
              <a:gd name="T96" fmla="*/ 2147483647 w 1113"/>
              <a:gd name="T97" fmla="*/ 2147483647 h 1104"/>
              <a:gd name="T98" fmla="*/ 2147483647 w 1113"/>
              <a:gd name="T99" fmla="*/ 2147483647 h 1104"/>
              <a:gd name="T100" fmla="*/ 2147483647 w 1113"/>
              <a:gd name="T101" fmla="*/ 2147483647 h 1104"/>
              <a:gd name="T102" fmla="*/ 2147483647 w 1113"/>
              <a:gd name="T103" fmla="*/ 2147483647 h 1104"/>
              <a:gd name="T104" fmla="*/ 2147483647 w 1113"/>
              <a:gd name="T105" fmla="*/ 2147483647 h 1104"/>
              <a:gd name="T106" fmla="*/ 2147483647 w 1113"/>
              <a:gd name="T107" fmla="*/ 2147483647 h 1104"/>
              <a:gd name="T108" fmla="*/ 2147483647 w 1113"/>
              <a:gd name="T109" fmla="*/ 2147483647 h 1104"/>
              <a:gd name="T110" fmla="*/ 2147483647 w 1113"/>
              <a:gd name="T111" fmla="*/ 2147483647 h 110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13"/>
              <a:gd name="T169" fmla="*/ 0 h 1104"/>
              <a:gd name="T170" fmla="*/ 1113 w 1113"/>
              <a:gd name="T171" fmla="*/ 1104 h 110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13" h="1104">
                <a:moveTo>
                  <a:pt x="0" y="448"/>
                </a:moveTo>
                <a:lnTo>
                  <a:pt x="0" y="448"/>
                </a:lnTo>
                <a:lnTo>
                  <a:pt x="0" y="432"/>
                </a:lnTo>
                <a:lnTo>
                  <a:pt x="304" y="464"/>
                </a:lnTo>
                <a:lnTo>
                  <a:pt x="336" y="0"/>
                </a:lnTo>
                <a:lnTo>
                  <a:pt x="584" y="16"/>
                </a:lnTo>
                <a:lnTo>
                  <a:pt x="576" y="216"/>
                </a:lnTo>
                <a:lnTo>
                  <a:pt x="584" y="216"/>
                </a:lnTo>
                <a:lnTo>
                  <a:pt x="600" y="232"/>
                </a:lnTo>
                <a:lnTo>
                  <a:pt x="608" y="232"/>
                </a:lnTo>
                <a:lnTo>
                  <a:pt x="624" y="232"/>
                </a:lnTo>
                <a:lnTo>
                  <a:pt x="632" y="224"/>
                </a:lnTo>
                <a:lnTo>
                  <a:pt x="648" y="256"/>
                </a:lnTo>
                <a:lnTo>
                  <a:pt x="664" y="256"/>
                </a:lnTo>
                <a:lnTo>
                  <a:pt x="672" y="264"/>
                </a:lnTo>
                <a:lnTo>
                  <a:pt x="680" y="264"/>
                </a:lnTo>
                <a:lnTo>
                  <a:pt x="680" y="256"/>
                </a:lnTo>
                <a:lnTo>
                  <a:pt x="696" y="256"/>
                </a:lnTo>
                <a:lnTo>
                  <a:pt x="704" y="264"/>
                </a:lnTo>
                <a:lnTo>
                  <a:pt x="704" y="272"/>
                </a:lnTo>
                <a:lnTo>
                  <a:pt x="712" y="264"/>
                </a:lnTo>
                <a:lnTo>
                  <a:pt x="720" y="264"/>
                </a:lnTo>
                <a:lnTo>
                  <a:pt x="728" y="256"/>
                </a:lnTo>
                <a:lnTo>
                  <a:pt x="728" y="272"/>
                </a:lnTo>
                <a:lnTo>
                  <a:pt x="744" y="272"/>
                </a:lnTo>
                <a:lnTo>
                  <a:pt x="744" y="280"/>
                </a:lnTo>
                <a:lnTo>
                  <a:pt x="752" y="288"/>
                </a:lnTo>
                <a:lnTo>
                  <a:pt x="760" y="280"/>
                </a:lnTo>
                <a:lnTo>
                  <a:pt x="768" y="280"/>
                </a:lnTo>
                <a:lnTo>
                  <a:pt x="777" y="288"/>
                </a:lnTo>
                <a:lnTo>
                  <a:pt x="785" y="288"/>
                </a:lnTo>
                <a:lnTo>
                  <a:pt x="785" y="296"/>
                </a:lnTo>
                <a:lnTo>
                  <a:pt x="793" y="296"/>
                </a:lnTo>
                <a:lnTo>
                  <a:pt x="801" y="288"/>
                </a:lnTo>
                <a:lnTo>
                  <a:pt x="801" y="280"/>
                </a:lnTo>
                <a:lnTo>
                  <a:pt x="801" y="288"/>
                </a:lnTo>
                <a:lnTo>
                  <a:pt x="809" y="304"/>
                </a:lnTo>
                <a:lnTo>
                  <a:pt x="817" y="296"/>
                </a:lnTo>
                <a:lnTo>
                  <a:pt x="825" y="280"/>
                </a:lnTo>
                <a:lnTo>
                  <a:pt x="841" y="288"/>
                </a:lnTo>
                <a:lnTo>
                  <a:pt x="849" y="288"/>
                </a:lnTo>
                <a:lnTo>
                  <a:pt x="849" y="296"/>
                </a:lnTo>
                <a:lnTo>
                  <a:pt x="873" y="304"/>
                </a:lnTo>
                <a:lnTo>
                  <a:pt x="881" y="312"/>
                </a:lnTo>
                <a:lnTo>
                  <a:pt x="897" y="288"/>
                </a:lnTo>
                <a:lnTo>
                  <a:pt x="913" y="288"/>
                </a:lnTo>
                <a:lnTo>
                  <a:pt x="913" y="296"/>
                </a:lnTo>
                <a:lnTo>
                  <a:pt x="921" y="296"/>
                </a:lnTo>
                <a:lnTo>
                  <a:pt x="929" y="288"/>
                </a:lnTo>
                <a:lnTo>
                  <a:pt x="929" y="280"/>
                </a:lnTo>
                <a:lnTo>
                  <a:pt x="945" y="296"/>
                </a:lnTo>
                <a:lnTo>
                  <a:pt x="953" y="296"/>
                </a:lnTo>
                <a:lnTo>
                  <a:pt x="961" y="280"/>
                </a:lnTo>
                <a:lnTo>
                  <a:pt x="977" y="280"/>
                </a:lnTo>
                <a:lnTo>
                  <a:pt x="977" y="288"/>
                </a:lnTo>
                <a:lnTo>
                  <a:pt x="1001" y="304"/>
                </a:lnTo>
                <a:lnTo>
                  <a:pt x="1017" y="304"/>
                </a:lnTo>
                <a:lnTo>
                  <a:pt x="1025" y="312"/>
                </a:lnTo>
                <a:lnTo>
                  <a:pt x="1033" y="320"/>
                </a:lnTo>
                <a:lnTo>
                  <a:pt x="1057" y="320"/>
                </a:lnTo>
                <a:lnTo>
                  <a:pt x="1065" y="320"/>
                </a:lnTo>
                <a:lnTo>
                  <a:pt x="1065" y="376"/>
                </a:lnTo>
                <a:lnTo>
                  <a:pt x="1073" y="472"/>
                </a:lnTo>
                <a:lnTo>
                  <a:pt x="1089" y="496"/>
                </a:lnTo>
                <a:lnTo>
                  <a:pt x="1089" y="528"/>
                </a:lnTo>
                <a:lnTo>
                  <a:pt x="1097" y="536"/>
                </a:lnTo>
                <a:lnTo>
                  <a:pt x="1105" y="552"/>
                </a:lnTo>
                <a:lnTo>
                  <a:pt x="1105" y="560"/>
                </a:lnTo>
                <a:lnTo>
                  <a:pt x="1113" y="576"/>
                </a:lnTo>
                <a:lnTo>
                  <a:pt x="1113" y="600"/>
                </a:lnTo>
                <a:lnTo>
                  <a:pt x="1097" y="616"/>
                </a:lnTo>
                <a:lnTo>
                  <a:pt x="1097" y="632"/>
                </a:lnTo>
                <a:lnTo>
                  <a:pt x="1105" y="632"/>
                </a:lnTo>
                <a:lnTo>
                  <a:pt x="1097" y="648"/>
                </a:lnTo>
                <a:lnTo>
                  <a:pt x="1105" y="656"/>
                </a:lnTo>
                <a:lnTo>
                  <a:pt x="1105" y="664"/>
                </a:lnTo>
                <a:lnTo>
                  <a:pt x="1105" y="672"/>
                </a:lnTo>
                <a:lnTo>
                  <a:pt x="1097" y="680"/>
                </a:lnTo>
                <a:lnTo>
                  <a:pt x="1089" y="680"/>
                </a:lnTo>
                <a:lnTo>
                  <a:pt x="1081" y="696"/>
                </a:lnTo>
                <a:lnTo>
                  <a:pt x="1089" y="704"/>
                </a:lnTo>
                <a:lnTo>
                  <a:pt x="1089" y="712"/>
                </a:lnTo>
                <a:lnTo>
                  <a:pt x="1081" y="712"/>
                </a:lnTo>
                <a:lnTo>
                  <a:pt x="1049" y="728"/>
                </a:lnTo>
                <a:lnTo>
                  <a:pt x="1009" y="744"/>
                </a:lnTo>
                <a:lnTo>
                  <a:pt x="1017" y="736"/>
                </a:lnTo>
                <a:lnTo>
                  <a:pt x="1033" y="728"/>
                </a:lnTo>
                <a:lnTo>
                  <a:pt x="1025" y="728"/>
                </a:lnTo>
                <a:lnTo>
                  <a:pt x="1017" y="728"/>
                </a:lnTo>
                <a:lnTo>
                  <a:pt x="1009" y="728"/>
                </a:lnTo>
                <a:lnTo>
                  <a:pt x="1017" y="712"/>
                </a:lnTo>
                <a:lnTo>
                  <a:pt x="1017" y="704"/>
                </a:lnTo>
                <a:lnTo>
                  <a:pt x="1009" y="712"/>
                </a:lnTo>
                <a:lnTo>
                  <a:pt x="1001" y="712"/>
                </a:lnTo>
                <a:lnTo>
                  <a:pt x="1001" y="720"/>
                </a:lnTo>
                <a:lnTo>
                  <a:pt x="993" y="720"/>
                </a:lnTo>
                <a:lnTo>
                  <a:pt x="993" y="712"/>
                </a:lnTo>
                <a:lnTo>
                  <a:pt x="985" y="712"/>
                </a:lnTo>
                <a:lnTo>
                  <a:pt x="993" y="720"/>
                </a:lnTo>
                <a:lnTo>
                  <a:pt x="985" y="728"/>
                </a:lnTo>
                <a:lnTo>
                  <a:pt x="985" y="736"/>
                </a:lnTo>
                <a:lnTo>
                  <a:pt x="1001" y="744"/>
                </a:lnTo>
                <a:lnTo>
                  <a:pt x="1001" y="752"/>
                </a:lnTo>
                <a:lnTo>
                  <a:pt x="985" y="768"/>
                </a:lnTo>
                <a:lnTo>
                  <a:pt x="977" y="768"/>
                </a:lnTo>
                <a:lnTo>
                  <a:pt x="969" y="784"/>
                </a:lnTo>
                <a:lnTo>
                  <a:pt x="977" y="784"/>
                </a:lnTo>
                <a:lnTo>
                  <a:pt x="969" y="792"/>
                </a:lnTo>
                <a:lnTo>
                  <a:pt x="937" y="816"/>
                </a:lnTo>
                <a:lnTo>
                  <a:pt x="921" y="816"/>
                </a:lnTo>
                <a:lnTo>
                  <a:pt x="905" y="832"/>
                </a:lnTo>
                <a:lnTo>
                  <a:pt x="889" y="840"/>
                </a:lnTo>
                <a:lnTo>
                  <a:pt x="881" y="848"/>
                </a:lnTo>
                <a:lnTo>
                  <a:pt x="873" y="848"/>
                </a:lnTo>
                <a:lnTo>
                  <a:pt x="881" y="840"/>
                </a:lnTo>
                <a:lnTo>
                  <a:pt x="889" y="840"/>
                </a:lnTo>
                <a:lnTo>
                  <a:pt x="897" y="832"/>
                </a:lnTo>
                <a:lnTo>
                  <a:pt x="929" y="808"/>
                </a:lnTo>
                <a:lnTo>
                  <a:pt x="889" y="832"/>
                </a:lnTo>
                <a:lnTo>
                  <a:pt x="889" y="824"/>
                </a:lnTo>
                <a:lnTo>
                  <a:pt x="889" y="808"/>
                </a:lnTo>
                <a:lnTo>
                  <a:pt x="881" y="824"/>
                </a:lnTo>
                <a:lnTo>
                  <a:pt x="873" y="824"/>
                </a:lnTo>
                <a:lnTo>
                  <a:pt x="873" y="816"/>
                </a:lnTo>
                <a:lnTo>
                  <a:pt x="873" y="824"/>
                </a:lnTo>
                <a:lnTo>
                  <a:pt x="865" y="832"/>
                </a:lnTo>
                <a:lnTo>
                  <a:pt x="865" y="824"/>
                </a:lnTo>
                <a:lnTo>
                  <a:pt x="857" y="816"/>
                </a:lnTo>
                <a:lnTo>
                  <a:pt x="849" y="816"/>
                </a:lnTo>
                <a:lnTo>
                  <a:pt x="857" y="832"/>
                </a:lnTo>
                <a:lnTo>
                  <a:pt x="865" y="840"/>
                </a:lnTo>
                <a:lnTo>
                  <a:pt x="873" y="840"/>
                </a:lnTo>
                <a:lnTo>
                  <a:pt x="865" y="848"/>
                </a:lnTo>
                <a:lnTo>
                  <a:pt x="857" y="848"/>
                </a:lnTo>
                <a:lnTo>
                  <a:pt x="849" y="856"/>
                </a:lnTo>
                <a:lnTo>
                  <a:pt x="841" y="856"/>
                </a:lnTo>
                <a:lnTo>
                  <a:pt x="841" y="840"/>
                </a:lnTo>
                <a:lnTo>
                  <a:pt x="833" y="840"/>
                </a:lnTo>
                <a:lnTo>
                  <a:pt x="825" y="824"/>
                </a:lnTo>
                <a:lnTo>
                  <a:pt x="833" y="840"/>
                </a:lnTo>
                <a:lnTo>
                  <a:pt x="841" y="848"/>
                </a:lnTo>
                <a:lnTo>
                  <a:pt x="833" y="848"/>
                </a:lnTo>
                <a:lnTo>
                  <a:pt x="833" y="864"/>
                </a:lnTo>
                <a:lnTo>
                  <a:pt x="825" y="872"/>
                </a:lnTo>
                <a:lnTo>
                  <a:pt x="825" y="864"/>
                </a:lnTo>
                <a:lnTo>
                  <a:pt x="817" y="872"/>
                </a:lnTo>
                <a:lnTo>
                  <a:pt x="801" y="880"/>
                </a:lnTo>
                <a:lnTo>
                  <a:pt x="801" y="888"/>
                </a:lnTo>
                <a:lnTo>
                  <a:pt x="809" y="880"/>
                </a:lnTo>
                <a:lnTo>
                  <a:pt x="817" y="880"/>
                </a:lnTo>
                <a:lnTo>
                  <a:pt x="809" y="888"/>
                </a:lnTo>
                <a:lnTo>
                  <a:pt x="801" y="904"/>
                </a:lnTo>
                <a:lnTo>
                  <a:pt x="768" y="904"/>
                </a:lnTo>
                <a:lnTo>
                  <a:pt x="777" y="904"/>
                </a:lnTo>
                <a:lnTo>
                  <a:pt x="785" y="904"/>
                </a:lnTo>
                <a:lnTo>
                  <a:pt x="785" y="912"/>
                </a:lnTo>
                <a:lnTo>
                  <a:pt x="785" y="920"/>
                </a:lnTo>
                <a:lnTo>
                  <a:pt x="793" y="920"/>
                </a:lnTo>
                <a:lnTo>
                  <a:pt x="785" y="952"/>
                </a:lnTo>
                <a:lnTo>
                  <a:pt x="777" y="960"/>
                </a:lnTo>
                <a:lnTo>
                  <a:pt x="777" y="952"/>
                </a:lnTo>
                <a:lnTo>
                  <a:pt x="777" y="944"/>
                </a:lnTo>
                <a:lnTo>
                  <a:pt x="768" y="944"/>
                </a:lnTo>
                <a:lnTo>
                  <a:pt x="768" y="952"/>
                </a:lnTo>
                <a:lnTo>
                  <a:pt x="760" y="960"/>
                </a:lnTo>
                <a:lnTo>
                  <a:pt x="752" y="952"/>
                </a:lnTo>
                <a:lnTo>
                  <a:pt x="752" y="960"/>
                </a:lnTo>
                <a:lnTo>
                  <a:pt x="760" y="968"/>
                </a:lnTo>
                <a:lnTo>
                  <a:pt x="777" y="968"/>
                </a:lnTo>
                <a:lnTo>
                  <a:pt x="777" y="976"/>
                </a:lnTo>
                <a:lnTo>
                  <a:pt x="768" y="1000"/>
                </a:lnTo>
                <a:lnTo>
                  <a:pt x="768" y="1008"/>
                </a:lnTo>
                <a:lnTo>
                  <a:pt x="785" y="1032"/>
                </a:lnTo>
                <a:lnTo>
                  <a:pt x="777" y="1056"/>
                </a:lnTo>
                <a:lnTo>
                  <a:pt x="785" y="1064"/>
                </a:lnTo>
                <a:lnTo>
                  <a:pt x="793" y="1080"/>
                </a:lnTo>
                <a:lnTo>
                  <a:pt x="793" y="1088"/>
                </a:lnTo>
                <a:lnTo>
                  <a:pt x="785" y="1096"/>
                </a:lnTo>
                <a:lnTo>
                  <a:pt x="777" y="1104"/>
                </a:lnTo>
                <a:lnTo>
                  <a:pt x="768" y="1096"/>
                </a:lnTo>
                <a:lnTo>
                  <a:pt x="752" y="1080"/>
                </a:lnTo>
                <a:lnTo>
                  <a:pt x="728" y="1080"/>
                </a:lnTo>
                <a:lnTo>
                  <a:pt x="720" y="1080"/>
                </a:lnTo>
                <a:lnTo>
                  <a:pt x="704" y="1080"/>
                </a:lnTo>
                <a:lnTo>
                  <a:pt x="680" y="1064"/>
                </a:lnTo>
                <a:lnTo>
                  <a:pt x="664" y="1064"/>
                </a:lnTo>
                <a:lnTo>
                  <a:pt x="664" y="1056"/>
                </a:lnTo>
                <a:lnTo>
                  <a:pt x="656" y="1048"/>
                </a:lnTo>
                <a:lnTo>
                  <a:pt x="632" y="1048"/>
                </a:lnTo>
                <a:lnTo>
                  <a:pt x="624" y="1048"/>
                </a:lnTo>
                <a:lnTo>
                  <a:pt x="624" y="1032"/>
                </a:lnTo>
                <a:lnTo>
                  <a:pt x="616" y="1016"/>
                </a:lnTo>
                <a:lnTo>
                  <a:pt x="608" y="984"/>
                </a:lnTo>
                <a:lnTo>
                  <a:pt x="600" y="984"/>
                </a:lnTo>
                <a:lnTo>
                  <a:pt x="600" y="968"/>
                </a:lnTo>
                <a:lnTo>
                  <a:pt x="600" y="960"/>
                </a:lnTo>
                <a:lnTo>
                  <a:pt x="592" y="952"/>
                </a:lnTo>
                <a:lnTo>
                  <a:pt x="592" y="944"/>
                </a:lnTo>
                <a:lnTo>
                  <a:pt x="592" y="920"/>
                </a:lnTo>
                <a:lnTo>
                  <a:pt x="576" y="920"/>
                </a:lnTo>
                <a:lnTo>
                  <a:pt x="552" y="888"/>
                </a:lnTo>
                <a:lnTo>
                  <a:pt x="544" y="864"/>
                </a:lnTo>
                <a:lnTo>
                  <a:pt x="536" y="856"/>
                </a:lnTo>
                <a:lnTo>
                  <a:pt x="528" y="848"/>
                </a:lnTo>
                <a:lnTo>
                  <a:pt x="496" y="776"/>
                </a:lnTo>
                <a:lnTo>
                  <a:pt x="488" y="768"/>
                </a:lnTo>
                <a:lnTo>
                  <a:pt x="480" y="744"/>
                </a:lnTo>
                <a:lnTo>
                  <a:pt x="456" y="728"/>
                </a:lnTo>
                <a:lnTo>
                  <a:pt x="448" y="720"/>
                </a:lnTo>
                <a:lnTo>
                  <a:pt x="432" y="696"/>
                </a:lnTo>
                <a:lnTo>
                  <a:pt x="400" y="696"/>
                </a:lnTo>
                <a:lnTo>
                  <a:pt x="368" y="688"/>
                </a:lnTo>
                <a:lnTo>
                  <a:pt x="360" y="680"/>
                </a:lnTo>
                <a:lnTo>
                  <a:pt x="352" y="680"/>
                </a:lnTo>
                <a:lnTo>
                  <a:pt x="344" y="696"/>
                </a:lnTo>
                <a:lnTo>
                  <a:pt x="336" y="696"/>
                </a:lnTo>
                <a:lnTo>
                  <a:pt x="336" y="688"/>
                </a:lnTo>
                <a:lnTo>
                  <a:pt x="328" y="688"/>
                </a:lnTo>
                <a:lnTo>
                  <a:pt x="320" y="688"/>
                </a:lnTo>
                <a:lnTo>
                  <a:pt x="304" y="704"/>
                </a:lnTo>
                <a:lnTo>
                  <a:pt x="304" y="728"/>
                </a:lnTo>
                <a:lnTo>
                  <a:pt x="296" y="736"/>
                </a:lnTo>
                <a:lnTo>
                  <a:pt x="296" y="744"/>
                </a:lnTo>
                <a:lnTo>
                  <a:pt x="288" y="744"/>
                </a:lnTo>
                <a:lnTo>
                  <a:pt x="280" y="760"/>
                </a:lnTo>
                <a:lnTo>
                  <a:pt x="280" y="768"/>
                </a:lnTo>
                <a:lnTo>
                  <a:pt x="264" y="768"/>
                </a:lnTo>
                <a:lnTo>
                  <a:pt x="256" y="760"/>
                </a:lnTo>
                <a:lnTo>
                  <a:pt x="216" y="736"/>
                </a:lnTo>
                <a:lnTo>
                  <a:pt x="208" y="728"/>
                </a:lnTo>
                <a:lnTo>
                  <a:pt x="192" y="720"/>
                </a:lnTo>
                <a:lnTo>
                  <a:pt x="176" y="704"/>
                </a:lnTo>
                <a:lnTo>
                  <a:pt x="160" y="688"/>
                </a:lnTo>
                <a:lnTo>
                  <a:pt x="152" y="672"/>
                </a:lnTo>
                <a:lnTo>
                  <a:pt x="152" y="648"/>
                </a:lnTo>
                <a:lnTo>
                  <a:pt x="152" y="640"/>
                </a:lnTo>
                <a:lnTo>
                  <a:pt x="144" y="632"/>
                </a:lnTo>
                <a:lnTo>
                  <a:pt x="136" y="616"/>
                </a:lnTo>
                <a:lnTo>
                  <a:pt x="136" y="608"/>
                </a:lnTo>
                <a:lnTo>
                  <a:pt x="128" y="584"/>
                </a:lnTo>
                <a:lnTo>
                  <a:pt x="96" y="560"/>
                </a:lnTo>
                <a:lnTo>
                  <a:pt x="88" y="552"/>
                </a:lnTo>
                <a:lnTo>
                  <a:pt x="80" y="544"/>
                </a:lnTo>
                <a:lnTo>
                  <a:pt x="72" y="528"/>
                </a:lnTo>
                <a:lnTo>
                  <a:pt x="48" y="496"/>
                </a:lnTo>
                <a:lnTo>
                  <a:pt x="32" y="496"/>
                </a:lnTo>
                <a:lnTo>
                  <a:pt x="16" y="456"/>
                </a:lnTo>
                <a:lnTo>
                  <a:pt x="0" y="456"/>
                </a:lnTo>
                <a:lnTo>
                  <a:pt x="0" y="448"/>
                </a:lnTo>
                <a:close/>
              </a:path>
            </a:pathLst>
          </a:custGeom>
          <a:solidFill>
            <a:schemeClr val="accent2">
              <a:lumMod val="20000"/>
              <a:lumOff val="80000"/>
            </a:schemeClr>
          </a:solidFill>
          <a:ln w="6350">
            <a:solidFill>
              <a:srgbClr val="000000"/>
            </a:solidFill>
            <a:round/>
            <a:headEnd/>
            <a:tailEnd/>
          </a:ln>
        </p:spPr>
        <p:txBody>
          <a:bodyPr/>
          <a:lstStyle/>
          <a:p>
            <a:endParaRPr lang="en-US"/>
          </a:p>
        </p:txBody>
      </p:sp>
      <p:sp>
        <p:nvSpPr>
          <p:cNvPr id="50" name="Freeform 47"/>
          <p:cNvSpPr>
            <a:spLocks/>
          </p:cNvSpPr>
          <p:nvPr/>
        </p:nvSpPr>
        <p:spPr bwMode="auto">
          <a:xfrm>
            <a:off x="4386647" y="1661416"/>
            <a:ext cx="873022" cy="977668"/>
          </a:xfrm>
          <a:custGeom>
            <a:avLst/>
            <a:gdLst>
              <a:gd name="T0" fmla="*/ 2147483647 w 528"/>
              <a:gd name="T1" fmla="*/ 2147483647 h 592"/>
              <a:gd name="T2" fmla="*/ 2147483647 w 528"/>
              <a:gd name="T3" fmla="*/ 2147483647 h 592"/>
              <a:gd name="T4" fmla="*/ 2147483647 w 528"/>
              <a:gd name="T5" fmla="*/ 2147483647 h 592"/>
              <a:gd name="T6" fmla="*/ 2147483647 w 528"/>
              <a:gd name="T7" fmla="*/ 2147483647 h 592"/>
              <a:gd name="T8" fmla="*/ 2147483647 w 528"/>
              <a:gd name="T9" fmla="*/ 2147483647 h 592"/>
              <a:gd name="T10" fmla="*/ 2147483647 w 528"/>
              <a:gd name="T11" fmla="*/ 2147483647 h 592"/>
              <a:gd name="T12" fmla="*/ 2147483647 w 528"/>
              <a:gd name="T13" fmla="*/ 2147483647 h 592"/>
              <a:gd name="T14" fmla="*/ 2147483647 w 528"/>
              <a:gd name="T15" fmla="*/ 2147483647 h 592"/>
              <a:gd name="T16" fmla="*/ 2147483647 w 528"/>
              <a:gd name="T17" fmla="*/ 2147483647 h 592"/>
              <a:gd name="T18" fmla="*/ 2147483647 w 528"/>
              <a:gd name="T19" fmla="*/ 2147483647 h 592"/>
              <a:gd name="T20" fmla="*/ 2147483647 w 528"/>
              <a:gd name="T21" fmla="*/ 2147483647 h 592"/>
              <a:gd name="T22" fmla="*/ 2147483647 w 528"/>
              <a:gd name="T23" fmla="*/ 2147483647 h 592"/>
              <a:gd name="T24" fmla="*/ 2147483647 w 528"/>
              <a:gd name="T25" fmla="*/ 2147483647 h 592"/>
              <a:gd name="T26" fmla="*/ 2147483647 w 528"/>
              <a:gd name="T27" fmla="*/ 2147483647 h 592"/>
              <a:gd name="T28" fmla="*/ 2147483647 w 528"/>
              <a:gd name="T29" fmla="*/ 2147483647 h 592"/>
              <a:gd name="T30" fmla="*/ 2147483647 w 528"/>
              <a:gd name="T31" fmla="*/ 2147483647 h 592"/>
              <a:gd name="T32" fmla="*/ 2147483647 w 528"/>
              <a:gd name="T33" fmla="*/ 2147483647 h 592"/>
              <a:gd name="T34" fmla="*/ 2147483647 w 528"/>
              <a:gd name="T35" fmla="*/ 2147483647 h 592"/>
              <a:gd name="T36" fmla="*/ 2147483647 w 528"/>
              <a:gd name="T37" fmla="*/ 2147483647 h 592"/>
              <a:gd name="T38" fmla="*/ 2147483647 w 528"/>
              <a:gd name="T39" fmla="*/ 2147483647 h 592"/>
              <a:gd name="T40" fmla="*/ 2147483647 w 528"/>
              <a:gd name="T41" fmla="*/ 2147483647 h 592"/>
              <a:gd name="T42" fmla="*/ 2147483647 w 528"/>
              <a:gd name="T43" fmla="*/ 2147483647 h 592"/>
              <a:gd name="T44" fmla="*/ 2147483647 w 528"/>
              <a:gd name="T45" fmla="*/ 2147483647 h 592"/>
              <a:gd name="T46" fmla="*/ 2147483647 w 528"/>
              <a:gd name="T47" fmla="*/ 2147483647 h 592"/>
              <a:gd name="T48" fmla="*/ 2147483647 w 528"/>
              <a:gd name="T49" fmla="*/ 2147483647 h 592"/>
              <a:gd name="T50" fmla="*/ 2147483647 w 528"/>
              <a:gd name="T51" fmla="*/ 2147483647 h 592"/>
              <a:gd name="T52" fmla="*/ 2147483647 w 528"/>
              <a:gd name="T53" fmla="*/ 2147483647 h 592"/>
              <a:gd name="T54" fmla="*/ 2147483647 w 528"/>
              <a:gd name="T55" fmla="*/ 2147483647 h 592"/>
              <a:gd name="T56" fmla="*/ 2147483647 w 528"/>
              <a:gd name="T57" fmla="*/ 2147483647 h 592"/>
              <a:gd name="T58" fmla="*/ 2147483647 w 528"/>
              <a:gd name="T59" fmla="*/ 2147483647 h 592"/>
              <a:gd name="T60" fmla="*/ 2147483647 w 528"/>
              <a:gd name="T61" fmla="*/ 2147483647 h 592"/>
              <a:gd name="T62" fmla="*/ 2147483647 w 528"/>
              <a:gd name="T63" fmla="*/ 2147483647 h 592"/>
              <a:gd name="T64" fmla="*/ 2147483647 w 528"/>
              <a:gd name="T65" fmla="*/ 0 h 592"/>
              <a:gd name="T66" fmla="*/ 2147483647 w 528"/>
              <a:gd name="T67" fmla="*/ 2147483647 h 592"/>
              <a:gd name="T68" fmla="*/ 0 w 528"/>
              <a:gd name="T69" fmla="*/ 2147483647 h 592"/>
              <a:gd name="T70" fmla="*/ 2147483647 w 528"/>
              <a:gd name="T71" fmla="*/ 2147483647 h 592"/>
              <a:gd name="T72" fmla="*/ 2147483647 w 528"/>
              <a:gd name="T73" fmla="*/ 2147483647 h 592"/>
              <a:gd name="T74" fmla="*/ 2147483647 w 528"/>
              <a:gd name="T75" fmla="*/ 2147483647 h 592"/>
              <a:gd name="T76" fmla="*/ 2147483647 w 528"/>
              <a:gd name="T77" fmla="*/ 2147483647 h 592"/>
              <a:gd name="T78" fmla="*/ 2147483647 w 528"/>
              <a:gd name="T79" fmla="*/ 2147483647 h 592"/>
              <a:gd name="T80" fmla="*/ 2147483647 w 528"/>
              <a:gd name="T81" fmla="*/ 2147483647 h 592"/>
              <a:gd name="T82" fmla="*/ 2147483647 w 528"/>
              <a:gd name="T83" fmla="*/ 2147483647 h 592"/>
              <a:gd name="T84" fmla="*/ 2147483647 w 528"/>
              <a:gd name="T85" fmla="*/ 2147483647 h 592"/>
              <a:gd name="T86" fmla="*/ 2147483647 w 528"/>
              <a:gd name="T87" fmla="*/ 2147483647 h 592"/>
              <a:gd name="T88" fmla="*/ 2147483647 w 528"/>
              <a:gd name="T89" fmla="*/ 2147483647 h 592"/>
              <a:gd name="T90" fmla="*/ 2147483647 w 528"/>
              <a:gd name="T91" fmla="*/ 2147483647 h 592"/>
              <a:gd name="T92" fmla="*/ 2147483647 w 528"/>
              <a:gd name="T93" fmla="*/ 2147483647 h 592"/>
              <a:gd name="T94" fmla="*/ 2147483647 w 528"/>
              <a:gd name="T95" fmla="*/ 2147483647 h 592"/>
              <a:gd name="T96" fmla="*/ 2147483647 w 528"/>
              <a:gd name="T97" fmla="*/ 2147483647 h 59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8"/>
              <a:gd name="T148" fmla="*/ 0 h 592"/>
              <a:gd name="T149" fmla="*/ 528 w 528"/>
              <a:gd name="T150" fmla="*/ 592 h 59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8" h="592">
                <a:moveTo>
                  <a:pt x="432" y="584"/>
                </a:moveTo>
                <a:lnTo>
                  <a:pt x="432" y="576"/>
                </a:lnTo>
                <a:lnTo>
                  <a:pt x="424" y="544"/>
                </a:lnTo>
                <a:lnTo>
                  <a:pt x="400" y="536"/>
                </a:lnTo>
                <a:lnTo>
                  <a:pt x="376" y="512"/>
                </a:lnTo>
                <a:lnTo>
                  <a:pt x="376" y="496"/>
                </a:lnTo>
                <a:lnTo>
                  <a:pt x="352" y="488"/>
                </a:lnTo>
                <a:lnTo>
                  <a:pt x="344" y="480"/>
                </a:lnTo>
                <a:lnTo>
                  <a:pt x="336" y="480"/>
                </a:lnTo>
                <a:lnTo>
                  <a:pt x="328" y="480"/>
                </a:lnTo>
                <a:lnTo>
                  <a:pt x="312" y="464"/>
                </a:lnTo>
                <a:lnTo>
                  <a:pt x="312" y="456"/>
                </a:lnTo>
                <a:lnTo>
                  <a:pt x="320" y="448"/>
                </a:lnTo>
                <a:lnTo>
                  <a:pt x="320" y="440"/>
                </a:lnTo>
                <a:lnTo>
                  <a:pt x="312" y="432"/>
                </a:lnTo>
                <a:lnTo>
                  <a:pt x="312" y="424"/>
                </a:lnTo>
                <a:lnTo>
                  <a:pt x="312" y="416"/>
                </a:lnTo>
                <a:lnTo>
                  <a:pt x="320" y="392"/>
                </a:lnTo>
                <a:lnTo>
                  <a:pt x="312" y="384"/>
                </a:lnTo>
                <a:lnTo>
                  <a:pt x="304" y="384"/>
                </a:lnTo>
                <a:lnTo>
                  <a:pt x="304" y="368"/>
                </a:lnTo>
                <a:lnTo>
                  <a:pt x="304" y="360"/>
                </a:lnTo>
                <a:lnTo>
                  <a:pt x="312" y="352"/>
                </a:lnTo>
                <a:lnTo>
                  <a:pt x="336" y="336"/>
                </a:lnTo>
                <a:lnTo>
                  <a:pt x="344" y="328"/>
                </a:lnTo>
                <a:lnTo>
                  <a:pt x="344" y="272"/>
                </a:lnTo>
                <a:lnTo>
                  <a:pt x="336" y="272"/>
                </a:lnTo>
                <a:lnTo>
                  <a:pt x="344" y="264"/>
                </a:lnTo>
                <a:lnTo>
                  <a:pt x="376" y="240"/>
                </a:lnTo>
                <a:lnTo>
                  <a:pt x="416" y="200"/>
                </a:lnTo>
                <a:lnTo>
                  <a:pt x="424" y="176"/>
                </a:lnTo>
                <a:lnTo>
                  <a:pt x="456" y="152"/>
                </a:lnTo>
                <a:lnTo>
                  <a:pt x="488" y="152"/>
                </a:lnTo>
                <a:lnTo>
                  <a:pt x="512" y="136"/>
                </a:lnTo>
                <a:lnTo>
                  <a:pt x="520" y="120"/>
                </a:lnTo>
                <a:lnTo>
                  <a:pt x="528" y="120"/>
                </a:lnTo>
                <a:lnTo>
                  <a:pt x="520" y="120"/>
                </a:lnTo>
                <a:lnTo>
                  <a:pt x="504" y="128"/>
                </a:lnTo>
                <a:lnTo>
                  <a:pt x="496" y="128"/>
                </a:lnTo>
                <a:lnTo>
                  <a:pt x="488" y="120"/>
                </a:lnTo>
                <a:lnTo>
                  <a:pt x="432" y="120"/>
                </a:lnTo>
                <a:lnTo>
                  <a:pt x="432" y="104"/>
                </a:lnTo>
                <a:lnTo>
                  <a:pt x="424" y="104"/>
                </a:lnTo>
                <a:lnTo>
                  <a:pt x="408" y="128"/>
                </a:lnTo>
                <a:lnTo>
                  <a:pt x="384" y="128"/>
                </a:lnTo>
                <a:lnTo>
                  <a:pt x="368" y="120"/>
                </a:lnTo>
                <a:lnTo>
                  <a:pt x="368" y="112"/>
                </a:lnTo>
                <a:lnTo>
                  <a:pt x="352" y="112"/>
                </a:lnTo>
                <a:lnTo>
                  <a:pt x="352" y="96"/>
                </a:lnTo>
                <a:lnTo>
                  <a:pt x="344" y="96"/>
                </a:lnTo>
                <a:lnTo>
                  <a:pt x="328" y="112"/>
                </a:lnTo>
                <a:lnTo>
                  <a:pt x="320" y="96"/>
                </a:lnTo>
                <a:lnTo>
                  <a:pt x="312" y="88"/>
                </a:lnTo>
                <a:lnTo>
                  <a:pt x="304" y="88"/>
                </a:lnTo>
                <a:lnTo>
                  <a:pt x="304" y="80"/>
                </a:lnTo>
                <a:lnTo>
                  <a:pt x="312" y="80"/>
                </a:lnTo>
                <a:lnTo>
                  <a:pt x="304" y="80"/>
                </a:lnTo>
                <a:lnTo>
                  <a:pt x="288" y="80"/>
                </a:lnTo>
                <a:lnTo>
                  <a:pt x="264" y="72"/>
                </a:lnTo>
                <a:lnTo>
                  <a:pt x="256" y="72"/>
                </a:lnTo>
                <a:lnTo>
                  <a:pt x="248" y="88"/>
                </a:lnTo>
                <a:lnTo>
                  <a:pt x="232" y="88"/>
                </a:lnTo>
                <a:lnTo>
                  <a:pt x="224" y="72"/>
                </a:lnTo>
                <a:lnTo>
                  <a:pt x="200" y="72"/>
                </a:lnTo>
                <a:lnTo>
                  <a:pt x="200" y="64"/>
                </a:lnTo>
                <a:lnTo>
                  <a:pt x="192" y="72"/>
                </a:lnTo>
                <a:lnTo>
                  <a:pt x="176" y="72"/>
                </a:lnTo>
                <a:lnTo>
                  <a:pt x="168" y="64"/>
                </a:lnTo>
                <a:lnTo>
                  <a:pt x="168" y="56"/>
                </a:lnTo>
                <a:lnTo>
                  <a:pt x="168" y="24"/>
                </a:lnTo>
                <a:lnTo>
                  <a:pt x="152" y="0"/>
                </a:lnTo>
                <a:lnTo>
                  <a:pt x="136" y="0"/>
                </a:lnTo>
                <a:lnTo>
                  <a:pt x="136" y="32"/>
                </a:lnTo>
                <a:lnTo>
                  <a:pt x="128" y="40"/>
                </a:lnTo>
                <a:lnTo>
                  <a:pt x="0" y="40"/>
                </a:lnTo>
                <a:lnTo>
                  <a:pt x="8" y="72"/>
                </a:lnTo>
                <a:lnTo>
                  <a:pt x="8" y="88"/>
                </a:lnTo>
                <a:lnTo>
                  <a:pt x="8" y="128"/>
                </a:lnTo>
                <a:lnTo>
                  <a:pt x="8" y="152"/>
                </a:lnTo>
                <a:lnTo>
                  <a:pt x="16" y="160"/>
                </a:lnTo>
                <a:lnTo>
                  <a:pt x="24" y="168"/>
                </a:lnTo>
                <a:lnTo>
                  <a:pt x="24" y="200"/>
                </a:lnTo>
                <a:lnTo>
                  <a:pt x="24" y="216"/>
                </a:lnTo>
                <a:lnTo>
                  <a:pt x="24" y="232"/>
                </a:lnTo>
                <a:lnTo>
                  <a:pt x="24" y="240"/>
                </a:lnTo>
                <a:lnTo>
                  <a:pt x="32" y="256"/>
                </a:lnTo>
                <a:lnTo>
                  <a:pt x="32" y="272"/>
                </a:lnTo>
                <a:lnTo>
                  <a:pt x="32" y="296"/>
                </a:lnTo>
                <a:lnTo>
                  <a:pt x="40" y="304"/>
                </a:lnTo>
                <a:lnTo>
                  <a:pt x="48" y="320"/>
                </a:lnTo>
                <a:lnTo>
                  <a:pt x="48" y="344"/>
                </a:lnTo>
                <a:lnTo>
                  <a:pt x="48" y="352"/>
                </a:lnTo>
                <a:lnTo>
                  <a:pt x="32" y="368"/>
                </a:lnTo>
                <a:lnTo>
                  <a:pt x="24" y="376"/>
                </a:lnTo>
                <a:lnTo>
                  <a:pt x="24" y="384"/>
                </a:lnTo>
                <a:lnTo>
                  <a:pt x="40" y="400"/>
                </a:lnTo>
                <a:lnTo>
                  <a:pt x="48" y="408"/>
                </a:lnTo>
                <a:lnTo>
                  <a:pt x="56" y="408"/>
                </a:lnTo>
                <a:lnTo>
                  <a:pt x="56" y="448"/>
                </a:lnTo>
                <a:lnTo>
                  <a:pt x="48" y="544"/>
                </a:lnTo>
                <a:lnTo>
                  <a:pt x="56" y="584"/>
                </a:lnTo>
                <a:lnTo>
                  <a:pt x="56" y="592"/>
                </a:lnTo>
                <a:lnTo>
                  <a:pt x="136" y="592"/>
                </a:lnTo>
                <a:lnTo>
                  <a:pt x="400" y="592"/>
                </a:lnTo>
                <a:lnTo>
                  <a:pt x="432" y="584"/>
                </a:lnTo>
                <a:close/>
              </a:path>
            </a:pathLst>
          </a:custGeom>
          <a:solidFill>
            <a:schemeClr val="accent2">
              <a:lumMod val="20000"/>
              <a:lumOff val="80000"/>
            </a:schemeClr>
          </a:solidFill>
          <a:ln w="6350">
            <a:solidFill>
              <a:srgbClr val="000000"/>
            </a:solidFill>
            <a:round/>
            <a:headEnd/>
            <a:tailEnd/>
          </a:ln>
        </p:spPr>
        <p:txBody>
          <a:bodyPr/>
          <a:lstStyle/>
          <a:p>
            <a:endParaRPr lang="en-US"/>
          </a:p>
        </p:txBody>
      </p:sp>
      <p:sp>
        <p:nvSpPr>
          <p:cNvPr id="51" name="Freeform 48"/>
          <p:cNvSpPr>
            <a:spLocks/>
          </p:cNvSpPr>
          <p:nvPr/>
        </p:nvSpPr>
        <p:spPr bwMode="auto">
          <a:xfrm>
            <a:off x="4454024" y="2626183"/>
            <a:ext cx="792743" cy="528973"/>
          </a:xfrm>
          <a:custGeom>
            <a:avLst/>
            <a:gdLst>
              <a:gd name="T0" fmla="*/ 2147483647 w 480"/>
              <a:gd name="T1" fmla="*/ 2147483647 h 320"/>
              <a:gd name="T2" fmla="*/ 2147483647 w 480"/>
              <a:gd name="T3" fmla="*/ 2147483647 h 320"/>
              <a:gd name="T4" fmla="*/ 2147483647 w 480"/>
              <a:gd name="T5" fmla="*/ 2147483647 h 320"/>
              <a:gd name="T6" fmla="*/ 2147483647 w 480"/>
              <a:gd name="T7" fmla="*/ 2147483647 h 320"/>
              <a:gd name="T8" fmla="*/ 2147483647 w 480"/>
              <a:gd name="T9" fmla="*/ 2147483647 h 320"/>
              <a:gd name="T10" fmla="*/ 2147483647 w 480"/>
              <a:gd name="T11" fmla="*/ 2147483647 h 320"/>
              <a:gd name="T12" fmla="*/ 2147483647 w 480"/>
              <a:gd name="T13" fmla="*/ 2147483647 h 320"/>
              <a:gd name="T14" fmla="*/ 2147483647 w 480"/>
              <a:gd name="T15" fmla="*/ 2147483647 h 320"/>
              <a:gd name="T16" fmla="*/ 2147483647 w 480"/>
              <a:gd name="T17" fmla="*/ 2147483647 h 320"/>
              <a:gd name="T18" fmla="*/ 2147483647 w 480"/>
              <a:gd name="T19" fmla="*/ 2147483647 h 320"/>
              <a:gd name="T20" fmla="*/ 0 w 480"/>
              <a:gd name="T21" fmla="*/ 2147483647 h 320"/>
              <a:gd name="T22" fmla="*/ 0 w 480"/>
              <a:gd name="T23" fmla="*/ 2147483647 h 320"/>
              <a:gd name="T24" fmla="*/ 2147483647 w 480"/>
              <a:gd name="T25" fmla="*/ 2147483647 h 320"/>
              <a:gd name="T26" fmla="*/ 0 w 480"/>
              <a:gd name="T27" fmla="*/ 2147483647 h 320"/>
              <a:gd name="T28" fmla="*/ 2147483647 w 480"/>
              <a:gd name="T29" fmla="*/ 2147483647 h 320"/>
              <a:gd name="T30" fmla="*/ 2147483647 w 480"/>
              <a:gd name="T31" fmla="*/ 2147483647 h 320"/>
              <a:gd name="T32" fmla="*/ 0 w 480"/>
              <a:gd name="T33" fmla="*/ 2147483647 h 320"/>
              <a:gd name="T34" fmla="*/ 2147483647 w 480"/>
              <a:gd name="T35" fmla="*/ 2147483647 h 320"/>
              <a:gd name="T36" fmla="*/ 2147483647 w 480"/>
              <a:gd name="T37" fmla="*/ 2147483647 h 320"/>
              <a:gd name="T38" fmla="*/ 2147483647 w 480"/>
              <a:gd name="T39" fmla="*/ 0 h 320"/>
              <a:gd name="T40" fmla="*/ 2147483647 w 480"/>
              <a:gd name="T41" fmla="*/ 2147483647 h 320"/>
              <a:gd name="T42" fmla="*/ 2147483647 w 480"/>
              <a:gd name="T43" fmla="*/ 2147483647 h 320"/>
              <a:gd name="T44" fmla="*/ 2147483647 w 480"/>
              <a:gd name="T45" fmla="*/ 2147483647 h 320"/>
              <a:gd name="T46" fmla="*/ 2147483647 w 480"/>
              <a:gd name="T47" fmla="*/ 2147483647 h 320"/>
              <a:gd name="T48" fmla="*/ 2147483647 w 480"/>
              <a:gd name="T49" fmla="*/ 2147483647 h 320"/>
              <a:gd name="T50" fmla="*/ 2147483647 w 480"/>
              <a:gd name="T51" fmla="*/ 2147483647 h 320"/>
              <a:gd name="T52" fmla="*/ 2147483647 w 480"/>
              <a:gd name="T53" fmla="*/ 2147483647 h 320"/>
              <a:gd name="T54" fmla="*/ 2147483647 w 480"/>
              <a:gd name="T55" fmla="*/ 2147483647 h 320"/>
              <a:gd name="T56" fmla="*/ 2147483647 w 480"/>
              <a:gd name="T57" fmla="*/ 2147483647 h 320"/>
              <a:gd name="T58" fmla="*/ 2147483647 w 480"/>
              <a:gd name="T59" fmla="*/ 2147483647 h 320"/>
              <a:gd name="T60" fmla="*/ 2147483647 w 480"/>
              <a:gd name="T61" fmla="*/ 2147483647 h 320"/>
              <a:gd name="T62" fmla="*/ 2147483647 w 480"/>
              <a:gd name="T63" fmla="*/ 2147483647 h 320"/>
              <a:gd name="T64" fmla="*/ 2147483647 w 480"/>
              <a:gd name="T65" fmla="*/ 2147483647 h 320"/>
              <a:gd name="T66" fmla="*/ 2147483647 w 480"/>
              <a:gd name="T67" fmla="*/ 2147483647 h 320"/>
              <a:gd name="T68" fmla="*/ 2147483647 w 480"/>
              <a:gd name="T69" fmla="*/ 2147483647 h 320"/>
              <a:gd name="T70" fmla="*/ 2147483647 w 480"/>
              <a:gd name="T71" fmla="*/ 2147483647 h 320"/>
              <a:gd name="T72" fmla="*/ 2147483647 w 480"/>
              <a:gd name="T73" fmla="*/ 2147483647 h 320"/>
              <a:gd name="T74" fmla="*/ 2147483647 w 480"/>
              <a:gd name="T75" fmla="*/ 2147483647 h 320"/>
              <a:gd name="T76" fmla="*/ 2147483647 w 480"/>
              <a:gd name="T77" fmla="*/ 2147483647 h 320"/>
              <a:gd name="T78" fmla="*/ 2147483647 w 480"/>
              <a:gd name="T79" fmla="*/ 2147483647 h 320"/>
              <a:gd name="T80" fmla="*/ 2147483647 w 480"/>
              <a:gd name="T81" fmla="*/ 2147483647 h 320"/>
              <a:gd name="T82" fmla="*/ 2147483647 w 480"/>
              <a:gd name="T83" fmla="*/ 2147483647 h 320"/>
              <a:gd name="T84" fmla="*/ 2147483647 w 480"/>
              <a:gd name="T85" fmla="*/ 2147483647 h 320"/>
              <a:gd name="T86" fmla="*/ 2147483647 w 480"/>
              <a:gd name="T87" fmla="*/ 2147483647 h 320"/>
              <a:gd name="T88" fmla="*/ 2147483647 w 480"/>
              <a:gd name="T89" fmla="*/ 2147483647 h 320"/>
              <a:gd name="T90" fmla="*/ 2147483647 w 480"/>
              <a:gd name="T91" fmla="*/ 2147483647 h 320"/>
              <a:gd name="T92" fmla="*/ 2147483647 w 480"/>
              <a:gd name="T93" fmla="*/ 2147483647 h 32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80"/>
              <a:gd name="T142" fmla="*/ 0 h 320"/>
              <a:gd name="T143" fmla="*/ 480 w 480"/>
              <a:gd name="T144" fmla="*/ 320 h 32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80" h="320">
                <a:moveTo>
                  <a:pt x="56" y="304"/>
                </a:moveTo>
                <a:lnTo>
                  <a:pt x="56" y="272"/>
                </a:lnTo>
                <a:lnTo>
                  <a:pt x="56" y="264"/>
                </a:lnTo>
                <a:lnTo>
                  <a:pt x="56" y="256"/>
                </a:lnTo>
                <a:lnTo>
                  <a:pt x="56" y="248"/>
                </a:lnTo>
                <a:lnTo>
                  <a:pt x="48" y="224"/>
                </a:lnTo>
                <a:lnTo>
                  <a:pt x="48" y="216"/>
                </a:lnTo>
                <a:lnTo>
                  <a:pt x="40" y="216"/>
                </a:lnTo>
                <a:lnTo>
                  <a:pt x="40" y="200"/>
                </a:lnTo>
                <a:lnTo>
                  <a:pt x="40" y="168"/>
                </a:lnTo>
                <a:lnTo>
                  <a:pt x="24" y="160"/>
                </a:lnTo>
                <a:lnTo>
                  <a:pt x="16" y="152"/>
                </a:lnTo>
                <a:lnTo>
                  <a:pt x="16" y="144"/>
                </a:lnTo>
                <a:lnTo>
                  <a:pt x="16" y="136"/>
                </a:lnTo>
                <a:lnTo>
                  <a:pt x="16" y="128"/>
                </a:lnTo>
                <a:lnTo>
                  <a:pt x="16" y="120"/>
                </a:lnTo>
                <a:lnTo>
                  <a:pt x="8" y="104"/>
                </a:lnTo>
                <a:lnTo>
                  <a:pt x="0" y="88"/>
                </a:lnTo>
                <a:lnTo>
                  <a:pt x="0" y="80"/>
                </a:lnTo>
                <a:lnTo>
                  <a:pt x="16" y="40"/>
                </a:lnTo>
                <a:lnTo>
                  <a:pt x="0" y="40"/>
                </a:lnTo>
                <a:lnTo>
                  <a:pt x="0" y="32"/>
                </a:lnTo>
                <a:lnTo>
                  <a:pt x="8" y="32"/>
                </a:lnTo>
                <a:lnTo>
                  <a:pt x="8" y="24"/>
                </a:lnTo>
                <a:lnTo>
                  <a:pt x="0" y="16"/>
                </a:lnTo>
                <a:lnTo>
                  <a:pt x="0" y="8"/>
                </a:lnTo>
                <a:lnTo>
                  <a:pt x="16" y="8"/>
                </a:lnTo>
                <a:lnTo>
                  <a:pt x="96" y="8"/>
                </a:lnTo>
                <a:lnTo>
                  <a:pt x="360" y="8"/>
                </a:lnTo>
                <a:lnTo>
                  <a:pt x="392" y="0"/>
                </a:lnTo>
                <a:lnTo>
                  <a:pt x="400" y="16"/>
                </a:lnTo>
                <a:lnTo>
                  <a:pt x="400" y="24"/>
                </a:lnTo>
                <a:lnTo>
                  <a:pt x="400" y="32"/>
                </a:lnTo>
                <a:lnTo>
                  <a:pt x="400" y="48"/>
                </a:lnTo>
                <a:lnTo>
                  <a:pt x="400" y="56"/>
                </a:lnTo>
                <a:lnTo>
                  <a:pt x="408" y="72"/>
                </a:lnTo>
                <a:lnTo>
                  <a:pt x="408" y="80"/>
                </a:lnTo>
                <a:lnTo>
                  <a:pt x="424" y="88"/>
                </a:lnTo>
                <a:lnTo>
                  <a:pt x="432" y="88"/>
                </a:lnTo>
                <a:lnTo>
                  <a:pt x="440" y="88"/>
                </a:lnTo>
                <a:lnTo>
                  <a:pt x="440" y="104"/>
                </a:lnTo>
                <a:lnTo>
                  <a:pt x="448" y="104"/>
                </a:lnTo>
                <a:lnTo>
                  <a:pt x="456" y="120"/>
                </a:lnTo>
                <a:lnTo>
                  <a:pt x="456" y="128"/>
                </a:lnTo>
                <a:lnTo>
                  <a:pt x="464" y="128"/>
                </a:lnTo>
                <a:lnTo>
                  <a:pt x="472" y="136"/>
                </a:lnTo>
                <a:lnTo>
                  <a:pt x="480" y="136"/>
                </a:lnTo>
                <a:lnTo>
                  <a:pt x="480" y="152"/>
                </a:lnTo>
                <a:lnTo>
                  <a:pt x="480" y="160"/>
                </a:lnTo>
                <a:lnTo>
                  <a:pt x="472" y="176"/>
                </a:lnTo>
                <a:lnTo>
                  <a:pt x="464" y="176"/>
                </a:lnTo>
                <a:lnTo>
                  <a:pt x="464" y="184"/>
                </a:lnTo>
                <a:lnTo>
                  <a:pt x="464" y="192"/>
                </a:lnTo>
                <a:lnTo>
                  <a:pt x="464" y="200"/>
                </a:lnTo>
                <a:lnTo>
                  <a:pt x="448" y="200"/>
                </a:lnTo>
                <a:lnTo>
                  <a:pt x="448" y="208"/>
                </a:lnTo>
                <a:lnTo>
                  <a:pt x="432" y="208"/>
                </a:lnTo>
                <a:lnTo>
                  <a:pt x="416" y="216"/>
                </a:lnTo>
                <a:lnTo>
                  <a:pt x="416" y="232"/>
                </a:lnTo>
                <a:lnTo>
                  <a:pt x="416" y="240"/>
                </a:lnTo>
                <a:lnTo>
                  <a:pt x="424" y="256"/>
                </a:lnTo>
                <a:lnTo>
                  <a:pt x="424" y="264"/>
                </a:lnTo>
                <a:lnTo>
                  <a:pt x="416" y="272"/>
                </a:lnTo>
                <a:lnTo>
                  <a:pt x="416" y="280"/>
                </a:lnTo>
                <a:lnTo>
                  <a:pt x="416" y="288"/>
                </a:lnTo>
                <a:lnTo>
                  <a:pt x="408" y="296"/>
                </a:lnTo>
                <a:lnTo>
                  <a:pt x="392" y="296"/>
                </a:lnTo>
                <a:lnTo>
                  <a:pt x="392" y="312"/>
                </a:lnTo>
                <a:lnTo>
                  <a:pt x="400" y="312"/>
                </a:lnTo>
                <a:lnTo>
                  <a:pt x="392" y="320"/>
                </a:lnTo>
                <a:lnTo>
                  <a:pt x="376" y="304"/>
                </a:lnTo>
                <a:lnTo>
                  <a:pt x="368" y="296"/>
                </a:lnTo>
                <a:lnTo>
                  <a:pt x="64" y="304"/>
                </a:lnTo>
                <a:lnTo>
                  <a:pt x="56" y="304"/>
                </a:lnTo>
                <a:close/>
              </a:path>
            </a:pathLst>
          </a:custGeom>
          <a:solidFill>
            <a:schemeClr val="accent2">
              <a:lumMod val="20000"/>
              <a:lumOff val="80000"/>
            </a:schemeClr>
          </a:solidFill>
          <a:ln w="6350">
            <a:solidFill>
              <a:srgbClr val="000000"/>
            </a:solidFill>
            <a:round/>
            <a:headEnd/>
            <a:tailEnd/>
          </a:ln>
        </p:spPr>
        <p:txBody>
          <a:bodyPr/>
          <a:lstStyle/>
          <a:p>
            <a:endParaRPr lang="en-US"/>
          </a:p>
        </p:txBody>
      </p:sp>
      <p:sp>
        <p:nvSpPr>
          <p:cNvPr id="52" name="Freeform 49"/>
          <p:cNvSpPr>
            <a:spLocks/>
          </p:cNvSpPr>
          <p:nvPr/>
        </p:nvSpPr>
        <p:spPr bwMode="auto">
          <a:xfrm>
            <a:off x="4558670" y="3116451"/>
            <a:ext cx="885923" cy="766940"/>
          </a:xfrm>
          <a:custGeom>
            <a:avLst/>
            <a:gdLst>
              <a:gd name="T0" fmla="*/ 2147483647 w 536"/>
              <a:gd name="T1" fmla="*/ 2147483647 h 464"/>
              <a:gd name="T2" fmla="*/ 2147483647 w 536"/>
              <a:gd name="T3" fmla="*/ 2147483647 h 464"/>
              <a:gd name="T4" fmla="*/ 2147483647 w 536"/>
              <a:gd name="T5" fmla="*/ 2147483647 h 464"/>
              <a:gd name="T6" fmla="*/ 2147483647 w 536"/>
              <a:gd name="T7" fmla="*/ 2147483647 h 464"/>
              <a:gd name="T8" fmla="*/ 2147483647 w 536"/>
              <a:gd name="T9" fmla="*/ 2147483647 h 464"/>
              <a:gd name="T10" fmla="*/ 2147483647 w 536"/>
              <a:gd name="T11" fmla="*/ 2147483647 h 464"/>
              <a:gd name="T12" fmla="*/ 2147483647 w 536"/>
              <a:gd name="T13" fmla="*/ 2147483647 h 464"/>
              <a:gd name="T14" fmla="*/ 2147483647 w 536"/>
              <a:gd name="T15" fmla="*/ 2147483647 h 464"/>
              <a:gd name="T16" fmla="*/ 2147483647 w 536"/>
              <a:gd name="T17" fmla="*/ 2147483647 h 464"/>
              <a:gd name="T18" fmla="*/ 2147483647 w 536"/>
              <a:gd name="T19" fmla="*/ 2147483647 h 464"/>
              <a:gd name="T20" fmla="*/ 2147483647 w 536"/>
              <a:gd name="T21" fmla="*/ 2147483647 h 464"/>
              <a:gd name="T22" fmla="*/ 2147483647 w 536"/>
              <a:gd name="T23" fmla="*/ 2147483647 h 464"/>
              <a:gd name="T24" fmla="*/ 2147483647 w 536"/>
              <a:gd name="T25" fmla="*/ 2147483647 h 464"/>
              <a:gd name="T26" fmla="*/ 2147483647 w 536"/>
              <a:gd name="T27" fmla="*/ 2147483647 h 464"/>
              <a:gd name="T28" fmla="*/ 0 w 536"/>
              <a:gd name="T29" fmla="*/ 2147483647 h 464"/>
              <a:gd name="T30" fmla="*/ 2147483647 w 536"/>
              <a:gd name="T31" fmla="*/ 0 h 464"/>
              <a:gd name="T32" fmla="*/ 2147483647 w 536"/>
              <a:gd name="T33" fmla="*/ 2147483647 h 464"/>
              <a:gd name="T34" fmla="*/ 2147483647 w 536"/>
              <a:gd name="T35" fmla="*/ 2147483647 h 464"/>
              <a:gd name="T36" fmla="*/ 2147483647 w 536"/>
              <a:gd name="T37" fmla="*/ 2147483647 h 464"/>
              <a:gd name="T38" fmla="*/ 2147483647 w 536"/>
              <a:gd name="T39" fmla="*/ 2147483647 h 464"/>
              <a:gd name="T40" fmla="*/ 2147483647 w 536"/>
              <a:gd name="T41" fmla="*/ 2147483647 h 464"/>
              <a:gd name="T42" fmla="*/ 2147483647 w 536"/>
              <a:gd name="T43" fmla="*/ 2147483647 h 464"/>
              <a:gd name="T44" fmla="*/ 2147483647 w 536"/>
              <a:gd name="T45" fmla="*/ 2147483647 h 464"/>
              <a:gd name="T46" fmla="*/ 2147483647 w 536"/>
              <a:gd name="T47" fmla="*/ 2147483647 h 464"/>
              <a:gd name="T48" fmla="*/ 2147483647 w 536"/>
              <a:gd name="T49" fmla="*/ 2147483647 h 464"/>
              <a:gd name="T50" fmla="*/ 2147483647 w 536"/>
              <a:gd name="T51" fmla="*/ 2147483647 h 464"/>
              <a:gd name="T52" fmla="*/ 2147483647 w 536"/>
              <a:gd name="T53" fmla="*/ 2147483647 h 464"/>
              <a:gd name="T54" fmla="*/ 2147483647 w 536"/>
              <a:gd name="T55" fmla="*/ 2147483647 h 464"/>
              <a:gd name="T56" fmla="*/ 2147483647 w 536"/>
              <a:gd name="T57" fmla="*/ 2147483647 h 464"/>
              <a:gd name="T58" fmla="*/ 2147483647 w 536"/>
              <a:gd name="T59" fmla="*/ 2147483647 h 464"/>
              <a:gd name="T60" fmla="*/ 2147483647 w 536"/>
              <a:gd name="T61" fmla="*/ 2147483647 h 464"/>
              <a:gd name="T62" fmla="*/ 2147483647 w 536"/>
              <a:gd name="T63" fmla="*/ 2147483647 h 464"/>
              <a:gd name="T64" fmla="*/ 2147483647 w 536"/>
              <a:gd name="T65" fmla="*/ 2147483647 h 464"/>
              <a:gd name="T66" fmla="*/ 2147483647 w 536"/>
              <a:gd name="T67" fmla="*/ 2147483647 h 464"/>
              <a:gd name="T68" fmla="*/ 2147483647 w 536"/>
              <a:gd name="T69" fmla="*/ 2147483647 h 464"/>
              <a:gd name="T70" fmla="*/ 2147483647 w 536"/>
              <a:gd name="T71" fmla="*/ 2147483647 h 464"/>
              <a:gd name="T72" fmla="*/ 2147483647 w 536"/>
              <a:gd name="T73" fmla="*/ 2147483647 h 464"/>
              <a:gd name="T74" fmla="*/ 2147483647 w 536"/>
              <a:gd name="T75" fmla="*/ 2147483647 h 464"/>
              <a:gd name="T76" fmla="*/ 2147483647 w 536"/>
              <a:gd name="T77" fmla="*/ 2147483647 h 464"/>
              <a:gd name="T78" fmla="*/ 2147483647 w 536"/>
              <a:gd name="T79" fmla="*/ 2147483647 h 464"/>
              <a:gd name="T80" fmla="*/ 2147483647 w 536"/>
              <a:gd name="T81" fmla="*/ 2147483647 h 464"/>
              <a:gd name="T82" fmla="*/ 2147483647 w 536"/>
              <a:gd name="T83" fmla="*/ 2147483647 h 464"/>
              <a:gd name="T84" fmla="*/ 2147483647 w 536"/>
              <a:gd name="T85" fmla="*/ 2147483647 h 464"/>
              <a:gd name="T86" fmla="*/ 2147483647 w 536"/>
              <a:gd name="T87" fmla="*/ 2147483647 h 464"/>
              <a:gd name="T88" fmla="*/ 2147483647 w 536"/>
              <a:gd name="T89" fmla="*/ 2147483647 h 464"/>
              <a:gd name="T90" fmla="*/ 2147483647 w 536"/>
              <a:gd name="T91" fmla="*/ 2147483647 h 464"/>
              <a:gd name="T92" fmla="*/ 2147483647 w 536"/>
              <a:gd name="T93" fmla="*/ 2147483647 h 464"/>
              <a:gd name="T94" fmla="*/ 2147483647 w 536"/>
              <a:gd name="T95" fmla="*/ 2147483647 h 464"/>
              <a:gd name="T96" fmla="*/ 2147483647 w 536"/>
              <a:gd name="T97" fmla="*/ 2147483647 h 464"/>
              <a:gd name="T98" fmla="*/ 2147483647 w 536"/>
              <a:gd name="T99" fmla="*/ 2147483647 h 464"/>
              <a:gd name="T100" fmla="*/ 2147483647 w 536"/>
              <a:gd name="T101" fmla="*/ 2147483647 h 464"/>
              <a:gd name="T102" fmla="*/ 2147483647 w 536"/>
              <a:gd name="T103" fmla="*/ 2147483647 h 464"/>
              <a:gd name="T104" fmla="*/ 2147483647 w 536"/>
              <a:gd name="T105" fmla="*/ 2147483647 h 464"/>
              <a:gd name="T106" fmla="*/ 2147483647 w 536"/>
              <a:gd name="T107" fmla="*/ 2147483647 h 464"/>
              <a:gd name="T108" fmla="*/ 2147483647 w 536"/>
              <a:gd name="T109" fmla="*/ 2147483647 h 464"/>
              <a:gd name="T110" fmla="*/ 2147483647 w 536"/>
              <a:gd name="T111" fmla="*/ 2147483647 h 464"/>
              <a:gd name="T112" fmla="*/ 2147483647 w 536"/>
              <a:gd name="T113" fmla="*/ 2147483647 h 464"/>
              <a:gd name="T114" fmla="*/ 2147483647 w 536"/>
              <a:gd name="T115" fmla="*/ 2147483647 h 464"/>
              <a:gd name="T116" fmla="*/ 2147483647 w 536"/>
              <a:gd name="T117" fmla="*/ 2147483647 h 464"/>
              <a:gd name="T118" fmla="*/ 2147483647 w 536"/>
              <a:gd name="T119" fmla="*/ 2147483647 h 46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36"/>
              <a:gd name="T181" fmla="*/ 0 h 464"/>
              <a:gd name="T182" fmla="*/ 536 w 536"/>
              <a:gd name="T183" fmla="*/ 464 h 46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36" h="464">
                <a:moveTo>
                  <a:pt x="96" y="432"/>
                </a:moveTo>
                <a:lnTo>
                  <a:pt x="88" y="376"/>
                </a:lnTo>
                <a:lnTo>
                  <a:pt x="88" y="160"/>
                </a:lnTo>
                <a:lnTo>
                  <a:pt x="72" y="160"/>
                </a:lnTo>
                <a:lnTo>
                  <a:pt x="64" y="144"/>
                </a:lnTo>
                <a:lnTo>
                  <a:pt x="64" y="136"/>
                </a:lnTo>
                <a:lnTo>
                  <a:pt x="64" y="128"/>
                </a:lnTo>
                <a:lnTo>
                  <a:pt x="48" y="120"/>
                </a:lnTo>
                <a:lnTo>
                  <a:pt x="48" y="112"/>
                </a:lnTo>
                <a:lnTo>
                  <a:pt x="64" y="104"/>
                </a:lnTo>
                <a:lnTo>
                  <a:pt x="64" y="96"/>
                </a:lnTo>
                <a:lnTo>
                  <a:pt x="64" y="88"/>
                </a:lnTo>
                <a:lnTo>
                  <a:pt x="56" y="88"/>
                </a:lnTo>
                <a:lnTo>
                  <a:pt x="56" y="80"/>
                </a:lnTo>
                <a:lnTo>
                  <a:pt x="48" y="88"/>
                </a:lnTo>
                <a:lnTo>
                  <a:pt x="40" y="80"/>
                </a:lnTo>
                <a:lnTo>
                  <a:pt x="24" y="72"/>
                </a:lnTo>
                <a:lnTo>
                  <a:pt x="32" y="72"/>
                </a:lnTo>
                <a:lnTo>
                  <a:pt x="16" y="48"/>
                </a:lnTo>
                <a:lnTo>
                  <a:pt x="8" y="40"/>
                </a:lnTo>
                <a:lnTo>
                  <a:pt x="8" y="32"/>
                </a:lnTo>
                <a:lnTo>
                  <a:pt x="0" y="8"/>
                </a:lnTo>
                <a:lnTo>
                  <a:pt x="304" y="0"/>
                </a:lnTo>
                <a:lnTo>
                  <a:pt x="312" y="8"/>
                </a:lnTo>
                <a:lnTo>
                  <a:pt x="328" y="24"/>
                </a:lnTo>
                <a:lnTo>
                  <a:pt x="328" y="32"/>
                </a:lnTo>
                <a:lnTo>
                  <a:pt x="320" y="40"/>
                </a:lnTo>
                <a:lnTo>
                  <a:pt x="320" y="64"/>
                </a:lnTo>
                <a:lnTo>
                  <a:pt x="344" y="104"/>
                </a:lnTo>
                <a:lnTo>
                  <a:pt x="376" y="128"/>
                </a:lnTo>
                <a:lnTo>
                  <a:pt x="392" y="136"/>
                </a:lnTo>
                <a:lnTo>
                  <a:pt x="392" y="176"/>
                </a:lnTo>
                <a:lnTo>
                  <a:pt x="408" y="176"/>
                </a:lnTo>
                <a:lnTo>
                  <a:pt x="408" y="160"/>
                </a:lnTo>
                <a:lnTo>
                  <a:pt x="424" y="168"/>
                </a:lnTo>
                <a:lnTo>
                  <a:pt x="440" y="176"/>
                </a:lnTo>
                <a:lnTo>
                  <a:pt x="440" y="184"/>
                </a:lnTo>
                <a:lnTo>
                  <a:pt x="432" y="200"/>
                </a:lnTo>
                <a:lnTo>
                  <a:pt x="432" y="216"/>
                </a:lnTo>
                <a:lnTo>
                  <a:pt x="424" y="224"/>
                </a:lnTo>
                <a:lnTo>
                  <a:pt x="424" y="240"/>
                </a:lnTo>
                <a:lnTo>
                  <a:pt x="432" y="256"/>
                </a:lnTo>
                <a:lnTo>
                  <a:pt x="456" y="264"/>
                </a:lnTo>
                <a:lnTo>
                  <a:pt x="456" y="272"/>
                </a:lnTo>
                <a:lnTo>
                  <a:pt x="472" y="272"/>
                </a:lnTo>
                <a:lnTo>
                  <a:pt x="480" y="280"/>
                </a:lnTo>
                <a:lnTo>
                  <a:pt x="496" y="288"/>
                </a:lnTo>
                <a:lnTo>
                  <a:pt x="496" y="304"/>
                </a:lnTo>
                <a:lnTo>
                  <a:pt x="504" y="320"/>
                </a:lnTo>
                <a:lnTo>
                  <a:pt x="496" y="328"/>
                </a:lnTo>
                <a:lnTo>
                  <a:pt x="496" y="336"/>
                </a:lnTo>
                <a:lnTo>
                  <a:pt x="504" y="344"/>
                </a:lnTo>
                <a:lnTo>
                  <a:pt x="512" y="352"/>
                </a:lnTo>
                <a:lnTo>
                  <a:pt x="512" y="360"/>
                </a:lnTo>
                <a:lnTo>
                  <a:pt x="512" y="352"/>
                </a:lnTo>
                <a:lnTo>
                  <a:pt x="512" y="344"/>
                </a:lnTo>
                <a:lnTo>
                  <a:pt x="520" y="344"/>
                </a:lnTo>
                <a:lnTo>
                  <a:pt x="520" y="352"/>
                </a:lnTo>
                <a:lnTo>
                  <a:pt x="528" y="360"/>
                </a:lnTo>
                <a:lnTo>
                  <a:pt x="536" y="368"/>
                </a:lnTo>
                <a:lnTo>
                  <a:pt x="528" y="368"/>
                </a:lnTo>
                <a:lnTo>
                  <a:pt x="528" y="400"/>
                </a:lnTo>
                <a:lnTo>
                  <a:pt x="520" y="400"/>
                </a:lnTo>
                <a:lnTo>
                  <a:pt x="504" y="408"/>
                </a:lnTo>
                <a:lnTo>
                  <a:pt x="496" y="432"/>
                </a:lnTo>
                <a:lnTo>
                  <a:pt x="496" y="440"/>
                </a:lnTo>
                <a:lnTo>
                  <a:pt x="488" y="440"/>
                </a:lnTo>
                <a:lnTo>
                  <a:pt x="496" y="440"/>
                </a:lnTo>
                <a:lnTo>
                  <a:pt x="496" y="448"/>
                </a:lnTo>
                <a:lnTo>
                  <a:pt x="504" y="448"/>
                </a:lnTo>
                <a:lnTo>
                  <a:pt x="496" y="448"/>
                </a:lnTo>
                <a:lnTo>
                  <a:pt x="488" y="464"/>
                </a:lnTo>
                <a:lnTo>
                  <a:pt x="440" y="464"/>
                </a:lnTo>
                <a:lnTo>
                  <a:pt x="448" y="440"/>
                </a:lnTo>
                <a:lnTo>
                  <a:pt x="456" y="432"/>
                </a:lnTo>
                <a:lnTo>
                  <a:pt x="456" y="424"/>
                </a:lnTo>
                <a:lnTo>
                  <a:pt x="448" y="416"/>
                </a:lnTo>
                <a:lnTo>
                  <a:pt x="440" y="416"/>
                </a:lnTo>
                <a:lnTo>
                  <a:pt x="96" y="432"/>
                </a:lnTo>
                <a:close/>
              </a:path>
            </a:pathLst>
          </a:custGeom>
          <a:solidFill>
            <a:schemeClr val="accent2">
              <a:lumMod val="20000"/>
              <a:lumOff val="80000"/>
            </a:schemeClr>
          </a:solidFill>
          <a:ln w="6350">
            <a:solidFill>
              <a:srgbClr val="000000"/>
            </a:solidFill>
            <a:round/>
            <a:headEnd/>
            <a:tailEnd/>
          </a:ln>
        </p:spPr>
        <p:txBody>
          <a:bodyPr/>
          <a:lstStyle/>
          <a:p>
            <a:endParaRPr lang="en-US"/>
          </a:p>
        </p:txBody>
      </p:sp>
      <p:sp>
        <p:nvSpPr>
          <p:cNvPr id="53" name="Freeform 50"/>
          <p:cNvSpPr>
            <a:spLocks/>
          </p:cNvSpPr>
          <p:nvPr/>
        </p:nvSpPr>
        <p:spPr bwMode="auto">
          <a:xfrm>
            <a:off x="4717793" y="3803113"/>
            <a:ext cx="660857" cy="609251"/>
          </a:xfrm>
          <a:custGeom>
            <a:avLst/>
            <a:gdLst>
              <a:gd name="T0" fmla="*/ 2147483647 w 400"/>
              <a:gd name="T1" fmla="*/ 2147483647 h 368"/>
              <a:gd name="T2" fmla="*/ 2147483647 w 400"/>
              <a:gd name="T3" fmla="*/ 2147483647 h 368"/>
              <a:gd name="T4" fmla="*/ 2147483647 w 400"/>
              <a:gd name="T5" fmla="*/ 2147483647 h 368"/>
              <a:gd name="T6" fmla="*/ 2147483647 w 400"/>
              <a:gd name="T7" fmla="*/ 2147483647 h 368"/>
              <a:gd name="T8" fmla="*/ 2147483647 w 400"/>
              <a:gd name="T9" fmla="*/ 2147483647 h 368"/>
              <a:gd name="T10" fmla="*/ 2147483647 w 400"/>
              <a:gd name="T11" fmla="*/ 2147483647 h 368"/>
              <a:gd name="T12" fmla="*/ 2147483647 w 400"/>
              <a:gd name="T13" fmla="*/ 2147483647 h 368"/>
              <a:gd name="T14" fmla="*/ 2147483647 w 400"/>
              <a:gd name="T15" fmla="*/ 2147483647 h 368"/>
              <a:gd name="T16" fmla="*/ 2147483647 w 400"/>
              <a:gd name="T17" fmla="*/ 2147483647 h 368"/>
              <a:gd name="T18" fmla="*/ 2147483647 w 400"/>
              <a:gd name="T19" fmla="*/ 2147483647 h 368"/>
              <a:gd name="T20" fmla="*/ 2147483647 w 400"/>
              <a:gd name="T21" fmla="*/ 2147483647 h 368"/>
              <a:gd name="T22" fmla="*/ 2147483647 w 400"/>
              <a:gd name="T23" fmla="*/ 2147483647 h 368"/>
              <a:gd name="T24" fmla="*/ 2147483647 w 400"/>
              <a:gd name="T25" fmla="*/ 2147483647 h 368"/>
              <a:gd name="T26" fmla="*/ 2147483647 w 400"/>
              <a:gd name="T27" fmla="*/ 2147483647 h 368"/>
              <a:gd name="T28" fmla="*/ 2147483647 w 400"/>
              <a:gd name="T29" fmla="*/ 2147483647 h 368"/>
              <a:gd name="T30" fmla="*/ 2147483647 w 400"/>
              <a:gd name="T31" fmla="*/ 2147483647 h 368"/>
              <a:gd name="T32" fmla="*/ 2147483647 w 400"/>
              <a:gd name="T33" fmla="*/ 2147483647 h 368"/>
              <a:gd name="T34" fmla="*/ 2147483647 w 400"/>
              <a:gd name="T35" fmla="*/ 2147483647 h 368"/>
              <a:gd name="T36" fmla="*/ 2147483647 w 400"/>
              <a:gd name="T37" fmla="*/ 2147483647 h 368"/>
              <a:gd name="T38" fmla="*/ 2147483647 w 400"/>
              <a:gd name="T39" fmla="*/ 2147483647 h 368"/>
              <a:gd name="T40" fmla="*/ 2147483647 w 400"/>
              <a:gd name="T41" fmla="*/ 2147483647 h 368"/>
              <a:gd name="T42" fmla="*/ 2147483647 w 400"/>
              <a:gd name="T43" fmla="*/ 2147483647 h 368"/>
              <a:gd name="T44" fmla="*/ 2147483647 w 400"/>
              <a:gd name="T45" fmla="*/ 2147483647 h 368"/>
              <a:gd name="T46" fmla="*/ 2147483647 w 400"/>
              <a:gd name="T47" fmla="*/ 2147483647 h 368"/>
              <a:gd name="T48" fmla="*/ 2147483647 w 400"/>
              <a:gd name="T49" fmla="*/ 2147483647 h 368"/>
              <a:gd name="T50" fmla="*/ 2147483647 w 400"/>
              <a:gd name="T51" fmla="*/ 2147483647 h 368"/>
              <a:gd name="T52" fmla="*/ 2147483647 w 400"/>
              <a:gd name="T53" fmla="*/ 2147483647 h 368"/>
              <a:gd name="T54" fmla="*/ 2147483647 w 400"/>
              <a:gd name="T55" fmla="*/ 2147483647 h 368"/>
              <a:gd name="T56" fmla="*/ 2147483647 w 400"/>
              <a:gd name="T57" fmla="*/ 2147483647 h 368"/>
              <a:gd name="T58" fmla="*/ 2147483647 w 400"/>
              <a:gd name="T59" fmla="*/ 2147483647 h 368"/>
              <a:gd name="T60" fmla="*/ 2147483647 w 400"/>
              <a:gd name="T61" fmla="*/ 2147483647 h 368"/>
              <a:gd name="T62" fmla="*/ 2147483647 w 400"/>
              <a:gd name="T63" fmla="*/ 2147483647 h 368"/>
              <a:gd name="T64" fmla="*/ 2147483647 w 400"/>
              <a:gd name="T65" fmla="*/ 2147483647 h 368"/>
              <a:gd name="T66" fmla="*/ 2147483647 w 400"/>
              <a:gd name="T67" fmla="*/ 2147483647 h 368"/>
              <a:gd name="T68" fmla="*/ 2147483647 w 400"/>
              <a:gd name="T69" fmla="*/ 2147483647 h 368"/>
              <a:gd name="T70" fmla="*/ 2147483647 w 400"/>
              <a:gd name="T71" fmla="*/ 2147483647 h 368"/>
              <a:gd name="T72" fmla="*/ 2147483647 w 400"/>
              <a:gd name="T73" fmla="*/ 0 h 368"/>
              <a:gd name="T74" fmla="*/ 2147483647 w 400"/>
              <a:gd name="T75" fmla="*/ 0 h 368"/>
              <a:gd name="T76" fmla="*/ 0 w 400"/>
              <a:gd name="T77" fmla="*/ 2147483647 h 368"/>
              <a:gd name="T78" fmla="*/ 0 w 400"/>
              <a:gd name="T79" fmla="*/ 2147483647 h 368"/>
              <a:gd name="T80" fmla="*/ 2147483647 w 400"/>
              <a:gd name="T81" fmla="*/ 2147483647 h 368"/>
              <a:gd name="T82" fmla="*/ 2147483647 w 400"/>
              <a:gd name="T83" fmla="*/ 2147483647 h 368"/>
              <a:gd name="T84" fmla="*/ 2147483647 w 400"/>
              <a:gd name="T85" fmla="*/ 2147483647 h 368"/>
              <a:gd name="T86" fmla="*/ 2147483647 w 400"/>
              <a:gd name="T87" fmla="*/ 2147483647 h 368"/>
              <a:gd name="T88" fmla="*/ 2147483647 w 400"/>
              <a:gd name="T89" fmla="*/ 2147483647 h 368"/>
              <a:gd name="T90" fmla="*/ 2147483647 w 400"/>
              <a:gd name="T91" fmla="*/ 2147483647 h 368"/>
              <a:gd name="T92" fmla="*/ 2147483647 w 400"/>
              <a:gd name="T93" fmla="*/ 2147483647 h 36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00"/>
              <a:gd name="T142" fmla="*/ 0 h 368"/>
              <a:gd name="T143" fmla="*/ 400 w 400"/>
              <a:gd name="T144" fmla="*/ 368 h 36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00" h="368">
                <a:moveTo>
                  <a:pt x="296" y="344"/>
                </a:moveTo>
                <a:lnTo>
                  <a:pt x="296" y="344"/>
                </a:lnTo>
                <a:lnTo>
                  <a:pt x="296" y="336"/>
                </a:lnTo>
                <a:lnTo>
                  <a:pt x="288" y="320"/>
                </a:lnTo>
                <a:lnTo>
                  <a:pt x="288" y="312"/>
                </a:lnTo>
                <a:lnTo>
                  <a:pt x="280" y="304"/>
                </a:lnTo>
                <a:lnTo>
                  <a:pt x="288" y="296"/>
                </a:lnTo>
                <a:lnTo>
                  <a:pt x="288" y="288"/>
                </a:lnTo>
                <a:lnTo>
                  <a:pt x="296" y="288"/>
                </a:lnTo>
                <a:lnTo>
                  <a:pt x="288" y="280"/>
                </a:lnTo>
                <a:lnTo>
                  <a:pt x="296" y="280"/>
                </a:lnTo>
                <a:lnTo>
                  <a:pt x="296" y="272"/>
                </a:lnTo>
                <a:lnTo>
                  <a:pt x="296" y="264"/>
                </a:lnTo>
                <a:lnTo>
                  <a:pt x="296" y="256"/>
                </a:lnTo>
                <a:lnTo>
                  <a:pt x="304" y="256"/>
                </a:lnTo>
                <a:lnTo>
                  <a:pt x="304" y="248"/>
                </a:lnTo>
                <a:lnTo>
                  <a:pt x="312" y="240"/>
                </a:lnTo>
                <a:lnTo>
                  <a:pt x="312" y="232"/>
                </a:lnTo>
                <a:lnTo>
                  <a:pt x="328" y="216"/>
                </a:lnTo>
                <a:lnTo>
                  <a:pt x="336" y="208"/>
                </a:lnTo>
                <a:lnTo>
                  <a:pt x="336" y="184"/>
                </a:lnTo>
                <a:lnTo>
                  <a:pt x="344" y="176"/>
                </a:lnTo>
                <a:lnTo>
                  <a:pt x="352" y="168"/>
                </a:lnTo>
                <a:lnTo>
                  <a:pt x="360" y="152"/>
                </a:lnTo>
                <a:lnTo>
                  <a:pt x="352" y="152"/>
                </a:lnTo>
                <a:lnTo>
                  <a:pt x="360" y="144"/>
                </a:lnTo>
                <a:lnTo>
                  <a:pt x="368" y="144"/>
                </a:lnTo>
                <a:lnTo>
                  <a:pt x="368" y="136"/>
                </a:lnTo>
                <a:lnTo>
                  <a:pt x="368" y="128"/>
                </a:lnTo>
                <a:lnTo>
                  <a:pt x="368" y="120"/>
                </a:lnTo>
                <a:lnTo>
                  <a:pt x="368" y="112"/>
                </a:lnTo>
                <a:lnTo>
                  <a:pt x="376" y="96"/>
                </a:lnTo>
                <a:lnTo>
                  <a:pt x="384" y="88"/>
                </a:lnTo>
                <a:lnTo>
                  <a:pt x="384" y="80"/>
                </a:lnTo>
                <a:lnTo>
                  <a:pt x="376" y="80"/>
                </a:lnTo>
                <a:lnTo>
                  <a:pt x="384" y="80"/>
                </a:lnTo>
                <a:lnTo>
                  <a:pt x="384" y="72"/>
                </a:lnTo>
                <a:lnTo>
                  <a:pt x="400" y="64"/>
                </a:lnTo>
                <a:lnTo>
                  <a:pt x="400" y="56"/>
                </a:lnTo>
                <a:lnTo>
                  <a:pt x="392" y="48"/>
                </a:lnTo>
                <a:lnTo>
                  <a:pt x="344" y="48"/>
                </a:lnTo>
                <a:lnTo>
                  <a:pt x="352" y="24"/>
                </a:lnTo>
                <a:lnTo>
                  <a:pt x="360" y="16"/>
                </a:lnTo>
                <a:lnTo>
                  <a:pt x="360" y="8"/>
                </a:lnTo>
                <a:lnTo>
                  <a:pt x="352" y="0"/>
                </a:lnTo>
                <a:lnTo>
                  <a:pt x="344" y="0"/>
                </a:lnTo>
                <a:lnTo>
                  <a:pt x="0" y="16"/>
                </a:lnTo>
                <a:lnTo>
                  <a:pt x="16" y="128"/>
                </a:lnTo>
                <a:lnTo>
                  <a:pt x="8" y="304"/>
                </a:lnTo>
                <a:lnTo>
                  <a:pt x="16" y="312"/>
                </a:lnTo>
                <a:lnTo>
                  <a:pt x="40" y="312"/>
                </a:lnTo>
                <a:lnTo>
                  <a:pt x="48" y="312"/>
                </a:lnTo>
                <a:lnTo>
                  <a:pt x="48" y="368"/>
                </a:lnTo>
                <a:lnTo>
                  <a:pt x="288" y="360"/>
                </a:lnTo>
                <a:lnTo>
                  <a:pt x="296" y="344"/>
                </a:lnTo>
                <a:close/>
              </a:path>
            </a:pathLst>
          </a:custGeom>
          <a:solidFill>
            <a:schemeClr val="accent2">
              <a:lumMod val="50000"/>
            </a:schemeClr>
          </a:solidFill>
          <a:ln w="6350">
            <a:solidFill>
              <a:srgbClr val="000000"/>
            </a:solidFill>
            <a:round/>
            <a:headEnd/>
            <a:tailEnd/>
          </a:ln>
        </p:spPr>
        <p:txBody>
          <a:bodyPr/>
          <a:lstStyle/>
          <a:p>
            <a:endParaRPr lang="en-US"/>
          </a:p>
        </p:txBody>
      </p:sp>
      <p:sp>
        <p:nvSpPr>
          <p:cNvPr id="54" name="Freeform 51"/>
          <p:cNvSpPr>
            <a:spLocks/>
          </p:cNvSpPr>
          <p:nvPr/>
        </p:nvSpPr>
        <p:spPr bwMode="auto">
          <a:xfrm>
            <a:off x="4796637" y="4398029"/>
            <a:ext cx="741137" cy="662291"/>
          </a:xfrm>
          <a:custGeom>
            <a:avLst/>
            <a:gdLst>
              <a:gd name="T0" fmla="*/ 2147483647 w 448"/>
              <a:gd name="T1" fmla="*/ 2147483647 h 400"/>
              <a:gd name="T2" fmla="*/ 2147483647 w 448"/>
              <a:gd name="T3" fmla="*/ 2147483647 h 400"/>
              <a:gd name="T4" fmla="*/ 2147483647 w 448"/>
              <a:gd name="T5" fmla="*/ 2147483647 h 400"/>
              <a:gd name="T6" fmla="*/ 2147483647 w 448"/>
              <a:gd name="T7" fmla="*/ 2147483647 h 400"/>
              <a:gd name="T8" fmla="*/ 2147483647 w 448"/>
              <a:gd name="T9" fmla="*/ 0 h 400"/>
              <a:gd name="T10" fmla="*/ 2147483647 w 448"/>
              <a:gd name="T11" fmla="*/ 2147483647 h 400"/>
              <a:gd name="T12" fmla="*/ 2147483647 w 448"/>
              <a:gd name="T13" fmla="*/ 2147483647 h 400"/>
              <a:gd name="T14" fmla="*/ 2147483647 w 448"/>
              <a:gd name="T15" fmla="*/ 2147483647 h 400"/>
              <a:gd name="T16" fmla="*/ 2147483647 w 448"/>
              <a:gd name="T17" fmla="*/ 2147483647 h 400"/>
              <a:gd name="T18" fmla="*/ 2147483647 w 448"/>
              <a:gd name="T19" fmla="*/ 2147483647 h 400"/>
              <a:gd name="T20" fmla="*/ 2147483647 w 448"/>
              <a:gd name="T21" fmla="*/ 2147483647 h 400"/>
              <a:gd name="T22" fmla="*/ 2147483647 w 448"/>
              <a:gd name="T23" fmla="*/ 2147483647 h 400"/>
              <a:gd name="T24" fmla="*/ 2147483647 w 448"/>
              <a:gd name="T25" fmla="*/ 2147483647 h 400"/>
              <a:gd name="T26" fmla="*/ 2147483647 w 448"/>
              <a:gd name="T27" fmla="*/ 2147483647 h 400"/>
              <a:gd name="T28" fmla="*/ 2147483647 w 448"/>
              <a:gd name="T29" fmla="*/ 2147483647 h 400"/>
              <a:gd name="T30" fmla="*/ 2147483647 w 448"/>
              <a:gd name="T31" fmla="*/ 2147483647 h 400"/>
              <a:gd name="T32" fmla="*/ 2147483647 w 448"/>
              <a:gd name="T33" fmla="*/ 2147483647 h 400"/>
              <a:gd name="T34" fmla="*/ 2147483647 w 448"/>
              <a:gd name="T35" fmla="*/ 2147483647 h 400"/>
              <a:gd name="T36" fmla="*/ 2147483647 w 448"/>
              <a:gd name="T37" fmla="*/ 2147483647 h 400"/>
              <a:gd name="T38" fmla="*/ 2147483647 w 448"/>
              <a:gd name="T39" fmla="*/ 2147483647 h 400"/>
              <a:gd name="T40" fmla="*/ 2147483647 w 448"/>
              <a:gd name="T41" fmla="*/ 2147483647 h 400"/>
              <a:gd name="T42" fmla="*/ 2147483647 w 448"/>
              <a:gd name="T43" fmla="*/ 2147483647 h 400"/>
              <a:gd name="T44" fmla="*/ 2147483647 w 448"/>
              <a:gd name="T45" fmla="*/ 2147483647 h 400"/>
              <a:gd name="T46" fmla="*/ 2147483647 w 448"/>
              <a:gd name="T47" fmla="*/ 2147483647 h 400"/>
              <a:gd name="T48" fmla="*/ 2147483647 w 448"/>
              <a:gd name="T49" fmla="*/ 2147483647 h 400"/>
              <a:gd name="T50" fmla="*/ 2147483647 w 448"/>
              <a:gd name="T51" fmla="*/ 2147483647 h 400"/>
              <a:gd name="T52" fmla="*/ 2147483647 w 448"/>
              <a:gd name="T53" fmla="*/ 2147483647 h 400"/>
              <a:gd name="T54" fmla="*/ 2147483647 w 448"/>
              <a:gd name="T55" fmla="*/ 2147483647 h 400"/>
              <a:gd name="T56" fmla="*/ 2147483647 w 448"/>
              <a:gd name="T57" fmla="*/ 2147483647 h 400"/>
              <a:gd name="T58" fmla="*/ 2147483647 w 448"/>
              <a:gd name="T59" fmla="*/ 2147483647 h 400"/>
              <a:gd name="T60" fmla="*/ 2147483647 w 448"/>
              <a:gd name="T61" fmla="*/ 2147483647 h 400"/>
              <a:gd name="T62" fmla="*/ 2147483647 w 448"/>
              <a:gd name="T63" fmla="*/ 2147483647 h 400"/>
              <a:gd name="T64" fmla="*/ 2147483647 w 448"/>
              <a:gd name="T65" fmla="*/ 2147483647 h 400"/>
              <a:gd name="T66" fmla="*/ 2147483647 w 448"/>
              <a:gd name="T67" fmla="*/ 2147483647 h 400"/>
              <a:gd name="T68" fmla="*/ 2147483647 w 448"/>
              <a:gd name="T69" fmla="*/ 2147483647 h 400"/>
              <a:gd name="T70" fmla="*/ 2147483647 w 448"/>
              <a:gd name="T71" fmla="*/ 2147483647 h 400"/>
              <a:gd name="T72" fmla="*/ 2147483647 w 448"/>
              <a:gd name="T73" fmla="*/ 2147483647 h 400"/>
              <a:gd name="T74" fmla="*/ 2147483647 w 448"/>
              <a:gd name="T75" fmla="*/ 2147483647 h 400"/>
              <a:gd name="T76" fmla="*/ 2147483647 w 448"/>
              <a:gd name="T77" fmla="*/ 2147483647 h 400"/>
              <a:gd name="T78" fmla="*/ 2147483647 w 448"/>
              <a:gd name="T79" fmla="*/ 2147483647 h 400"/>
              <a:gd name="T80" fmla="*/ 2147483647 w 448"/>
              <a:gd name="T81" fmla="*/ 2147483647 h 400"/>
              <a:gd name="T82" fmla="*/ 2147483647 w 448"/>
              <a:gd name="T83" fmla="*/ 2147483647 h 400"/>
              <a:gd name="T84" fmla="*/ 2147483647 w 448"/>
              <a:gd name="T85" fmla="*/ 2147483647 h 400"/>
              <a:gd name="T86" fmla="*/ 2147483647 w 448"/>
              <a:gd name="T87" fmla="*/ 2147483647 h 400"/>
              <a:gd name="T88" fmla="*/ 2147483647 w 448"/>
              <a:gd name="T89" fmla="*/ 2147483647 h 400"/>
              <a:gd name="T90" fmla="*/ 2147483647 w 448"/>
              <a:gd name="T91" fmla="*/ 2147483647 h 400"/>
              <a:gd name="T92" fmla="*/ 2147483647 w 448"/>
              <a:gd name="T93" fmla="*/ 2147483647 h 400"/>
              <a:gd name="T94" fmla="*/ 2147483647 w 448"/>
              <a:gd name="T95" fmla="*/ 2147483647 h 400"/>
              <a:gd name="T96" fmla="*/ 2147483647 w 448"/>
              <a:gd name="T97" fmla="*/ 2147483647 h 400"/>
              <a:gd name="T98" fmla="*/ 2147483647 w 448"/>
              <a:gd name="T99" fmla="*/ 2147483647 h 400"/>
              <a:gd name="T100" fmla="*/ 2147483647 w 448"/>
              <a:gd name="T101" fmla="*/ 2147483647 h 400"/>
              <a:gd name="T102" fmla="*/ 2147483647 w 448"/>
              <a:gd name="T103" fmla="*/ 2147483647 h 400"/>
              <a:gd name="T104" fmla="*/ 2147483647 w 448"/>
              <a:gd name="T105" fmla="*/ 2147483647 h 400"/>
              <a:gd name="T106" fmla="*/ 2147483647 w 448"/>
              <a:gd name="T107" fmla="*/ 2147483647 h 400"/>
              <a:gd name="T108" fmla="*/ 2147483647 w 448"/>
              <a:gd name="T109" fmla="*/ 2147483647 h 400"/>
              <a:gd name="T110" fmla="*/ 2147483647 w 448"/>
              <a:gd name="T111" fmla="*/ 2147483647 h 400"/>
              <a:gd name="T112" fmla="*/ 2147483647 w 448"/>
              <a:gd name="T113" fmla="*/ 2147483647 h 400"/>
              <a:gd name="T114" fmla="*/ 2147483647 w 448"/>
              <a:gd name="T115" fmla="*/ 2147483647 h 400"/>
              <a:gd name="T116" fmla="*/ 2147483647 w 448"/>
              <a:gd name="T117" fmla="*/ 2147483647 h 400"/>
              <a:gd name="T118" fmla="*/ 2147483647 w 448"/>
              <a:gd name="T119" fmla="*/ 2147483647 h 4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48"/>
              <a:gd name="T181" fmla="*/ 0 h 400"/>
              <a:gd name="T182" fmla="*/ 448 w 448"/>
              <a:gd name="T183" fmla="*/ 400 h 40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48" h="400">
                <a:moveTo>
                  <a:pt x="40" y="304"/>
                </a:moveTo>
                <a:lnTo>
                  <a:pt x="40" y="288"/>
                </a:lnTo>
                <a:lnTo>
                  <a:pt x="32" y="280"/>
                </a:lnTo>
                <a:lnTo>
                  <a:pt x="40" y="264"/>
                </a:lnTo>
                <a:lnTo>
                  <a:pt x="32" y="264"/>
                </a:lnTo>
                <a:lnTo>
                  <a:pt x="32" y="248"/>
                </a:lnTo>
                <a:lnTo>
                  <a:pt x="48" y="232"/>
                </a:lnTo>
                <a:lnTo>
                  <a:pt x="48" y="208"/>
                </a:lnTo>
                <a:lnTo>
                  <a:pt x="40" y="192"/>
                </a:lnTo>
                <a:lnTo>
                  <a:pt x="40" y="184"/>
                </a:lnTo>
                <a:lnTo>
                  <a:pt x="32" y="168"/>
                </a:lnTo>
                <a:lnTo>
                  <a:pt x="24" y="160"/>
                </a:lnTo>
                <a:lnTo>
                  <a:pt x="24" y="128"/>
                </a:lnTo>
                <a:lnTo>
                  <a:pt x="8" y="104"/>
                </a:lnTo>
                <a:lnTo>
                  <a:pt x="0" y="8"/>
                </a:lnTo>
                <a:lnTo>
                  <a:pt x="240" y="0"/>
                </a:lnTo>
                <a:lnTo>
                  <a:pt x="240" y="8"/>
                </a:lnTo>
                <a:lnTo>
                  <a:pt x="248" y="8"/>
                </a:lnTo>
                <a:lnTo>
                  <a:pt x="248" y="16"/>
                </a:lnTo>
                <a:lnTo>
                  <a:pt x="248" y="24"/>
                </a:lnTo>
                <a:lnTo>
                  <a:pt x="256" y="24"/>
                </a:lnTo>
                <a:lnTo>
                  <a:pt x="248" y="32"/>
                </a:lnTo>
                <a:lnTo>
                  <a:pt x="248" y="40"/>
                </a:lnTo>
                <a:lnTo>
                  <a:pt x="256" y="40"/>
                </a:lnTo>
                <a:lnTo>
                  <a:pt x="256" y="48"/>
                </a:lnTo>
                <a:lnTo>
                  <a:pt x="256" y="56"/>
                </a:lnTo>
                <a:lnTo>
                  <a:pt x="256" y="64"/>
                </a:lnTo>
                <a:lnTo>
                  <a:pt x="264" y="64"/>
                </a:lnTo>
                <a:lnTo>
                  <a:pt x="264" y="72"/>
                </a:lnTo>
                <a:lnTo>
                  <a:pt x="264" y="80"/>
                </a:lnTo>
                <a:lnTo>
                  <a:pt x="256" y="80"/>
                </a:lnTo>
                <a:lnTo>
                  <a:pt x="248" y="80"/>
                </a:lnTo>
                <a:lnTo>
                  <a:pt x="248" y="88"/>
                </a:lnTo>
                <a:lnTo>
                  <a:pt x="256" y="88"/>
                </a:lnTo>
                <a:lnTo>
                  <a:pt x="248" y="96"/>
                </a:lnTo>
                <a:lnTo>
                  <a:pt x="248" y="104"/>
                </a:lnTo>
                <a:lnTo>
                  <a:pt x="248" y="120"/>
                </a:lnTo>
                <a:lnTo>
                  <a:pt x="240" y="112"/>
                </a:lnTo>
                <a:lnTo>
                  <a:pt x="232" y="136"/>
                </a:lnTo>
                <a:lnTo>
                  <a:pt x="224" y="144"/>
                </a:lnTo>
                <a:lnTo>
                  <a:pt x="232" y="144"/>
                </a:lnTo>
                <a:lnTo>
                  <a:pt x="224" y="152"/>
                </a:lnTo>
                <a:lnTo>
                  <a:pt x="224" y="160"/>
                </a:lnTo>
                <a:lnTo>
                  <a:pt x="216" y="168"/>
                </a:lnTo>
                <a:lnTo>
                  <a:pt x="224" y="168"/>
                </a:lnTo>
                <a:lnTo>
                  <a:pt x="224" y="176"/>
                </a:lnTo>
                <a:lnTo>
                  <a:pt x="208" y="184"/>
                </a:lnTo>
                <a:lnTo>
                  <a:pt x="208" y="192"/>
                </a:lnTo>
                <a:lnTo>
                  <a:pt x="216" y="192"/>
                </a:lnTo>
                <a:lnTo>
                  <a:pt x="216" y="200"/>
                </a:lnTo>
                <a:lnTo>
                  <a:pt x="216" y="208"/>
                </a:lnTo>
                <a:lnTo>
                  <a:pt x="376" y="192"/>
                </a:lnTo>
                <a:lnTo>
                  <a:pt x="376" y="216"/>
                </a:lnTo>
                <a:lnTo>
                  <a:pt x="368" y="224"/>
                </a:lnTo>
                <a:lnTo>
                  <a:pt x="368" y="240"/>
                </a:lnTo>
                <a:lnTo>
                  <a:pt x="376" y="240"/>
                </a:lnTo>
                <a:lnTo>
                  <a:pt x="392" y="264"/>
                </a:lnTo>
                <a:lnTo>
                  <a:pt x="392" y="272"/>
                </a:lnTo>
                <a:lnTo>
                  <a:pt x="384" y="280"/>
                </a:lnTo>
                <a:lnTo>
                  <a:pt x="368" y="272"/>
                </a:lnTo>
                <a:lnTo>
                  <a:pt x="360" y="272"/>
                </a:lnTo>
                <a:lnTo>
                  <a:pt x="360" y="264"/>
                </a:lnTo>
                <a:lnTo>
                  <a:pt x="352" y="256"/>
                </a:lnTo>
                <a:lnTo>
                  <a:pt x="344" y="256"/>
                </a:lnTo>
                <a:lnTo>
                  <a:pt x="336" y="264"/>
                </a:lnTo>
                <a:lnTo>
                  <a:pt x="328" y="272"/>
                </a:lnTo>
                <a:lnTo>
                  <a:pt x="320" y="288"/>
                </a:lnTo>
                <a:lnTo>
                  <a:pt x="320" y="296"/>
                </a:lnTo>
                <a:lnTo>
                  <a:pt x="344" y="296"/>
                </a:lnTo>
                <a:lnTo>
                  <a:pt x="360" y="296"/>
                </a:lnTo>
                <a:lnTo>
                  <a:pt x="368" y="288"/>
                </a:lnTo>
                <a:lnTo>
                  <a:pt x="376" y="288"/>
                </a:lnTo>
                <a:lnTo>
                  <a:pt x="384" y="280"/>
                </a:lnTo>
                <a:lnTo>
                  <a:pt x="392" y="288"/>
                </a:lnTo>
                <a:lnTo>
                  <a:pt x="384" y="296"/>
                </a:lnTo>
                <a:lnTo>
                  <a:pt x="376" y="296"/>
                </a:lnTo>
                <a:lnTo>
                  <a:pt x="376" y="304"/>
                </a:lnTo>
                <a:lnTo>
                  <a:pt x="384" y="304"/>
                </a:lnTo>
                <a:lnTo>
                  <a:pt x="392" y="304"/>
                </a:lnTo>
                <a:lnTo>
                  <a:pt x="400" y="304"/>
                </a:lnTo>
                <a:lnTo>
                  <a:pt x="400" y="296"/>
                </a:lnTo>
                <a:lnTo>
                  <a:pt x="408" y="288"/>
                </a:lnTo>
                <a:lnTo>
                  <a:pt x="408" y="296"/>
                </a:lnTo>
                <a:lnTo>
                  <a:pt x="416" y="296"/>
                </a:lnTo>
                <a:lnTo>
                  <a:pt x="408" y="312"/>
                </a:lnTo>
                <a:lnTo>
                  <a:pt x="416" y="312"/>
                </a:lnTo>
                <a:lnTo>
                  <a:pt x="424" y="312"/>
                </a:lnTo>
                <a:lnTo>
                  <a:pt x="424" y="320"/>
                </a:lnTo>
                <a:lnTo>
                  <a:pt x="408" y="320"/>
                </a:lnTo>
                <a:lnTo>
                  <a:pt x="392" y="320"/>
                </a:lnTo>
                <a:lnTo>
                  <a:pt x="392" y="336"/>
                </a:lnTo>
                <a:lnTo>
                  <a:pt x="392" y="344"/>
                </a:lnTo>
                <a:lnTo>
                  <a:pt x="392" y="352"/>
                </a:lnTo>
                <a:lnTo>
                  <a:pt x="400" y="352"/>
                </a:lnTo>
                <a:lnTo>
                  <a:pt x="408" y="352"/>
                </a:lnTo>
                <a:lnTo>
                  <a:pt x="408" y="360"/>
                </a:lnTo>
                <a:lnTo>
                  <a:pt x="424" y="360"/>
                </a:lnTo>
                <a:lnTo>
                  <a:pt x="440" y="368"/>
                </a:lnTo>
                <a:lnTo>
                  <a:pt x="440" y="376"/>
                </a:lnTo>
                <a:lnTo>
                  <a:pt x="448" y="376"/>
                </a:lnTo>
                <a:lnTo>
                  <a:pt x="448" y="384"/>
                </a:lnTo>
                <a:lnTo>
                  <a:pt x="440" y="384"/>
                </a:lnTo>
                <a:lnTo>
                  <a:pt x="440" y="392"/>
                </a:lnTo>
                <a:lnTo>
                  <a:pt x="432" y="384"/>
                </a:lnTo>
                <a:lnTo>
                  <a:pt x="424" y="400"/>
                </a:lnTo>
                <a:lnTo>
                  <a:pt x="424" y="392"/>
                </a:lnTo>
                <a:lnTo>
                  <a:pt x="424" y="384"/>
                </a:lnTo>
                <a:lnTo>
                  <a:pt x="416" y="376"/>
                </a:lnTo>
                <a:lnTo>
                  <a:pt x="400" y="368"/>
                </a:lnTo>
                <a:lnTo>
                  <a:pt x="384" y="368"/>
                </a:lnTo>
                <a:lnTo>
                  <a:pt x="384" y="360"/>
                </a:lnTo>
                <a:lnTo>
                  <a:pt x="376" y="352"/>
                </a:lnTo>
                <a:lnTo>
                  <a:pt x="368" y="352"/>
                </a:lnTo>
                <a:lnTo>
                  <a:pt x="352" y="344"/>
                </a:lnTo>
                <a:lnTo>
                  <a:pt x="360" y="360"/>
                </a:lnTo>
                <a:lnTo>
                  <a:pt x="360" y="368"/>
                </a:lnTo>
                <a:lnTo>
                  <a:pt x="360" y="360"/>
                </a:lnTo>
                <a:lnTo>
                  <a:pt x="352" y="360"/>
                </a:lnTo>
                <a:lnTo>
                  <a:pt x="352" y="368"/>
                </a:lnTo>
                <a:lnTo>
                  <a:pt x="352" y="376"/>
                </a:lnTo>
                <a:lnTo>
                  <a:pt x="360" y="384"/>
                </a:lnTo>
                <a:lnTo>
                  <a:pt x="352" y="392"/>
                </a:lnTo>
                <a:lnTo>
                  <a:pt x="344" y="392"/>
                </a:lnTo>
                <a:lnTo>
                  <a:pt x="344" y="384"/>
                </a:lnTo>
                <a:lnTo>
                  <a:pt x="336" y="368"/>
                </a:lnTo>
                <a:lnTo>
                  <a:pt x="328" y="368"/>
                </a:lnTo>
                <a:lnTo>
                  <a:pt x="320" y="376"/>
                </a:lnTo>
                <a:lnTo>
                  <a:pt x="312" y="368"/>
                </a:lnTo>
                <a:lnTo>
                  <a:pt x="312" y="376"/>
                </a:lnTo>
                <a:lnTo>
                  <a:pt x="304" y="392"/>
                </a:lnTo>
                <a:lnTo>
                  <a:pt x="296" y="392"/>
                </a:lnTo>
                <a:lnTo>
                  <a:pt x="288" y="392"/>
                </a:lnTo>
                <a:lnTo>
                  <a:pt x="288" y="384"/>
                </a:lnTo>
                <a:lnTo>
                  <a:pt x="288" y="376"/>
                </a:lnTo>
                <a:lnTo>
                  <a:pt x="296" y="376"/>
                </a:lnTo>
                <a:lnTo>
                  <a:pt x="280" y="376"/>
                </a:lnTo>
                <a:lnTo>
                  <a:pt x="280" y="384"/>
                </a:lnTo>
                <a:lnTo>
                  <a:pt x="264" y="384"/>
                </a:lnTo>
                <a:lnTo>
                  <a:pt x="272" y="376"/>
                </a:lnTo>
                <a:lnTo>
                  <a:pt x="248" y="352"/>
                </a:lnTo>
                <a:lnTo>
                  <a:pt x="232" y="352"/>
                </a:lnTo>
                <a:lnTo>
                  <a:pt x="224" y="352"/>
                </a:lnTo>
                <a:lnTo>
                  <a:pt x="224" y="344"/>
                </a:lnTo>
                <a:lnTo>
                  <a:pt x="224" y="336"/>
                </a:lnTo>
                <a:lnTo>
                  <a:pt x="216" y="328"/>
                </a:lnTo>
                <a:lnTo>
                  <a:pt x="208" y="328"/>
                </a:lnTo>
                <a:lnTo>
                  <a:pt x="208" y="336"/>
                </a:lnTo>
                <a:lnTo>
                  <a:pt x="200" y="336"/>
                </a:lnTo>
                <a:lnTo>
                  <a:pt x="200" y="328"/>
                </a:lnTo>
                <a:lnTo>
                  <a:pt x="200" y="320"/>
                </a:lnTo>
                <a:lnTo>
                  <a:pt x="192" y="328"/>
                </a:lnTo>
                <a:lnTo>
                  <a:pt x="176" y="336"/>
                </a:lnTo>
                <a:lnTo>
                  <a:pt x="168" y="336"/>
                </a:lnTo>
                <a:lnTo>
                  <a:pt x="184" y="344"/>
                </a:lnTo>
                <a:lnTo>
                  <a:pt x="184" y="352"/>
                </a:lnTo>
                <a:lnTo>
                  <a:pt x="168" y="360"/>
                </a:lnTo>
                <a:lnTo>
                  <a:pt x="144" y="352"/>
                </a:lnTo>
                <a:lnTo>
                  <a:pt x="104" y="352"/>
                </a:lnTo>
                <a:lnTo>
                  <a:pt x="88" y="336"/>
                </a:lnTo>
                <a:lnTo>
                  <a:pt x="72" y="336"/>
                </a:lnTo>
                <a:lnTo>
                  <a:pt x="72" y="328"/>
                </a:lnTo>
                <a:lnTo>
                  <a:pt x="80" y="320"/>
                </a:lnTo>
                <a:lnTo>
                  <a:pt x="72" y="304"/>
                </a:lnTo>
                <a:lnTo>
                  <a:pt x="64" y="312"/>
                </a:lnTo>
                <a:lnTo>
                  <a:pt x="72" y="320"/>
                </a:lnTo>
                <a:lnTo>
                  <a:pt x="64" y="320"/>
                </a:lnTo>
                <a:lnTo>
                  <a:pt x="64" y="328"/>
                </a:lnTo>
                <a:lnTo>
                  <a:pt x="72" y="328"/>
                </a:lnTo>
                <a:lnTo>
                  <a:pt x="64" y="336"/>
                </a:lnTo>
                <a:lnTo>
                  <a:pt x="40" y="336"/>
                </a:lnTo>
                <a:lnTo>
                  <a:pt x="32" y="344"/>
                </a:lnTo>
                <a:lnTo>
                  <a:pt x="24" y="336"/>
                </a:lnTo>
                <a:lnTo>
                  <a:pt x="32" y="320"/>
                </a:lnTo>
                <a:lnTo>
                  <a:pt x="32" y="312"/>
                </a:lnTo>
                <a:lnTo>
                  <a:pt x="40" y="304"/>
                </a:lnTo>
                <a:close/>
              </a:path>
            </a:pathLst>
          </a:custGeom>
          <a:solidFill>
            <a:schemeClr val="accent2">
              <a:lumMod val="50000"/>
            </a:schemeClr>
          </a:solidFill>
          <a:ln w="6350">
            <a:solidFill>
              <a:srgbClr val="000000"/>
            </a:solidFill>
            <a:round/>
            <a:headEnd/>
            <a:tailEnd/>
          </a:ln>
        </p:spPr>
        <p:txBody>
          <a:bodyPr/>
          <a:lstStyle/>
          <a:p>
            <a:endParaRPr lang="en-US"/>
          </a:p>
        </p:txBody>
      </p:sp>
      <p:sp>
        <p:nvSpPr>
          <p:cNvPr id="55" name="Freeform 52"/>
          <p:cNvSpPr>
            <a:spLocks/>
          </p:cNvSpPr>
          <p:nvPr/>
        </p:nvSpPr>
        <p:spPr bwMode="auto">
          <a:xfrm>
            <a:off x="4889817" y="2044169"/>
            <a:ext cx="688096" cy="754037"/>
          </a:xfrm>
          <a:custGeom>
            <a:avLst/>
            <a:gdLst>
              <a:gd name="T0" fmla="*/ 2147483647 w 416"/>
              <a:gd name="T1" fmla="*/ 2147483647 h 456"/>
              <a:gd name="T2" fmla="*/ 2147483647 w 416"/>
              <a:gd name="T3" fmla="*/ 2147483647 h 456"/>
              <a:gd name="T4" fmla="*/ 2147483647 w 416"/>
              <a:gd name="T5" fmla="*/ 2147483647 h 456"/>
              <a:gd name="T6" fmla="*/ 2147483647 w 416"/>
              <a:gd name="T7" fmla="*/ 2147483647 h 456"/>
              <a:gd name="T8" fmla="*/ 2147483647 w 416"/>
              <a:gd name="T9" fmla="*/ 2147483647 h 456"/>
              <a:gd name="T10" fmla="*/ 2147483647 w 416"/>
              <a:gd name="T11" fmla="*/ 2147483647 h 456"/>
              <a:gd name="T12" fmla="*/ 2147483647 w 416"/>
              <a:gd name="T13" fmla="*/ 2147483647 h 456"/>
              <a:gd name="T14" fmla="*/ 2147483647 w 416"/>
              <a:gd name="T15" fmla="*/ 2147483647 h 456"/>
              <a:gd name="T16" fmla="*/ 2147483647 w 416"/>
              <a:gd name="T17" fmla="*/ 2147483647 h 456"/>
              <a:gd name="T18" fmla="*/ 2147483647 w 416"/>
              <a:gd name="T19" fmla="*/ 2147483647 h 456"/>
              <a:gd name="T20" fmla="*/ 2147483647 w 416"/>
              <a:gd name="T21" fmla="*/ 2147483647 h 456"/>
              <a:gd name="T22" fmla="*/ 2147483647 w 416"/>
              <a:gd name="T23" fmla="*/ 2147483647 h 456"/>
              <a:gd name="T24" fmla="*/ 2147483647 w 416"/>
              <a:gd name="T25" fmla="*/ 2147483647 h 456"/>
              <a:gd name="T26" fmla="*/ 2147483647 w 416"/>
              <a:gd name="T27" fmla="*/ 2147483647 h 456"/>
              <a:gd name="T28" fmla="*/ 2147483647 w 416"/>
              <a:gd name="T29" fmla="*/ 2147483647 h 456"/>
              <a:gd name="T30" fmla="*/ 0 w 416"/>
              <a:gd name="T31" fmla="*/ 2147483647 h 456"/>
              <a:gd name="T32" fmla="*/ 2147483647 w 416"/>
              <a:gd name="T33" fmla="*/ 2147483647 h 456"/>
              <a:gd name="T34" fmla="*/ 2147483647 w 416"/>
              <a:gd name="T35" fmla="*/ 2147483647 h 456"/>
              <a:gd name="T36" fmla="*/ 2147483647 w 416"/>
              <a:gd name="T37" fmla="*/ 2147483647 h 456"/>
              <a:gd name="T38" fmla="*/ 2147483647 w 416"/>
              <a:gd name="T39" fmla="*/ 2147483647 h 456"/>
              <a:gd name="T40" fmla="*/ 2147483647 w 416"/>
              <a:gd name="T41" fmla="*/ 2147483647 h 456"/>
              <a:gd name="T42" fmla="*/ 2147483647 w 416"/>
              <a:gd name="T43" fmla="*/ 2147483647 h 456"/>
              <a:gd name="T44" fmla="*/ 2147483647 w 416"/>
              <a:gd name="T45" fmla="*/ 0 h 456"/>
              <a:gd name="T46" fmla="*/ 2147483647 w 416"/>
              <a:gd name="T47" fmla="*/ 2147483647 h 456"/>
              <a:gd name="T48" fmla="*/ 2147483647 w 416"/>
              <a:gd name="T49" fmla="*/ 2147483647 h 456"/>
              <a:gd name="T50" fmla="*/ 2147483647 w 416"/>
              <a:gd name="T51" fmla="*/ 2147483647 h 456"/>
              <a:gd name="T52" fmla="*/ 2147483647 w 416"/>
              <a:gd name="T53" fmla="*/ 2147483647 h 456"/>
              <a:gd name="T54" fmla="*/ 2147483647 w 416"/>
              <a:gd name="T55" fmla="*/ 2147483647 h 456"/>
              <a:gd name="T56" fmla="*/ 2147483647 w 416"/>
              <a:gd name="T57" fmla="*/ 2147483647 h 456"/>
              <a:gd name="T58" fmla="*/ 2147483647 w 416"/>
              <a:gd name="T59" fmla="*/ 2147483647 h 456"/>
              <a:gd name="T60" fmla="*/ 2147483647 w 416"/>
              <a:gd name="T61" fmla="*/ 2147483647 h 456"/>
              <a:gd name="T62" fmla="*/ 2147483647 w 416"/>
              <a:gd name="T63" fmla="*/ 2147483647 h 456"/>
              <a:gd name="T64" fmla="*/ 2147483647 w 416"/>
              <a:gd name="T65" fmla="*/ 2147483647 h 456"/>
              <a:gd name="T66" fmla="*/ 2147483647 w 416"/>
              <a:gd name="T67" fmla="*/ 2147483647 h 456"/>
              <a:gd name="T68" fmla="*/ 2147483647 w 416"/>
              <a:gd name="T69" fmla="*/ 2147483647 h 456"/>
              <a:gd name="T70" fmla="*/ 2147483647 w 416"/>
              <a:gd name="T71" fmla="*/ 2147483647 h 456"/>
              <a:gd name="T72" fmla="*/ 2147483647 w 416"/>
              <a:gd name="T73" fmla="*/ 2147483647 h 456"/>
              <a:gd name="T74" fmla="*/ 2147483647 w 416"/>
              <a:gd name="T75" fmla="*/ 2147483647 h 456"/>
              <a:gd name="T76" fmla="*/ 2147483647 w 416"/>
              <a:gd name="T77" fmla="*/ 2147483647 h 456"/>
              <a:gd name="T78" fmla="*/ 2147483647 w 416"/>
              <a:gd name="T79" fmla="*/ 2147483647 h 456"/>
              <a:gd name="T80" fmla="*/ 2147483647 w 416"/>
              <a:gd name="T81" fmla="*/ 2147483647 h 456"/>
              <a:gd name="T82" fmla="*/ 2147483647 w 416"/>
              <a:gd name="T83" fmla="*/ 2147483647 h 456"/>
              <a:gd name="T84" fmla="*/ 2147483647 w 416"/>
              <a:gd name="T85" fmla="*/ 2147483647 h 456"/>
              <a:gd name="T86" fmla="*/ 2147483647 w 416"/>
              <a:gd name="T87" fmla="*/ 2147483647 h 456"/>
              <a:gd name="T88" fmla="*/ 2147483647 w 416"/>
              <a:gd name="T89" fmla="*/ 2147483647 h 456"/>
              <a:gd name="T90" fmla="*/ 2147483647 w 416"/>
              <a:gd name="T91" fmla="*/ 2147483647 h 456"/>
              <a:gd name="T92" fmla="*/ 2147483647 w 416"/>
              <a:gd name="T93" fmla="*/ 2147483647 h 456"/>
              <a:gd name="T94" fmla="*/ 2147483647 w 416"/>
              <a:gd name="T95" fmla="*/ 2147483647 h 456"/>
              <a:gd name="T96" fmla="*/ 2147483647 w 416"/>
              <a:gd name="T97" fmla="*/ 2147483647 h 456"/>
              <a:gd name="T98" fmla="*/ 2147483647 w 416"/>
              <a:gd name="T99" fmla="*/ 2147483647 h 456"/>
              <a:gd name="T100" fmla="*/ 2147483647 w 416"/>
              <a:gd name="T101" fmla="*/ 2147483647 h 456"/>
              <a:gd name="T102" fmla="*/ 2147483647 w 416"/>
              <a:gd name="T103" fmla="*/ 2147483647 h 456"/>
              <a:gd name="T104" fmla="*/ 2147483647 w 416"/>
              <a:gd name="T105" fmla="*/ 2147483647 h 456"/>
              <a:gd name="T106" fmla="*/ 2147483647 w 416"/>
              <a:gd name="T107" fmla="*/ 2147483647 h 45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16"/>
              <a:gd name="T163" fmla="*/ 0 h 456"/>
              <a:gd name="T164" fmla="*/ 416 w 416"/>
              <a:gd name="T165" fmla="*/ 456 h 45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16" h="456">
                <a:moveTo>
                  <a:pt x="176" y="448"/>
                </a:moveTo>
                <a:lnTo>
                  <a:pt x="168" y="440"/>
                </a:lnTo>
                <a:lnTo>
                  <a:pt x="160" y="440"/>
                </a:lnTo>
                <a:lnTo>
                  <a:pt x="144" y="432"/>
                </a:lnTo>
                <a:lnTo>
                  <a:pt x="144" y="424"/>
                </a:lnTo>
                <a:lnTo>
                  <a:pt x="136" y="408"/>
                </a:lnTo>
                <a:lnTo>
                  <a:pt x="136" y="400"/>
                </a:lnTo>
                <a:lnTo>
                  <a:pt x="136" y="392"/>
                </a:lnTo>
                <a:lnTo>
                  <a:pt x="136" y="384"/>
                </a:lnTo>
                <a:lnTo>
                  <a:pt x="136" y="376"/>
                </a:lnTo>
                <a:lnTo>
                  <a:pt x="136" y="368"/>
                </a:lnTo>
                <a:lnTo>
                  <a:pt x="128" y="352"/>
                </a:lnTo>
                <a:lnTo>
                  <a:pt x="128" y="344"/>
                </a:lnTo>
                <a:lnTo>
                  <a:pt x="120" y="312"/>
                </a:lnTo>
                <a:lnTo>
                  <a:pt x="96" y="304"/>
                </a:lnTo>
                <a:lnTo>
                  <a:pt x="72" y="280"/>
                </a:lnTo>
                <a:lnTo>
                  <a:pt x="72" y="264"/>
                </a:lnTo>
                <a:lnTo>
                  <a:pt x="48" y="256"/>
                </a:lnTo>
                <a:lnTo>
                  <a:pt x="40" y="248"/>
                </a:lnTo>
                <a:lnTo>
                  <a:pt x="32" y="248"/>
                </a:lnTo>
                <a:lnTo>
                  <a:pt x="24" y="248"/>
                </a:lnTo>
                <a:lnTo>
                  <a:pt x="8" y="232"/>
                </a:lnTo>
                <a:lnTo>
                  <a:pt x="8" y="224"/>
                </a:lnTo>
                <a:lnTo>
                  <a:pt x="16" y="216"/>
                </a:lnTo>
                <a:lnTo>
                  <a:pt x="16" y="208"/>
                </a:lnTo>
                <a:lnTo>
                  <a:pt x="8" y="200"/>
                </a:lnTo>
                <a:lnTo>
                  <a:pt x="8" y="192"/>
                </a:lnTo>
                <a:lnTo>
                  <a:pt x="8" y="184"/>
                </a:lnTo>
                <a:lnTo>
                  <a:pt x="16" y="160"/>
                </a:lnTo>
                <a:lnTo>
                  <a:pt x="8" y="152"/>
                </a:lnTo>
                <a:lnTo>
                  <a:pt x="0" y="152"/>
                </a:lnTo>
                <a:lnTo>
                  <a:pt x="0" y="136"/>
                </a:lnTo>
                <a:lnTo>
                  <a:pt x="0" y="128"/>
                </a:lnTo>
                <a:lnTo>
                  <a:pt x="8" y="120"/>
                </a:lnTo>
                <a:lnTo>
                  <a:pt x="32" y="104"/>
                </a:lnTo>
                <a:lnTo>
                  <a:pt x="40" y="96"/>
                </a:lnTo>
                <a:lnTo>
                  <a:pt x="40" y="40"/>
                </a:lnTo>
                <a:lnTo>
                  <a:pt x="32" y="40"/>
                </a:lnTo>
                <a:lnTo>
                  <a:pt x="40" y="32"/>
                </a:lnTo>
                <a:lnTo>
                  <a:pt x="48" y="24"/>
                </a:lnTo>
                <a:lnTo>
                  <a:pt x="56" y="24"/>
                </a:lnTo>
                <a:lnTo>
                  <a:pt x="64" y="32"/>
                </a:lnTo>
                <a:lnTo>
                  <a:pt x="72" y="32"/>
                </a:lnTo>
                <a:lnTo>
                  <a:pt x="88" y="24"/>
                </a:lnTo>
                <a:lnTo>
                  <a:pt x="96" y="24"/>
                </a:lnTo>
                <a:lnTo>
                  <a:pt x="112" y="16"/>
                </a:lnTo>
                <a:lnTo>
                  <a:pt x="128" y="8"/>
                </a:lnTo>
                <a:lnTo>
                  <a:pt x="136" y="0"/>
                </a:lnTo>
                <a:lnTo>
                  <a:pt x="144" y="8"/>
                </a:lnTo>
                <a:lnTo>
                  <a:pt x="136" y="16"/>
                </a:lnTo>
                <a:lnTo>
                  <a:pt x="136" y="24"/>
                </a:lnTo>
                <a:lnTo>
                  <a:pt x="136" y="32"/>
                </a:lnTo>
                <a:lnTo>
                  <a:pt x="136" y="40"/>
                </a:lnTo>
                <a:lnTo>
                  <a:pt x="144" y="32"/>
                </a:lnTo>
                <a:lnTo>
                  <a:pt x="152" y="32"/>
                </a:lnTo>
                <a:lnTo>
                  <a:pt x="168" y="40"/>
                </a:lnTo>
                <a:lnTo>
                  <a:pt x="184" y="40"/>
                </a:lnTo>
                <a:lnTo>
                  <a:pt x="192" y="56"/>
                </a:lnTo>
                <a:lnTo>
                  <a:pt x="192" y="64"/>
                </a:lnTo>
                <a:lnTo>
                  <a:pt x="224" y="64"/>
                </a:lnTo>
                <a:lnTo>
                  <a:pt x="272" y="72"/>
                </a:lnTo>
                <a:lnTo>
                  <a:pt x="280" y="88"/>
                </a:lnTo>
                <a:lnTo>
                  <a:pt x="328" y="96"/>
                </a:lnTo>
                <a:lnTo>
                  <a:pt x="336" y="96"/>
                </a:lnTo>
                <a:lnTo>
                  <a:pt x="336" y="104"/>
                </a:lnTo>
                <a:lnTo>
                  <a:pt x="344" y="104"/>
                </a:lnTo>
                <a:lnTo>
                  <a:pt x="360" y="112"/>
                </a:lnTo>
                <a:lnTo>
                  <a:pt x="360" y="136"/>
                </a:lnTo>
                <a:lnTo>
                  <a:pt x="352" y="144"/>
                </a:lnTo>
                <a:lnTo>
                  <a:pt x="352" y="152"/>
                </a:lnTo>
                <a:lnTo>
                  <a:pt x="368" y="152"/>
                </a:lnTo>
                <a:lnTo>
                  <a:pt x="368" y="160"/>
                </a:lnTo>
                <a:lnTo>
                  <a:pt x="368" y="176"/>
                </a:lnTo>
                <a:lnTo>
                  <a:pt x="376" y="176"/>
                </a:lnTo>
                <a:lnTo>
                  <a:pt x="368" y="184"/>
                </a:lnTo>
                <a:lnTo>
                  <a:pt x="360" y="192"/>
                </a:lnTo>
                <a:lnTo>
                  <a:pt x="360" y="200"/>
                </a:lnTo>
                <a:lnTo>
                  <a:pt x="360" y="208"/>
                </a:lnTo>
                <a:lnTo>
                  <a:pt x="352" y="216"/>
                </a:lnTo>
                <a:lnTo>
                  <a:pt x="352" y="232"/>
                </a:lnTo>
                <a:lnTo>
                  <a:pt x="360" y="232"/>
                </a:lnTo>
                <a:lnTo>
                  <a:pt x="368" y="224"/>
                </a:lnTo>
                <a:lnTo>
                  <a:pt x="376" y="216"/>
                </a:lnTo>
                <a:lnTo>
                  <a:pt x="376" y="208"/>
                </a:lnTo>
                <a:lnTo>
                  <a:pt x="384" y="192"/>
                </a:lnTo>
                <a:lnTo>
                  <a:pt x="392" y="192"/>
                </a:lnTo>
                <a:lnTo>
                  <a:pt x="392" y="184"/>
                </a:lnTo>
                <a:lnTo>
                  <a:pt x="392" y="176"/>
                </a:lnTo>
                <a:lnTo>
                  <a:pt x="400" y="160"/>
                </a:lnTo>
                <a:lnTo>
                  <a:pt x="416" y="152"/>
                </a:lnTo>
                <a:lnTo>
                  <a:pt x="416" y="160"/>
                </a:lnTo>
                <a:lnTo>
                  <a:pt x="416" y="168"/>
                </a:lnTo>
                <a:lnTo>
                  <a:pt x="416" y="176"/>
                </a:lnTo>
                <a:lnTo>
                  <a:pt x="408" y="184"/>
                </a:lnTo>
                <a:lnTo>
                  <a:pt x="408" y="192"/>
                </a:lnTo>
                <a:lnTo>
                  <a:pt x="408" y="200"/>
                </a:lnTo>
                <a:lnTo>
                  <a:pt x="392" y="232"/>
                </a:lnTo>
                <a:lnTo>
                  <a:pt x="392" y="256"/>
                </a:lnTo>
                <a:lnTo>
                  <a:pt x="392" y="264"/>
                </a:lnTo>
                <a:lnTo>
                  <a:pt x="384" y="272"/>
                </a:lnTo>
                <a:lnTo>
                  <a:pt x="376" y="288"/>
                </a:lnTo>
                <a:lnTo>
                  <a:pt x="384" y="304"/>
                </a:lnTo>
                <a:lnTo>
                  <a:pt x="384" y="320"/>
                </a:lnTo>
                <a:lnTo>
                  <a:pt x="376" y="328"/>
                </a:lnTo>
                <a:lnTo>
                  <a:pt x="376" y="352"/>
                </a:lnTo>
                <a:lnTo>
                  <a:pt x="376" y="384"/>
                </a:lnTo>
                <a:lnTo>
                  <a:pt x="384" y="400"/>
                </a:lnTo>
                <a:lnTo>
                  <a:pt x="384" y="408"/>
                </a:lnTo>
                <a:lnTo>
                  <a:pt x="384" y="416"/>
                </a:lnTo>
                <a:lnTo>
                  <a:pt x="384" y="432"/>
                </a:lnTo>
                <a:lnTo>
                  <a:pt x="384" y="440"/>
                </a:lnTo>
                <a:lnTo>
                  <a:pt x="176" y="456"/>
                </a:lnTo>
                <a:lnTo>
                  <a:pt x="176" y="448"/>
                </a:lnTo>
                <a:close/>
              </a:path>
            </a:pathLst>
          </a:custGeom>
          <a:solidFill>
            <a:schemeClr val="accent2">
              <a:lumMod val="60000"/>
              <a:lumOff val="40000"/>
            </a:schemeClr>
          </a:solidFill>
          <a:ln w="6350">
            <a:solidFill>
              <a:srgbClr val="000000"/>
            </a:solidFill>
            <a:round/>
            <a:headEnd/>
            <a:tailEnd/>
          </a:ln>
        </p:spPr>
        <p:txBody>
          <a:bodyPr/>
          <a:lstStyle/>
          <a:p>
            <a:endParaRPr lang="en-US"/>
          </a:p>
        </p:txBody>
      </p:sp>
      <p:sp>
        <p:nvSpPr>
          <p:cNvPr id="56" name="Freeform 53"/>
          <p:cNvSpPr>
            <a:spLocks/>
          </p:cNvSpPr>
          <p:nvPr/>
        </p:nvSpPr>
        <p:spPr bwMode="auto">
          <a:xfrm>
            <a:off x="5087645" y="2772404"/>
            <a:ext cx="528973" cy="938964"/>
          </a:xfrm>
          <a:custGeom>
            <a:avLst/>
            <a:gdLst>
              <a:gd name="T0" fmla="*/ 2147483647 w 320"/>
              <a:gd name="T1" fmla="*/ 2147483647 h 568"/>
              <a:gd name="T2" fmla="*/ 2147483647 w 320"/>
              <a:gd name="T3" fmla="*/ 2147483647 h 568"/>
              <a:gd name="T4" fmla="*/ 2147483647 w 320"/>
              <a:gd name="T5" fmla="*/ 2147483647 h 568"/>
              <a:gd name="T6" fmla="*/ 2147483647 w 320"/>
              <a:gd name="T7" fmla="*/ 2147483647 h 568"/>
              <a:gd name="T8" fmla="*/ 2147483647 w 320"/>
              <a:gd name="T9" fmla="*/ 2147483647 h 568"/>
              <a:gd name="T10" fmla="*/ 2147483647 w 320"/>
              <a:gd name="T11" fmla="*/ 2147483647 h 568"/>
              <a:gd name="T12" fmla="*/ 2147483647 w 320"/>
              <a:gd name="T13" fmla="*/ 2147483647 h 568"/>
              <a:gd name="T14" fmla="*/ 2147483647 w 320"/>
              <a:gd name="T15" fmla="*/ 2147483647 h 568"/>
              <a:gd name="T16" fmla="*/ 2147483647 w 320"/>
              <a:gd name="T17" fmla="*/ 2147483647 h 568"/>
              <a:gd name="T18" fmla="*/ 2147483647 w 320"/>
              <a:gd name="T19" fmla="*/ 2147483647 h 568"/>
              <a:gd name="T20" fmla="*/ 2147483647 w 320"/>
              <a:gd name="T21" fmla="*/ 2147483647 h 568"/>
              <a:gd name="T22" fmla="*/ 2147483647 w 320"/>
              <a:gd name="T23" fmla="*/ 2147483647 h 568"/>
              <a:gd name="T24" fmla="*/ 2147483647 w 320"/>
              <a:gd name="T25" fmla="*/ 2147483647 h 568"/>
              <a:gd name="T26" fmla="*/ 2147483647 w 320"/>
              <a:gd name="T27" fmla="*/ 2147483647 h 568"/>
              <a:gd name="T28" fmla="*/ 2147483647 w 320"/>
              <a:gd name="T29" fmla="*/ 2147483647 h 568"/>
              <a:gd name="T30" fmla="*/ 2147483647 w 320"/>
              <a:gd name="T31" fmla="*/ 2147483647 h 568"/>
              <a:gd name="T32" fmla="*/ 2147483647 w 320"/>
              <a:gd name="T33" fmla="*/ 2147483647 h 568"/>
              <a:gd name="T34" fmla="*/ 2147483647 w 320"/>
              <a:gd name="T35" fmla="*/ 2147483647 h 568"/>
              <a:gd name="T36" fmla="*/ 2147483647 w 320"/>
              <a:gd name="T37" fmla="*/ 2147483647 h 568"/>
              <a:gd name="T38" fmla="*/ 2147483647 w 320"/>
              <a:gd name="T39" fmla="*/ 2147483647 h 568"/>
              <a:gd name="T40" fmla="*/ 2147483647 w 320"/>
              <a:gd name="T41" fmla="*/ 2147483647 h 568"/>
              <a:gd name="T42" fmla="*/ 2147483647 w 320"/>
              <a:gd name="T43" fmla="*/ 2147483647 h 568"/>
              <a:gd name="T44" fmla="*/ 2147483647 w 320"/>
              <a:gd name="T45" fmla="*/ 2147483647 h 568"/>
              <a:gd name="T46" fmla="*/ 2147483647 w 320"/>
              <a:gd name="T47" fmla="*/ 2147483647 h 568"/>
              <a:gd name="T48" fmla="*/ 2147483647 w 320"/>
              <a:gd name="T49" fmla="*/ 2147483647 h 568"/>
              <a:gd name="T50" fmla="*/ 2147483647 w 320"/>
              <a:gd name="T51" fmla="*/ 2147483647 h 568"/>
              <a:gd name="T52" fmla="*/ 2147483647 w 320"/>
              <a:gd name="T53" fmla="*/ 2147483647 h 568"/>
              <a:gd name="T54" fmla="*/ 2147483647 w 320"/>
              <a:gd name="T55" fmla="*/ 2147483647 h 568"/>
              <a:gd name="T56" fmla="*/ 2147483647 w 320"/>
              <a:gd name="T57" fmla="*/ 2147483647 h 568"/>
              <a:gd name="T58" fmla="*/ 0 w 320"/>
              <a:gd name="T59" fmla="*/ 2147483647 h 568"/>
              <a:gd name="T60" fmla="*/ 2147483647 w 320"/>
              <a:gd name="T61" fmla="*/ 2147483647 h 568"/>
              <a:gd name="T62" fmla="*/ 2147483647 w 320"/>
              <a:gd name="T63" fmla="*/ 2147483647 h 568"/>
              <a:gd name="T64" fmla="*/ 2147483647 w 320"/>
              <a:gd name="T65" fmla="*/ 2147483647 h 568"/>
              <a:gd name="T66" fmla="*/ 2147483647 w 320"/>
              <a:gd name="T67" fmla="*/ 2147483647 h 568"/>
              <a:gd name="T68" fmla="*/ 2147483647 w 320"/>
              <a:gd name="T69" fmla="*/ 2147483647 h 568"/>
              <a:gd name="T70" fmla="*/ 2147483647 w 320"/>
              <a:gd name="T71" fmla="*/ 2147483647 h 568"/>
              <a:gd name="T72" fmla="*/ 2147483647 w 320"/>
              <a:gd name="T73" fmla="*/ 2147483647 h 568"/>
              <a:gd name="T74" fmla="*/ 2147483647 w 320"/>
              <a:gd name="T75" fmla="*/ 2147483647 h 568"/>
              <a:gd name="T76" fmla="*/ 2147483647 w 320"/>
              <a:gd name="T77" fmla="*/ 2147483647 h 568"/>
              <a:gd name="T78" fmla="*/ 2147483647 w 320"/>
              <a:gd name="T79" fmla="*/ 2147483647 h 568"/>
              <a:gd name="T80" fmla="*/ 2147483647 w 320"/>
              <a:gd name="T81" fmla="*/ 2147483647 h 568"/>
              <a:gd name="T82" fmla="*/ 2147483647 w 320"/>
              <a:gd name="T83" fmla="*/ 2147483647 h 568"/>
              <a:gd name="T84" fmla="*/ 2147483647 w 320"/>
              <a:gd name="T85" fmla="*/ 2147483647 h 568"/>
              <a:gd name="T86" fmla="*/ 2147483647 w 320"/>
              <a:gd name="T87" fmla="*/ 2147483647 h 568"/>
              <a:gd name="T88" fmla="*/ 2147483647 w 320"/>
              <a:gd name="T89" fmla="*/ 2147483647 h 568"/>
              <a:gd name="T90" fmla="*/ 2147483647 w 320"/>
              <a:gd name="T91" fmla="*/ 2147483647 h 56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20"/>
              <a:gd name="T139" fmla="*/ 0 h 568"/>
              <a:gd name="T140" fmla="*/ 320 w 320"/>
              <a:gd name="T141" fmla="*/ 568 h 56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20" h="568">
                <a:moveTo>
                  <a:pt x="216" y="544"/>
                </a:moveTo>
                <a:lnTo>
                  <a:pt x="232" y="544"/>
                </a:lnTo>
                <a:lnTo>
                  <a:pt x="240" y="544"/>
                </a:lnTo>
                <a:lnTo>
                  <a:pt x="256" y="552"/>
                </a:lnTo>
                <a:lnTo>
                  <a:pt x="264" y="552"/>
                </a:lnTo>
                <a:lnTo>
                  <a:pt x="264" y="544"/>
                </a:lnTo>
                <a:lnTo>
                  <a:pt x="256" y="536"/>
                </a:lnTo>
                <a:lnTo>
                  <a:pt x="256" y="520"/>
                </a:lnTo>
                <a:lnTo>
                  <a:pt x="272" y="512"/>
                </a:lnTo>
                <a:lnTo>
                  <a:pt x="288" y="512"/>
                </a:lnTo>
                <a:lnTo>
                  <a:pt x="288" y="504"/>
                </a:lnTo>
                <a:lnTo>
                  <a:pt x="280" y="496"/>
                </a:lnTo>
                <a:lnTo>
                  <a:pt x="288" y="488"/>
                </a:lnTo>
                <a:lnTo>
                  <a:pt x="288" y="480"/>
                </a:lnTo>
                <a:lnTo>
                  <a:pt x="288" y="472"/>
                </a:lnTo>
                <a:lnTo>
                  <a:pt x="288" y="464"/>
                </a:lnTo>
                <a:lnTo>
                  <a:pt x="288" y="456"/>
                </a:lnTo>
                <a:lnTo>
                  <a:pt x="296" y="456"/>
                </a:lnTo>
                <a:lnTo>
                  <a:pt x="296" y="448"/>
                </a:lnTo>
                <a:lnTo>
                  <a:pt x="296" y="432"/>
                </a:lnTo>
                <a:lnTo>
                  <a:pt x="304" y="424"/>
                </a:lnTo>
                <a:lnTo>
                  <a:pt x="312" y="400"/>
                </a:lnTo>
                <a:lnTo>
                  <a:pt x="320" y="392"/>
                </a:lnTo>
                <a:lnTo>
                  <a:pt x="320" y="384"/>
                </a:lnTo>
                <a:lnTo>
                  <a:pt x="320" y="376"/>
                </a:lnTo>
                <a:lnTo>
                  <a:pt x="320" y="360"/>
                </a:lnTo>
                <a:lnTo>
                  <a:pt x="320" y="344"/>
                </a:lnTo>
                <a:lnTo>
                  <a:pt x="312" y="344"/>
                </a:lnTo>
                <a:lnTo>
                  <a:pt x="312" y="336"/>
                </a:lnTo>
                <a:lnTo>
                  <a:pt x="312" y="320"/>
                </a:lnTo>
                <a:lnTo>
                  <a:pt x="312" y="312"/>
                </a:lnTo>
                <a:lnTo>
                  <a:pt x="296" y="72"/>
                </a:lnTo>
                <a:lnTo>
                  <a:pt x="288" y="72"/>
                </a:lnTo>
                <a:lnTo>
                  <a:pt x="280" y="56"/>
                </a:lnTo>
                <a:lnTo>
                  <a:pt x="280" y="48"/>
                </a:lnTo>
                <a:lnTo>
                  <a:pt x="280" y="40"/>
                </a:lnTo>
                <a:lnTo>
                  <a:pt x="264" y="32"/>
                </a:lnTo>
                <a:lnTo>
                  <a:pt x="264" y="16"/>
                </a:lnTo>
                <a:lnTo>
                  <a:pt x="264" y="8"/>
                </a:lnTo>
                <a:lnTo>
                  <a:pt x="264" y="0"/>
                </a:lnTo>
                <a:lnTo>
                  <a:pt x="56" y="16"/>
                </a:lnTo>
                <a:lnTo>
                  <a:pt x="64" y="16"/>
                </a:lnTo>
                <a:lnTo>
                  <a:pt x="72" y="32"/>
                </a:lnTo>
                <a:lnTo>
                  <a:pt x="72" y="40"/>
                </a:lnTo>
                <a:lnTo>
                  <a:pt x="80" y="40"/>
                </a:lnTo>
                <a:lnTo>
                  <a:pt x="88" y="48"/>
                </a:lnTo>
                <a:lnTo>
                  <a:pt x="96" y="48"/>
                </a:lnTo>
                <a:lnTo>
                  <a:pt x="96" y="64"/>
                </a:lnTo>
                <a:lnTo>
                  <a:pt x="96" y="72"/>
                </a:lnTo>
                <a:lnTo>
                  <a:pt x="88" y="88"/>
                </a:lnTo>
                <a:lnTo>
                  <a:pt x="80" y="88"/>
                </a:lnTo>
                <a:lnTo>
                  <a:pt x="80" y="96"/>
                </a:lnTo>
                <a:lnTo>
                  <a:pt x="80" y="104"/>
                </a:lnTo>
                <a:lnTo>
                  <a:pt x="80" y="112"/>
                </a:lnTo>
                <a:lnTo>
                  <a:pt x="64" y="112"/>
                </a:lnTo>
                <a:lnTo>
                  <a:pt x="64" y="120"/>
                </a:lnTo>
                <a:lnTo>
                  <a:pt x="48" y="120"/>
                </a:lnTo>
                <a:lnTo>
                  <a:pt x="32" y="128"/>
                </a:lnTo>
                <a:lnTo>
                  <a:pt x="32" y="144"/>
                </a:lnTo>
                <a:lnTo>
                  <a:pt x="32" y="152"/>
                </a:lnTo>
                <a:lnTo>
                  <a:pt x="40" y="168"/>
                </a:lnTo>
                <a:lnTo>
                  <a:pt x="40" y="176"/>
                </a:lnTo>
                <a:lnTo>
                  <a:pt x="32" y="184"/>
                </a:lnTo>
                <a:lnTo>
                  <a:pt x="32" y="192"/>
                </a:lnTo>
                <a:lnTo>
                  <a:pt x="32" y="200"/>
                </a:lnTo>
                <a:lnTo>
                  <a:pt x="24" y="208"/>
                </a:lnTo>
                <a:lnTo>
                  <a:pt x="8" y="208"/>
                </a:lnTo>
                <a:lnTo>
                  <a:pt x="8" y="224"/>
                </a:lnTo>
                <a:lnTo>
                  <a:pt x="16" y="224"/>
                </a:lnTo>
                <a:lnTo>
                  <a:pt x="8" y="232"/>
                </a:lnTo>
                <a:lnTo>
                  <a:pt x="8" y="240"/>
                </a:lnTo>
                <a:lnTo>
                  <a:pt x="0" y="248"/>
                </a:lnTo>
                <a:lnTo>
                  <a:pt x="0" y="272"/>
                </a:lnTo>
                <a:lnTo>
                  <a:pt x="24" y="312"/>
                </a:lnTo>
                <a:lnTo>
                  <a:pt x="56" y="336"/>
                </a:lnTo>
                <a:lnTo>
                  <a:pt x="72" y="344"/>
                </a:lnTo>
                <a:lnTo>
                  <a:pt x="72" y="384"/>
                </a:lnTo>
                <a:lnTo>
                  <a:pt x="88" y="384"/>
                </a:lnTo>
                <a:lnTo>
                  <a:pt x="88" y="368"/>
                </a:lnTo>
                <a:lnTo>
                  <a:pt x="104" y="376"/>
                </a:lnTo>
                <a:lnTo>
                  <a:pt x="120" y="384"/>
                </a:lnTo>
                <a:lnTo>
                  <a:pt x="120" y="392"/>
                </a:lnTo>
                <a:lnTo>
                  <a:pt x="112" y="408"/>
                </a:lnTo>
                <a:lnTo>
                  <a:pt x="112" y="424"/>
                </a:lnTo>
                <a:lnTo>
                  <a:pt x="104" y="432"/>
                </a:lnTo>
                <a:lnTo>
                  <a:pt x="104" y="448"/>
                </a:lnTo>
                <a:lnTo>
                  <a:pt x="112" y="464"/>
                </a:lnTo>
                <a:lnTo>
                  <a:pt x="136" y="472"/>
                </a:lnTo>
                <a:lnTo>
                  <a:pt x="136" y="480"/>
                </a:lnTo>
                <a:lnTo>
                  <a:pt x="152" y="480"/>
                </a:lnTo>
                <a:lnTo>
                  <a:pt x="160" y="488"/>
                </a:lnTo>
                <a:lnTo>
                  <a:pt x="176" y="496"/>
                </a:lnTo>
                <a:lnTo>
                  <a:pt x="176" y="512"/>
                </a:lnTo>
                <a:lnTo>
                  <a:pt x="184" y="528"/>
                </a:lnTo>
                <a:lnTo>
                  <a:pt x="176" y="536"/>
                </a:lnTo>
                <a:lnTo>
                  <a:pt x="176" y="544"/>
                </a:lnTo>
                <a:lnTo>
                  <a:pt x="184" y="552"/>
                </a:lnTo>
                <a:lnTo>
                  <a:pt x="192" y="560"/>
                </a:lnTo>
                <a:lnTo>
                  <a:pt x="192" y="568"/>
                </a:lnTo>
                <a:lnTo>
                  <a:pt x="192" y="560"/>
                </a:lnTo>
                <a:lnTo>
                  <a:pt x="192" y="552"/>
                </a:lnTo>
                <a:lnTo>
                  <a:pt x="200" y="552"/>
                </a:lnTo>
                <a:lnTo>
                  <a:pt x="200" y="560"/>
                </a:lnTo>
                <a:lnTo>
                  <a:pt x="208" y="552"/>
                </a:lnTo>
                <a:lnTo>
                  <a:pt x="216" y="544"/>
                </a:lnTo>
                <a:close/>
              </a:path>
            </a:pathLst>
          </a:custGeom>
          <a:solidFill>
            <a:schemeClr val="accent2">
              <a:lumMod val="60000"/>
              <a:lumOff val="40000"/>
            </a:schemeClr>
          </a:solidFill>
          <a:ln w="6350">
            <a:solidFill>
              <a:srgbClr val="000000"/>
            </a:solidFill>
            <a:round/>
            <a:headEnd/>
            <a:tailEnd/>
          </a:ln>
        </p:spPr>
        <p:txBody>
          <a:bodyPr/>
          <a:lstStyle/>
          <a:p>
            <a:endParaRPr lang="en-US"/>
          </a:p>
        </p:txBody>
      </p:sp>
      <p:sp>
        <p:nvSpPr>
          <p:cNvPr id="57" name="Freeform 54"/>
          <p:cNvSpPr>
            <a:spLocks/>
          </p:cNvSpPr>
          <p:nvPr/>
        </p:nvSpPr>
        <p:spPr bwMode="auto">
          <a:xfrm>
            <a:off x="5656756" y="2177488"/>
            <a:ext cx="501736" cy="700997"/>
          </a:xfrm>
          <a:custGeom>
            <a:avLst/>
            <a:gdLst>
              <a:gd name="T0" fmla="*/ 2147483647 w 304"/>
              <a:gd name="T1" fmla="*/ 2147483647 h 424"/>
              <a:gd name="T2" fmla="*/ 2147483647 w 304"/>
              <a:gd name="T3" fmla="*/ 2147483647 h 424"/>
              <a:gd name="T4" fmla="*/ 2147483647 w 304"/>
              <a:gd name="T5" fmla="*/ 2147483647 h 424"/>
              <a:gd name="T6" fmla="*/ 2147483647 w 304"/>
              <a:gd name="T7" fmla="*/ 2147483647 h 424"/>
              <a:gd name="T8" fmla="*/ 2147483647 w 304"/>
              <a:gd name="T9" fmla="*/ 2147483647 h 424"/>
              <a:gd name="T10" fmla="*/ 2147483647 w 304"/>
              <a:gd name="T11" fmla="*/ 2147483647 h 424"/>
              <a:gd name="T12" fmla="*/ 2147483647 w 304"/>
              <a:gd name="T13" fmla="*/ 2147483647 h 424"/>
              <a:gd name="T14" fmla="*/ 2147483647 w 304"/>
              <a:gd name="T15" fmla="*/ 2147483647 h 424"/>
              <a:gd name="T16" fmla="*/ 2147483647 w 304"/>
              <a:gd name="T17" fmla="*/ 2147483647 h 424"/>
              <a:gd name="T18" fmla="*/ 2147483647 w 304"/>
              <a:gd name="T19" fmla="*/ 2147483647 h 424"/>
              <a:gd name="T20" fmla="*/ 2147483647 w 304"/>
              <a:gd name="T21" fmla="*/ 2147483647 h 424"/>
              <a:gd name="T22" fmla="*/ 2147483647 w 304"/>
              <a:gd name="T23" fmla="*/ 2147483647 h 424"/>
              <a:gd name="T24" fmla="*/ 2147483647 w 304"/>
              <a:gd name="T25" fmla="*/ 2147483647 h 424"/>
              <a:gd name="T26" fmla="*/ 2147483647 w 304"/>
              <a:gd name="T27" fmla="*/ 2147483647 h 424"/>
              <a:gd name="T28" fmla="*/ 2147483647 w 304"/>
              <a:gd name="T29" fmla="*/ 2147483647 h 424"/>
              <a:gd name="T30" fmla="*/ 2147483647 w 304"/>
              <a:gd name="T31" fmla="*/ 2147483647 h 424"/>
              <a:gd name="T32" fmla="*/ 2147483647 w 304"/>
              <a:gd name="T33" fmla="*/ 2147483647 h 424"/>
              <a:gd name="T34" fmla="*/ 2147483647 w 304"/>
              <a:gd name="T35" fmla="*/ 2147483647 h 424"/>
              <a:gd name="T36" fmla="*/ 2147483647 w 304"/>
              <a:gd name="T37" fmla="*/ 2147483647 h 424"/>
              <a:gd name="T38" fmla="*/ 2147483647 w 304"/>
              <a:gd name="T39" fmla="*/ 2147483647 h 424"/>
              <a:gd name="T40" fmla="*/ 2147483647 w 304"/>
              <a:gd name="T41" fmla="*/ 2147483647 h 424"/>
              <a:gd name="T42" fmla="*/ 2147483647 w 304"/>
              <a:gd name="T43" fmla="*/ 2147483647 h 424"/>
              <a:gd name="T44" fmla="*/ 2147483647 w 304"/>
              <a:gd name="T45" fmla="*/ 2147483647 h 424"/>
              <a:gd name="T46" fmla="*/ 2147483647 w 304"/>
              <a:gd name="T47" fmla="*/ 2147483647 h 424"/>
              <a:gd name="T48" fmla="*/ 2147483647 w 304"/>
              <a:gd name="T49" fmla="*/ 2147483647 h 424"/>
              <a:gd name="T50" fmla="*/ 2147483647 w 304"/>
              <a:gd name="T51" fmla="*/ 0 h 424"/>
              <a:gd name="T52" fmla="*/ 2147483647 w 304"/>
              <a:gd name="T53" fmla="*/ 2147483647 h 424"/>
              <a:gd name="T54" fmla="*/ 2147483647 w 304"/>
              <a:gd name="T55" fmla="*/ 2147483647 h 424"/>
              <a:gd name="T56" fmla="*/ 2147483647 w 304"/>
              <a:gd name="T57" fmla="*/ 2147483647 h 424"/>
              <a:gd name="T58" fmla="*/ 2147483647 w 304"/>
              <a:gd name="T59" fmla="*/ 2147483647 h 424"/>
              <a:gd name="T60" fmla="*/ 2147483647 w 304"/>
              <a:gd name="T61" fmla="*/ 2147483647 h 424"/>
              <a:gd name="T62" fmla="*/ 2147483647 w 304"/>
              <a:gd name="T63" fmla="*/ 2147483647 h 424"/>
              <a:gd name="T64" fmla="*/ 2147483647 w 304"/>
              <a:gd name="T65" fmla="*/ 2147483647 h 424"/>
              <a:gd name="T66" fmla="*/ 2147483647 w 304"/>
              <a:gd name="T67" fmla="*/ 2147483647 h 424"/>
              <a:gd name="T68" fmla="*/ 2147483647 w 304"/>
              <a:gd name="T69" fmla="*/ 2147483647 h 424"/>
              <a:gd name="T70" fmla="*/ 2147483647 w 304"/>
              <a:gd name="T71" fmla="*/ 2147483647 h 424"/>
              <a:gd name="T72" fmla="*/ 2147483647 w 304"/>
              <a:gd name="T73" fmla="*/ 2147483647 h 424"/>
              <a:gd name="T74" fmla="*/ 2147483647 w 304"/>
              <a:gd name="T75" fmla="*/ 2147483647 h 424"/>
              <a:gd name="T76" fmla="*/ 2147483647 w 304"/>
              <a:gd name="T77" fmla="*/ 2147483647 h 424"/>
              <a:gd name="T78" fmla="*/ 2147483647 w 304"/>
              <a:gd name="T79" fmla="*/ 2147483647 h 424"/>
              <a:gd name="T80" fmla="*/ 2147483647 w 304"/>
              <a:gd name="T81" fmla="*/ 2147483647 h 424"/>
              <a:gd name="T82" fmla="*/ 2147483647 w 304"/>
              <a:gd name="T83" fmla="*/ 2147483647 h 424"/>
              <a:gd name="T84" fmla="*/ 2147483647 w 304"/>
              <a:gd name="T85" fmla="*/ 2147483647 h 424"/>
              <a:gd name="T86" fmla="*/ 0 w 304"/>
              <a:gd name="T87" fmla="*/ 2147483647 h 424"/>
              <a:gd name="T88" fmla="*/ 2147483647 w 304"/>
              <a:gd name="T89" fmla="*/ 2147483647 h 424"/>
              <a:gd name="T90" fmla="*/ 2147483647 w 304"/>
              <a:gd name="T91" fmla="*/ 2147483647 h 424"/>
              <a:gd name="T92" fmla="*/ 2147483647 w 304"/>
              <a:gd name="T93" fmla="*/ 2147483647 h 424"/>
              <a:gd name="T94" fmla="*/ 0 w 304"/>
              <a:gd name="T95" fmla="*/ 2147483647 h 424"/>
              <a:gd name="T96" fmla="*/ 2147483647 w 304"/>
              <a:gd name="T97" fmla="*/ 2147483647 h 424"/>
              <a:gd name="T98" fmla="*/ 2147483647 w 304"/>
              <a:gd name="T99" fmla="*/ 2147483647 h 42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04"/>
              <a:gd name="T151" fmla="*/ 0 h 424"/>
              <a:gd name="T152" fmla="*/ 304 w 304"/>
              <a:gd name="T153" fmla="*/ 424 h 42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04" h="424">
                <a:moveTo>
                  <a:pt x="248" y="400"/>
                </a:moveTo>
                <a:lnTo>
                  <a:pt x="248" y="392"/>
                </a:lnTo>
                <a:lnTo>
                  <a:pt x="264" y="376"/>
                </a:lnTo>
                <a:lnTo>
                  <a:pt x="264" y="368"/>
                </a:lnTo>
                <a:lnTo>
                  <a:pt x="264" y="360"/>
                </a:lnTo>
                <a:lnTo>
                  <a:pt x="264" y="344"/>
                </a:lnTo>
                <a:lnTo>
                  <a:pt x="272" y="336"/>
                </a:lnTo>
                <a:lnTo>
                  <a:pt x="280" y="336"/>
                </a:lnTo>
                <a:lnTo>
                  <a:pt x="288" y="328"/>
                </a:lnTo>
                <a:lnTo>
                  <a:pt x="288" y="320"/>
                </a:lnTo>
                <a:lnTo>
                  <a:pt x="288" y="312"/>
                </a:lnTo>
                <a:lnTo>
                  <a:pt x="288" y="304"/>
                </a:lnTo>
                <a:lnTo>
                  <a:pt x="288" y="296"/>
                </a:lnTo>
                <a:lnTo>
                  <a:pt x="296" y="296"/>
                </a:lnTo>
                <a:lnTo>
                  <a:pt x="304" y="304"/>
                </a:lnTo>
                <a:lnTo>
                  <a:pt x="304" y="296"/>
                </a:lnTo>
                <a:lnTo>
                  <a:pt x="304" y="264"/>
                </a:lnTo>
                <a:lnTo>
                  <a:pt x="296" y="200"/>
                </a:lnTo>
                <a:lnTo>
                  <a:pt x="272" y="160"/>
                </a:lnTo>
                <a:lnTo>
                  <a:pt x="264" y="160"/>
                </a:lnTo>
                <a:lnTo>
                  <a:pt x="256" y="160"/>
                </a:lnTo>
                <a:lnTo>
                  <a:pt x="248" y="168"/>
                </a:lnTo>
                <a:lnTo>
                  <a:pt x="240" y="168"/>
                </a:lnTo>
                <a:lnTo>
                  <a:pt x="232" y="176"/>
                </a:lnTo>
                <a:lnTo>
                  <a:pt x="232" y="184"/>
                </a:lnTo>
                <a:lnTo>
                  <a:pt x="224" y="200"/>
                </a:lnTo>
                <a:lnTo>
                  <a:pt x="216" y="200"/>
                </a:lnTo>
                <a:lnTo>
                  <a:pt x="216" y="208"/>
                </a:lnTo>
                <a:lnTo>
                  <a:pt x="216" y="216"/>
                </a:lnTo>
                <a:lnTo>
                  <a:pt x="208" y="216"/>
                </a:lnTo>
                <a:lnTo>
                  <a:pt x="200" y="208"/>
                </a:lnTo>
                <a:lnTo>
                  <a:pt x="192" y="208"/>
                </a:lnTo>
                <a:lnTo>
                  <a:pt x="192" y="192"/>
                </a:lnTo>
                <a:lnTo>
                  <a:pt x="192" y="176"/>
                </a:lnTo>
                <a:lnTo>
                  <a:pt x="200" y="176"/>
                </a:lnTo>
                <a:lnTo>
                  <a:pt x="208" y="168"/>
                </a:lnTo>
                <a:lnTo>
                  <a:pt x="216" y="144"/>
                </a:lnTo>
                <a:lnTo>
                  <a:pt x="224" y="136"/>
                </a:lnTo>
                <a:lnTo>
                  <a:pt x="224" y="128"/>
                </a:lnTo>
                <a:lnTo>
                  <a:pt x="224" y="104"/>
                </a:lnTo>
                <a:lnTo>
                  <a:pt x="224" y="96"/>
                </a:lnTo>
                <a:lnTo>
                  <a:pt x="216" y="80"/>
                </a:lnTo>
                <a:lnTo>
                  <a:pt x="208" y="72"/>
                </a:lnTo>
                <a:lnTo>
                  <a:pt x="208" y="64"/>
                </a:lnTo>
                <a:lnTo>
                  <a:pt x="216" y="64"/>
                </a:lnTo>
                <a:lnTo>
                  <a:pt x="224" y="64"/>
                </a:lnTo>
                <a:lnTo>
                  <a:pt x="216" y="56"/>
                </a:lnTo>
                <a:lnTo>
                  <a:pt x="200" y="40"/>
                </a:lnTo>
                <a:lnTo>
                  <a:pt x="192" y="40"/>
                </a:lnTo>
                <a:lnTo>
                  <a:pt x="176" y="32"/>
                </a:lnTo>
                <a:lnTo>
                  <a:pt x="168" y="24"/>
                </a:lnTo>
                <a:lnTo>
                  <a:pt x="160" y="24"/>
                </a:lnTo>
                <a:lnTo>
                  <a:pt x="144" y="16"/>
                </a:lnTo>
                <a:lnTo>
                  <a:pt x="128" y="8"/>
                </a:lnTo>
                <a:lnTo>
                  <a:pt x="112" y="0"/>
                </a:lnTo>
                <a:lnTo>
                  <a:pt x="104" y="0"/>
                </a:lnTo>
                <a:lnTo>
                  <a:pt x="104" y="8"/>
                </a:lnTo>
                <a:lnTo>
                  <a:pt x="96" y="8"/>
                </a:lnTo>
                <a:lnTo>
                  <a:pt x="96" y="16"/>
                </a:lnTo>
                <a:lnTo>
                  <a:pt x="88" y="16"/>
                </a:lnTo>
                <a:lnTo>
                  <a:pt x="88" y="32"/>
                </a:lnTo>
                <a:lnTo>
                  <a:pt x="96" y="40"/>
                </a:lnTo>
                <a:lnTo>
                  <a:pt x="96" y="48"/>
                </a:lnTo>
                <a:lnTo>
                  <a:pt x="88" y="48"/>
                </a:lnTo>
                <a:lnTo>
                  <a:pt x="72" y="56"/>
                </a:lnTo>
                <a:lnTo>
                  <a:pt x="72" y="72"/>
                </a:lnTo>
                <a:lnTo>
                  <a:pt x="72" y="96"/>
                </a:lnTo>
                <a:lnTo>
                  <a:pt x="72" y="104"/>
                </a:lnTo>
                <a:lnTo>
                  <a:pt x="64" y="112"/>
                </a:lnTo>
                <a:lnTo>
                  <a:pt x="56" y="112"/>
                </a:lnTo>
                <a:lnTo>
                  <a:pt x="56" y="104"/>
                </a:lnTo>
                <a:lnTo>
                  <a:pt x="56" y="80"/>
                </a:lnTo>
                <a:lnTo>
                  <a:pt x="56" y="72"/>
                </a:lnTo>
                <a:lnTo>
                  <a:pt x="48" y="80"/>
                </a:lnTo>
                <a:lnTo>
                  <a:pt x="40" y="96"/>
                </a:lnTo>
                <a:lnTo>
                  <a:pt x="32" y="96"/>
                </a:lnTo>
                <a:lnTo>
                  <a:pt x="24" y="104"/>
                </a:lnTo>
                <a:lnTo>
                  <a:pt x="24" y="120"/>
                </a:lnTo>
                <a:lnTo>
                  <a:pt x="16" y="120"/>
                </a:lnTo>
                <a:lnTo>
                  <a:pt x="16" y="128"/>
                </a:lnTo>
                <a:lnTo>
                  <a:pt x="16" y="136"/>
                </a:lnTo>
                <a:lnTo>
                  <a:pt x="16" y="152"/>
                </a:lnTo>
                <a:lnTo>
                  <a:pt x="8" y="184"/>
                </a:lnTo>
                <a:lnTo>
                  <a:pt x="0" y="192"/>
                </a:lnTo>
                <a:lnTo>
                  <a:pt x="8" y="208"/>
                </a:lnTo>
                <a:lnTo>
                  <a:pt x="8" y="216"/>
                </a:lnTo>
                <a:lnTo>
                  <a:pt x="8" y="224"/>
                </a:lnTo>
                <a:lnTo>
                  <a:pt x="0" y="224"/>
                </a:lnTo>
                <a:lnTo>
                  <a:pt x="0" y="232"/>
                </a:lnTo>
                <a:lnTo>
                  <a:pt x="16" y="272"/>
                </a:lnTo>
                <a:lnTo>
                  <a:pt x="32" y="280"/>
                </a:lnTo>
                <a:lnTo>
                  <a:pt x="40" y="304"/>
                </a:lnTo>
                <a:lnTo>
                  <a:pt x="40" y="344"/>
                </a:lnTo>
                <a:lnTo>
                  <a:pt x="32" y="368"/>
                </a:lnTo>
                <a:lnTo>
                  <a:pt x="24" y="384"/>
                </a:lnTo>
                <a:lnTo>
                  <a:pt x="16" y="400"/>
                </a:lnTo>
                <a:lnTo>
                  <a:pt x="16" y="408"/>
                </a:lnTo>
                <a:lnTo>
                  <a:pt x="8" y="424"/>
                </a:lnTo>
                <a:lnTo>
                  <a:pt x="0" y="424"/>
                </a:lnTo>
                <a:lnTo>
                  <a:pt x="152" y="408"/>
                </a:lnTo>
                <a:lnTo>
                  <a:pt x="152" y="424"/>
                </a:lnTo>
                <a:lnTo>
                  <a:pt x="248" y="408"/>
                </a:lnTo>
                <a:lnTo>
                  <a:pt x="248" y="400"/>
                </a:lnTo>
                <a:close/>
              </a:path>
            </a:pathLst>
          </a:custGeom>
          <a:solidFill>
            <a:schemeClr val="accent2">
              <a:lumMod val="20000"/>
              <a:lumOff val="80000"/>
            </a:schemeClr>
          </a:solidFill>
          <a:ln w="6350">
            <a:solidFill>
              <a:srgbClr val="000000"/>
            </a:solidFill>
            <a:round/>
            <a:headEnd/>
            <a:tailEnd/>
          </a:ln>
        </p:spPr>
        <p:txBody>
          <a:bodyPr/>
          <a:lstStyle/>
          <a:p>
            <a:endParaRPr lang="en-US"/>
          </a:p>
        </p:txBody>
      </p:sp>
      <p:sp>
        <p:nvSpPr>
          <p:cNvPr id="58" name="Freeform 55"/>
          <p:cNvSpPr>
            <a:spLocks/>
          </p:cNvSpPr>
          <p:nvPr/>
        </p:nvSpPr>
        <p:spPr bwMode="auto">
          <a:xfrm>
            <a:off x="5167922" y="1939522"/>
            <a:ext cx="752603" cy="395655"/>
          </a:xfrm>
          <a:custGeom>
            <a:avLst/>
            <a:gdLst>
              <a:gd name="T0" fmla="*/ 2147483647 w 456"/>
              <a:gd name="T1" fmla="*/ 2147483647 h 240"/>
              <a:gd name="T2" fmla="*/ 2147483647 w 456"/>
              <a:gd name="T3" fmla="*/ 2147483647 h 240"/>
              <a:gd name="T4" fmla="*/ 2147483647 w 456"/>
              <a:gd name="T5" fmla="*/ 2147483647 h 240"/>
              <a:gd name="T6" fmla="*/ 2147483647 w 456"/>
              <a:gd name="T7" fmla="*/ 2147483647 h 240"/>
              <a:gd name="T8" fmla="*/ 2147483647 w 456"/>
              <a:gd name="T9" fmla="*/ 2147483647 h 240"/>
              <a:gd name="T10" fmla="*/ 2147483647 w 456"/>
              <a:gd name="T11" fmla="*/ 2147483647 h 240"/>
              <a:gd name="T12" fmla="*/ 2147483647 w 456"/>
              <a:gd name="T13" fmla="*/ 2147483647 h 240"/>
              <a:gd name="T14" fmla="*/ 2147483647 w 456"/>
              <a:gd name="T15" fmla="*/ 2147483647 h 240"/>
              <a:gd name="T16" fmla="*/ 2147483647 w 456"/>
              <a:gd name="T17" fmla="*/ 2147483647 h 240"/>
              <a:gd name="T18" fmla="*/ 2147483647 w 456"/>
              <a:gd name="T19" fmla="*/ 2147483647 h 240"/>
              <a:gd name="T20" fmla="*/ 2147483647 w 456"/>
              <a:gd name="T21" fmla="*/ 2147483647 h 240"/>
              <a:gd name="T22" fmla="*/ 2147483647 w 456"/>
              <a:gd name="T23" fmla="*/ 2147483647 h 240"/>
              <a:gd name="T24" fmla="*/ 2147483647 w 456"/>
              <a:gd name="T25" fmla="*/ 2147483647 h 240"/>
              <a:gd name="T26" fmla="*/ 2147483647 w 456"/>
              <a:gd name="T27" fmla="*/ 2147483647 h 240"/>
              <a:gd name="T28" fmla="*/ 2147483647 w 456"/>
              <a:gd name="T29" fmla="*/ 2147483647 h 240"/>
              <a:gd name="T30" fmla="*/ 2147483647 w 456"/>
              <a:gd name="T31" fmla="*/ 2147483647 h 240"/>
              <a:gd name="T32" fmla="*/ 2147483647 w 456"/>
              <a:gd name="T33" fmla="*/ 2147483647 h 240"/>
              <a:gd name="T34" fmla="*/ 2147483647 w 456"/>
              <a:gd name="T35" fmla="*/ 2147483647 h 240"/>
              <a:gd name="T36" fmla="*/ 2147483647 w 456"/>
              <a:gd name="T37" fmla="*/ 2147483647 h 240"/>
              <a:gd name="T38" fmla="*/ 2147483647 w 456"/>
              <a:gd name="T39" fmla="*/ 2147483647 h 240"/>
              <a:gd name="T40" fmla="*/ 2147483647 w 456"/>
              <a:gd name="T41" fmla="*/ 2147483647 h 240"/>
              <a:gd name="T42" fmla="*/ 2147483647 w 456"/>
              <a:gd name="T43" fmla="*/ 2147483647 h 240"/>
              <a:gd name="T44" fmla="*/ 2147483647 w 456"/>
              <a:gd name="T45" fmla="*/ 2147483647 h 240"/>
              <a:gd name="T46" fmla="*/ 2147483647 w 456"/>
              <a:gd name="T47" fmla="*/ 2147483647 h 240"/>
              <a:gd name="T48" fmla="*/ 2147483647 w 456"/>
              <a:gd name="T49" fmla="*/ 2147483647 h 240"/>
              <a:gd name="T50" fmla="*/ 2147483647 w 456"/>
              <a:gd name="T51" fmla="*/ 2147483647 h 240"/>
              <a:gd name="T52" fmla="*/ 2147483647 w 456"/>
              <a:gd name="T53" fmla="*/ 2147483647 h 240"/>
              <a:gd name="T54" fmla="*/ 2147483647 w 456"/>
              <a:gd name="T55" fmla="*/ 2147483647 h 240"/>
              <a:gd name="T56" fmla="*/ 2147483647 w 456"/>
              <a:gd name="T57" fmla="*/ 2147483647 h 240"/>
              <a:gd name="T58" fmla="*/ 2147483647 w 456"/>
              <a:gd name="T59" fmla="*/ 2147483647 h 240"/>
              <a:gd name="T60" fmla="*/ 2147483647 w 456"/>
              <a:gd name="T61" fmla="*/ 2147483647 h 240"/>
              <a:gd name="T62" fmla="*/ 2147483647 w 456"/>
              <a:gd name="T63" fmla="*/ 2147483647 h 240"/>
              <a:gd name="T64" fmla="*/ 2147483647 w 456"/>
              <a:gd name="T65" fmla="*/ 2147483647 h 240"/>
              <a:gd name="T66" fmla="*/ 2147483647 w 456"/>
              <a:gd name="T67" fmla="*/ 2147483647 h 240"/>
              <a:gd name="T68" fmla="*/ 2147483647 w 456"/>
              <a:gd name="T69" fmla="*/ 2147483647 h 240"/>
              <a:gd name="T70" fmla="*/ 2147483647 w 456"/>
              <a:gd name="T71" fmla="*/ 2147483647 h 240"/>
              <a:gd name="T72" fmla="*/ 2147483647 w 456"/>
              <a:gd name="T73" fmla="*/ 2147483647 h 240"/>
              <a:gd name="T74" fmla="*/ 2147483647 w 456"/>
              <a:gd name="T75" fmla="*/ 2147483647 h 240"/>
              <a:gd name="T76" fmla="*/ 2147483647 w 456"/>
              <a:gd name="T77" fmla="*/ 2147483647 h 240"/>
              <a:gd name="T78" fmla="*/ 2147483647 w 456"/>
              <a:gd name="T79" fmla="*/ 2147483647 h 240"/>
              <a:gd name="T80" fmla="*/ 2147483647 w 456"/>
              <a:gd name="T81" fmla="*/ 2147483647 h 240"/>
              <a:gd name="T82" fmla="*/ 2147483647 w 456"/>
              <a:gd name="T83" fmla="*/ 2147483647 h 240"/>
              <a:gd name="T84" fmla="*/ 2147483647 w 456"/>
              <a:gd name="T85" fmla="*/ 2147483647 h 240"/>
              <a:gd name="T86" fmla="*/ 2147483647 w 456"/>
              <a:gd name="T87" fmla="*/ 0 h 240"/>
              <a:gd name="T88" fmla="*/ 2147483647 w 456"/>
              <a:gd name="T89" fmla="*/ 2147483647 h 240"/>
              <a:gd name="T90" fmla="*/ 2147483647 w 456"/>
              <a:gd name="T91" fmla="*/ 2147483647 h 240"/>
              <a:gd name="T92" fmla="*/ 2147483647 w 456"/>
              <a:gd name="T93" fmla="*/ 2147483647 h 240"/>
              <a:gd name="T94" fmla="*/ 2147483647 w 456"/>
              <a:gd name="T95" fmla="*/ 2147483647 h 24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56"/>
              <a:gd name="T145" fmla="*/ 0 h 240"/>
              <a:gd name="T146" fmla="*/ 456 w 456"/>
              <a:gd name="T147" fmla="*/ 240 h 24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56" h="240">
                <a:moveTo>
                  <a:pt x="0" y="104"/>
                </a:moveTo>
                <a:lnTo>
                  <a:pt x="0" y="104"/>
                </a:lnTo>
                <a:lnTo>
                  <a:pt x="16" y="104"/>
                </a:lnTo>
                <a:lnTo>
                  <a:pt x="24" y="120"/>
                </a:lnTo>
                <a:lnTo>
                  <a:pt x="24" y="128"/>
                </a:lnTo>
                <a:lnTo>
                  <a:pt x="56" y="128"/>
                </a:lnTo>
                <a:lnTo>
                  <a:pt x="104" y="136"/>
                </a:lnTo>
                <a:lnTo>
                  <a:pt x="112" y="152"/>
                </a:lnTo>
                <a:lnTo>
                  <a:pt x="160" y="160"/>
                </a:lnTo>
                <a:lnTo>
                  <a:pt x="168" y="160"/>
                </a:lnTo>
                <a:lnTo>
                  <a:pt x="168" y="168"/>
                </a:lnTo>
                <a:lnTo>
                  <a:pt x="176" y="168"/>
                </a:lnTo>
                <a:lnTo>
                  <a:pt x="192" y="176"/>
                </a:lnTo>
                <a:lnTo>
                  <a:pt x="192" y="200"/>
                </a:lnTo>
                <a:lnTo>
                  <a:pt x="184" y="208"/>
                </a:lnTo>
                <a:lnTo>
                  <a:pt x="184" y="216"/>
                </a:lnTo>
                <a:lnTo>
                  <a:pt x="200" y="216"/>
                </a:lnTo>
                <a:lnTo>
                  <a:pt x="200" y="224"/>
                </a:lnTo>
                <a:lnTo>
                  <a:pt x="200" y="240"/>
                </a:lnTo>
                <a:lnTo>
                  <a:pt x="208" y="240"/>
                </a:lnTo>
                <a:lnTo>
                  <a:pt x="216" y="224"/>
                </a:lnTo>
                <a:lnTo>
                  <a:pt x="232" y="192"/>
                </a:lnTo>
                <a:lnTo>
                  <a:pt x="240" y="176"/>
                </a:lnTo>
                <a:lnTo>
                  <a:pt x="240" y="152"/>
                </a:lnTo>
                <a:lnTo>
                  <a:pt x="248" y="152"/>
                </a:lnTo>
                <a:lnTo>
                  <a:pt x="248" y="160"/>
                </a:lnTo>
                <a:lnTo>
                  <a:pt x="248" y="168"/>
                </a:lnTo>
                <a:lnTo>
                  <a:pt x="248" y="176"/>
                </a:lnTo>
                <a:lnTo>
                  <a:pt x="264" y="160"/>
                </a:lnTo>
                <a:lnTo>
                  <a:pt x="272" y="152"/>
                </a:lnTo>
                <a:lnTo>
                  <a:pt x="280" y="152"/>
                </a:lnTo>
                <a:lnTo>
                  <a:pt x="272" y="160"/>
                </a:lnTo>
                <a:lnTo>
                  <a:pt x="272" y="168"/>
                </a:lnTo>
                <a:lnTo>
                  <a:pt x="272" y="176"/>
                </a:lnTo>
                <a:lnTo>
                  <a:pt x="280" y="168"/>
                </a:lnTo>
                <a:lnTo>
                  <a:pt x="288" y="160"/>
                </a:lnTo>
                <a:lnTo>
                  <a:pt x="296" y="152"/>
                </a:lnTo>
                <a:lnTo>
                  <a:pt x="288" y="152"/>
                </a:lnTo>
                <a:lnTo>
                  <a:pt x="288" y="144"/>
                </a:lnTo>
                <a:lnTo>
                  <a:pt x="296" y="136"/>
                </a:lnTo>
                <a:lnTo>
                  <a:pt x="304" y="136"/>
                </a:lnTo>
                <a:lnTo>
                  <a:pt x="320" y="136"/>
                </a:lnTo>
                <a:lnTo>
                  <a:pt x="336" y="136"/>
                </a:lnTo>
                <a:lnTo>
                  <a:pt x="344" y="120"/>
                </a:lnTo>
                <a:lnTo>
                  <a:pt x="376" y="120"/>
                </a:lnTo>
                <a:lnTo>
                  <a:pt x="384" y="128"/>
                </a:lnTo>
                <a:lnTo>
                  <a:pt x="400" y="136"/>
                </a:lnTo>
                <a:lnTo>
                  <a:pt x="400" y="144"/>
                </a:lnTo>
                <a:lnTo>
                  <a:pt x="408" y="144"/>
                </a:lnTo>
                <a:lnTo>
                  <a:pt x="400" y="128"/>
                </a:lnTo>
                <a:lnTo>
                  <a:pt x="408" y="120"/>
                </a:lnTo>
                <a:lnTo>
                  <a:pt x="408" y="128"/>
                </a:lnTo>
                <a:lnTo>
                  <a:pt x="416" y="128"/>
                </a:lnTo>
                <a:lnTo>
                  <a:pt x="424" y="120"/>
                </a:lnTo>
                <a:lnTo>
                  <a:pt x="432" y="120"/>
                </a:lnTo>
                <a:lnTo>
                  <a:pt x="456" y="120"/>
                </a:lnTo>
                <a:lnTo>
                  <a:pt x="456" y="112"/>
                </a:lnTo>
                <a:lnTo>
                  <a:pt x="448" y="104"/>
                </a:lnTo>
                <a:lnTo>
                  <a:pt x="432" y="104"/>
                </a:lnTo>
                <a:lnTo>
                  <a:pt x="432" y="96"/>
                </a:lnTo>
                <a:lnTo>
                  <a:pt x="432" y="72"/>
                </a:lnTo>
                <a:lnTo>
                  <a:pt x="424" y="72"/>
                </a:lnTo>
                <a:lnTo>
                  <a:pt x="416" y="80"/>
                </a:lnTo>
                <a:lnTo>
                  <a:pt x="408" y="80"/>
                </a:lnTo>
                <a:lnTo>
                  <a:pt x="400" y="80"/>
                </a:lnTo>
                <a:lnTo>
                  <a:pt x="392" y="80"/>
                </a:lnTo>
                <a:lnTo>
                  <a:pt x="376" y="80"/>
                </a:lnTo>
                <a:lnTo>
                  <a:pt x="376" y="72"/>
                </a:lnTo>
                <a:lnTo>
                  <a:pt x="376" y="56"/>
                </a:lnTo>
                <a:lnTo>
                  <a:pt x="376" y="48"/>
                </a:lnTo>
                <a:lnTo>
                  <a:pt x="360" y="56"/>
                </a:lnTo>
                <a:lnTo>
                  <a:pt x="344" y="64"/>
                </a:lnTo>
                <a:lnTo>
                  <a:pt x="312" y="64"/>
                </a:lnTo>
                <a:lnTo>
                  <a:pt x="296" y="64"/>
                </a:lnTo>
                <a:lnTo>
                  <a:pt x="264" y="96"/>
                </a:lnTo>
                <a:lnTo>
                  <a:pt x="256" y="96"/>
                </a:lnTo>
                <a:lnTo>
                  <a:pt x="248" y="96"/>
                </a:lnTo>
                <a:lnTo>
                  <a:pt x="248" y="88"/>
                </a:lnTo>
                <a:lnTo>
                  <a:pt x="240" y="88"/>
                </a:lnTo>
                <a:lnTo>
                  <a:pt x="232" y="88"/>
                </a:lnTo>
                <a:lnTo>
                  <a:pt x="232" y="96"/>
                </a:lnTo>
                <a:lnTo>
                  <a:pt x="216" y="96"/>
                </a:lnTo>
                <a:lnTo>
                  <a:pt x="208" y="88"/>
                </a:lnTo>
                <a:lnTo>
                  <a:pt x="208" y="80"/>
                </a:lnTo>
                <a:lnTo>
                  <a:pt x="200" y="80"/>
                </a:lnTo>
                <a:lnTo>
                  <a:pt x="184" y="56"/>
                </a:lnTo>
                <a:lnTo>
                  <a:pt x="168" y="56"/>
                </a:lnTo>
                <a:lnTo>
                  <a:pt x="152" y="64"/>
                </a:lnTo>
                <a:lnTo>
                  <a:pt x="152" y="56"/>
                </a:lnTo>
                <a:lnTo>
                  <a:pt x="144" y="56"/>
                </a:lnTo>
                <a:lnTo>
                  <a:pt x="136" y="72"/>
                </a:lnTo>
                <a:lnTo>
                  <a:pt x="136" y="48"/>
                </a:lnTo>
                <a:lnTo>
                  <a:pt x="136" y="56"/>
                </a:lnTo>
                <a:lnTo>
                  <a:pt x="128" y="56"/>
                </a:lnTo>
                <a:lnTo>
                  <a:pt x="128" y="48"/>
                </a:lnTo>
                <a:lnTo>
                  <a:pt x="128" y="40"/>
                </a:lnTo>
                <a:lnTo>
                  <a:pt x="136" y="40"/>
                </a:lnTo>
                <a:lnTo>
                  <a:pt x="136" y="48"/>
                </a:lnTo>
                <a:lnTo>
                  <a:pt x="144" y="40"/>
                </a:lnTo>
                <a:lnTo>
                  <a:pt x="144" y="32"/>
                </a:lnTo>
                <a:lnTo>
                  <a:pt x="152" y="32"/>
                </a:lnTo>
                <a:lnTo>
                  <a:pt x="168" y="16"/>
                </a:lnTo>
                <a:lnTo>
                  <a:pt x="168" y="8"/>
                </a:lnTo>
                <a:lnTo>
                  <a:pt x="176" y="8"/>
                </a:lnTo>
                <a:lnTo>
                  <a:pt x="184" y="0"/>
                </a:lnTo>
                <a:lnTo>
                  <a:pt x="176" y="0"/>
                </a:lnTo>
                <a:lnTo>
                  <a:pt x="152" y="0"/>
                </a:lnTo>
                <a:lnTo>
                  <a:pt x="128" y="16"/>
                </a:lnTo>
                <a:lnTo>
                  <a:pt x="120" y="24"/>
                </a:lnTo>
                <a:lnTo>
                  <a:pt x="112" y="24"/>
                </a:lnTo>
                <a:lnTo>
                  <a:pt x="96" y="56"/>
                </a:lnTo>
                <a:lnTo>
                  <a:pt x="80" y="64"/>
                </a:lnTo>
                <a:lnTo>
                  <a:pt x="72" y="72"/>
                </a:lnTo>
                <a:lnTo>
                  <a:pt x="64" y="72"/>
                </a:lnTo>
                <a:lnTo>
                  <a:pt x="56" y="72"/>
                </a:lnTo>
                <a:lnTo>
                  <a:pt x="40" y="80"/>
                </a:lnTo>
                <a:lnTo>
                  <a:pt x="32" y="88"/>
                </a:lnTo>
                <a:lnTo>
                  <a:pt x="8" y="96"/>
                </a:lnTo>
                <a:lnTo>
                  <a:pt x="0" y="104"/>
                </a:lnTo>
                <a:close/>
              </a:path>
            </a:pathLst>
          </a:custGeom>
          <a:solidFill>
            <a:schemeClr val="accent2">
              <a:lumMod val="20000"/>
              <a:lumOff val="80000"/>
            </a:schemeClr>
          </a:solidFill>
          <a:ln w="6350">
            <a:solidFill>
              <a:srgbClr val="000000"/>
            </a:solidFill>
            <a:round/>
            <a:headEnd/>
            <a:tailEnd/>
          </a:ln>
        </p:spPr>
        <p:txBody>
          <a:bodyPr/>
          <a:lstStyle/>
          <a:p>
            <a:endParaRPr lang="en-US"/>
          </a:p>
        </p:txBody>
      </p:sp>
      <p:sp>
        <p:nvSpPr>
          <p:cNvPr id="59" name="Freeform 56"/>
          <p:cNvSpPr>
            <a:spLocks/>
          </p:cNvSpPr>
          <p:nvPr/>
        </p:nvSpPr>
        <p:spPr bwMode="auto">
          <a:xfrm>
            <a:off x="5907625" y="2745167"/>
            <a:ext cx="556211" cy="622153"/>
          </a:xfrm>
          <a:custGeom>
            <a:avLst/>
            <a:gdLst>
              <a:gd name="T0" fmla="*/ 2147483647 w 336"/>
              <a:gd name="T1" fmla="*/ 2147483647 h 376"/>
              <a:gd name="T2" fmla="*/ 2147483647 w 336"/>
              <a:gd name="T3" fmla="*/ 2147483647 h 376"/>
              <a:gd name="T4" fmla="*/ 2147483647 w 336"/>
              <a:gd name="T5" fmla="*/ 2147483647 h 376"/>
              <a:gd name="T6" fmla="*/ 2147483647 w 336"/>
              <a:gd name="T7" fmla="*/ 2147483647 h 376"/>
              <a:gd name="T8" fmla="*/ 2147483647 w 336"/>
              <a:gd name="T9" fmla="*/ 2147483647 h 376"/>
              <a:gd name="T10" fmla="*/ 2147483647 w 336"/>
              <a:gd name="T11" fmla="*/ 2147483647 h 376"/>
              <a:gd name="T12" fmla="*/ 2147483647 w 336"/>
              <a:gd name="T13" fmla="*/ 2147483647 h 376"/>
              <a:gd name="T14" fmla="*/ 2147483647 w 336"/>
              <a:gd name="T15" fmla="*/ 2147483647 h 376"/>
              <a:gd name="T16" fmla="*/ 2147483647 w 336"/>
              <a:gd name="T17" fmla="*/ 2147483647 h 376"/>
              <a:gd name="T18" fmla="*/ 2147483647 w 336"/>
              <a:gd name="T19" fmla="*/ 2147483647 h 376"/>
              <a:gd name="T20" fmla="*/ 2147483647 w 336"/>
              <a:gd name="T21" fmla="*/ 2147483647 h 376"/>
              <a:gd name="T22" fmla="*/ 2147483647 w 336"/>
              <a:gd name="T23" fmla="*/ 2147483647 h 376"/>
              <a:gd name="T24" fmla="*/ 2147483647 w 336"/>
              <a:gd name="T25" fmla="*/ 2147483647 h 376"/>
              <a:gd name="T26" fmla="*/ 2147483647 w 336"/>
              <a:gd name="T27" fmla="*/ 2147483647 h 376"/>
              <a:gd name="T28" fmla="*/ 2147483647 w 336"/>
              <a:gd name="T29" fmla="*/ 2147483647 h 376"/>
              <a:gd name="T30" fmla="*/ 2147483647 w 336"/>
              <a:gd name="T31" fmla="*/ 0 h 376"/>
              <a:gd name="T32" fmla="*/ 2147483647 w 336"/>
              <a:gd name="T33" fmla="*/ 2147483647 h 376"/>
              <a:gd name="T34" fmla="*/ 2147483647 w 336"/>
              <a:gd name="T35" fmla="*/ 2147483647 h 376"/>
              <a:gd name="T36" fmla="*/ 2147483647 w 336"/>
              <a:gd name="T37" fmla="*/ 2147483647 h 376"/>
              <a:gd name="T38" fmla="*/ 2147483647 w 336"/>
              <a:gd name="T39" fmla="*/ 2147483647 h 376"/>
              <a:gd name="T40" fmla="*/ 2147483647 w 336"/>
              <a:gd name="T41" fmla="*/ 2147483647 h 376"/>
              <a:gd name="T42" fmla="*/ 2147483647 w 336"/>
              <a:gd name="T43" fmla="*/ 2147483647 h 376"/>
              <a:gd name="T44" fmla="*/ 2147483647 w 336"/>
              <a:gd name="T45" fmla="*/ 2147483647 h 376"/>
              <a:gd name="T46" fmla="*/ 2147483647 w 336"/>
              <a:gd name="T47" fmla="*/ 2147483647 h 376"/>
              <a:gd name="T48" fmla="*/ 2147483647 w 336"/>
              <a:gd name="T49" fmla="*/ 2147483647 h 376"/>
              <a:gd name="T50" fmla="*/ 2147483647 w 336"/>
              <a:gd name="T51" fmla="*/ 2147483647 h 376"/>
              <a:gd name="T52" fmla="*/ 2147483647 w 336"/>
              <a:gd name="T53" fmla="*/ 2147483647 h 376"/>
              <a:gd name="T54" fmla="*/ 2147483647 w 336"/>
              <a:gd name="T55" fmla="*/ 2147483647 h 376"/>
              <a:gd name="T56" fmla="*/ 2147483647 w 336"/>
              <a:gd name="T57" fmla="*/ 2147483647 h 376"/>
              <a:gd name="T58" fmla="*/ 2147483647 w 336"/>
              <a:gd name="T59" fmla="*/ 2147483647 h 376"/>
              <a:gd name="T60" fmla="*/ 2147483647 w 336"/>
              <a:gd name="T61" fmla="*/ 2147483647 h 376"/>
              <a:gd name="T62" fmla="*/ 2147483647 w 336"/>
              <a:gd name="T63" fmla="*/ 2147483647 h 376"/>
              <a:gd name="T64" fmla="*/ 2147483647 w 336"/>
              <a:gd name="T65" fmla="*/ 2147483647 h 376"/>
              <a:gd name="T66" fmla="*/ 2147483647 w 336"/>
              <a:gd name="T67" fmla="*/ 2147483647 h 376"/>
              <a:gd name="T68" fmla="*/ 2147483647 w 336"/>
              <a:gd name="T69" fmla="*/ 2147483647 h 376"/>
              <a:gd name="T70" fmla="*/ 2147483647 w 336"/>
              <a:gd name="T71" fmla="*/ 2147483647 h 376"/>
              <a:gd name="T72" fmla="*/ 2147483647 w 336"/>
              <a:gd name="T73" fmla="*/ 2147483647 h 376"/>
              <a:gd name="T74" fmla="*/ 2147483647 w 336"/>
              <a:gd name="T75" fmla="*/ 2147483647 h 376"/>
              <a:gd name="T76" fmla="*/ 2147483647 w 336"/>
              <a:gd name="T77" fmla="*/ 2147483647 h 376"/>
              <a:gd name="T78" fmla="*/ 2147483647 w 336"/>
              <a:gd name="T79" fmla="*/ 2147483647 h 376"/>
              <a:gd name="T80" fmla="*/ 2147483647 w 336"/>
              <a:gd name="T81" fmla="*/ 2147483647 h 376"/>
              <a:gd name="T82" fmla="*/ 2147483647 w 336"/>
              <a:gd name="T83" fmla="*/ 2147483647 h 376"/>
              <a:gd name="T84" fmla="*/ 2147483647 w 336"/>
              <a:gd name="T85" fmla="*/ 2147483647 h 376"/>
              <a:gd name="T86" fmla="*/ 2147483647 w 336"/>
              <a:gd name="T87" fmla="*/ 2147483647 h 376"/>
              <a:gd name="T88" fmla="*/ 2147483647 w 336"/>
              <a:gd name="T89" fmla="*/ 2147483647 h 376"/>
              <a:gd name="T90" fmla="*/ 2147483647 w 336"/>
              <a:gd name="T91" fmla="*/ 2147483647 h 376"/>
              <a:gd name="T92" fmla="*/ 2147483647 w 336"/>
              <a:gd name="T93" fmla="*/ 2147483647 h 376"/>
              <a:gd name="T94" fmla="*/ 0 w 336"/>
              <a:gd name="T95" fmla="*/ 2147483647 h 3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36"/>
              <a:gd name="T145" fmla="*/ 0 h 376"/>
              <a:gd name="T146" fmla="*/ 336 w 336"/>
              <a:gd name="T147" fmla="*/ 376 h 37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36" h="376">
                <a:moveTo>
                  <a:pt x="96" y="64"/>
                </a:moveTo>
                <a:lnTo>
                  <a:pt x="96" y="64"/>
                </a:lnTo>
                <a:lnTo>
                  <a:pt x="104" y="64"/>
                </a:lnTo>
                <a:lnTo>
                  <a:pt x="104" y="56"/>
                </a:lnTo>
                <a:lnTo>
                  <a:pt x="128" y="56"/>
                </a:lnTo>
                <a:lnTo>
                  <a:pt x="136" y="72"/>
                </a:lnTo>
                <a:lnTo>
                  <a:pt x="144" y="72"/>
                </a:lnTo>
                <a:lnTo>
                  <a:pt x="152" y="64"/>
                </a:lnTo>
                <a:lnTo>
                  <a:pt x="160" y="72"/>
                </a:lnTo>
                <a:lnTo>
                  <a:pt x="144" y="72"/>
                </a:lnTo>
                <a:lnTo>
                  <a:pt x="136" y="80"/>
                </a:lnTo>
                <a:lnTo>
                  <a:pt x="144" y="80"/>
                </a:lnTo>
                <a:lnTo>
                  <a:pt x="152" y="80"/>
                </a:lnTo>
                <a:lnTo>
                  <a:pt x="160" y="72"/>
                </a:lnTo>
                <a:lnTo>
                  <a:pt x="168" y="80"/>
                </a:lnTo>
                <a:lnTo>
                  <a:pt x="176" y="80"/>
                </a:lnTo>
                <a:lnTo>
                  <a:pt x="192" y="72"/>
                </a:lnTo>
                <a:lnTo>
                  <a:pt x="198" y="64"/>
                </a:lnTo>
                <a:lnTo>
                  <a:pt x="208" y="64"/>
                </a:lnTo>
                <a:lnTo>
                  <a:pt x="224" y="64"/>
                </a:lnTo>
                <a:lnTo>
                  <a:pt x="240" y="48"/>
                </a:lnTo>
                <a:lnTo>
                  <a:pt x="278" y="6"/>
                </a:lnTo>
                <a:lnTo>
                  <a:pt x="312" y="0"/>
                </a:lnTo>
                <a:lnTo>
                  <a:pt x="336" y="136"/>
                </a:lnTo>
                <a:lnTo>
                  <a:pt x="328" y="136"/>
                </a:lnTo>
                <a:lnTo>
                  <a:pt x="328" y="144"/>
                </a:lnTo>
                <a:lnTo>
                  <a:pt x="336" y="152"/>
                </a:lnTo>
                <a:lnTo>
                  <a:pt x="336" y="176"/>
                </a:lnTo>
                <a:lnTo>
                  <a:pt x="328" y="176"/>
                </a:lnTo>
                <a:lnTo>
                  <a:pt x="328" y="216"/>
                </a:lnTo>
                <a:lnTo>
                  <a:pt x="328" y="224"/>
                </a:lnTo>
                <a:lnTo>
                  <a:pt x="328" y="240"/>
                </a:lnTo>
                <a:lnTo>
                  <a:pt x="312" y="256"/>
                </a:lnTo>
                <a:lnTo>
                  <a:pt x="304" y="264"/>
                </a:lnTo>
                <a:lnTo>
                  <a:pt x="296" y="272"/>
                </a:lnTo>
                <a:lnTo>
                  <a:pt x="288" y="272"/>
                </a:lnTo>
                <a:lnTo>
                  <a:pt x="272" y="288"/>
                </a:lnTo>
                <a:lnTo>
                  <a:pt x="264" y="312"/>
                </a:lnTo>
                <a:lnTo>
                  <a:pt x="264" y="328"/>
                </a:lnTo>
                <a:lnTo>
                  <a:pt x="256" y="328"/>
                </a:lnTo>
                <a:lnTo>
                  <a:pt x="256" y="312"/>
                </a:lnTo>
                <a:lnTo>
                  <a:pt x="240" y="312"/>
                </a:lnTo>
                <a:lnTo>
                  <a:pt x="240" y="328"/>
                </a:lnTo>
                <a:lnTo>
                  <a:pt x="240" y="336"/>
                </a:lnTo>
                <a:lnTo>
                  <a:pt x="240" y="344"/>
                </a:lnTo>
                <a:lnTo>
                  <a:pt x="240" y="360"/>
                </a:lnTo>
                <a:lnTo>
                  <a:pt x="232" y="368"/>
                </a:lnTo>
                <a:lnTo>
                  <a:pt x="224" y="376"/>
                </a:lnTo>
                <a:lnTo>
                  <a:pt x="216" y="376"/>
                </a:lnTo>
                <a:lnTo>
                  <a:pt x="208" y="376"/>
                </a:lnTo>
                <a:lnTo>
                  <a:pt x="200" y="368"/>
                </a:lnTo>
                <a:lnTo>
                  <a:pt x="192" y="368"/>
                </a:lnTo>
                <a:lnTo>
                  <a:pt x="192" y="360"/>
                </a:lnTo>
                <a:lnTo>
                  <a:pt x="184" y="352"/>
                </a:lnTo>
                <a:lnTo>
                  <a:pt x="176" y="352"/>
                </a:lnTo>
                <a:lnTo>
                  <a:pt x="168" y="368"/>
                </a:lnTo>
                <a:lnTo>
                  <a:pt x="160" y="368"/>
                </a:lnTo>
                <a:lnTo>
                  <a:pt x="144" y="368"/>
                </a:lnTo>
                <a:lnTo>
                  <a:pt x="136" y="360"/>
                </a:lnTo>
                <a:lnTo>
                  <a:pt x="128" y="360"/>
                </a:lnTo>
                <a:lnTo>
                  <a:pt x="128" y="368"/>
                </a:lnTo>
                <a:lnTo>
                  <a:pt x="120" y="368"/>
                </a:lnTo>
                <a:lnTo>
                  <a:pt x="104" y="360"/>
                </a:lnTo>
                <a:lnTo>
                  <a:pt x="80" y="360"/>
                </a:lnTo>
                <a:lnTo>
                  <a:pt x="80" y="352"/>
                </a:lnTo>
                <a:lnTo>
                  <a:pt x="72" y="336"/>
                </a:lnTo>
                <a:lnTo>
                  <a:pt x="48" y="336"/>
                </a:lnTo>
                <a:lnTo>
                  <a:pt x="32" y="336"/>
                </a:lnTo>
                <a:lnTo>
                  <a:pt x="0" y="80"/>
                </a:lnTo>
                <a:lnTo>
                  <a:pt x="96" y="64"/>
                </a:lnTo>
                <a:close/>
              </a:path>
            </a:pathLst>
          </a:custGeom>
          <a:solidFill>
            <a:schemeClr val="tx2">
              <a:lumMod val="60000"/>
              <a:lumOff val="40000"/>
            </a:schemeClr>
          </a:solidFill>
          <a:ln w="6350">
            <a:solidFill>
              <a:srgbClr val="000000"/>
            </a:solidFill>
            <a:round/>
            <a:headEnd/>
            <a:tailEnd/>
          </a:ln>
        </p:spPr>
        <p:txBody>
          <a:bodyPr/>
          <a:lstStyle/>
          <a:p>
            <a:endParaRPr lang="en-US">
              <a:solidFill>
                <a:schemeClr val="bg1"/>
              </a:solidFill>
            </a:endParaRPr>
          </a:p>
        </p:txBody>
      </p:sp>
      <p:sp>
        <p:nvSpPr>
          <p:cNvPr id="60" name="Freeform 57"/>
          <p:cNvSpPr>
            <a:spLocks/>
          </p:cNvSpPr>
          <p:nvPr/>
        </p:nvSpPr>
        <p:spPr bwMode="auto">
          <a:xfrm>
            <a:off x="6502541" y="2071406"/>
            <a:ext cx="807079" cy="713899"/>
          </a:xfrm>
          <a:custGeom>
            <a:avLst/>
            <a:gdLst>
              <a:gd name="T0" fmla="*/ 2147483647 w 488"/>
              <a:gd name="T1" fmla="*/ 2147483647 h 432"/>
              <a:gd name="T2" fmla="*/ 2147483647 w 488"/>
              <a:gd name="T3" fmla="*/ 2147483647 h 432"/>
              <a:gd name="T4" fmla="*/ 2147483647 w 488"/>
              <a:gd name="T5" fmla="*/ 2147483647 h 432"/>
              <a:gd name="T6" fmla="*/ 2147483647 w 488"/>
              <a:gd name="T7" fmla="*/ 2147483647 h 432"/>
              <a:gd name="T8" fmla="*/ 2147483647 w 488"/>
              <a:gd name="T9" fmla="*/ 2147483647 h 432"/>
              <a:gd name="T10" fmla="*/ 2147483647 w 488"/>
              <a:gd name="T11" fmla="*/ 2147483647 h 432"/>
              <a:gd name="T12" fmla="*/ 2147483647 w 488"/>
              <a:gd name="T13" fmla="*/ 2147483647 h 432"/>
              <a:gd name="T14" fmla="*/ 2147483647 w 488"/>
              <a:gd name="T15" fmla="*/ 2147483647 h 432"/>
              <a:gd name="T16" fmla="*/ 2147483647 w 488"/>
              <a:gd name="T17" fmla="*/ 2147483647 h 432"/>
              <a:gd name="T18" fmla="*/ 2147483647 w 488"/>
              <a:gd name="T19" fmla="*/ 2147483647 h 432"/>
              <a:gd name="T20" fmla="*/ 2147483647 w 488"/>
              <a:gd name="T21" fmla="*/ 2147483647 h 432"/>
              <a:gd name="T22" fmla="*/ 2147483647 w 488"/>
              <a:gd name="T23" fmla="*/ 2147483647 h 432"/>
              <a:gd name="T24" fmla="*/ 2147483647 w 488"/>
              <a:gd name="T25" fmla="*/ 2147483647 h 432"/>
              <a:gd name="T26" fmla="*/ 2147483647 w 488"/>
              <a:gd name="T27" fmla="*/ 2147483647 h 432"/>
              <a:gd name="T28" fmla="*/ 2147483647 w 488"/>
              <a:gd name="T29" fmla="*/ 2147483647 h 432"/>
              <a:gd name="T30" fmla="*/ 2147483647 w 488"/>
              <a:gd name="T31" fmla="*/ 2147483647 h 432"/>
              <a:gd name="T32" fmla="*/ 2147483647 w 488"/>
              <a:gd name="T33" fmla="*/ 2147483647 h 432"/>
              <a:gd name="T34" fmla="*/ 2147483647 w 488"/>
              <a:gd name="T35" fmla="*/ 2147483647 h 432"/>
              <a:gd name="T36" fmla="*/ 2147483647 w 488"/>
              <a:gd name="T37" fmla="*/ 2147483647 h 432"/>
              <a:gd name="T38" fmla="*/ 2147483647 w 488"/>
              <a:gd name="T39" fmla="*/ 2147483647 h 432"/>
              <a:gd name="T40" fmla="*/ 2147483647 w 488"/>
              <a:gd name="T41" fmla="*/ 2147483647 h 432"/>
              <a:gd name="T42" fmla="*/ 2147483647 w 488"/>
              <a:gd name="T43" fmla="*/ 0 h 432"/>
              <a:gd name="T44" fmla="*/ 2147483647 w 488"/>
              <a:gd name="T45" fmla="*/ 2147483647 h 432"/>
              <a:gd name="T46" fmla="*/ 2147483647 w 488"/>
              <a:gd name="T47" fmla="*/ 2147483647 h 432"/>
              <a:gd name="T48" fmla="*/ 2147483647 w 488"/>
              <a:gd name="T49" fmla="*/ 2147483647 h 432"/>
              <a:gd name="T50" fmla="*/ 2147483647 w 488"/>
              <a:gd name="T51" fmla="*/ 2147483647 h 432"/>
              <a:gd name="T52" fmla="*/ 2147483647 w 488"/>
              <a:gd name="T53" fmla="*/ 2147483647 h 432"/>
              <a:gd name="T54" fmla="*/ 2147483647 w 488"/>
              <a:gd name="T55" fmla="*/ 2147483647 h 432"/>
              <a:gd name="T56" fmla="*/ 2147483647 w 488"/>
              <a:gd name="T57" fmla="*/ 2147483647 h 432"/>
              <a:gd name="T58" fmla="*/ 2147483647 w 488"/>
              <a:gd name="T59" fmla="*/ 2147483647 h 432"/>
              <a:gd name="T60" fmla="*/ 2147483647 w 488"/>
              <a:gd name="T61" fmla="*/ 2147483647 h 432"/>
              <a:gd name="T62" fmla="*/ 2147483647 w 488"/>
              <a:gd name="T63" fmla="*/ 2147483647 h 432"/>
              <a:gd name="T64" fmla="*/ 2147483647 w 488"/>
              <a:gd name="T65" fmla="*/ 2147483647 h 432"/>
              <a:gd name="T66" fmla="*/ 2147483647 w 488"/>
              <a:gd name="T67" fmla="*/ 2147483647 h 432"/>
              <a:gd name="T68" fmla="*/ 2147483647 w 488"/>
              <a:gd name="T69" fmla="*/ 2147483647 h 432"/>
              <a:gd name="T70" fmla="*/ 2147483647 w 488"/>
              <a:gd name="T71" fmla="*/ 2147483647 h 432"/>
              <a:gd name="T72" fmla="*/ 2147483647 w 488"/>
              <a:gd name="T73" fmla="*/ 2147483647 h 432"/>
              <a:gd name="T74" fmla="*/ 2147483647 w 488"/>
              <a:gd name="T75" fmla="*/ 2147483647 h 432"/>
              <a:gd name="T76" fmla="*/ 2147483647 w 488"/>
              <a:gd name="T77" fmla="*/ 2147483647 h 432"/>
              <a:gd name="T78" fmla="*/ 2147483647 w 488"/>
              <a:gd name="T79" fmla="*/ 2147483647 h 432"/>
              <a:gd name="T80" fmla="*/ 2147483647 w 488"/>
              <a:gd name="T81" fmla="*/ 2147483647 h 432"/>
              <a:gd name="T82" fmla="*/ 2147483647 w 488"/>
              <a:gd name="T83" fmla="*/ 2147483647 h 432"/>
              <a:gd name="T84" fmla="*/ 2147483647 w 488"/>
              <a:gd name="T85" fmla="*/ 2147483647 h 432"/>
              <a:gd name="T86" fmla="*/ 2147483647 w 488"/>
              <a:gd name="T87" fmla="*/ 2147483647 h 432"/>
              <a:gd name="T88" fmla="*/ 2147483647 w 488"/>
              <a:gd name="T89" fmla="*/ 2147483647 h 432"/>
              <a:gd name="T90" fmla="*/ 2147483647 w 488"/>
              <a:gd name="T91" fmla="*/ 2147483647 h 432"/>
              <a:gd name="T92" fmla="*/ 2147483647 w 488"/>
              <a:gd name="T93" fmla="*/ 2147483647 h 432"/>
              <a:gd name="T94" fmla="*/ 2147483647 w 488"/>
              <a:gd name="T95" fmla="*/ 2147483647 h 432"/>
              <a:gd name="T96" fmla="*/ 2147483647 w 488"/>
              <a:gd name="T97" fmla="*/ 2147483647 h 432"/>
              <a:gd name="T98" fmla="*/ 0 w 488"/>
              <a:gd name="T99" fmla="*/ 2147483647 h 432"/>
              <a:gd name="T100" fmla="*/ 2147483647 w 488"/>
              <a:gd name="T101" fmla="*/ 2147483647 h 43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88"/>
              <a:gd name="T154" fmla="*/ 0 h 432"/>
              <a:gd name="T155" fmla="*/ 488 w 488"/>
              <a:gd name="T156" fmla="*/ 432 h 43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88" h="432">
                <a:moveTo>
                  <a:pt x="112" y="376"/>
                </a:moveTo>
                <a:lnTo>
                  <a:pt x="320" y="336"/>
                </a:lnTo>
                <a:lnTo>
                  <a:pt x="328" y="328"/>
                </a:lnTo>
                <a:lnTo>
                  <a:pt x="336" y="328"/>
                </a:lnTo>
                <a:lnTo>
                  <a:pt x="344" y="344"/>
                </a:lnTo>
                <a:lnTo>
                  <a:pt x="352" y="344"/>
                </a:lnTo>
                <a:lnTo>
                  <a:pt x="360" y="352"/>
                </a:lnTo>
                <a:lnTo>
                  <a:pt x="360" y="368"/>
                </a:lnTo>
                <a:lnTo>
                  <a:pt x="368" y="376"/>
                </a:lnTo>
                <a:lnTo>
                  <a:pt x="376" y="376"/>
                </a:lnTo>
                <a:lnTo>
                  <a:pt x="392" y="384"/>
                </a:lnTo>
                <a:lnTo>
                  <a:pt x="464" y="408"/>
                </a:lnTo>
                <a:lnTo>
                  <a:pt x="464" y="432"/>
                </a:lnTo>
                <a:lnTo>
                  <a:pt x="472" y="424"/>
                </a:lnTo>
                <a:lnTo>
                  <a:pt x="480" y="400"/>
                </a:lnTo>
                <a:lnTo>
                  <a:pt x="472" y="392"/>
                </a:lnTo>
                <a:lnTo>
                  <a:pt x="488" y="376"/>
                </a:lnTo>
                <a:lnTo>
                  <a:pt x="480" y="368"/>
                </a:lnTo>
                <a:lnTo>
                  <a:pt x="464" y="296"/>
                </a:lnTo>
                <a:lnTo>
                  <a:pt x="464" y="224"/>
                </a:lnTo>
                <a:lnTo>
                  <a:pt x="456" y="200"/>
                </a:lnTo>
                <a:lnTo>
                  <a:pt x="448" y="152"/>
                </a:lnTo>
                <a:lnTo>
                  <a:pt x="448" y="136"/>
                </a:lnTo>
                <a:lnTo>
                  <a:pt x="440" y="136"/>
                </a:lnTo>
                <a:lnTo>
                  <a:pt x="440" y="144"/>
                </a:lnTo>
                <a:lnTo>
                  <a:pt x="432" y="136"/>
                </a:lnTo>
                <a:lnTo>
                  <a:pt x="424" y="96"/>
                </a:lnTo>
                <a:lnTo>
                  <a:pt x="424" y="72"/>
                </a:lnTo>
                <a:lnTo>
                  <a:pt x="416" y="56"/>
                </a:lnTo>
                <a:lnTo>
                  <a:pt x="408" y="0"/>
                </a:lnTo>
                <a:lnTo>
                  <a:pt x="320" y="16"/>
                </a:lnTo>
                <a:lnTo>
                  <a:pt x="296" y="24"/>
                </a:lnTo>
                <a:lnTo>
                  <a:pt x="264" y="72"/>
                </a:lnTo>
                <a:lnTo>
                  <a:pt x="248" y="96"/>
                </a:lnTo>
                <a:lnTo>
                  <a:pt x="240" y="112"/>
                </a:lnTo>
                <a:lnTo>
                  <a:pt x="216" y="136"/>
                </a:lnTo>
                <a:lnTo>
                  <a:pt x="224" y="136"/>
                </a:lnTo>
                <a:lnTo>
                  <a:pt x="232" y="144"/>
                </a:lnTo>
                <a:lnTo>
                  <a:pt x="232" y="160"/>
                </a:lnTo>
                <a:lnTo>
                  <a:pt x="224" y="160"/>
                </a:lnTo>
                <a:lnTo>
                  <a:pt x="232" y="168"/>
                </a:lnTo>
                <a:lnTo>
                  <a:pt x="232" y="184"/>
                </a:lnTo>
                <a:lnTo>
                  <a:pt x="232" y="192"/>
                </a:lnTo>
                <a:lnTo>
                  <a:pt x="224" y="192"/>
                </a:lnTo>
                <a:lnTo>
                  <a:pt x="208" y="208"/>
                </a:lnTo>
                <a:lnTo>
                  <a:pt x="200" y="224"/>
                </a:lnTo>
                <a:lnTo>
                  <a:pt x="184" y="232"/>
                </a:lnTo>
                <a:lnTo>
                  <a:pt x="176" y="232"/>
                </a:lnTo>
                <a:lnTo>
                  <a:pt x="168" y="232"/>
                </a:lnTo>
                <a:lnTo>
                  <a:pt x="160" y="232"/>
                </a:lnTo>
                <a:lnTo>
                  <a:pt x="152" y="240"/>
                </a:lnTo>
                <a:lnTo>
                  <a:pt x="136" y="240"/>
                </a:lnTo>
                <a:lnTo>
                  <a:pt x="128" y="232"/>
                </a:lnTo>
                <a:lnTo>
                  <a:pt x="80" y="232"/>
                </a:lnTo>
                <a:lnTo>
                  <a:pt x="48" y="256"/>
                </a:lnTo>
                <a:lnTo>
                  <a:pt x="40" y="264"/>
                </a:lnTo>
                <a:lnTo>
                  <a:pt x="40" y="272"/>
                </a:lnTo>
                <a:lnTo>
                  <a:pt x="48" y="280"/>
                </a:lnTo>
                <a:lnTo>
                  <a:pt x="56" y="288"/>
                </a:lnTo>
                <a:lnTo>
                  <a:pt x="56" y="296"/>
                </a:lnTo>
                <a:lnTo>
                  <a:pt x="56" y="304"/>
                </a:lnTo>
                <a:lnTo>
                  <a:pt x="56" y="312"/>
                </a:lnTo>
                <a:lnTo>
                  <a:pt x="48" y="320"/>
                </a:lnTo>
                <a:lnTo>
                  <a:pt x="40" y="328"/>
                </a:lnTo>
                <a:lnTo>
                  <a:pt x="32" y="344"/>
                </a:lnTo>
                <a:lnTo>
                  <a:pt x="24" y="352"/>
                </a:lnTo>
                <a:lnTo>
                  <a:pt x="8" y="368"/>
                </a:lnTo>
                <a:lnTo>
                  <a:pt x="0" y="368"/>
                </a:lnTo>
                <a:lnTo>
                  <a:pt x="8" y="392"/>
                </a:lnTo>
                <a:lnTo>
                  <a:pt x="112" y="376"/>
                </a:lnTo>
                <a:close/>
              </a:path>
            </a:pathLst>
          </a:custGeom>
          <a:solidFill>
            <a:schemeClr val="accent2">
              <a:lumMod val="20000"/>
              <a:lumOff val="80000"/>
            </a:schemeClr>
          </a:solidFill>
          <a:ln w="6350">
            <a:solidFill>
              <a:srgbClr val="000000"/>
            </a:solidFill>
            <a:round/>
            <a:headEnd/>
            <a:tailEnd/>
          </a:ln>
        </p:spPr>
        <p:txBody>
          <a:bodyPr/>
          <a:lstStyle/>
          <a:p>
            <a:endParaRPr lang="en-US"/>
          </a:p>
        </p:txBody>
      </p:sp>
      <p:sp>
        <p:nvSpPr>
          <p:cNvPr id="61" name="Freeform 58"/>
          <p:cNvSpPr>
            <a:spLocks/>
          </p:cNvSpPr>
          <p:nvPr/>
        </p:nvSpPr>
        <p:spPr bwMode="auto">
          <a:xfrm>
            <a:off x="5563577" y="2851248"/>
            <a:ext cx="397088" cy="713899"/>
          </a:xfrm>
          <a:custGeom>
            <a:avLst/>
            <a:gdLst>
              <a:gd name="T0" fmla="*/ 0 w 240"/>
              <a:gd name="T1" fmla="*/ 2147483647 h 432"/>
              <a:gd name="T2" fmla="*/ 0 w 240"/>
              <a:gd name="T3" fmla="*/ 2147483647 h 432"/>
              <a:gd name="T4" fmla="*/ 2147483647 w 240"/>
              <a:gd name="T5" fmla="*/ 2147483647 h 432"/>
              <a:gd name="T6" fmla="*/ 2147483647 w 240"/>
              <a:gd name="T7" fmla="*/ 2147483647 h 432"/>
              <a:gd name="T8" fmla="*/ 2147483647 w 240"/>
              <a:gd name="T9" fmla="*/ 2147483647 h 432"/>
              <a:gd name="T10" fmla="*/ 2147483647 w 240"/>
              <a:gd name="T11" fmla="*/ 2147483647 h 432"/>
              <a:gd name="T12" fmla="*/ 2147483647 w 240"/>
              <a:gd name="T13" fmla="*/ 2147483647 h 432"/>
              <a:gd name="T14" fmla="*/ 2147483647 w 240"/>
              <a:gd name="T15" fmla="*/ 2147483647 h 432"/>
              <a:gd name="T16" fmla="*/ 2147483647 w 240"/>
              <a:gd name="T17" fmla="*/ 2147483647 h 432"/>
              <a:gd name="T18" fmla="*/ 2147483647 w 240"/>
              <a:gd name="T19" fmla="*/ 2147483647 h 432"/>
              <a:gd name="T20" fmla="*/ 2147483647 w 240"/>
              <a:gd name="T21" fmla="*/ 2147483647 h 432"/>
              <a:gd name="T22" fmla="*/ 2147483647 w 240"/>
              <a:gd name="T23" fmla="*/ 2147483647 h 432"/>
              <a:gd name="T24" fmla="*/ 2147483647 w 240"/>
              <a:gd name="T25" fmla="*/ 2147483647 h 432"/>
              <a:gd name="T26" fmla="*/ 2147483647 w 240"/>
              <a:gd name="T27" fmla="*/ 0 h 432"/>
              <a:gd name="T28" fmla="*/ 2147483647 w 240"/>
              <a:gd name="T29" fmla="*/ 2147483647 h 432"/>
              <a:gd name="T30" fmla="*/ 2147483647 w 240"/>
              <a:gd name="T31" fmla="*/ 2147483647 h 432"/>
              <a:gd name="T32" fmla="*/ 2147483647 w 240"/>
              <a:gd name="T33" fmla="*/ 2147483647 h 432"/>
              <a:gd name="T34" fmla="*/ 2147483647 w 240"/>
              <a:gd name="T35" fmla="*/ 2147483647 h 432"/>
              <a:gd name="T36" fmla="*/ 2147483647 w 240"/>
              <a:gd name="T37" fmla="*/ 2147483647 h 432"/>
              <a:gd name="T38" fmla="*/ 2147483647 w 240"/>
              <a:gd name="T39" fmla="*/ 2147483647 h 432"/>
              <a:gd name="T40" fmla="*/ 2147483647 w 240"/>
              <a:gd name="T41" fmla="*/ 2147483647 h 432"/>
              <a:gd name="T42" fmla="*/ 2147483647 w 240"/>
              <a:gd name="T43" fmla="*/ 2147483647 h 432"/>
              <a:gd name="T44" fmla="*/ 2147483647 w 240"/>
              <a:gd name="T45" fmla="*/ 2147483647 h 432"/>
              <a:gd name="T46" fmla="*/ 2147483647 w 240"/>
              <a:gd name="T47" fmla="*/ 2147483647 h 432"/>
              <a:gd name="T48" fmla="*/ 2147483647 w 240"/>
              <a:gd name="T49" fmla="*/ 2147483647 h 432"/>
              <a:gd name="T50" fmla="*/ 2147483647 w 240"/>
              <a:gd name="T51" fmla="*/ 2147483647 h 432"/>
              <a:gd name="T52" fmla="*/ 2147483647 w 240"/>
              <a:gd name="T53" fmla="*/ 2147483647 h 432"/>
              <a:gd name="T54" fmla="*/ 2147483647 w 240"/>
              <a:gd name="T55" fmla="*/ 2147483647 h 432"/>
              <a:gd name="T56" fmla="*/ 2147483647 w 240"/>
              <a:gd name="T57" fmla="*/ 2147483647 h 432"/>
              <a:gd name="T58" fmla="*/ 2147483647 w 240"/>
              <a:gd name="T59" fmla="*/ 2147483647 h 432"/>
              <a:gd name="T60" fmla="*/ 2147483647 w 240"/>
              <a:gd name="T61" fmla="*/ 2147483647 h 432"/>
              <a:gd name="T62" fmla="*/ 2147483647 w 240"/>
              <a:gd name="T63" fmla="*/ 2147483647 h 432"/>
              <a:gd name="T64" fmla="*/ 2147483647 w 240"/>
              <a:gd name="T65" fmla="*/ 2147483647 h 432"/>
              <a:gd name="T66" fmla="*/ 2147483647 w 240"/>
              <a:gd name="T67" fmla="*/ 2147483647 h 432"/>
              <a:gd name="T68" fmla="*/ 2147483647 w 240"/>
              <a:gd name="T69" fmla="*/ 2147483647 h 432"/>
              <a:gd name="T70" fmla="*/ 2147483647 w 240"/>
              <a:gd name="T71" fmla="*/ 2147483647 h 432"/>
              <a:gd name="T72" fmla="*/ 2147483647 w 240"/>
              <a:gd name="T73" fmla="*/ 2147483647 h 432"/>
              <a:gd name="T74" fmla="*/ 2147483647 w 240"/>
              <a:gd name="T75" fmla="*/ 2147483647 h 432"/>
              <a:gd name="T76" fmla="*/ 2147483647 w 240"/>
              <a:gd name="T77" fmla="*/ 2147483647 h 432"/>
              <a:gd name="T78" fmla="*/ 2147483647 w 240"/>
              <a:gd name="T79" fmla="*/ 2147483647 h 432"/>
              <a:gd name="T80" fmla="*/ 2147483647 w 240"/>
              <a:gd name="T81" fmla="*/ 2147483647 h 43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40"/>
              <a:gd name="T124" fmla="*/ 0 h 432"/>
              <a:gd name="T125" fmla="*/ 240 w 240"/>
              <a:gd name="T126" fmla="*/ 432 h 43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40" h="432">
                <a:moveTo>
                  <a:pt x="0" y="424"/>
                </a:moveTo>
                <a:lnTo>
                  <a:pt x="0" y="424"/>
                </a:lnTo>
                <a:lnTo>
                  <a:pt x="0" y="416"/>
                </a:lnTo>
                <a:lnTo>
                  <a:pt x="0" y="408"/>
                </a:lnTo>
                <a:lnTo>
                  <a:pt x="8" y="408"/>
                </a:lnTo>
                <a:lnTo>
                  <a:pt x="8" y="400"/>
                </a:lnTo>
                <a:lnTo>
                  <a:pt x="8" y="384"/>
                </a:lnTo>
                <a:lnTo>
                  <a:pt x="16" y="376"/>
                </a:lnTo>
                <a:lnTo>
                  <a:pt x="24" y="352"/>
                </a:lnTo>
                <a:lnTo>
                  <a:pt x="32" y="344"/>
                </a:lnTo>
                <a:lnTo>
                  <a:pt x="32" y="336"/>
                </a:lnTo>
                <a:lnTo>
                  <a:pt x="32" y="328"/>
                </a:lnTo>
                <a:lnTo>
                  <a:pt x="32" y="312"/>
                </a:lnTo>
                <a:lnTo>
                  <a:pt x="32" y="296"/>
                </a:lnTo>
                <a:lnTo>
                  <a:pt x="24" y="296"/>
                </a:lnTo>
                <a:lnTo>
                  <a:pt x="24" y="288"/>
                </a:lnTo>
                <a:lnTo>
                  <a:pt x="24" y="272"/>
                </a:lnTo>
                <a:lnTo>
                  <a:pt x="24" y="264"/>
                </a:lnTo>
                <a:lnTo>
                  <a:pt x="8" y="24"/>
                </a:lnTo>
                <a:lnTo>
                  <a:pt x="8" y="32"/>
                </a:lnTo>
                <a:lnTo>
                  <a:pt x="8" y="40"/>
                </a:lnTo>
                <a:lnTo>
                  <a:pt x="24" y="32"/>
                </a:lnTo>
                <a:lnTo>
                  <a:pt x="40" y="32"/>
                </a:lnTo>
                <a:lnTo>
                  <a:pt x="56" y="16"/>
                </a:lnTo>
                <a:lnTo>
                  <a:pt x="208" y="0"/>
                </a:lnTo>
                <a:lnTo>
                  <a:pt x="208" y="16"/>
                </a:lnTo>
                <a:lnTo>
                  <a:pt x="240" y="272"/>
                </a:lnTo>
                <a:lnTo>
                  <a:pt x="232" y="280"/>
                </a:lnTo>
                <a:lnTo>
                  <a:pt x="232" y="288"/>
                </a:lnTo>
                <a:lnTo>
                  <a:pt x="240" y="296"/>
                </a:lnTo>
                <a:lnTo>
                  <a:pt x="240" y="304"/>
                </a:lnTo>
                <a:lnTo>
                  <a:pt x="224" y="304"/>
                </a:lnTo>
                <a:lnTo>
                  <a:pt x="216" y="312"/>
                </a:lnTo>
                <a:lnTo>
                  <a:pt x="208" y="312"/>
                </a:lnTo>
                <a:lnTo>
                  <a:pt x="192" y="312"/>
                </a:lnTo>
                <a:lnTo>
                  <a:pt x="192" y="328"/>
                </a:lnTo>
                <a:lnTo>
                  <a:pt x="200" y="328"/>
                </a:lnTo>
                <a:lnTo>
                  <a:pt x="200" y="336"/>
                </a:lnTo>
                <a:lnTo>
                  <a:pt x="192" y="344"/>
                </a:lnTo>
                <a:lnTo>
                  <a:pt x="184" y="360"/>
                </a:lnTo>
                <a:lnTo>
                  <a:pt x="176" y="360"/>
                </a:lnTo>
                <a:lnTo>
                  <a:pt x="168" y="360"/>
                </a:lnTo>
                <a:lnTo>
                  <a:pt x="168" y="384"/>
                </a:lnTo>
                <a:lnTo>
                  <a:pt x="160" y="392"/>
                </a:lnTo>
                <a:lnTo>
                  <a:pt x="144" y="392"/>
                </a:lnTo>
                <a:lnTo>
                  <a:pt x="136" y="384"/>
                </a:lnTo>
                <a:lnTo>
                  <a:pt x="136" y="376"/>
                </a:lnTo>
                <a:lnTo>
                  <a:pt x="128" y="376"/>
                </a:lnTo>
                <a:lnTo>
                  <a:pt x="120" y="400"/>
                </a:lnTo>
                <a:lnTo>
                  <a:pt x="120" y="416"/>
                </a:lnTo>
                <a:lnTo>
                  <a:pt x="112" y="416"/>
                </a:lnTo>
                <a:lnTo>
                  <a:pt x="104" y="408"/>
                </a:lnTo>
                <a:lnTo>
                  <a:pt x="104" y="400"/>
                </a:lnTo>
                <a:lnTo>
                  <a:pt x="96" y="400"/>
                </a:lnTo>
                <a:lnTo>
                  <a:pt x="80" y="416"/>
                </a:lnTo>
                <a:lnTo>
                  <a:pt x="80" y="424"/>
                </a:lnTo>
                <a:lnTo>
                  <a:pt x="72" y="424"/>
                </a:lnTo>
                <a:lnTo>
                  <a:pt x="56" y="408"/>
                </a:lnTo>
                <a:lnTo>
                  <a:pt x="48" y="408"/>
                </a:lnTo>
                <a:lnTo>
                  <a:pt x="40" y="416"/>
                </a:lnTo>
                <a:lnTo>
                  <a:pt x="40" y="408"/>
                </a:lnTo>
                <a:lnTo>
                  <a:pt x="40" y="416"/>
                </a:lnTo>
                <a:lnTo>
                  <a:pt x="40" y="424"/>
                </a:lnTo>
                <a:lnTo>
                  <a:pt x="32" y="424"/>
                </a:lnTo>
                <a:lnTo>
                  <a:pt x="24" y="416"/>
                </a:lnTo>
                <a:lnTo>
                  <a:pt x="16" y="416"/>
                </a:lnTo>
                <a:lnTo>
                  <a:pt x="8" y="416"/>
                </a:lnTo>
                <a:lnTo>
                  <a:pt x="8" y="424"/>
                </a:lnTo>
                <a:lnTo>
                  <a:pt x="8" y="432"/>
                </a:lnTo>
                <a:lnTo>
                  <a:pt x="0" y="424"/>
                </a:lnTo>
                <a:close/>
              </a:path>
            </a:pathLst>
          </a:custGeom>
          <a:solidFill>
            <a:schemeClr val="accent2">
              <a:lumMod val="20000"/>
              <a:lumOff val="80000"/>
            </a:schemeClr>
          </a:solidFill>
          <a:ln w="6350">
            <a:solidFill>
              <a:srgbClr val="000000"/>
            </a:solidFill>
            <a:round/>
            <a:headEnd/>
            <a:tailEnd/>
          </a:ln>
        </p:spPr>
        <p:txBody>
          <a:bodyPr/>
          <a:lstStyle/>
          <a:p>
            <a:endParaRPr lang="en-US">
              <a:solidFill>
                <a:schemeClr val="bg1"/>
              </a:solidFill>
            </a:endParaRPr>
          </a:p>
        </p:txBody>
      </p:sp>
      <p:sp>
        <p:nvSpPr>
          <p:cNvPr id="62" name="Freeform 59"/>
          <p:cNvSpPr>
            <a:spLocks/>
          </p:cNvSpPr>
          <p:nvPr/>
        </p:nvSpPr>
        <p:spPr bwMode="auto">
          <a:xfrm>
            <a:off x="6423696" y="2613283"/>
            <a:ext cx="766939" cy="503169"/>
          </a:xfrm>
          <a:custGeom>
            <a:avLst/>
            <a:gdLst>
              <a:gd name="T0" fmla="*/ 2147483647 w 464"/>
              <a:gd name="T1" fmla="*/ 2147483647 h 304"/>
              <a:gd name="T2" fmla="*/ 2147483647 w 464"/>
              <a:gd name="T3" fmla="*/ 2147483647 h 304"/>
              <a:gd name="T4" fmla="*/ 2147483647 w 464"/>
              <a:gd name="T5" fmla="*/ 2147483647 h 304"/>
              <a:gd name="T6" fmla="*/ 2147483647 w 464"/>
              <a:gd name="T7" fmla="*/ 2147483647 h 304"/>
              <a:gd name="T8" fmla="*/ 2147483647 w 464"/>
              <a:gd name="T9" fmla="*/ 2147483647 h 304"/>
              <a:gd name="T10" fmla="*/ 2147483647 w 464"/>
              <a:gd name="T11" fmla="*/ 2147483647 h 304"/>
              <a:gd name="T12" fmla="*/ 2147483647 w 464"/>
              <a:gd name="T13" fmla="*/ 2147483647 h 304"/>
              <a:gd name="T14" fmla="*/ 2147483647 w 464"/>
              <a:gd name="T15" fmla="*/ 2147483647 h 304"/>
              <a:gd name="T16" fmla="*/ 2147483647 w 464"/>
              <a:gd name="T17" fmla="*/ 2147483647 h 304"/>
              <a:gd name="T18" fmla="*/ 2147483647 w 464"/>
              <a:gd name="T19" fmla="*/ 2147483647 h 304"/>
              <a:gd name="T20" fmla="*/ 2147483647 w 464"/>
              <a:gd name="T21" fmla="*/ 2147483647 h 304"/>
              <a:gd name="T22" fmla="*/ 2147483647 w 464"/>
              <a:gd name="T23" fmla="*/ 2147483647 h 304"/>
              <a:gd name="T24" fmla="*/ 2147483647 w 464"/>
              <a:gd name="T25" fmla="*/ 2147483647 h 304"/>
              <a:gd name="T26" fmla="*/ 2147483647 w 464"/>
              <a:gd name="T27" fmla="*/ 2147483647 h 304"/>
              <a:gd name="T28" fmla="*/ 2147483647 w 464"/>
              <a:gd name="T29" fmla="*/ 2147483647 h 304"/>
              <a:gd name="T30" fmla="*/ 2147483647 w 464"/>
              <a:gd name="T31" fmla="*/ 2147483647 h 304"/>
              <a:gd name="T32" fmla="*/ 2147483647 w 464"/>
              <a:gd name="T33" fmla="*/ 2147483647 h 304"/>
              <a:gd name="T34" fmla="*/ 2147483647 w 464"/>
              <a:gd name="T35" fmla="*/ 2147483647 h 304"/>
              <a:gd name="T36" fmla="*/ 2147483647 w 464"/>
              <a:gd name="T37" fmla="*/ 2147483647 h 304"/>
              <a:gd name="T38" fmla="*/ 2147483647 w 464"/>
              <a:gd name="T39" fmla="*/ 2147483647 h 304"/>
              <a:gd name="T40" fmla="*/ 2147483647 w 464"/>
              <a:gd name="T41" fmla="*/ 2147483647 h 304"/>
              <a:gd name="T42" fmla="*/ 2147483647 w 464"/>
              <a:gd name="T43" fmla="*/ 2147483647 h 304"/>
              <a:gd name="T44" fmla="*/ 2147483647 w 464"/>
              <a:gd name="T45" fmla="*/ 2147483647 h 304"/>
              <a:gd name="T46" fmla="*/ 2147483647 w 464"/>
              <a:gd name="T47" fmla="*/ 2147483647 h 304"/>
              <a:gd name="T48" fmla="*/ 2147483647 w 464"/>
              <a:gd name="T49" fmla="*/ 2147483647 h 304"/>
              <a:gd name="T50" fmla="*/ 2147483647 w 464"/>
              <a:gd name="T51" fmla="*/ 2147483647 h 304"/>
              <a:gd name="T52" fmla="*/ 2147483647 w 464"/>
              <a:gd name="T53" fmla="*/ 2147483647 h 304"/>
              <a:gd name="T54" fmla="*/ 2147483647 w 464"/>
              <a:gd name="T55" fmla="*/ 2147483647 h 304"/>
              <a:gd name="T56" fmla="*/ 2147483647 w 464"/>
              <a:gd name="T57" fmla="*/ 2147483647 h 304"/>
              <a:gd name="T58" fmla="*/ 2147483647 w 464"/>
              <a:gd name="T59" fmla="*/ 2147483647 h 304"/>
              <a:gd name="T60" fmla="*/ 2147483647 w 464"/>
              <a:gd name="T61" fmla="*/ 2147483647 h 304"/>
              <a:gd name="T62" fmla="*/ 2147483647 w 464"/>
              <a:gd name="T63" fmla="*/ 2147483647 h 304"/>
              <a:gd name="T64" fmla="*/ 2147483647 w 464"/>
              <a:gd name="T65" fmla="*/ 2147483647 h 304"/>
              <a:gd name="T66" fmla="*/ 2147483647 w 464"/>
              <a:gd name="T67" fmla="*/ 2147483647 h 304"/>
              <a:gd name="T68" fmla="*/ 2147483647 w 464"/>
              <a:gd name="T69" fmla="*/ 0 h 304"/>
              <a:gd name="T70" fmla="*/ 2147483647 w 464"/>
              <a:gd name="T71" fmla="*/ 0 h 304"/>
              <a:gd name="T72" fmla="*/ 2147483647 w 464"/>
              <a:gd name="T73" fmla="*/ 2147483647 h 304"/>
              <a:gd name="T74" fmla="*/ 2147483647 w 464"/>
              <a:gd name="T75" fmla="*/ 2147483647 h 304"/>
              <a:gd name="T76" fmla="*/ 2147483647 w 464"/>
              <a:gd name="T77" fmla="*/ 2147483647 h 304"/>
              <a:gd name="T78" fmla="*/ 2147483647 w 464"/>
              <a:gd name="T79" fmla="*/ 2147483647 h 304"/>
              <a:gd name="T80" fmla="*/ 2147483647 w 464"/>
              <a:gd name="T81" fmla="*/ 2147483647 h 304"/>
              <a:gd name="T82" fmla="*/ 2147483647 w 464"/>
              <a:gd name="T83" fmla="*/ 2147483647 h 304"/>
              <a:gd name="T84" fmla="*/ 2147483647 w 464"/>
              <a:gd name="T85" fmla="*/ 2147483647 h 304"/>
              <a:gd name="T86" fmla="*/ 2147483647 w 464"/>
              <a:gd name="T87" fmla="*/ 2147483647 h 304"/>
              <a:gd name="T88" fmla="*/ 2147483647 w 464"/>
              <a:gd name="T89" fmla="*/ 2147483647 h 304"/>
              <a:gd name="T90" fmla="*/ 0 w 464"/>
              <a:gd name="T91" fmla="*/ 2147483647 h 304"/>
              <a:gd name="T92" fmla="*/ 0 w 464"/>
              <a:gd name="T93" fmla="*/ 2147483647 h 304"/>
              <a:gd name="T94" fmla="*/ 2147483647 w 464"/>
              <a:gd name="T95" fmla="*/ 2147483647 h 304"/>
              <a:gd name="T96" fmla="*/ 2147483647 w 464"/>
              <a:gd name="T97" fmla="*/ 2147483647 h 304"/>
              <a:gd name="T98" fmla="*/ 2147483647 w 464"/>
              <a:gd name="T99" fmla="*/ 2147483647 h 304"/>
              <a:gd name="T100" fmla="*/ 2147483647 w 464"/>
              <a:gd name="T101" fmla="*/ 2147483647 h 30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64"/>
              <a:gd name="T154" fmla="*/ 0 h 304"/>
              <a:gd name="T155" fmla="*/ 464 w 464"/>
              <a:gd name="T156" fmla="*/ 304 h 30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64" h="304">
                <a:moveTo>
                  <a:pt x="120" y="288"/>
                </a:moveTo>
                <a:lnTo>
                  <a:pt x="400" y="240"/>
                </a:lnTo>
                <a:lnTo>
                  <a:pt x="400" y="216"/>
                </a:lnTo>
                <a:lnTo>
                  <a:pt x="416" y="216"/>
                </a:lnTo>
                <a:lnTo>
                  <a:pt x="424" y="224"/>
                </a:lnTo>
                <a:lnTo>
                  <a:pt x="440" y="208"/>
                </a:lnTo>
                <a:lnTo>
                  <a:pt x="440" y="200"/>
                </a:lnTo>
                <a:lnTo>
                  <a:pt x="456" y="184"/>
                </a:lnTo>
                <a:lnTo>
                  <a:pt x="464" y="176"/>
                </a:lnTo>
                <a:lnTo>
                  <a:pt x="464" y="168"/>
                </a:lnTo>
                <a:lnTo>
                  <a:pt x="432" y="144"/>
                </a:lnTo>
                <a:lnTo>
                  <a:pt x="416" y="136"/>
                </a:lnTo>
                <a:lnTo>
                  <a:pt x="416" y="120"/>
                </a:lnTo>
                <a:lnTo>
                  <a:pt x="424" y="120"/>
                </a:lnTo>
                <a:lnTo>
                  <a:pt x="424" y="112"/>
                </a:lnTo>
                <a:lnTo>
                  <a:pt x="416" y="96"/>
                </a:lnTo>
                <a:lnTo>
                  <a:pt x="432" y="80"/>
                </a:lnTo>
                <a:lnTo>
                  <a:pt x="432" y="64"/>
                </a:lnTo>
                <a:lnTo>
                  <a:pt x="440" y="56"/>
                </a:lnTo>
                <a:lnTo>
                  <a:pt x="424" y="48"/>
                </a:lnTo>
                <a:lnTo>
                  <a:pt x="416" y="48"/>
                </a:lnTo>
                <a:lnTo>
                  <a:pt x="408" y="40"/>
                </a:lnTo>
                <a:lnTo>
                  <a:pt x="408" y="24"/>
                </a:lnTo>
                <a:lnTo>
                  <a:pt x="400" y="16"/>
                </a:lnTo>
                <a:lnTo>
                  <a:pt x="392" y="16"/>
                </a:lnTo>
                <a:lnTo>
                  <a:pt x="384" y="0"/>
                </a:lnTo>
                <a:lnTo>
                  <a:pt x="376" y="0"/>
                </a:lnTo>
                <a:lnTo>
                  <a:pt x="328" y="8"/>
                </a:lnTo>
                <a:lnTo>
                  <a:pt x="216" y="32"/>
                </a:lnTo>
                <a:lnTo>
                  <a:pt x="96" y="56"/>
                </a:lnTo>
                <a:lnTo>
                  <a:pt x="56" y="64"/>
                </a:lnTo>
                <a:lnTo>
                  <a:pt x="48" y="40"/>
                </a:lnTo>
                <a:lnTo>
                  <a:pt x="40" y="48"/>
                </a:lnTo>
                <a:lnTo>
                  <a:pt x="16" y="72"/>
                </a:lnTo>
                <a:lnTo>
                  <a:pt x="0" y="80"/>
                </a:lnTo>
                <a:lnTo>
                  <a:pt x="24" y="216"/>
                </a:lnTo>
                <a:lnTo>
                  <a:pt x="40" y="304"/>
                </a:lnTo>
                <a:lnTo>
                  <a:pt x="120" y="288"/>
                </a:lnTo>
                <a:close/>
              </a:path>
            </a:pathLst>
          </a:custGeom>
          <a:solidFill>
            <a:schemeClr val="tx2">
              <a:lumMod val="60000"/>
              <a:lumOff val="40000"/>
            </a:schemeClr>
          </a:solidFill>
          <a:ln w="6350">
            <a:solidFill>
              <a:srgbClr val="000000"/>
            </a:solidFill>
            <a:round/>
            <a:headEnd/>
            <a:tailEnd/>
          </a:ln>
        </p:spPr>
        <p:txBody>
          <a:bodyPr/>
          <a:lstStyle/>
          <a:p>
            <a:endParaRPr lang="en-US">
              <a:solidFill>
                <a:schemeClr val="bg1"/>
              </a:solidFill>
            </a:endParaRPr>
          </a:p>
        </p:txBody>
      </p:sp>
      <p:sp>
        <p:nvSpPr>
          <p:cNvPr id="63" name="Freeform 60"/>
          <p:cNvSpPr>
            <a:spLocks/>
          </p:cNvSpPr>
          <p:nvPr/>
        </p:nvSpPr>
        <p:spPr bwMode="auto">
          <a:xfrm>
            <a:off x="7177735" y="2018366"/>
            <a:ext cx="210728" cy="422893"/>
          </a:xfrm>
          <a:custGeom>
            <a:avLst/>
            <a:gdLst>
              <a:gd name="T0" fmla="*/ 2147483647 w 128"/>
              <a:gd name="T1" fmla="*/ 2147483647 h 256"/>
              <a:gd name="T2" fmla="*/ 2147483647 w 128"/>
              <a:gd name="T3" fmla="*/ 2147483647 h 256"/>
              <a:gd name="T4" fmla="*/ 2147483647 w 128"/>
              <a:gd name="T5" fmla="*/ 2147483647 h 256"/>
              <a:gd name="T6" fmla="*/ 2147483647 w 128"/>
              <a:gd name="T7" fmla="*/ 2147483647 h 256"/>
              <a:gd name="T8" fmla="*/ 2147483647 w 128"/>
              <a:gd name="T9" fmla="*/ 2147483647 h 256"/>
              <a:gd name="T10" fmla="*/ 2147483647 w 128"/>
              <a:gd name="T11" fmla="*/ 2147483647 h 256"/>
              <a:gd name="T12" fmla="*/ 2147483647 w 128"/>
              <a:gd name="T13" fmla="*/ 2147483647 h 256"/>
              <a:gd name="T14" fmla="*/ 2147483647 w 128"/>
              <a:gd name="T15" fmla="*/ 2147483647 h 256"/>
              <a:gd name="T16" fmla="*/ 2147483647 w 128"/>
              <a:gd name="T17" fmla="*/ 2147483647 h 256"/>
              <a:gd name="T18" fmla="*/ 2147483647 w 128"/>
              <a:gd name="T19" fmla="*/ 2147483647 h 256"/>
              <a:gd name="T20" fmla="*/ 2147483647 w 128"/>
              <a:gd name="T21" fmla="*/ 2147483647 h 256"/>
              <a:gd name="T22" fmla="*/ 2147483647 w 128"/>
              <a:gd name="T23" fmla="*/ 2147483647 h 256"/>
              <a:gd name="T24" fmla="*/ 0 w 128"/>
              <a:gd name="T25" fmla="*/ 2147483647 h 256"/>
              <a:gd name="T26" fmla="*/ 0 w 128"/>
              <a:gd name="T27" fmla="*/ 2147483647 h 256"/>
              <a:gd name="T28" fmla="*/ 2147483647 w 128"/>
              <a:gd name="T29" fmla="*/ 0 h 256"/>
              <a:gd name="T30" fmla="*/ 2147483647 w 128"/>
              <a:gd name="T31" fmla="*/ 0 h 256"/>
              <a:gd name="T32" fmla="*/ 2147483647 w 128"/>
              <a:gd name="T33" fmla="*/ 2147483647 h 256"/>
              <a:gd name="T34" fmla="*/ 2147483647 w 128"/>
              <a:gd name="T35" fmla="*/ 2147483647 h 256"/>
              <a:gd name="T36" fmla="*/ 2147483647 w 128"/>
              <a:gd name="T37" fmla="*/ 2147483647 h 256"/>
              <a:gd name="T38" fmla="*/ 2147483647 w 128"/>
              <a:gd name="T39" fmla="*/ 2147483647 h 256"/>
              <a:gd name="T40" fmla="*/ 2147483647 w 128"/>
              <a:gd name="T41" fmla="*/ 2147483647 h 256"/>
              <a:gd name="T42" fmla="*/ 2147483647 w 128"/>
              <a:gd name="T43" fmla="*/ 2147483647 h 256"/>
              <a:gd name="T44" fmla="*/ 2147483647 w 128"/>
              <a:gd name="T45" fmla="*/ 2147483647 h 256"/>
              <a:gd name="T46" fmla="*/ 2147483647 w 128"/>
              <a:gd name="T47" fmla="*/ 2147483647 h 256"/>
              <a:gd name="T48" fmla="*/ 2147483647 w 128"/>
              <a:gd name="T49" fmla="*/ 2147483647 h 256"/>
              <a:gd name="T50" fmla="*/ 2147483647 w 128"/>
              <a:gd name="T51" fmla="*/ 2147483647 h 256"/>
              <a:gd name="T52" fmla="*/ 2147483647 w 128"/>
              <a:gd name="T53" fmla="*/ 2147483647 h 256"/>
              <a:gd name="T54" fmla="*/ 2147483647 w 128"/>
              <a:gd name="T55" fmla="*/ 2147483647 h 256"/>
              <a:gd name="T56" fmla="*/ 2147483647 w 128"/>
              <a:gd name="T57" fmla="*/ 2147483647 h 256"/>
              <a:gd name="T58" fmla="*/ 2147483647 w 128"/>
              <a:gd name="T59" fmla="*/ 2147483647 h 256"/>
              <a:gd name="T60" fmla="*/ 2147483647 w 128"/>
              <a:gd name="T61" fmla="*/ 2147483647 h 256"/>
              <a:gd name="T62" fmla="*/ 2147483647 w 128"/>
              <a:gd name="T63" fmla="*/ 2147483647 h 256"/>
              <a:gd name="T64" fmla="*/ 2147483647 w 128"/>
              <a:gd name="T65" fmla="*/ 2147483647 h 256"/>
              <a:gd name="T66" fmla="*/ 2147483647 w 128"/>
              <a:gd name="T67" fmla="*/ 2147483647 h 256"/>
              <a:gd name="T68" fmla="*/ 2147483647 w 128"/>
              <a:gd name="T69" fmla="*/ 2147483647 h 256"/>
              <a:gd name="T70" fmla="*/ 2147483647 w 128"/>
              <a:gd name="T71" fmla="*/ 2147483647 h 256"/>
              <a:gd name="T72" fmla="*/ 2147483647 w 128"/>
              <a:gd name="T73" fmla="*/ 2147483647 h 256"/>
              <a:gd name="T74" fmla="*/ 2147483647 w 128"/>
              <a:gd name="T75" fmla="*/ 2147483647 h 256"/>
              <a:gd name="T76" fmla="*/ 2147483647 w 128"/>
              <a:gd name="T77" fmla="*/ 2147483647 h 256"/>
              <a:gd name="T78" fmla="*/ 2147483647 w 128"/>
              <a:gd name="T79" fmla="*/ 2147483647 h 256"/>
              <a:gd name="T80" fmla="*/ 2147483647 w 128"/>
              <a:gd name="T81" fmla="*/ 2147483647 h 256"/>
              <a:gd name="T82" fmla="*/ 2147483647 w 128"/>
              <a:gd name="T83" fmla="*/ 2147483647 h 256"/>
              <a:gd name="T84" fmla="*/ 2147483647 w 128"/>
              <a:gd name="T85" fmla="*/ 2147483647 h 256"/>
              <a:gd name="T86" fmla="*/ 2147483647 w 128"/>
              <a:gd name="T87" fmla="*/ 2147483647 h 256"/>
              <a:gd name="T88" fmla="*/ 2147483647 w 128"/>
              <a:gd name="T89" fmla="*/ 2147483647 h 256"/>
              <a:gd name="T90" fmla="*/ 2147483647 w 128"/>
              <a:gd name="T91" fmla="*/ 2147483647 h 256"/>
              <a:gd name="T92" fmla="*/ 2147483647 w 128"/>
              <a:gd name="T93" fmla="*/ 2147483647 h 256"/>
              <a:gd name="T94" fmla="*/ 2147483647 w 128"/>
              <a:gd name="T95" fmla="*/ 2147483647 h 256"/>
              <a:gd name="T96" fmla="*/ 2147483647 w 128"/>
              <a:gd name="T97" fmla="*/ 2147483647 h 2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8"/>
              <a:gd name="T148" fmla="*/ 0 h 256"/>
              <a:gd name="T149" fmla="*/ 128 w 128"/>
              <a:gd name="T150" fmla="*/ 256 h 25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8" h="256">
                <a:moveTo>
                  <a:pt x="48" y="232"/>
                </a:moveTo>
                <a:lnTo>
                  <a:pt x="40" y="184"/>
                </a:lnTo>
                <a:lnTo>
                  <a:pt x="40" y="168"/>
                </a:lnTo>
                <a:lnTo>
                  <a:pt x="32" y="168"/>
                </a:lnTo>
                <a:lnTo>
                  <a:pt x="32" y="176"/>
                </a:lnTo>
                <a:lnTo>
                  <a:pt x="24" y="168"/>
                </a:lnTo>
                <a:lnTo>
                  <a:pt x="16" y="128"/>
                </a:lnTo>
                <a:lnTo>
                  <a:pt x="16" y="104"/>
                </a:lnTo>
                <a:lnTo>
                  <a:pt x="8" y="88"/>
                </a:lnTo>
                <a:lnTo>
                  <a:pt x="0" y="32"/>
                </a:lnTo>
                <a:lnTo>
                  <a:pt x="128" y="0"/>
                </a:lnTo>
                <a:lnTo>
                  <a:pt x="128" y="8"/>
                </a:lnTo>
                <a:lnTo>
                  <a:pt x="128" y="16"/>
                </a:lnTo>
                <a:lnTo>
                  <a:pt x="120" y="24"/>
                </a:lnTo>
                <a:lnTo>
                  <a:pt x="128" y="32"/>
                </a:lnTo>
                <a:lnTo>
                  <a:pt x="128" y="56"/>
                </a:lnTo>
                <a:lnTo>
                  <a:pt x="128" y="64"/>
                </a:lnTo>
                <a:lnTo>
                  <a:pt x="112" y="72"/>
                </a:lnTo>
                <a:lnTo>
                  <a:pt x="104" y="80"/>
                </a:lnTo>
                <a:lnTo>
                  <a:pt x="112" y="88"/>
                </a:lnTo>
                <a:lnTo>
                  <a:pt x="112" y="104"/>
                </a:lnTo>
                <a:lnTo>
                  <a:pt x="112" y="128"/>
                </a:lnTo>
                <a:lnTo>
                  <a:pt x="104" y="136"/>
                </a:lnTo>
                <a:lnTo>
                  <a:pt x="104" y="144"/>
                </a:lnTo>
                <a:lnTo>
                  <a:pt x="104" y="152"/>
                </a:lnTo>
                <a:lnTo>
                  <a:pt x="96" y="160"/>
                </a:lnTo>
                <a:lnTo>
                  <a:pt x="96" y="176"/>
                </a:lnTo>
                <a:lnTo>
                  <a:pt x="104" y="184"/>
                </a:lnTo>
                <a:lnTo>
                  <a:pt x="104" y="192"/>
                </a:lnTo>
                <a:lnTo>
                  <a:pt x="112" y="208"/>
                </a:lnTo>
                <a:lnTo>
                  <a:pt x="112" y="216"/>
                </a:lnTo>
                <a:lnTo>
                  <a:pt x="104" y="224"/>
                </a:lnTo>
                <a:lnTo>
                  <a:pt x="104" y="240"/>
                </a:lnTo>
                <a:lnTo>
                  <a:pt x="112" y="240"/>
                </a:lnTo>
                <a:lnTo>
                  <a:pt x="56" y="256"/>
                </a:lnTo>
                <a:lnTo>
                  <a:pt x="48" y="232"/>
                </a:lnTo>
                <a:close/>
              </a:path>
            </a:pathLst>
          </a:custGeom>
          <a:solidFill>
            <a:schemeClr val="accent2">
              <a:lumMod val="20000"/>
              <a:lumOff val="80000"/>
            </a:schemeClr>
          </a:solidFill>
          <a:ln w="6350">
            <a:solidFill>
              <a:srgbClr val="000000"/>
            </a:solidFill>
            <a:round/>
            <a:headEnd/>
            <a:tailEnd/>
          </a:ln>
        </p:spPr>
        <p:txBody>
          <a:bodyPr/>
          <a:lstStyle/>
          <a:p>
            <a:endParaRPr lang="en-US"/>
          </a:p>
        </p:txBody>
      </p:sp>
      <p:sp>
        <p:nvSpPr>
          <p:cNvPr id="64" name="Freeform 61"/>
          <p:cNvSpPr>
            <a:spLocks/>
          </p:cNvSpPr>
          <p:nvPr/>
        </p:nvSpPr>
        <p:spPr bwMode="auto">
          <a:xfrm>
            <a:off x="5391553" y="3301377"/>
            <a:ext cx="966201" cy="488834"/>
          </a:xfrm>
          <a:custGeom>
            <a:avLst/>
            <a:gdLst>
              <a:gd name="T0" fmla="*/ 2147483647 w 584"/>
              <a:gd name="T1" fmla="*/ 2147483647 h 296"/>
              <a:gd name="T2" fmla="*/ 2147483647 w 584"/>
              <a:gd name="T3" fmla="*/ 2147483647 h 296"/>
              <a:gd name="T4" fmla="*/ 2147483647 w 584"/>
              <a:gd name="T5" fmla="*/ 2147483647 h 296"/>
              <a:gd name="T6" fmla="*/ 2147483647 w 584"/>
              <a:gd name="T7" fmla="*/ 2147483647 h 296"/>
              <a:gd name="T8" fmla="*/ 2147483647 w 584"/>
              <a:gd name="T9" fmla="*/ 2147483647 h 296"/>
              <a:gd name="T10" fmla="*/ 2147483647 w 584"/>
              <a:gd name="T11" fmla="*/ 2147483647 h 296"/>
              <a:gd name="T12" fmla="*/ 2147483647 w 584"/>
              <a:gd name="T13" fmla="*/ 2147483647 h 296"/>
              <a:gd name="T14" fmla="*/ 2147483647 w 584"/>
              <a:gd name="T15" fmla="*/ 0 h 296"/>
              <a:gd name="T16" fmla="*/ 2147483647 w 584"/>
              <a:gd name="T17" fmla="*/ 0 h 296"/>
              <a:gd name="T18" fmla="*/ 2147483647 w 584"/>
              <a:gd name="T19" fmla="*/ 2147483647 h 296"/>
              <a:gd name="T20" fmla="*/ 2147483647 w 584"/>
              <a:gd name="T21" fmla="*/ 2147483647 h 296"/>
              <a:gd name="T22" fmla="*/ 2147483647 w 584"/>
              <a:gd name="T23" fmla="*/ 2147483647 h 296"/>
              <a:gd name="T24" fmla="*/ 2147483647 w 584"/>
              <a:gd name="T25" fmla="*/ 2147483647 h 296"/>
              <a:gd name="T26" fmla="*/ 2147483647 w 584"/>
              <a:gd name="T27" fmla="*/ 2147483647 h 296"/>
              <a:gd name="T28" fmla="*/ 2147483647 w 584"/>
              <a:gd name="T29" fmla="*/ 2147483647 h 296"/>
              <a:gd name="T30" fmla="*/ 2147483647 w 584"/>
              <a:gd name="T31" fmla="*/ 2147483647 h 296"/>
              <a:gd name="T32" fmla="*/ 2147483647 w 584"/>
              <a:gd name="T33" fmla="*/ 2147483647 h 296"/>
              <a:gd name="T34" fmla="*/ 2147483647 w 584"/>
              <a:gd name="T35" fmla="*/ 2147483647 h 296"/>
              <a:gd name="T36" fmla="*/ 2147483647 w 584"/>
              <a:gd name="T37" fmla="*/ 2147483647 h 296"/>
              <a:gd name="T38" fmla="*/ 2147483647 w 584"/>
              <a:gd name="T39" fmla="*/ 2147483647 h 296"/>
              <a:gd name="T40" fmla="*/ 2147483647 w 584"/>
              <a:gd name="T41" fmla="*/ 2147483647 h 296"/>
              <a:gd name="T42" fmla="*/ 2147483647 w 584"/>
              <a:gd name="T43" fmla="*/ 2147483647 h 296"/>
              <a:gd name="T44" fmla="*/ 2147483647 w 584"/>
              <a:gd name="T45" fmla="*/ 2147483647 h 296"/>
              <a:gd name="T46" fmla="*/ 2147483647 w 584"/>
              <a:gd name="T47" fmla="*/ 2147483647 h 296"/>
              <a:gd name="T48" fmla="*/ 2147483647 w 584"/>
              <a:gd name="T49" fmla="*/ 2147483647 h 296"/>
              <a:gd name="T50" fmla="*/ 2147483647 w 584"/>
              <a:gd name="T51" fmla="*/ 2147483647 h 296"/>
              <a:gd name="T52" fmla="*/ 2147483647 w 584"/>
              <a:gd name="T53" fmla="*/ 2147483647 h 296"/>
              <a:gd name="T54" fmla="*/ 2147483647 w 584"/>
              <a:gd name="T55" fmla="*/ 2147483647 h 296"/>
              <a:gd name="T56" fmla="*/ 2147483647 w 584"/>
              <a:gd name="T57" fmla="*/ 2147483647 h 296"/>
              <a:gd name="T58" fmla="*/ 2147483647 w 584"/>
              <a:gd name="T59" fmla="*/ 2147483647 h 296"/>
              <a:gd name="T60" fmla="*/ 2147483647 w 584"/>
              <a:gd name="T61" fmla="*/ 2147483647 h 296"/>
              <a:gd name="T62" fmla="*/ 2147483647 w 584"/>
              <a:gd name="T63" fmla="*/ 2147483647 h 296"/>
              <a:gd name="T64" fmla="*/ 2147483647 w 584"/>
              <a:gd name="T65" fmla="*/ 2147483647 h 296"/>
              <a:gd name="T66" fmla="*/ 2147483647 w 584"/>
              <a:gd name="T67" fmla="*/ 2147483647 h 296"/>
              <a:gd name="T68" fmla="*/ 2147483647 w 584"/>
              <a:gd name="T69" fmla="*/ 2147483647 h 296"/>
              <a:gd name="T70" fmla="*/ 2147483647 w 584"/>
              <a:gd name="T71" fmla="*/ 2147483647 h 296"/>
              <a:gd name="T72" fmla="*/ 2147483647 w 584"/>
              <a:gd name="T73" fmla="*/ 2147483647 h 296"/>
              <a:gd name="T74" fmla="*/ 2147483647 w 584"/>
              <a:gd name="T75" fmla="*/ 2147483647 h 296"/>
              <a:gd name="T76" fmla="*/ 2147483647 w 584"/>
              <a:gd name="T77" fmla="*/ 2147483647 h 296"/>
              <a:gd name="T78" fmla="*/ 2147483647 w 584"/>
              <a:gd name="T79" fmla="*/ 2147483647 h 296"/>
              <a:gd name="T80" fmla="*/ 2147483647 w 584"/>
              <a:gd name="T81" fmla="*/ 2147483647 h 296"/>
              <a:gd name="T82" fmla="*/ 2147483647 w 584"/>
              <a:gd name="T83" fmla="*/ 2147483647 h 296"/>
              <a:gd name="T84" fmla="*/ 2147483647 w 584"/>
              <a:gd name="T85" fmla="*/ 2147483647 h 296"/>
              <a:gd name="T86" fmla="*/ 2147483647 w 584"/>
              <a:gd name="T87" fmla="*/ 2147483647 h 296"/>
              <a:gd name="T88" fmla="*/ 2147483647 w 584"/>
              <a:gd name="T89" fmla="*/ 2147483647 h 296"/>
              <a:gd name="T90" fmla="*/ 2147483647 w 584"/>
              <a:gd name="T91" fmla="*/ 2147483647 h 296"/>
              <a:gd name="T92" fmla="*/ 2147483647 w 584"/>
              <a:gd name="T93" fmla="*/ 2147483647 h 296"/>
              <a:gd name="T94" fmla="*/ 2147483647 w 584"/>
              <a:gd name="T95" fmla="*/ 2147483647 h 296"/>
              <a:gd name="T96" fmla="*/ 2147483647 w 584"/>
              <a:gd name="T97" fmla="*/ 2147483647 h 29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84"/>
              <a:gd name="T148" fmla="*/ 0 h 296"/>
              <a:gd name="T149" fmla="*/ 584 w 584"/>
              <a:gd name="T150" fmla="*/ 296 h 29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84" h="296">
                <a:moveTo>
                  <a:pt x="520" y="40"/>
                </a:moveTo>
                <a:lnTo>
                  <a:pt x="512" y="32"/>
                </a:lnTo>
                <a:lnTo>
                  <a:pt x="504" y="32"/>
                </a:lnTo>
                <a:lnTo>
                  <a:pt x="504" y="24"/>
                </a:lnTo>
                <a:lnTo>
                  <a:pt x="496" y="16"/>
                </a:lnTo>
                <a:lnTo>
                  <a:pt x="488" y="16"/>
                </a:lnTo>
                <a:lnTo>
                  <a:pt x="480" y="32"/>
                </a:lnTo>
                <a:lnTo>
                  <a:pt x="472" y="32"/>
                </a:lnTo>
                <a:lnTo>
                  <a:pt x="456" y="32"/>
                </a:lnTo>
                <a:lnTo>
                  <a:pt x="448" y="24"/>
                </a:lnTo>
                <a:lnTo>
                  <a:pt x="440" y="24"/>
                </a:lnTo>
                <a:lnTo>
                  <a:pt x="440" y="32"/>
                </a:lnTo>
                <a:lnTo>
                  <a:pt x="432" y="32"/>
                </a:lnTo>
                <a:lnTo>
                  <a:pt x="416" y="24"/>
                </a:lnTo>
                <a:lnTo>
                  <a:pt x="392" y="24"/>
                </a:lnTo>
                <a:lnTo>
                  <a:pt x="392" y="16"/>
                </a:lnTo>
                <a:lnTo>
                  <a:pt x="384" y="0"/>
                </a:lnTo>
                <a:lnTo>
                  <a:pt x="360" y="0"/>
                </a:lnTo>
                <a:lnTo>
                  <a:pt x="344" y="0"/>
                </a:lnTo>
                <a:lnTo>
                  <a:pt x="336" y="8"/>
                </a:lnTo>
                <a:lnTo>
                  <a:pt x="336" y="16"/>
                </a:lnTo>
                <a:lnTo>
                  <a:pt x="344" y="24"/>
                </a:lnTo>
                <a:lnTo>
                  <a:pt x="344" y="32"/>
                </a:lnTo>
                <a:lnTo>
                  <a:pt x="328" y="32"/>
                </a:lnTo>
                <a:lnTo>
                  <a:pt x="320" y="40"/>
                </a:lnTo>
                <a:lnTo>
                  <a:pt x="312" y="40"/>
                </a:lnTo>
                <a:lnTo>
                  <a:pt x="296" y="40"/>
                </a:lnTo>
                <a:lnTo>
                  <a:pt x="296" y="56"/>
                </a:lnTo>
                <a:lnTo>
                  <a:pt x="304" y="56"/>
                </a:lnTo>
                <a:lnTo>
                  <a:pt x="304" y="64"/>
                </a:lnTo>
                <a:lnTo>
                  <a:pt x="296" y="72"/>
                </a:lnTo>
                <a:lnTo>
                  <a:pt x="288" y="88"/>
                </a:lnTo>
                <a:lnTo>
                  <a:pt x="280" y="88"/>
                </a:lnTo>
                <a:lnTo>
                  <a:pt x="272" y="88"/>
                </a:lnTo>
                <a:lnTo>
                  <a:pt x="272" y="112"/>
                </a:lnTo>
                <a:lnTo>
                  <a:pt x="264" y="120"/>
                </a:lnTo>
                <a:lnTo>
                  <a:pt x="248" y="120"/>
                </a:lnTo>
                <a:lnTo>
                  <a:pt x="240" y="112"/>
                </a:lnTo>
                <a:lnTo>
                  <a:pt x="240" y="104"/>
                </a:lnTo>
                <a:lnTo>
                  <a:pt x="232" y="104"/>
                </a:lnTo>
                <a:lnTo>
                  <a:pt x="224" y="128"/>
                </a:lnTo>
                <a:lnTo>
                  <a:pt x="224" y="144"/>
                </a:lnTo>
                <a:lnTo>
                  <a:pt x="216" y="144"/>
                </a:lnTo>
                <a:lnTo>
                  <a:pt x="208" y="136"/>
                </a:lnTo>
                <a:lnTo>
                  <a:pt x="208" y="128"/>
                </a:lnTo>
                <a:lnTo>
                  <a:pt x="200" y="128"/>
                </a:lnTo>
                <a:lnTo>
                  <a:pt x="184" y="144"/>
                </a:lnTo>
                <a:lnTo>
                  <a:pt x="184" y="152"/>
                </a:lnTo>
                <a:lnTo>
                  <a:pt x="176" y="152"/>
                </a:lnTo>
                <a:lnTo>
                  <a:pt x="160" y="136"/>
                </a:lnTo>
                <a:lnTo>
                  <a:pt x="152" y="136"/>
                </a:lnTo>
                <a:lnTo>
                  <a:pt x="144" y="144"/>
                </a:lnTo>
                <a:lnTo>
                  <a:pt x="144" y="136"/>
                </a:lnTo>
                <a:lnTo>
                  <a:pt x="144" y="144"/>
                </a:lnTo>
                <a:lnTo>
                  <a:pt x="144" y="152"/>
                </a:lnTo>
                <a:lnTo>
                  <a:pt x="136" y="152"/>
                </a:lnTo>
                <a:lnTo>
                  <a:pt x="128" y="144"/>
                </a:lnTo>
                <a:lnTo>
                  <a:pt x="120" y="144"/>
                </a:lnTo>
                <a:lnTo>
                  <a:pt x="112" y="144"/>
                </a:lnTo>
                <a:lnTo>
                  <a:pt x="112" y="152"/>
                </a:lnTo>
                <a:lnTo>
                  <a:pt x="112" y="160"/>
                </a:lnTo>
                <a:lnTo>
                  <a:pt x="104" y="160"/>
                </a:lnTo>
                <a:lnTo>
                  <a:pt x="112" y="160"/>
                </a:lnTo>
                <a:lnTo>
                  <a:pt x="104" y="168"/>
                </a:lnTo>
                <a:lnTo>
                  <a:pt x="96" y="176"/>
                </a:lnTo>
                <a:lnTo>
                  <a:pt x="104" y="184"/>
                </a:lnTo>
                <a:lnTo>
                  <a:pt x="104" y="192"/>
                </a:lnTo>
                <a:lnTo>
                  <a:pt x="88" y="192"/>
                </a:lnTo>
                <a:lnTo>
                  <a:pt x="72" y="200"/>
                </a:lnTo>
                <a:lnTo>
                  <a:pt x="72" y="216"/>
                </a:lnTo>
                <a:lnTo>
                  <a:pt x="80" y="224"/>
                </a:lnTo>
                <a:lnTo>
                  <a:pt x="80" y="232"/>
                </a:lnTo>
                <a:lnTo>
                  <a:pt x="72" y="232"/>
                </a:lnTo>
                <a:lnTo>
                  <a:pt x="48" y="224"/>
                </a:lnTo>
                <a:lnTo>
                  <a:pt x="32" y="224"/>
                </a:lnTo>
                <a:lnTo>
                  <a:pt x="24" y="232"/>
                </a:lnTo>
                <a:lnTo>
                  <a:pt x="16" y="240"/>
                </a:lnTo>
                <a:lnTo>
                  <a:pt x="24" y="248"/>
                </a:lnTo>
                <a:lnTo>
                  <a:pt x="32" y="256"/>
                </a:lnTo>
                <a:lnTo>
                  <a:pt x="24" y="256"/>
                </a:lnTo>
                <a:lnTo>
                  <a:pt x="24" y="288"/>
                </a:lnTo>
                <a:lnTo>
                  <a:pt x="16" y="288"/>
                </a:lnTo>
                <a:lnTo>
                  <a:pt x="0" y="296"/>
                </a:lnTo>
                <a:lnTo>
                  <a:pt x="120" y="288"/>
                </a:lnTo>
                <a:lnTo>
                  <a:pt x="112" y="272"/>
                </a:lnTo>
                <a:lnTo>
                  <a:pt x="120" y="272"/>
                </a:lnTo>
                <a:lnTo>
                  <a:pt x="136" y="272"/>
                </a:lnTo>
                <a:lnTo>
                  <a:pt x="144" y="272"/>
                </a:lnTo>
                <a:lnTo>
                  <a:pt x="448" y="248"/>
                </a:lnTo>
                <a:lnTo>
                  <a:pt x="464" y="240"/>
                </a:lnTo>
                <a:lnTo>
                  <a:pt x="482" y="234"/>
                </a:lnTo>
                <a:lnTo>
                  <a:pt x="504" y="216"/>
                </a:lnTo>
                <a:lnTo>
                  <a:pt x="504" y="208"/>
                </a:lnTo>
                <a:lnTo>
                  <a:pt x="520" y="208"/>
                </a:lnTo>
                <a:lnTo>
                  <a:pt x="526" y="194"/>
                </a:lnTo>
                <a:lnTo>
                  <a:pt x="536" y="184"/>
                </a:lnTo>
                <a:lnTo>
                  <a:pt x="546" y="170"/>
                </a:lnTo>
                <a:lnTo>
                  <a:pt x="560" y="160"/>
                </a:lnTo>
                <a:lnTo>
                  <a:pt x="568" y="152"/>
                </a:lnTo>
                <a:lnTo>
                  <a:pt x="568" y="144"/>
                </a:lnTo>
                <a:lnTo>
                  <a:pt x="568" y="152"/>
                </a:lnTo>
                <a:lnTo>
                  <a:pt x="584" y="128"/>
                </a:lnTo>
                <a:lnTo>
                  <a:pt x="576" y="128"/>
                </a:lnTo>
                <a:lnTo>
                  <a:pt x="568" y="120"/>
                </a:lnTo>
                <a:lnTo>
                  <a:pt x="560" y="120"/>
                </a:lnTo>
                <a:lnTo>
                  <a:pt x="552" y="112"/>
                </a:lnTo>
                <a:lnTo>
                  <a:pt x="536" y="88"/>
                </a:lnTo>
                <a:lnTo>
                  <a:pt x="528" y="72"/>
                </a:lnTo>
                <a:lnTo>
                  <a:pt x="528" y="64"/>
                </a:lnTo>
                <a:lnTo>
                  <a:pt x="528" y="56"/>
                </a:lnTo>
                <a:lnTo>
                  <a:pt x="520" y="48"/>
                </a:lnTo>
                <a:lnTo>
                  <a:pt x="520" y="40"/>
                </a:lnTo>
                <a:lnTo>
                  <a:pt x="528" y="40"/>
                </a:lnTo>
                <a:lnTo>
                  <a:pt x="520" y="40"/>
                </a:lnTo>
                <a:close/>
              </a:path>
            </a:pathLst>
          </a:custGeom>
          <a:solidFill>
            <a:schemeClr val="accent2">
              <a:lumMod val="20000"/>
              <a:lumOff val="80000"/>
            </a:schemeClr>
          </a:solidFill>
          <a:ln w="6350">
            <a:solidFill>
              <a:srgbClr val="000000"/>
            </a:solidFill>
            <a:round/>
            <a:headEnd/>
            <a:tailEnd/>
          </a:ln>
        </p:spPr>
        <p:txBody>
          <a:bodyPr/>
          <a:lstStyle/>
          <a:p>
            <a:endParaRPr lang="en-US"/>
          </a:p>
        </p:txBody>
      </p:sp>
      <p:sp>
        <p:nvSpPr>
          <p:cNvPr id="65" name="Freeform 62"/>
          <p:cNvSpPr>
            <a:spLocks/>
          </p:cNvSpPr>
          <p:nvPr/>
        </p:nvSpPr>
        <p:spPr bwMode="auto">
          <a:xfrm>
            <a:off x="6251672" y="2970231"/>
            <a:ext cx="607818" cy="594916"/>
          </a:xfrm>
          <a:custGeom>
            <a:avLst/>
            <a:gdLst>
              <a:gd name="T0" fmla="*/ 2147483647 w 368"/>
              <a:gd name="T1" fmla="*/ 2147483647 h 360"/>
              <a:gd name="T2" fmla="*/ 2147483647 w 368"/>
              <a:gd name="T3" fmla="*/ 2147483647 h 360"/>
              <a:gd name="T4" fmla="*/ 2147483647 w 368"/>
              <a:gd name="T5" fmla="*/ 2147483647 h 360"/>
              <a:gd name="T6" fmla="*/ 0 w 368"/>
              <a:gd name="T7" fmla="*/ 2147483647 h 360"/>
              <a:gd name="T8" fmla="*/ 0 w 368"/>
              <a:gd name="T9" fmla="*/ 2147483647 h 360"/>
              <a:gd name="T10" fmla="*/ 2147483647 w 368"/>
              <a:gd name="T11" fmla="*/ 2147483647 h 360"/>
              <a:gd name="T12" fmla="*/ 2147483647 w 368"/>
              <a:gd name="T13" fmla="*/ 2147483647 h 360"/>
              <a:gd name="T14" fmla="*/ 2147483647 w 368"/>
              <a:gd name="T15" fmla="*/ 2147483647 h 360"/>
              <a:gd name="T16" fmla="*/ 2147483647 w 368"/>
              <a:gd name="T17" fmla="*/ 2147483647 h 360"/>
              <a:gd name="T18" fmla="*/ 2147483647 w 368"/>
              <a:gd name="T19" fmla="*/ 2147483647 h 360"/>
              <a:gd name="T20" fmla="*/ 2147483647 w 368"/>
              <a:gd name="T21" fmla="*/ 2147483647 h 360"/>
              <a:gd name="T22" fmla="*/ 2147483647 w 368"/>
              <a:gd name="T23" fmla="*/ 2147483647 h 360"/>
              <a:gd name="T24" fmla="*/ 2147483647 w 368"/>
              <a:gd name="T25" fmla="*/ 2147483647 h 360"/>
              <a:gd name="T26" fmla="*/ 2147483647 w 368"/>
              <a:gd name="T27" fmla="*/ 2147483647 h 360"/>
              <a:gd name="T28" fmla="*/ 2147483647 w 368"/>
              <a:gd name="T29" fmla="*/ 2147483647 h 360"/>
              <a:gd name="T30" fmla="*/ 2147483647 w 368"/>
              <a:gd name="T31" fmla="*/ 0 h 360"/>
              <a:gd name="T32" fmla="*/ 2147483647 w 368"/>
              <a:gd name="T33" fmla="*/ 0 h 360"/>
              <a:gd name="T34" fmla="*/ 2147483647 w 368"/>
              <a:gd name="T35" fmla="*/ 2147483647 h 360"/>
              <a:gd name="T36" fmla="*/ 2147483647 w 368"/>
              <a:gd name="T37" fmla="*/ 2147483647 h 360"/>
              <a:gd name="T38" fmla="*/ 2147483647 w 368"/>
              <a:gd name="T39" fmla="*/ 2147483647 h 360"/>
              <a:gd name="T40" fmla="*/ 2147483647 w 368"/>
              <a:gd name="T41" fmla="*/ 2147483647 h 360"/>
              <a:gd name="T42" fmla="*/ 2147483647 w 368"/>
              <a:gd name="T43" fmla="*/ 2147483647 h 360"/>
              <a:gd name="T44" fmla="*/ 2147483647 w 368"/>
              <a:gd name="T45" fmla="*/ 2147483647 h 360"/>
              <a:gd name="T46" fmla="*/ 2147483647 w 368"/>
              <a:gd name="T47" fmla="*/ 2147483647 h 360"/>
              <a:gd name="T48" fmla="*/ 2147483647 w 368"/>
              <a:gd name="T49" fmla="*/ 2147483647 h 360"/>
              <a:gd name="T50" fmla="*/ 2147483647 w 368"/>
              <a:gd name="T51" fmla="*/ 2147483647 h 360"/>
              <a:gd name="T52" fmla="*/ 2147483647 w 368"/>
              <a:gd name="T53" fmla="*/ 2147483647 h 360"/>
              <a:gd name="T54" fmla="*/ 2147483647 w 368"/>
              <a:gd name="T55" fmla="*/ 2147483647 h 360"/>
              <a:gd name="T56" fmla="*/ 2147483647 w 368"/>
              <a:gd name="T57" fmla="*/ 2147483647 h 360"/>
              <a:gd name="T58" fmla="*/ 2147483647 w 368"/>
              <a:gd name="T59" fmla="*/ 2147483647 h 360"/>
              <a:gd name="T60" fmla="*/ 2147483647 w 368"/>
              <a:gd name="T61" fmla="*/ 2147483647 h 360"/>
              <a:gd name="T62" fmla="*/ 2147483647 w 368"/>
              <a:gd name="T63" fmla="*/ 2147483647 h 360"/>
              <a:gd name="T64" fmla="*/ 2147483647 w 368"/>
              <a:gd name="T65" fmla="*/ 2147483647 h 360"/>
              <a:gd name="T66" fmla="*/ 2147483647 w 368"/>
              <a:gd name="T67" fmla="*/ 2147483647 h 360"/>
              <a:gd name="T68" fmla="*/ 2147483647 w 368"/>
              <a:gd name="T69" fmla="*/ 2147483647 h 360"/>
              <a:gd name="T70" fmla="*/ 2147483647 w 368"/>
              <a:gd name="T71" fmla="*/ 2147483647 h 360"/>
              <a:gd name="T72" fmla="*/ 2147483647 w 368"/>
              <a:gd name="T73" fmla="*/ 2147483647 h 360"/>
              <a:gd name="T74" fmla="*/ 2147483647 w 368"/>
              <a:gd name="T75" fmla="*/ 2147483647 h 360"/>
              <a:gd name="T76" fmla="*/ 2147483647 w 368"/>
              <a:gd name="T77" fmla="*/ 2147483647 h 360"/>
              <a:gd name="T78" fmla="*/ 2147483647 w 368"/>
              <a:gd name="T79" fmla="*/ 2147483647 h 360"/>
              <a:gd name="T80" fmla="*/ 2147483647 w 368"/>
              <a:gd name="T81" fmla="*/ 2147483647 h 360"/>
              <a:gd name="T82" fmla="*/ 2147483647 w 368"/>
              <a:gd name="T83" fmla="*/ 2147483647 h 360"/>
              <a:gd name="T84" fmla="*/ 2147483647 w 368"/>
              <a:gd name="T85" fmla="*/ 2147483647 h 360"/>
              <a:gd name="T86" fmla="*/ 2147483647 w 368"/>
              <a:gd name="T87" fmla="*/ 2147483647 h 360"/>
              <a:gd name="T88" fmla="*/ 2147483647 w 368"/>
              <a:gd name="T89" fmla="*/ 2147483647 h 360"/>
              <a:gd name="T90" fmla="*/ 2147483647 w 368"/>
              <a:gd name="T91" fmla="*/ 2147483647 h 360"/>
              <a:gd name="T92" fmla="*/ 2147483647 w 368"/>
              <a:gd name="T93" fmla="*/ 2147483647 h 360"/>
              <a:gd name="T94" fmla="*/ 2147483647 w 368"/>
              <a:gd name="T95" fmla="*/ 2147483647 h 360"/>
              <a:gd name="T96" fmla="*/ 2147483647 w 368"/>
              <a:gd name="T97" fmla="*/ 2147483647 h 360"/>
              <a:gd name="T98" fmla="*/ 2147483647 w 368"/>
              <a:gd name="T99" fmla="*/ 2147483647 h 360"/>
              <a:gd name="T100" fmla="*/ 2147483647 w 368"/>
              <a:gd name="T101" fmla="*/ 2147483647 h 3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68"/>
              <a:gd name="T154" fmla="*/ 0 h 360"/>
              <a:gd name="T155" fmla="*/ 368 w 368"/>
              <a:gd name="T156" fmla="*/ 360 h 3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68" h="360">
                <a:moveTo>
                  <a:pt x="56" y="328"/>
                </a:moveTo>
                <a:lnTo>
                  <a:pt x="56" y="328"/>
                </a:lnTo>
                <a:lnTo>
                  <a:pt x="48" y="320"/>
                </a:lnTo>
                <a:lnTo>
                  <a:pt x="40" y="320"/>
                </a:lnTo>
                <a:lnTo>
                  <a:pt x="32" y="312"/>
                </a:lnTo>
                <a:lnTo>
                  <a:pt x="16" y="288"/>
                </a:lnTo>
                <a:lnTo>
                  <a:pt x="8" y="272"/>
                </a:lnTo>
                <a:lnTo>
                  <a:pt x="8" y="264"/>
                </a:lnTo>
                <a:lnTo>
                  <a:pt x="8" y="256"/>
                </a:lnTo>
                <a:lnTo>
                  <a:pt x="0" y="248"/>
                </a:lnTo>
                <a:lnTo>
                  <a:pt x="0" y="240"/>
                </a:lnTo>
                <a:lnTo>
                  <a:pt x="8" y="240"/>
                </a:lnTo>
                <a:lnTo>
                  <a:pt x="16" y="240"/>
                </a:lnTo>
                <a:lnTo>
                  <a:pt x="24" y="224"/>
                </a:lnTo>
                <a:lnTo>
                  <a:pt x="32" y="224"/>
                </a:lnTo>
                <a:lnTo>
                  <a:pt x="32" y="208"/>
                </a:lnTo>
                <a:lnTo>
                  <a:pt x="32" y="200"/>
                </a:lnTo>
                <a:lnTo>
                  <a:pt x="32" y="192"/>
                </a:lnTo>
                <a:lnTo>
                  <a:pt x="32" y="176"/>
                </a:lnTo>
                <a:lnTo>
                  <a:pt x="48" y="176"/>
                </a:lnTo>
                <a:lnTo>
                  <a:pt x="48" y="192"/>
                </a:lnTo>
                <a:lnTo>
                  <a:pt x="56" y="192"/>
                </a:lnTo>
                <a:lnTo>
                  <a:pt x="56" y="176"/>
                </a:lnTo>
                <a:lnTo>
                  <a:pt x="64" y="152"/>
                </a:lnTo>
                <a:lnTo>
                  <a:pt x="80" y="136"/>
                </a:lnTo>
                <a:lnTo>
                  <a:pt x="88" y="136"/>
                </a:lnTo>
                <a:lnTo>
                  <a:pt x="96" y="128"/>
                </a:lnTo>
                <a:lnTo>
                  <a:pt x="112" y="112"/>
                </a:lnTo>
                <a:lnTo>
                  <a:pt x="120" y="104"/>
                </a:lnTo>
                <a:lnTo>
                  <a:pt x="120" y="88"/>
                </a:lnTo>
                <a:lnTo>
                  <a:pt x="120" y="80"/>
                </a:lnTo>
                <a:lnTo>
                  <a:pt x="120" y="40"/>
                </a:lnTo>
                <a:lnTo>
                  <a:pt x="128" y="40"/>
                </a:lnTo>
                <a:lnTo>
                  <a:pt x="128" y="24"/>
                </a:lnTo>
                <a:lnTo>
                  <a:pt x="120" y="8"/>
                </a:lnTo>
                <a:lnTo>
                  <a:pt x="120" y="0"/>
                </a:lnTo>
                <a:lnTo>
                  <a:pt x="128" y="0"/>
                </a:lnTo>
                <a:lnTo>
                  <a:pt x="144" y="88"/>
                </a:lnTo>
                <a:lnTo>
                  <a:pt x="224" y="72"/>
                </a:lnTo>
                <a:lnTo>
                  <a:pt x="232" y="120"/>
                </a:lnTo>
                <a:lnTo>
                  <a:pt x="256" y="96"/>
                </a:lnTo>
                <a:lnTo>
                  <a:pt x="264" y="96"/>
                </a:lnTo>
                <a:lnTo>
                  <a:pt x="272" y="88"/>
                </a:lnTo>
                <a:lnTo>
                  <a:pt x="280" y="80"/>
                </a:lnTo>
                <a:lnTo>
                  <a:pt x="296" y="80"/>
                </a:lnTo>
                <a:lnTo>
                  <a:pt x="304" y="80"/>
                </a:lnTo>
                <a:lnTo>
                  <a:pt x="312" y="64"/>
                </a:lnTo>
                <a:lnTo>
                  <a:pt x="328" y="64"/>
                </a:lnTo>
                <a:lnTo>
                  <a:pt x="336" y="64"/>
                </a:lnTo>
                <a:lnTo>
                  <a:pt x="344" y="64"/>
                </a:lnTo>
                <a:lnTo>
                  <a:pt x="352" y="64"/>
                </a:lnTo>
                <a:lnTo>
                  <a:pt x="352" y="72"/>
                </a:lnTo>
                <a:lnTo>
                  <a:pt x="368" y="88"/>
                </a:lnTo>
                <a:lnTo>
                  <a:pt x="368" y="96"/>
                </a:lnTo>
                <a:lnTo>
                  <a:pt x="360" y="96"/>
                </a:lnTo>
                <a:lnTo>
                  <a:pt x="360" y="104"/>
                </a:lnTo>
                <a:lnTo>
                  <a:pt x="352" y="104"/>
                </a:lnTo>
                <a:lnTo>
                  <a:pt x="328" y="96"/>
                </a:lnTo>
                <a:lnTo>
                  <a:pt x="320" y="96"/>
                </a:lnTo>
                <a:lnTo>
                  <a:pt x="312" y="88"/>
                </a:lnTo>
                <a:lnTo>
                  <a:pt x="312" y="112"/>
                </a:lnTo>
                <a:lnTo>
                  <a:pt x="304" y="120"/>
                </a:lnTo>
                <a:lnTo>
                  <a:pt x="304" y="128"/>
                </a:lnTo>
                <a:lnTo>
                  <a:pt x="296" y="144"/>
                </a:lnTo>
                <a:lnTo>
                  <a:pt x="288" y="144"/>
                </a:lnTo>
                <a:lnTo>
                  <a:pt x="288" y="152"/>
                </a:lnTo>
                <a:lnTo>
                  <a:pt x="288" y="160"/>
                </a:lnTo>
                <a:lnTo>
                  <a:pt x="280" y="160"/>
                </a:lnTo>
                <a:lnTo>
                  <a:pt x="272" y="160"/>
                </a:lnTo>
                <a:lnTo>
                  <a:pt x="264" y="160"/>
                </a:lnTo>
                <a:lnTo>
                  <a:pt x="264" y="176"/>
                </a:lnTo>
                <a:lnTo>
                  <a:pt x="264" y="184"/>
                </a:lnTo>
                <a:lnTo>
                  <a:pt x="264" y="192"/>
                </a:lnTo>
                <a:lnTo>
                  <a:pt x="264" y="200"/>
                </a:lnTo>
                <a:lnTo>
                  <a:pt x="248" y="200"/>
                </a:lnTo>
                <a:lnTo>
                  <a:pt x="232" y="192"/>
                </a:lnTo>
                <a:lnTo>
                  <a:pt x="224" y="192"/>
                </a:lnTo>
                <a:lnTo>
                  <a:pt x="224" y="200"/>
                </a:lnTo>
                <a:lnTo>
                  <a:pt x="224" y="208"/>
                </a:lnTo>
                <a:lnTo>
                  <a:pt x="224" y="216"/>
                </a:lnTo>
                <a:lnTo>
                  <a:pt x="224" y="224"/>
                </a:lnTo>
                <a:lnTo>
                  <a:pt x="216" y="232"/>
                </a:lnTo>
                <a:lnTo>
                  <a:pt x="216" y="240"/>
                </a:lnTo>
                <a:lnTo>
                  <a:pt x="216" y="256"/>
                </a:lnTo>
                <a:lnTo>
                  <a:pt x="208" y="264"/>
                </a:lnTo>
                <a:lnTo>
                  <a:pt x="200" y="280"/>
                </a:lnTo>
                <a:lnTo>
                  <a:pt x="200" y="288"/>
                </a:lnTo>
                <a:lnTo>
                  <a:pt x="200" y="296"/>
                </a:lnTo>
                <a:lnTo>
                  <a:pt x="192" y="304"/>
                </a:lnTo>
                <a:lnTo>
                  <a:pt x="200" y="312"/>
                </a:lnTo>
                <a:lnTo>
                  <a:pt x="184" y="320"/>
                </a:lnTo>
                <a:lnTo>
                  <a:pt x="168" y="320"/>
                </a:lnTo>
                <a:lnTo>
                  <a:pt x="168" y="328"/>
                </a:lnTo>
                <a:lnTo>
                  <a:pt x="160" y="328"/>
                </a:lnTo>
                <a:lnTo>
                  <a:pt x="152" y="328"/>
                </a:lnTo>
                <a:lnTo>
                  <a:pt x="152" y="336"/>
                </a:lnTo>
                <a:lnTo>
                  <a:pt x="144" y="344"/>
                </a:lnTo>
                <a:lnTo>
                  <a:pt x="136" y="344"/>
                </a:lnTo>
                <a:lnTo>
                  <a:pt x="128" y="344"/>
                </a:lnTo>
                <a:lnTo>
                  <a:pt x="120" y="344"/>
                </a:lnTo>
                <a:lnTo>
                  <a:pt x="112" y="344"/>
                </a:lnTo>
                <a:lnTo>
                  <a:pt x="104" y="360"/>
                </a:lnTo>
                <a:lnTo>
                  <a:pt x="96" y="360"/>
                </a:lnTo>
                <a:lnTo>
                  <a:pt x="88" y="352"/>
                </a:lnTo>
                <a:lnTo>
                  <a:pt x="72" y="352"/>
                </a:lnTo>
                <a:lnTo>
                  <a:pt x="64" y="336"/>
                </a:lnTo>
                <a:lnTo>
                  <a:pt x="64" y="328"/>
                </a:lnTo>
                <a:lnTo>
                  <a:pt x="56" y="328"/>
                </a:lnTo>
                <a:close/>
              </a:path>
            </a:pathLst>
          </a:custGeom>
          <a:solidFill>
            <a:schemeClr val="accent2">
              <a:lumMod val="60000"/>
              <a:lumOff val="40000"/>
            </a:schemeClr>
          </a:solidFill>
          <a:ln w="6350">
            <a:solidFill>
              <a:srgbClr val="000000"/>
            </a:solidFill>
            <a:round/>
            <a:headEnd/>
            <a:tailEnd/>
          </a:ln>
        </p:spPr>
        <p:txBody>
          <a:bodyPr/>
          <a:lstStyle/>
          <a:p>
            <a:endParaRPr lang="en-US"/>
          </a:p>
        </p:txBody>
      </p:sp>
      <p:sp>
        <p:nvSpPr>
          <p:cNvPr id="66" name="Freeform 63"/>
          <p:cNvSpPr>
            <a:spLocks/>
          </p:cNvSpPr>
          <p:nvPr/>
        </p:nvSpPr>
        <p:spPr bwMode="auto">
          <a:xfrm>
            <a:off x="7335424" y="1965326"/>
            <a:ext cx="225064" cy="450129"/>
          </a:xfrm>
          <a:custGeom>
            <a:avLst/>
            <a:gdLst>
              <a:gd name="T0" fmla="*/ 2147483647 w 136"/>
              <a:gd name="T1" fmla="*/ 2147483647 h 272"/>
              <a:gd name="T2" fmla="*/ 2147483647 w 136"/>
              <a:gd name="T3" fmla="*/ 2147483647 h 272"/>
              <a:gd name="T4" fmla="*/ 2147483647 w 136"/>
              <a:gd name="T5" fmla="*/ 2147483647 h 272"/>
              <a:gd name="T6" fmla="*/ 2147483647 w 136"/>
              <a:gd name="T7" fmla="*/ 2147483647 h 272"/>
              <a:gd name="T8" fmla="*/ 2147483647 w 136"/>
              <a:gd name="T9" fmla="*/ 2147483647 h 272"/>
              <a:gd name="T10" fmla="*/ 2147483647 w 136"/>
              <a:gd name="T11" fmla="*/ 2147483647 h 272"/>
              <a:gd name="T12" fmla="*/ 2147483647 w 136"/>
              <a:gd name="T13" fmla="*/ 2147483647 h 272"/>
              <a:gd name="T14" fmla="*/ 2147483647 w 136"/>
              <a:gd name="T15" fmla="*/ 2147483647 h 272"/>
              <a:gd name="T16" fmla="*/ 2147483647 w 136"/>
              <a:gd name="T17" fmla="*/ 0 h 272"/>
              <a:gd name="T18" fmla="*/ 2147483647 w 136"/>
              <a:gd name="T19" fmla="*/ 0 h 272"/>
              <a:gd name="T20" fmla="*/ 2147483647 w 136"/>
              <a:gd name="T21" fmla="*/ 2147483647 h 272"/>
              <a:gd name="T22" fmla="*/ 2147483647 w 136"/>
              <a:gd name="T23" fmla="*/ 2147483647 h 272"/>
              <a:gd name="T24" fmla="*/ 2147483647 w 136"/>
              <a:gd name="T25" fmla="*/ 2147483647 h 272"/>
              <a:gd name="T26" fmla="*/ 2147483647 w 136"/>
              <a:gd name="T27" fmla="*/ 2147483647 h 272"/>
              <a:gd name="T28" fmla="*/ 2147483647 w 136"/>
              <a:gd name="T29" fmla="*/ 2147483647 h 272"/>
              <a:gd name="T30" fmla="*/ 2147483647 w 136"/>
              <a:gd name="T31" fmla="*/ 2147483647 h 272"/>
              <a:gd name="T32" fmla="*/ 2147483647 w 136"/>
              <a:gd name="T33" fmla="*/ 2147483647 h 272"/>
              <a:gd name="T34" fmla="*/ 2147483647 w 136"/>
              <a:gd name="T35" fmla="*/ 2147483647 h 272"/>
              <a:gd name="T36" fmla="*/ 2147483647 w 136"/>
              <a:gd name="T37" fmla="*/ 2147483647 h 272"/>
              <a:gd name="T38" fmla="*/ 2147483647 w 136"/>
              <a:gd name="T39" fmla="*/ 2147483647 h 272"/>
              <a:gd name="T40" fmla="*/ 2147483647 w 136"/>
              <a:gd name="T41" fmla="*/ 2147483647 h 272"/>
              <a:gd name="T42" fmla="*/ 2147483647 w 136"/>
              <a:gd name="T43" fmla="*/ 2147483647 h 272"/>
              <a:gd name="T44" fmla="*/ 2147483647 w 136"/>
              <a:gd name="T45" fmla="*/ 2147483647 h 272"/>
              <a:gd name="T46" fmla="*/ 2147483647 w 136"/>
              <a:gd name="T47" fmla="*/ 2147483647 h 272"/>
              <a:gd name="T48" fmla="*/ 2147483647 w 136"/>
              <a:gd name="T49" fmla="*/ 2147483647 h 272"/>
              <a:gd name="T50" fmla="*/ 2147483647 w 136"/>
              <a:gd name="T51" fmla="*/ 2147483647 h 272"/>
              <a:gd name="T52" fmla="*/ 0 w 136"/>
              <a:gd name="T53" fmla="*/ 2147483647 h 272"/>
              <a:gd name="T54" fmla="*/ 2147483647 w 136"/>
              <a:gd name="T55" fmla="*/ 2147483647 h 272"/>
              <a:gd name="T56" fmla="*/ 2147483647 w 136"/>
              <a:gd name="T57" fmla="*/ 2147483647 h 272"/>
              <a:gd name="T58" fmla="*/ 2147483647 w 136"/>
              <a:gd name="T59" fmla="*/ 2147483647 h 272"/>
              <a:gd name="T60" fmla="*/ 2147483647 w 136"/>
              <a:gd name="T61" fmla="*/ 2147483647 h 272"/>
              <a:gd name="T62" fmla="*/ 2147483647 w 136"/>
              <a:gd name="T63" fmla="*/ 2147483647 h 272"/>
              <a:gd name="T64" fmla="*/ 2147483647 w 136"/>
              <a:gd name="T65" fmla="*/ 2147483647 h 2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272"/>
              <a:gd name="T101" fmla="*/ 136 w 136"/>
              <a:gd name="T102" fmla="*/ 272 h 2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272">
                <a:moveTo>
                  <a:pt x="104" y="248"/>
                </a:moveTo>
                <a:lnTo>
                  <a:pt x="104" y="240"/>
                </a:lnTo>
                <a:lnTo>
                  <a:pt x="112" y="232"/>
                </a:lnTo>
                <a:lnTo>
                  <a:pt x="128" y="232"/>
                </a:lnTo>
                <a:lnTo>
                  <a:pt x="128" y="224"/>
                </a:lnTo>
                <a:lnTo>
                  <a:pt x="136" y="216"/>
                </a:lnTo>
                <a:lnTo>
                  <a:pt x="136" y="208"/>
                </a:lnTo>
                <a:lnTo>
                  <a:pt x="128" y="208"/>
                </a:lnTo>
                <a:lnTo>
                  <a:pt x="128" y="200"/>
                </a:lnTo>
                <a:lnTo>
                  <a:pt x="128" y="192"/>
                </a:lnTo>
                <a:lnTo>
                  <a:pt x="120" y="184"/>
                </a:lnTo>
                <a:lnTo>
                  <a:pt x="112" y="184"/>
                </a:lnTo>
                <a:lnTo>
                  <a:pt x="104" y="176"/>
                </a:lnTo>
                <a:lnTo>
                  <a:pt x="56" y="0"/>
                </a:lnTo>
                <a:lnTo>
                  <a:pt x="48" y="0"/>
                </a:lnTo>
                <a:lnTo>
                  <a:pt x="32" y="0"/>
                </a:lnTo>
                <a:lnTo>
                  <a:pt x="32" y="8"/>
                </a:lnTo>
                <a:lnTo>
                  <a:pt x="32" y="16"/>
                </a:lnTo>
                <a:lnTo>
                  <a:pt x="32" y="24"/>
                </a:lnTo>
                <a:lnTo>
                  <a:pt x="24" y="24"/>
                </a:lnTo>
                <a:lnTo>
                  <a:pt x="24" y="32"/>
                </a:lnTo>
                <a:lnTo>
                  <a:pt x="32" y="32"/>
                </a:lnTo>
                <a:lnTo>
                  <a:pt x="32" y="40"/>
                </a:lnTo>
                <a:lnTo>
                  <a:pt x="32" y="48"/>
                </a:lnTo>
                <a:lnTo>
                  <a:pt x="24" y="56"/>
                </a:lnTo>
                <a:lnTo>
                  <a:pt x="32" y="64"/>
                </a:lnTo>
                <a:lnTo>
                  <a:pt x="32" y="88"/>
                </a:lnTo>
                <a:lnTo>
                  <a:pt x="32" y="96"/>
                </a:lnTo>
                <a:lnTo>
                  <a:pt x="16" y="104"/>
                </a:lnTo>
                <a:lnTo>
                  <a:pt x="8" y="112"/>
                </a:lnTo>
                <a:lnTo>
                  <a:pt x="16" y="120"/>
                </a:lnTo>
                <a:lnTo>
                  <a:pt x="16" y="136"/>
                </a:lnTo>
                <a:lnTo>
                  <a:pt x="16" y="160"/>
                </a:lnTo>
                <a:lnTo>
                  <a:pt x="8" y="168"/>
                </a:lnTo>
                <a:lnTo>
                  <a:pt x="8" y="176"/>
                </a:lnTo>
                <a:lnTo>
                  <a:pt x="8" y="184"/>
                </a:lnTo>
                <a:lnTo>
                  <a:pt x="0" y="192"/>
                </a:lnTo>
                <a:lnTo>
                  <a:pt x="0" y="208"/>
                </a:lnTo>
                <a:lnTo>
                  <a:pt x="8" y="216"/>
                </a:lnTo>
                <a:lnTo>
                  <a:pt x="8" y="224"/>
                </a:lnTo>
                <a:lnTo>
                  <a:pt x="16" y="240"/>
                </a:lnTo>
                <a:lnTo>
                  <a:pt x="16" y="248"/>
                </a:lnTo>
                <a:lnTo>
                  <a:pt x="8" y="256"/>
                </a:lnTo>
                <a:lnTo>
                  <a:pt x="8" y="272"/>
                </a:lnTo>
                <a:lnTo>
                  <a:pt x="16" y="272"/>
                </a:lnTo>
                <a:lnTo>
                  <a:pt x="96" y="256"/>
                </a:lnTo>
                <a:lnTo>
                  <a:pt x="104" y="248"/>
                </a:lnTo>
                <a:close/>
              </a:path>
            </a:pathLst>
          </a:custGeom>
          <a:solidFill>
            <a:schemeClr val="tx2">
              <a:lumMod val="20000"/>
              <a:lumOff val="80000"/>
            </a:schemeClr>
          </a:solidFill>
          <a:ln w="6350">
            <a:solidFill>
              <a:srgbClr val="000000"/>
            </a:solidFill>
            <a:round/>
            <a:headEnd/>
            <a:tailEnd/>
          </a:ln>
        </p:spPr>
        <p:txBody>
          <a:bodyPr/>
          <a:lstStyle/>
          <a:p>
            <a:endParaRPr lang="en-US"/>
          </a:p>
        </p:txBody>
      </p:sp>
      <p:sp>
        <p:nvSpPr>
          <p:cNvPr id="67" name="Freeform 64"/>
          <p:cNvSpPr>
            <a:spLocks/>
          </p:cNvSpPr>
          <p:nvPr/>
        </p:nvSpPr>
        <p:spPr bwMode="auto">
          <a:xfrm>
            <a:off x="7415701" y="1529531"/>
            <a:ext cx="488834" cy="779842"/>
          </a:xfrm>
          <a:custGeom>
            <a:avLst/>
            <a:gdLst>
              <a:gd name="T0" fmla="*/ 2147483647 w 296"/>
              <a:gd name="T1" fmla="*/ 2147483647 h 472"/>
              <a:gd name="T2" fmla="*/ 2147483647 w 296"/>
              <a:gd name="T3" fmla="*/ 2147483647 h 472"/>
              <a:gd name="T4" fmla="*/ 0 w 296"/>
              <a:gd name="T5" fmla="*/ 2147483647 h 472"/>
              <a:gd name="T6" fmla="*/ 2147483647 w 296"/>
              <a:gd name="T7" fmla="*/ 2147483647 h 472"/>
              <a:gd name="T8" fmla="*/ 2147483647 w 296"/>
              <a:gd name="T9" fmla="*/ 2147483647 h 472"/>
              <a:gd name="T10" fmla="*/ 2147483647 w 296"/>
              <a:gd name="T11" fmla="*/ 2147483647 h 472"/>
              <a:gd name="T12" fmla="*/ 2147483647 w 296"/>
              <a:gd name="T13" fmla="*/ 2147483647 h 472"/>
              <a:gd name="T14" fmla="*/ 2147483647 w 296"/>
              <a:gd name="T15" fmla="*/ 2147483647 h 472"/>
              <a:gd name="T16" fmla="*/ 2147483647 w 296"/>
              <a:gd name="T17" fmla="*/ 2147483647 h 472"/>
              <a:gd name="T18" fmla="*/ 2147483647 w 296"/>
              <a:gd name="T19" fmla="*/ 2147483647 h 472"/>
              <a:gd name="T20" fmla="*/ 2147483647 w 296"/>
              <a:gd name="T21" fmla="*/ 2147483647 h 472"/>
              <a:gd name="T22" fmla="*/ 2147483647 w 296"/>
              <a:gd name="T23" fmla="*/ 2147483647 h 472"/>
              <a:gd name="T24" fmla="*/ 2147483647 w 296"/>
              <a:gd name="T25" fmla="*/ 2147483647 h 472"/>
              <a:gd name="T26" fmla="*/ 2147483647 w 296"/>
              <a:gd name="T27" fmla="*/ 2147483647 h 472"/>
              <a:gd name="T28" fmla="*/ 2147483647 w 296"/>
              <a:gd name="T29" fmla="*/ 2147483647 h 472"/>
              <a:gd name="T30" fmla="*/ 2147483647 w 296"/>
              <a:gd name="T31" fmla="*/ 2147483647 h 472"/>
              <a:gd name="T32" fmla="*/ 2147483647 w 296"/>
              <a:gd name="T33" fmla="*/ 0 h 472"/>
              <a:gd name="T34" fmla="*/ 2147483647 w 296"/>
              <a:gd name="T35" fmla="*/ 2147483647 h 472"/>
              <a:gd name="T36" fmla="*/ 2147483647 w 296"/>
              <a:gd name="T37" fmla="*/ 2147483647 h 472"/>
              <a:gd name="T38" fmla="*/ 2147483647 w 296"/>
              <a:gd name="T39" fmla="*/ 2147483647 h 472"/>
              <a:gd name="T40" fmla="*/ 2147483647 w 296"/>
              <a:gd name="T41" fmla="*/ 2147483647 h 472"/>
              <a:gd name="T42" fmla="*/ 2147483647 w 296"/>
              <a:gd name="T43" fmla="*/ 2147483647 h 472"/>
              <a:gd name="T44" fmla="*/ 2147483647 w 296"/>
              <a:gd name="T45" fmla="*/ 2147483647 h 472"/>
              <a:gd name="T46" fmla="*/ 2147483647 w 296"/>
              <a:gd name="T47" fmla="*/ 2147483647 h 472"/>
              <a:gd name="T48" fmla="*/ 2147483647 w 296"/>
              <a:gd name="T49" fmla="*/ 2147483647 h 472"/>
              <a:gd name="T50" fmla="*/ 2147483647 w 296"/>
              <a:gd name="T51" fmla="*/ 2147483647 h 472"/>
              <a:gd name="T52" fmla="*/ 2147483647 w 296"/>
              <a:gd name="T53" fmla="*/ 2147483647 h 472"/>
              <a:gd name="T54" fmla="*/ 2147483647 w 296"/>
              <a:gd name="T55" fmla="*/ 2147483647 h 472"/>
              <a:gd name="T56" fmla="*/ 2147483647 w 296"/>
              <a:gd name="T57" fmla="*/ 2147483647 h 472"/>
              <a:gd name="T58" fmla="*/ 2147483647 w 296"/>
              <a:gd name="T59" fmla="*/ 2147483647 h 472"/>
              <a:gd name="T60" fmla="*/ 2147483647 w 296"/>
              <a:gd name="T61" fmla="*/ 2147483647 h 472"/>
              <a:gd name="T62" fmla="*/ 2147483647 w 296"/>
              <a:gd name="T63" fmla="*/ 2147483647 h 472"/>
              <a:gd name="T64" fmla="*/ 2147483647 w 296"/>
              <a:gd name="T65" fmla="*/ 2147483647 h 472"/>
              <a:gd name="T66" fmla="*/ 2147483647 w 296"/>
              <a:gd name="T67" fmla="*/ 2147483647 h 472"/>
              <a:gd name="T68" fmla="*/ 2147483647 w 296"/>
              <a:gd name="T69" fmla="*/ 2147483647 h 472"/>
              <a:gd name="T70" fmla="*/ 2147483647 w 296"/>
              <a:gd name="T71" fmla="*/ 2147483647 h 472"/>
              <a:gd name="T72" fmla="*/ 2147483647 w 296"/>
              <a:gd name="T73" fmla="*/ 2147483647 h 472"/>
              <a:gd name="T74" fmla="*/ 2147483647 w 296"/>
              <a:gd name="T75" fmla="*/ 2147483647 h 472"/>
              <a:gd name="T76" fmla="*/ 2147483647 w 296"/>
              <a:gd name="T77" fmla="*/ 2147483647 h 472"/>
              <a:gd name="T78" fmla="*/ 2147483647 w 296"/>
              <a:gd name="T79" fmla="*/ 2147483647 h 472"/>
              <a:gd name="T80" fmla="*/ 2147483647 w 296"/>
              <a:gd name="T81" fmla="*/ 2147483647 h 472"/>
              <a:gd name="T82" fmla="*/ 2147483647 w 296"/>
              <a:gd name="T83" fmla="*/ 2147483647 h 472"/>
              <a:gd name="T84" fmla="*/ 2147483647 w 296"/>
              <a:gd name="T85" fmla="*/ 2147483647 h 472"/>
              <a:gd name="T86" fmla="*/ 2147483647 w 296"/>
              <a:gd name="T87" fmla="*/ 2147483647 h 472"/>
              <a:gd name="T88" fmla="*/ 2147483647 w 296"/>
              <a:gd name="T89" fmla="*/ 2147483647 h 472"/>
              <a:gd name="T90" fmla="*/ 2147483647 w 296"/>
              <a:gd name="T91" fmla="*/ 2147483647 h 472"/>
              <a:gd name="T92" fmla="*/ 2147483647 w 296"/>
              <a:gd name="T93" fmla="*/ 2147483647 h 472"/>
              <a:gd name="T94" fmla="*/ 2147483647 w 296"/>
              <a:gd name="T95" fmla="*/ 2147483647 h 472"/>
              <a:gd name="T96" fmla="*/ 2147483647 w 296"/>
              <a:gd name="T97" fmla="*/ 2147483647 h 472"/>
              <a:gd name="T98" fmla="*/ 2147483647 w 296"/>
              <a:gd name="T99" fmla="*/ 2147483647 h 472"/>
              <a:gd name="T100" fmla="*/ 2147483647 w 296"/>
              <a:gd name="T101" fmla="*/ 2147483647 h 472"/>
              <a:gd name="T102" fmla="*/ 2147483647 w 296"/>
              <a:gd name="T103" fmla="*/ 2147483647 h 472"/>
              <a:gd name="T104" fmla="*/ 2147483647 w 296"/>
              <a:gd name="T105" fmla="*/ 2147483647 h 472"/>
              <a:gd name="T106" fmla="*/ 2147483647 w 296"/>
              <a:gd name="T107" fmla="*/ 2147483647 h 472"/>
              <a:gd name="T108" fmla="*/ 2147483647 w 296"/>
              <a:gd name="T109" fmla="*/ 2147483647 h 472"/>
              <a:gd name="T110" fmla="*/ 2147483647 w 296"/>
              <a:gd name="T111" fmla="*/ 2147483647 h 472"/>
              <a:gd name="T112" fmla="*/ 2147483647 w 296"/>
              <a:gd name="T113" fmla="*/ 2147483647 h 472"/>
              <a:gd name="T114" fmla="*/ 2147483647 w 296"/>
              <a:gd name="T115" fmla="*/ 2147483647 h 472"/>
              <a:gd name="T116" fmla="*/ 2147483647 w 296"/>
              <a:gd name="T117" fmla="*/ 2147483647 h 472"/>
              <a:gd name="T118" fmla="*/ 2147483647 w 296"/>
              <a:gd name="T119" fmla="*/ 2147483647 h 47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96"/>
              <a:gd name="T181" fmla="*/ 0 h 472"/>
              <a:gd name="T182" fmla="*/ 296 w 296"/>
              <a:gd name="T183" fmla="*/ 472 h 47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96" h="472">
                <a:moveTo>
                  <a:pt x="80" y="464"/>
                </a:moveTo>
                <a:lnTo>
                  <a:pt x="80" y="464"/>
                </a:lnTo>
                <a:lnTo>
                  <a:pt x="80" y="456"/>
                </a:lnTo>
                <a:lnTo>
                  <a:pt x="72" y="448"/>
                </a:lnTo>
                <a:lnTo>
                  <a:pt x="64" y="448"/>
                </a:lnTo>
                <a:lnTo>
                  <a:pt x="56" y="440"/>
                </a:lnTo>
                <a:lnTo>
                  <a:pt x="8" y="264"/>
                </a:lnTo>
                <a:lnTo>
                  <a:pt x="0" y="264"/>
                </a:lnTo>
                <a:lnTo>
                  <a:pt x="0" y="248"/>
                </a:lnTo>
                <a:lnTo>
                  <a:pt x="8" y="248"/>
                </a:lnTo>
                <a:lnTo>
                  <a:pt x="16" y="256"/>
                </a:lnTo>
                <a:lnTo>
                  <a:pt x="16" y="240"/>
                </a:lnTo>
                <a:lnTo>
                  <a:pt x="24" y="240"/>
                </a:lnTo>
                <a:lnTo>
                  <a:pt x="24" y="232"/>
                </a:lnTo>
                <a:lnTo>
                  <a:pt x="24" y="216"/>
                </a:lnTo>
                <a:lnTo>
                  <a:pt x="40" y="200"/>
                </a:lnTo>
                <a:lnTo>
                  <a:pt x="32" y="200"/>
                </a:lnTo>
                <a:lnTo>
                  <a:pt x="32" y="192"/>
                </a:lnTo>
                <a:lnTo>
                  <a:pt x="40" y="184"/>
                </a:lnTo>
                <a:lnTo>
                  <a:pt x="40" y="176"/>
                </a:lnTo>
                <a:lnTo>
                  <a:pt x="32" y="160"/>
                </a:lnTo>
                <a:lnTo>
                  <a:pt x="32" y="136"/>
                </a:lnTo>
                <a:lnTo>
                  <a:pt x="40" y="136"/>
                </a:lnTo>
                <a:lnTo>
                  <a:pt x="40" y="120"/>
                </a:lnTo>
                <a:lnTo>
                  <a:pt x="40" y="88"/>
                </a:lnTo>
                <a:lnTo>
                  <a:pt x="48" y="80"/>
                </a:lnTo>
                <a:lnTo>
                  <a:pt x="64" y="16"/>
                </a:lnTo>
                <a:lnTo>
                  <a:pt x="72" y="8"/>
                </a:lnTo>
                <a:lnTo>
                  <a:pt x="80" y="8"/>
                </a:lnTo>
                <a:lnTo>
                  <a:pt x="88" y="32"/>
                </a:lnTo>
                <a:lnTo>
                  <a:pt x="96" y="32"/>
                </a:lnTo>
                <a:lnTo>
                  <a:pt x="104" y="24"/>
                </a:lnTo>
                <a:lnTo>
                  <a:pt x="120" y="8"/>
                </a:lnTo>
                <a:lnTo>
                  <a:pt x="128" y="8"/>
                </a:lnTo>
                <a:lnTo>
                  <a:pt x="128" y="0"/>
                </a:lnTo>
                <a:lnTo>
                  <a:pt x="136" y="0"/>
                </a:lnTo>
                <a:lnTo>
                  <a:pt x="144" y="8"/>
                </a:lnTo>
                <a:lnTo>
                  <a:pt x="168" y="16"/>
                </a:lnTo>
                <a:lnTo>
                  <a:pt x="176" y="24"/>
                </a:lnTo>
                <a:lnTo>
                  <a:pt x="208" y="136"/>
                </a:lnTo>
                <a:lnTo>
                  <a:pt x="208" y="144"/>
                </a:lnTo>
                <a:lnTo>
                  <a:pt x="224" y="160"/>
                </a:lnTo>
                <a:lnTo>
                  <a:pt x="240" y="160"/>
                </a:lnTo>
                <a:lnTo>
                  <a:pt x="240" y="176"/>
                </a:lnTo>
                <a:lnTo>
                  <a:pt x="248" y="184"/>
                </a:lnTo>
                <a:lnTo>
                  <a:pt x="256" y="200"/>
                </a:lnTo>
                <a:lnTo>
                  <a:pt x="264" y="200"/>
                </a:lnTo>
                <a:lnTo>
                  <a:pt x="264" y="192"/>
                </a:lnTo>
                <a:lnTo>
                  <a:pt x="280" y="208"/>
                </a:lnTo>
                <a:lnTo>
                  <a:pt x="288" y="208"/>
                </a:lnTo>
                <a:lnTo>
                  <a:pt x="280" y="216"/>
                </a:lnTo>
                <a:lnTo>
                  <a:pt x="288" y="224"/>
                </a:lnTo>
                <a:lnTo>
                  <a:pt x="296" y="216"/>
                </a:lnTo>
                <a:lnTo>
                  <a:pt x="296" y="224"/>
                </a:lnTo>
                <a:lnTo>
                  <a:pt x="288" y="240"/>
                </a:lnTo>
                <a:lnTo>
                  <a:pt x="280" y="248"/>
                </a:lnTo>
                <a:lnTo>
                  <a:pt x="272" y="240"/>
                </a:lnTo>
                <a:lnTo>
                  <a:pt x="272" y="248"/>
                </a:lnTo>
                <a:lnTo>
                  <a:pt x="272" y="256"/>
                </a:lnTo>
                <a:lnTo>
                  <a:pt x="264" y="248"/>
                </a:lnTo>
                <a:lnTo>
                  <a:pt x="264" y="256"/>
                </a:lnTo>
                <a:lnTo>
                  <a:pt x="264" y="264"/>
                </a:lnTo>
                <a:lnTo>
                  <a:pt x="248" y="264"/>
                </a:lnTo>
                <a:lnTo>
                  <a:pt x="248" y="272"/>
                </a:lnTo>
                <a:lnTo>
                  <a:pt x="248" y="280"/>
                </a:lnTo>
                <a:lnTo>
                  <a:pt x="240" y="288"/>
                </a:lnTo>
                <a:lnTo>
                  <a:pt x="232" y="296"/>
                </a:lnTo>
                <a:lnTo>
                  <a:pt x="232" y="288"/>
                </a:lnTo>
                <a:lnTo>
                  <a:pt x="232" y="280"/>
                </a:lnTo>
                <a:lnTo>
                  <a:pt x="224" y="272"/>
                </a:lnTo>
                <a:lnTo>
                  <a:pt x="216" y="272"/>
                </a:lnTo>
                <a:lnTo>
                  <a:pt x="216" y="280"/>
                </a:lnTo>
                <a:lnTo>
                  <a:pt x="216" y="288"/>
                </a:lnTo>
                <a:lnTo>
                  <a:pt x="208" y="288"/>
                </a:lnTo>
                <a:lnTo>
                  <a:pt x="200" y="296"/>
                </a:lnTo>
                <a:lnTo>
                  <a:pt x="200" y="304"/>
                </a:lnTo>
                <a:lnTo>
                  <a:pt x="184" y="304"/>
                </a:lnTo>
                <a:lnTo>
                  <a:pt x="192" y="296"/>
                </a:lnTo>
                <a:lnTo>
                  <a:pt x="184" y="296"/>
                </a:lnTo>
                <a:lnTo>
                  <a:pt x="176" y="288"/>
                </a:lnTo>
                <a:lnTo>
                  <a:pt x="176" y="296"/>
                </a:lnTo>
                <a:lnTo>
                  <a:pt x="176" y="312"/>
                </a:lnTo>
                <a:lnTo>
                  <a:pt x="176" y="336"/>
                </a:lnTo>
                <a:lnTo>
                  <a:pt x="168" y="344"/>
                </a:lnTo>
                <a:lnTo>
                  <a:pt x="168" y="360"/>
                </a:lnTo>
                <a:lnTo>
                  <a:pt x="160" y="352"/>
                </a:lnTo>
                <a:lnTo>
                  <a:pt x="152" y="352"/>
                </a:lnTo>
                <a:lnTo>
                  <a:pt x="152" y="368"/>
                </a:lnTo>
                <a:lnTo>
                  <a:pt x="144" y="368"/>
                </a:lnTo>
                <a:lnTo>
                  <a:pt x="136" y="368"/>
                </a:lnTo>
                <a:lnTo>
                  <a:pt x="128" y="360"/>
                </a:lnTo>
                <a:lnTo>
                  <a:pt x="128" y="368"/>
                </a:lnTo>
                <a:lnTo>
                  <a:pt x="128" y="384"/>
                </a:lnTo>
                <a:lnTo>
                  <a:pt x="128" y="392"/>
                </a:lnTo>
                <a:lnTo>
                  <a:pt x="128" y="384"/>
                </a:lnTo>
                <a:lnTo>
                  <a:pt x="128" y="376"/>
                </a:lnTo>
                <a:lnTo>
                  <a:pt x="120" y="376"/>
                </a:lnTo>
                <a:lnTo>
                  <a:pt x="112" y="384"/>
                </a:lnTo>
                <a:lnTo>
                  <a:pt x="104" y="392"/>
                </a:lnTo>
                <a:lnTo>
                  <a:pt x="104" y="408"/>
                </a:lnTo>
                <a:lnTo>
                  <a:pt x="104" y="416"/>
                </a:lnTo>
                <a:lnTo>
                  <a:pt x="96" y="416"/>
                </a:lnTo>
                <a:lnTo>
                  <a:pt x="96" y="424"/>
                </a:lnTo>
                <a:lnTo>
                  <a:pt x="104" y="432"/>
                </a:lnTo>
                <a:lnTo>
                  <a:pt x="88" y="440"/>
                </a:lnTo>
                <a:lnTo>
                  <a:pt x="88" y="464"/>
                </a:lnTo>
                <a:lnTo>
                  <a:pt x="80" y="472"/>
                </a:lnTo>
                <a:lnTo>
                  <a:pt x="80" y="464"/>
                </a:lnTo>
                <a:close/>
              </a:path>
            </a:pathLst>
          </a:custGeom>
          <a:solidFill>
            <a:schemeClr val="accent2">
              <a:lumMod val="50000"/>
            </a:schemeClr>
          </a:solidFill>
          <a:ln w="6350">
            <a:solidFill>
              <a:srgbClr val="000000"/>
            </a:solidFill>
            <a:round/>
            <a:headEnd/>
            <a:tailEnd/>
          </a:ln>
        </p:spPr>
        <p:txBody>
          <a:bodyPr/>
          <a:lstStyle/>
          <a:p>
            <a:endParaRPr lang="en-US"/>
          </a:p>
        </p:txBody>
      </p:sp>
      <p:sp>
        <p:nvSpPr>
          <p:cNvPr id="68" name="Freeform 65"/>
          <p:cNvSpPr>
            <a:spLocks/>
          </p:cNvSpPr>
          <p:nvPr/>
        </p:nvSpPr>
        <p:spPr bwMode="auto">
          <a:xfrm>
            <a:off x="7269481" y="2349512"/>
            <a:ext cx="437226" cy="223631"/>
          </a:xfrm>
          <a:custGeom>
            <a:avLst/>
            <a:gdLst>
              <a:gd name="T0" fmla="*/ 0 w 264"/>
              <a:gd name="T1" fmla="*/ 2147483647 h 136"/>
              <a:gd name="T2" fmla="*/ 0 w 264"/>
              <a:gd name="T3" fmla="*/ 2147483647 h 136"/>
              <a:gd name="T4" fmla="*/ 2147483647 w 264"/>
              <a:gd name="T5" fmla="*/ 2147483647 h 136"/>
              <a:gd name="T6" fmla="*/ 2147483647 w 264"/>
              <a:gd name="T7" fmla="*/ 2147483647 h 136"/>
              <a:gd name="T8" fmla="*/ 2147483647 w 264"/>
              <a:gd name="T9" fmla="*/ 0 h 136"/>
              <a:gd name="T10" fmla="*/ 2147483647 w 264"/>
              <a:gd name="T11" fmla="*/ 0 h 136"/>
              <a:gd name="T12" fmla="*/ 2147483647 w 264"/>
              <a:gd name="T13" fmla="*/ 2147483647 h 136"/>
              <a:gd name="T14" fmla="*/ 2147483647 w 264"/>
              <a:gd name="T15" fmla="*/ 2147483647 h 136"/>
              <a:gd name="T16" fmla="*/ 2147483647 w 264"/>
              <a:gd name="T17" fmla="*/ 2147483647 h 136"/>
              <a:gd name="T18" fmla="*/ 2147483647 w 264"/>
              <a:gd name="T19" fmla="*/ 2147483647 h 136"/>
              <a:gd name="T20" fmla="*/ 2147483647 w 264"/>
              <a:gd name="T21" fmla="*/ 2147483647 h 136"/>
              <a:gd name="T22" fmla="*/ 2147483647 w 264"/>
              <a:gd name="T23" fmla="*/ 2147483647 h 136"/>
              <a:gd name="T24" fmla="*/ 2147483647 w 264"/>
              <a:gd name="T25" fmla="*/ 2147483647 h 136"/>
              <a:gd name="T26" fmla="*/ 2147483647 w 264"/>
              <a:gd name="T27" fmla="*/ 2147483647 h 136"/>
              <a:gd name="T28" fmla="*/ 2147483647 w 264"/>
              <a:gd name="T29" fmla="*/ 2147483647 h 136"/>
              <a:gd name="T30" fmla="*/ 2147483647 w 264"/>
              <a:gd name="T31" fmla="*/ 2147483647 h 136"/>
              <a:gd name="T32" fmla="*/ 2147483647 w 264"/>
              <a:gd name="T33" fmla="*/ 2147483647 h 136"/>
              <a:gd name="T34" fmla="*/ 2147483647 w 264"/>
              <a:gd name="T35" fmla="*/ 2147483647 h 136"/>
              <a:gd name="T36" fmla="*/ 2147483647 w 264"/>
              <a:gd name="T37" fmla="*/ 2147483647 h 136"/>
              <a:gd name="T38" fmla="*/ 2147483647 w 264"/>
              <a:gd name="T39" fmla="*/ 2147483647 h 136"/>
              <a:gd name="T40" fmla="*/ 2147483647 w 264"/>
              <a:gd name="T41" fmla="*/ 2147483647 h 136"/>
              <a:gd name="T42" fmla="*/ 2147483647 w 264"/>
              <a:gd name="T43" fmla="*/ 2147483647 h 136"/>
              <a:gd name="T44" fmla="*/ 2147483647 w 264"/>
              <a:gd name="T45" fmla="*/ 2147483647 h 136"/>
              <a:gd name="T46" fmla="*/ 2147483647 w 264"/>
              <a:gd name="T47" fmla="*/ 2147483647 h 136"/>
              <a:gd name="T48" fmla="*/ 2147483647 w 264"/>
              <a:gd name="T49" fmla="*/ 2147483647 h 136"/>
              <a:gd name="T50" fmla="*/ 2147483647 w 264"/>
              <a:gd name="T51" fmla="*/ 2147483647 h 136"/>
              <a:gd name="T52" fmla="*/ 2147483647 w 264"/>
              <a:gd name="T53" fmla="*/ 2147483647 h 136"/>
              <a:gd name="T54" fmla="*/ 2147483647 w 264"/>
              <a:gd name="T55" fmla="*/ 2147483647 h 136"/>
              <a:gd name="T56" fmla="*/ 2147483647 w 264"/>
              <a:gd name="T57" fmla="*/ 2147483647 h 136"/>
              <a:gd name="T58" fmla="*/ 2147483647 w 264"/>
              <a:gd name="T59" fmla="*/ 2147483647 h 136"/>
              <a:gd name="T60" fmla="*/ 2147483647 w 264"/>
              <a:gd name="T61" fmla="*/ 2147483647 h 136"/>
              <a:gd name="T62" fmla="*/ 2147483647 w 264"/>
              <a:gd name="T63" fmla="*/ 2147483647 h 136"/>
              <a:gd name="T64" fmla="*/ 2147483647 w 264"/>
              <a:gd name="T65" fmla="*/ 2147483647 h 136"/>
              <a:gd name="T66" fmla="*/ 2147483647 w 264"/>
              <a:gd name="T67" fmla="*/ 2147483647 h 136"/>
              <a:gd name="T68" fmla="*/ 2147483647 w 264"/>
              <a:gd name="T69" fmla="*/ 2147483647 h 136"/>
              <a:gd name="T70" fmla="*/ 2147483647 w 264"/>
              <a:gd name="T71" fmla="*/ 2147483647 h 136"/>
              <a:gd name="T72" fmla="*/ 2147483647 w 264"/>
              <a:gd name="T73" fmla="*/ 2147483647 h 136"/>
              <a:gd name="T74" fmla="*/ 2147483647 w 264"/>
              <a:gd name="T75" fmla="*/ 2147483647 h 136"/>
              <a:gd name="T76" fmla="*/ 2147483647 w 264"/>
              <a:gd name="T77" fmla="*/ 2147483647 h 136"/>
              <a:gd name="T78" fmla="*/ 2147483647 w 264"/>
              <a:gd name="T79" fmla="*/ 2147483647 h 136"/>
              <a:gd name="T80" fmla="*/ 2147483647 w 264"/>
              <a:gd name="T81" fmla="*/ 2147483647 h 136"/>
              <a:gd name="T82" fmla="*/ 2147483647 w 264"/>
              <a:gd name="T83" fmla="*/ 2147483647 h 136"/>
              <a:gd name="T84" fmla="*/ 2147483647 w 264"/>
              <a:gd name="T85" fmla="*/ 2147483647 h 136"/>
              <a:gd name="T86" fmla="*/ 2147483647 w 264"/>
              <a:gd name="T87" fmla="*/ 2147483647 h 136"/>
              <a:gd name="T88" fmla="*/ 2147483647 w 264"/>
              <a:gd name="T89" fmla="*/ 2147483647 h 136"/>
              <a:gd name="T90" fmla="*/ 2147483647 w 264"/>
              <a:gd name="T91" fmla="*/ 2147483647 h 136"/>
              <a:gd name="T92" fmla="*/ 2147483647 w 264"/>
              <a:gd name="T93" fmla="*/ 2147483647 h 136"/>
              <a:gd name="T94" fmla="*/ 2147483647 w 264"/>
              <a:gd name="T95" fmla="*/ 2147483647 h 136"/>
              <a:gd name="T96" fmla="*/ 2147483647 w 264"/>
              <a:gd name="T97" fmla="*/ 2147483647 h 136"/>
              <a:gd name="T98" fmla="*/ 0 w 264"/>
              <a:gd name="T99" fmla="*/ 2147483647 h 1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64"/>
              <a:gd name="T151" fmla="*/ 0 h 136"/>
              <a:gd name="T152" fmla="*/ 264 w 264"/>
              <a:gd name="T153" fmla="*/ 136 h 1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64" h="136">
                <a:moveTo>
                  <a:pt x="0" y="128"/>
                </a:moveTo>
                <a:lnTo>
                  <a:pt x="0" y="128"/>
                </a:lnTo>
                <a:lnTo>
                  <a:pt x="0" y="56"/>
                </a:lnTo>
                <a:lnTo>
                  <a:pt x="56" y="40"/>
                </a:lnTo>
                <a:lnTo>
                  <a:pt x="136" y="24"/>
                </a:lnTo>
                <a:lnTo>
                  <a:pt x="144" y="16"/>
                </a:lnTo>
                <a:lnTo>
                  <a:pt x="144" y="8"/>
                </a:lnTo>
                <a:lnTo>
                  <a:pt x="152" y="0"/>
                </a:lnTo>
                <a:lnTo>
                  <a:pt x="168" y="0"/>
                </a:lnTo>
                <a:lnTo>
                  <a:pt x="168" y="8"/>
                </a:lnTo>
                <a:lnTo>
                  <a:pt x="184" y="16"/>
                </a:lnTo>
                <a:lnTo>
                  <a:pt x="192" y="16"/>
                </a:lnTo>
                <a:lnTo>
                  <a:pt x="184" y="24"/>
                </a:lnTo>
                <a:lnTo>
                  <a:pt x="176" y="24"/>
                </a:lnTo>
                <a:lnTo>
                  <a:pt x="176" y="32"/>
                </a:lnTo>
                <a:lnTo>
                  <a:pt x="176" y="40"/>
                </a:lnTo>
                <a:lnTo>
                  <a:pt x="168" y="48"/>
                </a:lnTo>
                <a:lnTo>
                  <a:pt x="168" y="56"/>
                </a:lnTo>
                <a:lnTo>
                  <a:pt x="184" y="56"/>
                </a:lnTo>
                <a:lnTo>
                  <a:pt x="192" y="56"/>
                </a:lnTo>
                <a:lnTo>
                  <a:pt x="200" y="64"/>
                </a:lnTo>
                <a:lnTo>
                  <a:pt x="208" y="64"/>
                </a:lnTo>
                <a:lnTo>
                  <a:pt x="208" y="72"/>
                </a:lnTo>
                <a:lnTo>
                  <a:pt x="208" y="80"/>
                </a:lnTo>
                <a:lnTo>
                  <a:pt x="216" y="80"/>
                </a:lnTo>
                <a:lnTo>
                  <a:pt x="216" y="88"/>
                </a:lnTo>
                <a:lnTo>
                  <a:pt x="224" y="96"/>
                </a:lnTo>
                <a:lnTo>
                  <a:pt x="248" y="96"/>
                </a:lnTo>
                <a:lnTo>
                  <a:pt x="256" y="88"/>
                </a:lnTo>
                <a:lnTo>
                  <a:pt x="256" y="80"/>
                </a:lnTo>
                <a:lnTo>
                  <a:pt x="248" y="72"/>
                </a:lnTo>
                <a:lnTo>
                  <a:pt x="248" y="64"/>
                </a:lnTo>
                <a:lnTo>
                  <a:pt x="240" y="64"/>
                </a:lnTo>
                <a:lnTo>
                  <a:pt x="232" y="64"/>
                </a:lnTo>
                <a:lnTo>
                  <a:pt x="240" y="56"/>
                </a:lnTo>
                <a:lnTo>
                  <a:pt x="248" y="56"/>
                </a:lnTo>
                <a:lnTo>
                  <a:pt x="264" y="72"/>
                </a:lnTo>
                <a:lnTo>
                  <a:pt x="264" y="88"/>
                </a:lnTo>
                <a:lnTo>
                  <a:pt x="264" y="96"/>
                </a:lnTo>
                <a:lnTo>
                  <a:pt x="256" y="96"/>
                </a:lnTo>
                <a:lnTo>
                  <a:pt x="248" y="104"/>
                </a:lnTo>
                <a:lnTo>
                  <a:pt x="240" y="104"/>
                </a:lnTo>
                <a:lnTo>
                  <a:pt x="232" y="112"/>
                </a:lnTo>
                <a:lnTo>
                  <a:pt x="232" y="120"/>
                </a:lnTo>
                <a:lnTo>
                  <a:pt x="224" y="128"/>
                </a:lnTo>
                <a:lnTo>
                  <a:pt x="216" y="120"/>
                </a:lnTo>
                <a:lnTo>
                  <a:pt x="216" y="112"/>
                </a:lnTo>
                <a:lnTo>
                  <a:pt x="216" y="104"/>
                </a:lnTo>
                <a:lnTo>
                  <a:pt x="208" y="104"/>
                </a:lnTo>
                <a:lnTo>
                  <a:pt x="208" y="120"/>
                </a:lnTo>
                <a:lnTo>
                  <a:pt x="208" y="112"/>
                </a:lnTo>
                <a:lnTo>
                  <a:pt x="200" y="120"/>
                </a:lnTo>
                <a:lnTo>
                  <a:pt x="200" y="136"/>
                </a:lnTo>
                <a:lnTo>
                  <a:pt x="184" y="136"/>
                </a:lnTo>
                <a:lnTo>
                  <a:pt x="184" y="120"/>
                </a:lnTo>
                <a:lnTo>
                  <a:pt x="176" y="120"/>
                </a:lnTo>
                <a:lnTo>
                  <a:pt x="168" y="112"/>
                </a:lnTo>
                <a:lnTo>
                  <a:pt x="160" y="104"/>
                </a:lnTo>
                <a:lnTo>
                  <a:pt x="152" y="88"/>
                </a:lnTo>
                <a:lnTo>
                  <a:pt x="128" y="96"/>
                </a:lnTo>
                <a:lnTo>
                  <a:pt x="56" y="112"/>
                </a:lnTo>
                <a:lnTo>
                  <a:pt x="56" y="120"/>
                </a:lnTo>
                <a:lnTo>
                  <a:pt x="56" y="112"/>
                </a:lnTo>
                <a:lnTo>
                  <a:pt x="0" y="128"/>
                </a:lnTo>
                <a:close/>
              </a:path>
            </a:pathLst>
          </a:custGeom>
          <a:solidFill>
            <a:schemeClr val="tx2">
              <a:lumMod val="20000"/>
              <a:lumOff val="80000"/>
            </a:schemeClr>
          </a:solidFill>
          <a:ln w="6350">
            <a:solidFill>
              <a:srgbClr val="000000"/>
            </a:solidFill>
            <a:round/>
            <a:headEnd/>
            <a:tailEnd/>
          </a:ln>
        </p:spPr>
        <p:txBody>
          <a:bodyPr/>
          <a:lstStyle/>
          <a:p>
            <a:endParaRPr lang="en-US"/>
          </a:p>
        </p:txBody>
      </p:sp>
      <p:sp>
        <p:nvSpPr>
          <p:cNvPr id="69" name="Freeform 66"/>
          <p:cNvSpPr>
            <a:spLocks/>
          </p:cNvSpPr>
          <p:nvPr/>
        </p:nvSpPr>
        <p:spPr bwMode="auto">
          <a:xfrm>
            <a:off x="7269481" y="2507201"/>
            <a:ext cx="237967" cy="225064"/>
          </a:xfrm>
          <a:custGeom>
            <a:avLst/>
            <a:gdLst>
              <a:gd name="T0" fmla="*/ 2147483647 w 144"/>
              <a:gd name="T1" fmla="*/ 2147483647 h 136"/>
              <a:gd name="T2" fmla="*/ 2147483647 w 144"/>
              <a:gd name="T3" fmla="*/ 2147483647 h 136"/>
              <a:gd name="T4" fmla="*/ 2147483647 w 144"/>
              <a:gd name="T5" fmla="*/ 2147483647 h 136"/>
              <a:gd name="T6" fmla="*/ 2147483647 w 144"/>
              <a:gd name="T7" fmla="*/ 2147483647 h 136"/>
              <a:gd name="T8" fmla="*/ 2147483647 w 144"/>
              <a:gd name="T9" fmla="*/ 2147483647 h 136"/>
              <a:gd name="T10" fmla="*/ 2147483647 w 144"/>
              <a:gd name="T11" fmla="*/ 2147483647 h 136"/>
              <a:gd name="T12" fmla="*/ 2147483647 w 144"/>
              <a:gd name="T13" fmla="*/ 2147483647 h 136"/>
              <a:gd name="T14" fmla="*/ 2147483647 w 144"/>
              <a:gd name="T15" fmla="*/ 2147483647 h 136"/>
              <a:gd name="T16" fmla="*/ 2147483647 w 144"/>
              <a:gd name="T17" fmla="*/ 2147483647 h 136"/>
              <a:gd name="T18" fmla="*/ 2147483647 w 144"/>
              <a:gd name="T19" fmla="*/ 2147483647 h 136"/>
              <a:gd name="T20" fmla="*/ 2147483647 w 144"/>
              <a:gd name="T21" fmla="*/ 2147483647 h 136"/>
              <a:gd name="T22" fmla="*/ 2147483647 w 144"/>
              <a:gd name="T23" fmla="*/ 2147483647 h 136"/>
              <a:gd name="T24" fmla="*/ 2147483647 w 144"/>
              <a:gd name="T25" fmla="*/ 2147483647 h 136"/>
              <a:gd name="T26" fmla="*/ 2147483647 w 144"/>
              <a:gd name="T27" fmla="*/ 2147483647 h 136"/>
              <a:gd name="T28" fmla="*/ 2147483647 w 144"/>
              <a:gd name="T29" fmla="*/ 2147483647 h 136"/>
              <a:gd name="T30" fmla="*/ 0 w 144"/>
              <a:gd name="T31" fmla="*/ 2147483647 h 136"/>
              <a:gd name="T32" fmla="*/ 0 w 144"/>
              <a:gd name="T33" fmla="*/ 2147483647 h 136"/>
              <a:gd name="T34" fmla="*/ 2147483647 w 144"/>
              <a:gd name="T35" fmla="*/ 2147483647 h 136"/>
              <a:gd name="T36" fmla="*/ 2147483647 w 144"/>
              <a:gd name="T37" fmla="*/ 2147483647 h 136"/>
              <a:gd name="T38" fmla="*/ 2147483647 w 144"/>
              <a:gd name="T39" fmla="*/ 2147483647 h 136"/>
              <a:gd name="T40" fmla="*/ 2147483647 w 144"/>
              <a:gd name="T41" fmla="*/ 2147483647 h 136"/>
              <a:gd name="T42" fmla="*/ 2147483647 w 144"/>
              <a:gd name="T43" fmla="*/ 2147483647 h 136"/>
              <a:gd name="T44" fmla="*/ 2147483647 w 144"/>
              <a:gd name="T45" fmla="*/ 2147483647 h 136"/>
              <a:gd name="T46" fmla="*/ 2147483647 w 144"/>
              <a:gd name="T47" fmla="*/ 0 h 136"/>
              <a:gd name="T48" fmla="*/ 2147483647 w 144"/>
              <a:gd name="T49" fmla="*/ 0 h 136"/>
              <a:gd name="T50" fmla="*/ 2147483647 w 144"/>
              <a:gd name="T51" fmla="*/ 0 h 136"/>
              <a:gd name="T52" fmla="*/ 2147483647 w 144"/>
              <a:gd name="T53" fmla="*/ 2147483647 h 136"/>
              <a:gd name="T54" fmla="*/ 2147483647 w 144"/>
              <a:gd name="T55" fmla="*/ 2147483647 h 136"/>
              <a:gd name="T56" fmla="*/ 2147483647 w 144"/>
              <a:gd name="T57" fmla="*/ 2147483647 h 136"/>
              <a:gd name="T58" fmla="*/ 2147483647 w 144"/>
              <a:gd name="T59" fmla="*/ 2147483647 h 136"/>
              <a:gd name="T60" fmla="*/ 2147483647 w 144"/>
              <a:gd name="T61" fmla="*/ 2147483647 h 136"/>
              <a:gd name="T62" fmla="*/ 2147483647 w 144"/>
              <a:gd name="T63" fmla="*/ 2147483647 h 136"/>
              <a:gd name="T64" fmla="*/ 2147483647 w 144"/>
              <a:gd name="T65" fmla="*/ 2147483647 h 136"/>
              <a:gd name="T66" fmla="*/ 2147483647 w 144"/>
              <a:gd name="T67" fmla="*/ 2147483647 h 1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4"/>
              <a:gd name="T103" fmla="*/ 0 h 136"/>
              <a:gd name="T104" fmla="*/ 144 w 144"/>
              <a:gd name="T105" fmla="*/ 136 h 1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4" h="136">
                <a:moveTo>
                  <a:pt x="104" y="88"/>
                </a:moveTo>
                <a:lnTo>
                  <a:pt x="88" y="96"/>
                </a:lnTo>
                <a:lnTo>
                  <a:pt x="64" y="96"/>
                </a:lnTo>
                <a:lnTo>
                  <a:pt x="40" y="112"/>
                </a:lnTo>
                <a:lnTo>
                  <a:pt x="24" y="136"/>
                </a:lnTo>
                <a:lnTo>
                  <a:pt x="16" y="136"/>
                </a:lnTo>
                <a:lnTo>
                  <a:pt x="8" y="128"/>
                </a:lnTo>
                <a:lnTo>
                  <a:pt x="24" y="112"/>
                </a:lnTo>
                <a:lnTo>
                  <a:pt x="16" y="104"/>
                </a:lnTo>
                <a:lnTo>
                  <a:pt x="0" y="32"/>
                </a:lnTo>
                <a:lnTo>
                  <a:pt x="56" y="16"/>
                </a:lnTo>
                <a:lnTo>
                  <a:pt x="56" y="24"/>
                </a:lnTo>
                <a:lnTo>
                  <a:pt x="56" y="16"/>
                </a:lnTo>
                <a:lnTo>
                  <a:pt x="128" y="0"/>
                </a:lnTo>
                <a:lnTo>
                  <a:pt x="144" y="56"/>
                </a:lnTo>
                <a:lnTo>
                  <a:pt x="136" y="64"/>
                </a:lnTo>
                <a:lnTo>
                  <a:pt x="136" y="72"/>
                </a:lnTo>
                <a:lnTo>
                  <a:pt x="104" y="88"/>
                </a:lnTo>
                <a:close/>
              </a:path>
            </a:pathLst>
          </a:custGeom>
          <a:solidFill>
            <a:schemeClr val="tx2">
              <a:lumMod val="60000"/>
              <a:lumOff val="40000"/>
            </a:schemeClr>
          </a:solidFill>
          <a:ln w="6350">
            <a:solidFill>
              <a:srgbClr val="000000"/>
            </a:solidFill>
            <a:round/>
            <a:headEnd/>
            <a:tailEnd/>
          </a:ln>
        </p:spPr>
        <p:txBody>
          <a:bodyPr/>
          <a:lstStyle/>
          <a:p>
            <a:endParaRPr lang="en-US"/>
          </a:p>
        </p:txBody>
      </p:sp>
      <p:sp>
        <p:nvSpPr>
          <p:cNvPr id="70" name="Freeform 67"/>
          <p:cNvSpPr>
            <a:spLocks/>
          </p:cNvSpPr>
          <p:nvPr/>
        </p:nvSpPr>
        <p:spPr bwMode="auto">
          <a:xfrm>
            <a:off x="7111792" y="2706461"/>
            <a:ext cx="170590" cy="395655"/>
          </a:xfrm>
          <a:custGeom>
            <a:avLst/>
            <a:gdLst>
              <a:gd name="T0" fmla="*/ 2147483647 w 104"/>
              <a:gd name="T1" fmla="*/ 2147483647 h 240"/>
              <a:gd name="T2" fmla="*/ 2147483647 w 104"/>
              <a:gd name="T3" fmla="*/ 2147483647 h 240"/>
              <a:gd name="T4" fmla="*/ 2147483647 w 104"/>
              <a:gd name="T5" fmla="*/ 2147483647 h 240"/>
              <a:gd name="T6" fmla="*/ 2147483647 w 104"/>
              <a:gd name="T7" fmla="*/ 2147483647 h 240"/>
              <a:gd name="T8" fmla="*/ 0 w 104"/>
              <a:gd name="T9" fmla="*/ 2147483647 h 240"/>
              <a:gd name="T10" fmla="*/ 2147483647 w 104"/>
              <a:gd name="T11" fmla="*/ 2147483647 h 240"/>
              <a:gd name="T12" fmla="*/ 2147483647 w 104"/>
              <a:gd name="T13" fmla="*/ 2147483647 h 240"/>
              <a:gd name="T14" fmla="*/ 0 w 104"/>
              <a:gd name="T15" fmla="*/ 2147483647 h 240"/>
              <a:gd name="T16" fmla="*/ 2147483647 w 104"/>
              <a:gd name="T17" fmla="*/ 2147483647 h 240"/>
              <a:gd name="T18" fmla="*/ 2147483647 w 104"/>
              <a:gd name="T19" fmla="*/ 0 h 240"/>
              <a:gd name="T20" fmla="*/ 2147483647 w 104"/>
              <a:gd name="T21" fmla="*/ 2147483647 h 240"/>
              <a:gd name="T22" fmla="*/ 2147483647 w 104"/>
              <a:gd name="T23" fmla="*/ 2147483647 h 240"/>
              <a:gd name="T24" fmla="*/ 2147483647 w 104"/>
              <a:gd name="T25" fmla="*/ 2147483647 h 240"/>
              <a:gd name="T26" fmla="*/ 2147483647 w 104"/>
              <a:gd name="T27" fmla="*/ 2147483647 h 240"/>
              <a:gd name="T28" fmla="*/ 2147483647 w 104"/>
              <a:gd name="T29" fmla="*/ 2147483647 h 240"/>
              <a:gd name="T30" fmla="*/ 2147483647 w 104"/>
              <a:gd name="T31" fmla="*/ 2147483647 h 240"/>
              <a:gd name="T32" fmla="*/ 2147483647 w 104"/>
              <a:gd name="T33" fmla="*/ 2147483647 h 240"/>
              <a:gd name="T34" fmla="*/ 2147483647 w 104"/>
              <a:gd name="T35" fmla="*/ 2147483647 h 240"/>
              <a:gd name="T36" fmla="*/ 2147483647 w 104"/>
              <a:gd name="T37" fmla="*/ 2147483647 h 240"/>
              <a:gd name="T38" fmla="*/ 2147483647 w 104"/>
              <a:gd name="T39" fmla="*/ 2147483647 h 240"/>
              <a:gd name="T40" fmla="*/ 2147483647 w 104"/>
              <a:gd name="T41" fmla="*/ 2147483647 h 240"/>
              <a:gd name="T42" fmla="*/ 2147483647 w 104"/>
              <a:gd name="T43" fmla="*/ 2147483647 h 240"/>
              <a:gd name="T44" fmla="*/ 2147483647 w 104"/>
              <a:gd name="T45" fmla="*/ 2147483647 h 240"/>
              <a:gd name="T46" fmla="*/ 2147483647 w 104"/>
              <a:gd name="T47" fmla="*/ 2147483647 h 240"/>
              <a:gd name="T48" fmla="*/ 2147483647 w 104"/>
              <a:gd name="T49" fmla="*/ 2147483647 h 240"/>
              <a:gd name="T50" fmla="*/ 2147483647 w 104"/>
              <a:gd name="T51" fmla="*/ 2147483647 h 240"/>
              <a:gd name="T52" fmla="*/ 2147483647 w 104"/>
              <a:gd name="T53" fmla="*/ 2147483647 h 240"/>
              <a:gd name="T54" fmla="*/ 2147483647 w 104"/>
              <a:gd name="T55" fmla="*/ 2147483647 h 240"/>
              <a:gd name="T56" fmla="*/ 2147483647 w 104"/>
              <a:gd name="T57" fmla="*/ 2147483647 h 240"/>
              <a:gd name="T58" fmla="*/ 2147483647 w 104"/>
              <a:gd name="T59" fmla="*/ 2147483647 h 240"/>
              <a:gd name="T60" fmla="*/ 2147483647 w 104"/>
              <a:gd name="T61" fmla="*/ 2147483647 h 240"/>
              <a:gd name="T62" fmla="*/ 2147483647 w 104"/>
              <a:gd name="T63" fmla="*/ 2147483647 h 240"/>
              <a:gd name="T64" fmla="*/ 2147483647 w 104"/>
              <a:gd name="T65" fmla="*/ 2147483647 h 240"/>
              <a:gd name="T66" fmla="*/ 2147483647 w 104"/>
              <a:gd name="T67" fmla="*/ 2147483647 h 240"/>
              <a:gd name="T68" fmla="*/ 2147483647 w 104"/>
              <a:gd name="T69" fmla="*/ 2147483647 h 240"/>
              <a:gd name="T70" fmla="*/ 2147483647 w 104"/>
              <a:gd name="T71" fmla="*/ 2147483647 h 240"/>
              <a:gd name="T72" fmla="*/ 2147483647 w 104"/>
              <a:gd name="T73" fmla="*/ 2147483647 h 240"/>
              <a:gd name="T74" fmla="*/ 2147483647 w 104"/>
              <a:gd name="T75" fmla="*/ 2147483647 h 240"/>
              <a:gd name="T76" fmla="*/ 2147483647 w 104"/>
              <a:gd name="T77" fmla="*/ 2147483647 h 240"/>
              <a:gd name="T78" fmla="*/ 2147483647 w 104"/>
              <a:gd name="T79" fmla="*/ 2147483647 h 240"/>
              <a:gd name="T80" fmla="*/ 2147483647 w 104"/>
              <a:gd name="T81" fmla="*/ 2147483647 h 240"/>
              <a:gd name="T82" fmla="*/ 2147483647 w 104"/>
              <a:gd name="T83" fmla="*/ 2147483647 h 240"/>
              <a:gd name="T84" fmla="*/ 0 w 104"/>
              <a:gd name="T85" fmla="*/ 2147483647 h 240"/>
              <a:gd name="T86" fmla="*/ 2147483647 w 104"/>
              <a:gd name="T87" fmla="*/ 2147483647 h 240"/>
              <a:gd name="T88" fmla="*/ 2147483647 w 104"/>
              <a:gd name="T89" fmla="*/ 2147483647 h 240"/>
              <a:gd name="T90" fmla="*/ 2147483647 w 104"/>
              <a:gd name="T91" fmla="*/ 2147483647 h 240"/>
              <a:gd name="T92" fmla="*/ 2147483647 w 104"/>
              <a:gd name="T93" fmla="*/ 2147483647 h 24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4"/>
              <a:gd name="T142" fmla="*/ 0 h 240"/>
              <a:gd name="T143" fmla="*/ 104 w 104"/>
              <a:gd name="T144" fmla="*/ 240 h 24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4" h="240">
                <a:moveTo>
                  <a:pt x="24" y="152"/>
                </a:moveTo>
                <a:lnTo>
                  <a:pt x="24" y="152"/>
                </a:lnTo>
                <a:lnTo>
                  <a:pt x="24" y="144"/>
                </a:lnTo>
                <a:lnTo>
                  <a:pt x="40" y="128"/>
                </a:lnTo>
                <a:lnTo>
                  <a:pt x="48" y="120"/>
                </a:lnTo>
                <a:lnTo>
                  <a:pt x="48" y="112"/>
                </a:lnTo>
                <a:lnTo>
                  <a:pt x="16" y="88"/>
                </a:lnTo>
                <a:lnTo>
                  <a:pt x="0" y="80"/>
                </a:lnTo>
                <a:lnTo>
                  <a:pt x="0" y="64"/>
                </a:lnTo>
                <a:lnTo>
                  <a:pt x="8" y="64"/>
                </a:lnTo>
                <a:lnTo>
                  <a:pt x="8" y="56"/>
                </a:lnTo>
                <a:lnTo>
                  <a:pt x="0" y="40"/>
                </a:lnTo>
                <a:lnTo>
                  <a:pt x="16" y="24"/>
                </a:lnTo>
                <a:lnTo>
                  <a:pt x="16" y="8"/>
                </a:lnTo>
                <a:lnTo>
                  <a:pt x="24" y="0"/>
                </a:lnTo>
                <a:lnTo>
                  <a:pt x="96" y="24"/>
                </a:lnTo>
                <a:lnTo>
                  <a:pt x="96" y="48"/>
                </a:lnTo>
                <a:lnTo>
                  <a:pt x="88" y="56"/>
                </a:lnTo>
                <a:lnTo>
                  <a:pt x="88" y="64"/>
                </a:lnTo>
                <a:lnTo>
                  <a:pt x="88" y="72"/>
                </a:lnTo>
                <a:lnTo>
                  <a:pt x="80" y="80"/>
                </a:lnTo>
                <a:lnTo>
                  <a:pt x="96" y="80"/>
                </a:lnTo>
                <a:lnTo>
                  <a:pt x="96" y="72"/>
                </a:lnTo>
                <a:lnTo>
                  <a:pt x="104" y="80"/>
                </a:lnTo>
                <a:lnTo>
                  <a:pt x="104" y="104"/>
                </a:lnTo>
                <a:lnTo>
                  <a:pt x="104" y="112"/>
                </a:lnTo>
                <a:lnTo>
                  <a:pt x="104" y="120"/>
                </a:lnTo>
                <a:lnTo>
                  <a:pt x="104" y="128"/>
                </a:lnTo>
                <a:lnTo>
                  <a:pt x="104" y="144"/>
                </a:lnTo>
                <a:lnTo>
                  <a:pt x="104" y="128"/>
                </a:lnTo>
                <a:lnTo>
                  <a:pt x="104" y="120"/>
                </a:lnTo>
                <a:lnTo>
                  <a:pt x="96" y="120"/>
                </a:lnTo>
                <a:lnTo>
                  <a:pt x="96" y="128"/>
                </a:lnTo>
                <a:lnTo>
                  <a:pt x="96" y="136"/>
                </a:lnTo>
                <a:lnTo>
                  <a:pt x="96" y="152"/>
                </a:lnTo>
                <a:lnTo>
                  <a:pt x="104" y="160"/>
                </a:lnTo>
                <a:lnTo>
                  <a:pt x="96" y="168"/>
                </a:lnTo>
                <a:lnTo>
                  <a:pt x="88" y="176"/>
                </a:lnTo>
                <a:lnTo>
                  <a:pt x="88" y="184"/>
                </a:lnTo>
                <a:lnTo>
                  <a:pt x="80" y="200"/>
                </a:lnTo>
                <a:lnTo>
                  <a:pt x="80" y="208"/>
                </a:lnTo>
                <a:lnTo>
                  <a:pt x="72" y="224"/>
                </a:lnTo>
                <a:lnTo>
                  <a:pt x="72" y="232"/>
                </a:lnTo>
                <a:lnTo>
                  <a:pt x="64" y="240"/>
                </a:lnTo>
                <a:lnTo>
                  <a:pt x="56" y="240"/>
                </a:lnTo>
                <a:lnTo>
                  <a:pt x="56" y="232"/>
                </a:lnTo>
                <a:lnTo>
                  <a:pt x="64" y="224"/>
                </a:lnTo>
                <a:lnTo>
                  <a:pt x="56" y="216"/>
                </a:lnTo>
                <a:lnTo>
                  <a:pt x="48" y="224"/>
                </a:lnTo>
                <a:lnTo>
                  <a:pt x="40" y="224"/>
                </a:lnTo>
                <a:lnTo>
                  <a:pt x="32" y="216"/>
                </a:lnTo>
                <a:lnTo>
                  <a:pt x="24" y="216"/>
                </a:lnTo>
                <a:lnTo>
                  <a:pt x="16" y="208"/>
                </a:lnTo>
                <a:lnTo>
                  <a:pt x="8" y="200"/>
                </a:lnTo>
                <a:lnTo>
                  <a:pt x="8" y="192"/>
                </a:lnTo>
                <a:lnTo>
                  <a:pt x="0" y="192"/>
                </a:lnTo>
                <a:lnTo>
                  <a:pt x="0" y="184"/>
                </a:lnTo>
                <a:lnTo>
                  <a:pt x="0" y="176"/>
                </a:lnTo>
                <a:lnTo>
                  <a:pt x="8" y="176"/>
                </a:lnTo>
                <a:lnTo>
                  <a:pt x="8" y="168"/>
                </a:lnTo>
                <a:lnTo>
                  <a:pt x="24" y="152"/>
                </a:lnTo>
                <a:close/>
              </a:path>
            </a:pathLst>
          </a:custGeom>
          <a:solidFill>
            <a:schemeClr val="tx2">
              <a:lumMod val="20000"/>
              <a:lumOff val="80000"/>
            </a:schemeClr>
          </a:solidFill>
          <a:ln w="6350">
            <a:solidFill>
              <a:srgbClr val="000000"/>
            </a:solidFill>
            <a:round/>
            <a:headEnd/>
            <a:tailEnd/>
          </a:ln>
        </p:spPr>
        <p:txBody>
          <a:bodyPr/>
          <a:lstStyle/>
          <a:p>
            <a:endParaRPr lang="en-US"/>
          </a:p>
        </p:txBody>
      </p:sp>
      <p:sp>
        <p:nvSpPr>
          <p:cNvPr id="71" name="Freeform 68"/>
          <p:cNvSpPr>
            <a:spLocks/>
          </p:cNvSpPr>
          <p:nvPr/>
        </p:nvSpPr>
        <p:spPr bwMode="auto">
          <a:xfrm>
            <a:off x="7084555" y="2970231"/>
            <a:ext cx="131885" cy="237967"/>
          </a:xfrm>
          <a:custGeom>
            <a:avLst/>
            <a:gdLst>
              <a:gd name="T0" fmla="*/ 2147483647 w 80"/>
              <a:gd name="T1" fmla="*/ 2147483647 h 144"/>
              <a:gd name="T2" fmla="*/ 2147483647 w 80"/>
              <a:gd name="T3" fmla="*/ 2147483647 h 144"/>
              <a:gd name="T4" fmla="*/ 2147483647 w 80"/>
              <a:gd name="T5" fmla="*/ 2147483647 h 144"/>
              <a:gd name="T6" fmla="*/ 2147483647 w 80"/>
              <a:gd name="T7" fmla="*/ 2147483647 h 144"/>
              <a:gd name="T8" fmla="*/ 2147483647 w 80"/>
              <a:gd name="T9" fmla="*/ 2147483647 h 144"/>
              <a:gd name="T10" fmla="*/ 2147483647 w 80"/>
              <a:gd name="T11" fmla="*/ 2147483647 h 144"/>
              <a:gd name="T12" fmla="*/ 2147483647 w 80"/>
              <a:gd name="T13" fmla="*/ 2147483647 h 144"/>
              <a:gd name="T14" fmla="*/ 2147483647 w 80"/>
              <a:gd name="T15" fmla="*/ 2147483647 h 144"/>
              <a:gd name="T16" fmla="*/ 2147483647 w 80"/>
              <a:gd name="T17" fmla="*/ 2147483647 h 144"/>
              <a:gd name="T18" fmla="*/ 2147483647 w 80"/>
              <a:gd name="T19" fmla="*/ 2147483647 h 144"/>
              <a:gd name="T20" fmla="*/ 2147483647 w 80"/>
              <a:gd name="T21" fmla="*/ 2147483647 h 144"/>
              <a:gd name="T22" fmla="*/ 2147483647 w 80"/>
              <a:gd name="T23" fmla="*/ 2147483647 h 144"/>
              <a:gd name="T24" fmla="*/ 2147483647 w 80"/>
              <a:gd name="T25" fmla="*/ 2147483647 h 144"/>
              <a:gd name="T26" fmla="*/ 2147483647 w 80"/>
              <a:gd name="T27" fmla="*/ 2147483647 h 144"/>
              <a:gd name="T28" fmla="*/ 2147483647 w 80"/>
              <a:gd name="T29" fmla="*/ 2147483647 h 144"/>
              <a:gd name="T30" fmla="*/ 2147483647 w 80"/>
              <a:gd name="T31" fmla="*/ 2147483647 h 144"/>
              <a:gd name="T32" fmla="*/ 2147483647 w 80"/>
              <a:gd name="T33" fmla="*/ 2147483647 h 144"/>
              <a:gd name="T34" fmla="*/ 2147483647 w 80"/>
              <a:gd name="T35" fmla="*/ 2147483647 h 144"/>
              <a:gd name="T36" fmla="*/ 2147483647 w 80"/>
              <a:gd name="T37" fmla="*/ 2147483647 h 144"/>
              <a:gd name="T38" fmla="*/ 2147483647 w 80"/>
              <a:gd name="T39" fmla="*/ 2147483647 h 144"/>
              <a:gd name="T40" fmla="*/ 2147483647 w 80"/>
              <a:gd name="T41" fmla="*/ 2147483647 h 144"/>
              <a:gd name="T42" fmla="*/ 2147483647 w 80"/>
              <a:gd name="T43" fmla="*/ 2147483647 h 144"/>
              <a:gd name="T44" fmla="*/ 2147483647 w 80"/>
              <a:gd name="T45" fmla="*/ 2147483647 h 144"/>
              <a:gd name="T46" fmla="*/ 2147483647 w 80"/>
              <a:gd name="T47" fmla="*/ 2147483647 h 144"/>
              <a:gd name="T48" fmla="*/ 2147483647 w 80"/>
              <a:gd name="T49" fmla="*/ 2147483647 h 144"/>
              <a:gd name="T50" fmla="*/ 2147483647 w 80"/>
              <a:gd name="T51" fmla="*/ 2147483647 h 144"/>
              <a:gd name="T52" fmla="*/ 2147483647 w 80"/>
              <a:gd name="T53" fmla="*/ 2147483647 h 144"/>
              <a:gd name="T54" fmla="*/ 2147483647 w 80"/>
              <a:gd name="T55" fmla="*/ 2147483647 h 144"/>
              <a:gd name="T56" fmla="*/ 2147483647 w 80"/>
              <a:gd name="T57" fmla="*/ 2147483647 h 144"/>
              <a:gd name="T58" fmla="*/ 2147483647 w 80"/>
              <a:gd name="T59" fmla="*/ 2147483647 h 144"/>
              <a:gd name="T60" fmla="*/ 2147483647 w 80"/>
              <a:gd name="T61" fmla="*/ 2147483647 h 144"/>
              <a:gd name="T62" fmla="*/ 2147483647 w 80"/>
              <a:gd name="T63" fmla="*/ 2147483647 h 144"/>
              <a:gd name="T64" fmla="*/ 2147483647 w 80"/>
              <a:gd name="T65" fmla="*/ 2147483647 h 144"/>
              <a:gd name="T66" fmla="*/ 2147483647 w 80"/>
              <a:gd name="T67" fmla="*/ 2147483647 h 144"/>
              <a:gd name="T68" fmla="*/ 2147483647 w 80"/>
              <a:gd name="T69" fmla="*/ 2147483647 h 144"/>
              <a:gd name="T70" fmla="*/ 2147483647 w 80"/>
              <a:gd name="T71" fmla="*/ 2147483647 h 144"/>
              <a:gd name="T72" fmla="*/ 2147483647 w 80"/>
              <a:gd name="T73" fmla="*/ 2147483647 h 144"/>
              <a:gd name="T74" fmla="*/ 2147483647 w 80"/>
              <a:gd name="T75" fmla="*/ 2147483647 h 144"/>
              <a:gd name="T76" fmla="*/ 2147483647 w 80"/>
              <a:gd name="T77" fmla="*/ 2147483647 h 144"/>
              <a:gd name="T78" fmla="*/ 2147483647 w 80"/>
              <a:gd name="T79" fmla="*/ 2147483647 h 144"/>
              <a:gd name="T80" fmla="*/ 2147483647 w 80"/>
              <a:gd name="T81" fmla="*/ 2147483647 h 144"/>
              <a:gd name="T82" fmla="*/ 0 w 80"/>
              <a:gd name="T83" fmla="*/ 2147483647 h 144"/>
              <a:gd name="T84" fmla="*/ 0 w 80"/>
              <a:gd name="T85" fmla="*/ 2147483647 h 144"/>
              <a:gd name="T86" fmla="*/ 0 w 80"/>
              <a:gd name="T87" fmla="*/ 0 h 144"/>
              <a:gd name="T88" fmla="*/ 2147483647 w 80"/>
              <a:gd name="T89" fmla="*/ 0 h 144"/>
              <a:gd name="T90" fmla="*/ 2147483647 w 80"/>
              <a:gd name="T91" fmla="*/ 2147483647 h 144"/>
              <a:gd name="T92" fmla="*/ 2147483647 w 80"/>
              <a:gd name="T93" fmla="*/ 2147483647 h 144"/>
              <a:gd name="T94" fmla="*/ 2147483647 w 80"/>
              <a:gd name="T95" fmla="*/ 2147483647 h 144"/>
              <a:gd name="T96" fmla="*/ 2147483647 w 80"/>
              <a:gd name="T97" fmla="*/ 2147483647 h 14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0"/>
              <a:gd name="T148" fmla="*/ 0 h 144"/>
              <a:gd name="T149" fmla="*/ 80 w 80"/>
              <a:gd name="T150" fmla="*/ 144 h 14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0" h="144">
                <a:moveTo>
                  <a:pt x="16" y="16"/>
                </a:moveTo>
                <a:lnTo>
                  <a:pt x="16" y="24"/>
                </a:lnTo>
                <a:lnTo>
                  <a:pt x="16" y="32"/>
                </a:lnTo>
                <a:lnTo>
                  <a:pt x="16" y="40"/>
                </a:lnTo>
                <a:lnTo>
                  <a:pt x="24" y="56"/>
                </a:lnTo>
                <a:lnTo>
                  <a:pt x="40" y="56"/>
                </a:lnTo>
                <a:lnTo>
                  <a:pt x="40" y="72"/>
                </a:lnTo>
                <a:lnTo>
                  <a:pt x="40" y="80"/>
                </a:lnTo>
                <a:lnTo>
                  <a:pt x="48" y="88"/>
                </a:lnTo>
                <a:lnTo>
                  <a:pt x="48" y="96"/>
                </a:lnTo>
                <a:lnTo>
                  <a:pt x="56" y="96"/>
                </a:lnTo>
                <a:lnTo>
                  <a:pt x="64" y="104"/>
                </a:lnTo>
                <a:lnTo>
                  <a:pt x="72" y="104"/>
                </a:lnTo>
                <a:lnTo>
                  <a:pt x="72" y="112"/>
                </a:lnTo>
                <a:lnTo>
                  <a:pt x="64" y="112"/>
                </a:lnTo>
                <a:lnTo>
                  <a:pt x="64" y="120"/>
                </a:lnTo>
                <a:lnTo>
                  <a:pt x="64" y="128"/>
                </a:lnTo>
                <a:lnTo>
                  <a:pt x="72" y="120"/>
                </a:lnTo>
                <a:lnTo>
                  <a:pt x="80" y="120"/>
                </a:lnTo>
                <a:lnTo>
                  <a:pt x="80" y="128"/>
                </a:lnTo>
                <a:lnTo>
                  <a:pt x="80" y="136"/>
                </a:lnTo>
                <a:lnTo>
                  <a:pt x="32" y="144"/>
                </a:lnTo>
                <a:lnTo>
                  <a:pt x="0" y="16"/>
                </a:lnTo>
                <a:lnTo>
                  <a:pt x="0" y="24"/>
                </a:lnTo>
                <a:lnTo>
                  <a:pt x="0" y="0"/>
                </a:lnTo>
                <a:lnTo>
                  <a:pt x="16" y="0"/>
                </a:lnTo>
                <a:lnTo>
                  <a:pt x="24" y="8"/>
                </a:lnTo>
                <a:lnTo>
                  <a:pt x="16" y="8"/>
                </a:lnTo>
                <a:lnTo>
                  <a:pt x="16" y="16"/>
                </a:lnTo>
                <a:close/>
              </a:path>
            </a:pathLst>
          </a:custGeom>
          <a:solidFill>
            <a:schemeClr val="accent2">
              <a:lumMod val="20000"/>
              <a:lumOff val="80000"/>
            </a:schemeClr>
          </a:solidFill>
          <a:ln w="6350">
            <a:solidFill>
              <a:srgbClr val="000000"/>
            </a:solidFill>
            <a:round/>
            <a:headEnd/>
            <a:tailEnd/>
          </a:ln>
        </p:spPr>
        <p:txBody>
          <a:bodyPr/>
          <a:lstStyle/>
          <a:p>
            <a:endParaRPr lang="en-US"/>
          </a:p>
        </p:txBody>
      </p:sp>
      <p:sp>
        <p:nvSpPr>
          <p:cNvPr id="72" name="Freeform 69"/>
          <p:cNvSpPr>
            <a:spLocks/>
          </p:cNvSpPr>
          <p:nvPr/>
        </p:nvSpPr>
        <p:spPr bwMode="auto">
          <a:xfrm>
            <a:off x="5299807" y="3658327"/>
            <a:ext cx="1123889" cy="395655"/>
          </a:xfrm>
          <a:custGeom>
            <a:avLst/>
            <a:gdLst>
              <a:gd name="T0" fmla="*/ 2147483647 w 680"/>
              <a:gd name="T1" fmla="*/ 0 h 240"/>
              <a:gd name="T2" fmla="*/ 2147483647 w 680"/>
              <a:gd name="T3" fmla="*/ 0 h 240"/>
              <a:gd name="T4" fmla="*/ 2147483647 w 680"/>
              <a:gd name="T5" fmla="*/ 2147483647 h 240"/>
              <a:gd name="T6" fmla="*/ 2147483647 w 680"/>
              <a:gd name="T7" fmla="*/ 2147483647 h 240"/>
              <a:gd name="T8" fmla="*/ 2147483647 w 680"/>
              <a:gd name="T9" fmla="*/ 2147483647 h 240"/>
              <a:gd name="T10" fmla="*/ 2147483647 w 680"/>
              <a:gd name="T11" fmla="*/ 2147483647 h 240"/>
              <a:gd name="T12" fmla="*/ 2147483647 w 680"/>
              <a:gd name="T13" fmla="*/ 2147483647 h 240"/>
              <a:gd name="T14" fmla="*/ 2147483647 w 680"/>
              <a:gd name="T15" fmla="*/ 2147483647 h 240"/>
              <a:gd name="T16" fmla="*/ 2147483647 w 680"/>
              <a:gd name="T17" fmla="*/ 2147483647 h 240"/>
              <a:gd name="T18" fmla="*/ 2147483647 w 680"/>
              <a:gd name="T19" fmla="*/ 2147483647 h 240"/>
              <a:gd name="T20" fmla="*/ 2147483647 w 680"/>
              <a:gd name="T21" fmla="*/ 2147483647 h 240"/>
              <a:gd name="T22" fmla="*/ 2147483647 w 680"/>
              <a:gd name="T23" fmla="*/ 2147483647 h 240"/>
              <a:gd name="T24" fmla="*/ 2147483647 w 680"/>
              <a:gd name="T25" fmla="*/ 2147483647 h 240"/>
              <a:gd name="T26" fmla="*/ 2147483647 w 680"/>
              <a:gd name="T27" fmla="*/ 2147483647 h 240"/>
              <a:gd name="T28" fmla="*/ 2147483647 w 680"/>
              <a:gd name="T29" fmla="*/ 2147483647 h 240"/>
              <a:gd name="T30" fmla="*/ 2147483647 w 680"/>
              <a:gd name="T31" fmla="*/ 2147483647 h 240"/>
              <a:gd name="T32" fmla="*/ 2147483647 w 680"/>
              <a:gd name="T33" fmla="*/ 2147483647 h 240"/>
              <a:gd name="T34" fmla="*/ 2147483647 w 680"/>
              <a:gd name="T35" fmla="*/ 2147483647 h 240"/>
              <a:gd name="T36" fmla="*/ 0 w 680"/>
              <a:gd name="T37" fmla="*/ 2147483647 h 240"/>
              <a:gd name="T38" fmla="*/ 0 w 680"/>
              <a:gd name="T39" fmla="*/ 2147483647 h 240"/>
              <a:gd name="T40" fmla="*/ 2147483647 w 680"/>
              <a:gd name="T41" fmla="*/ 2147483647 h 240"/>
              <a:gd name="T42" fmla="*/ 2147483647 w 680"/>
              <a:gd name="T43" fmla="*/ 2147483647 h 240"/>
              <a:gd name="T44" fmla="*/ 2147483647 w 680"/>
              <a:gd name="T45" fmla="*/ 2147483647 h 240"/>
              <a:gd name="T46" fmla="*/ 2147483647 w 680"/>
              <a:gd name="T47" fmla="*/ 2147483647 h 240"/>
              <a:gd name="T48" fmla="*/ 2147483647 w 680"/>
              <a:gd name="T49" fmla="*/ 2147483647 h 240"/>
              <a:gd name="T50" fmla="*/ 2147483647 w 680"/>
              <a:gd name="T51" fmla="*/ 2147483647 h 240"/>
              <a:gd name="T52" fmla="*/ 2147483647 w 680"/>
              <a:gd name="T53" fmla="*/ 2147483647 h 240"/>
              <a:gd name="T54" fmla="*/ 2147483647 w 680"/>
              <a:gd name="T55" fmla="*/ 2147483647 h 240"/>
              <a:gd name="T56" fmla="*/ 2147483647 w 680"/>
              <a:gd name="T57" fmla="*/ 2147483647 h 240"/>
              <a:gd name="T58" fmla="*/ 2147483647 w 680"/>
              <a:gd name="T59" fmla="*/ 2147483647 h 240"/>
              <a:gd name="T60" fmla="*/ 2147483647 w 680"/>
              <a:gd name="T61" fmla="*/ 2147483647 h 240"/>
              <a:gd name="T62" fmla="*/ 2147483647 w 680"/>
              <a:gd name="T63" fmla="*/ 2147483647 h 240"/>
              <a:gd name="T64" fmla="*/ 2147483647 w 680"/>
              <a:gd name="T65" fmla="*/ 2147483647 h 240"/>
              <a:gd name="T66" fmla="*/ 2147483647 w 680"/>
              <a:gd name="T67" fmla="*/ 2147483647 h 240"/>
              <a:gd name="T68" fmla="*/ 2147483647 w 680"/>
              <a:gd name="T69" fmla="*/ 2147483647 h 240"/>
              <a:gd name="T70" fmla="*/ 2147483647 w 680"/>
              <a:gd name="T71" fmla="*/ 2147483647 h 240"/>
              <a:gd name="T72" fmla="*/ 2147483647 w 680"/>
              <a:gd name="T73" fmla="*/ 2147483647 h 240"/>
              <a:gd name="T74" fmla="*/ 2147483647 w 680"/>
              <a:gd name="T75" fmla="*/ 2147483647 h 240"/>
              <a:gd name="T76" fmla="*/ 2147483647 w 680"/>
              <a:gd name="T77" fmla="*/ 2147483647 h 240"/>
              <a:gd name="T78" fmla="*/ 2147483647 w 680"/>
              <a:gd name="T79" fmla="*/ 0 h 24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80"/>
              <a:gd name="T121" fmla="*/ 0 h 240"/>
              <a:gd name="T122" fmla="*/ 680 w 680"/>
              <a:gd name="T123" fmla="*/ 240 h 24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80" h="240">
                <a:moveTo>
                  <a:pt x="664" y="0"/>
                </a:moveTo>
                <a:lnTo>
                  <a:pt x="664" y="0"/>
                </a:lnTo>
                <a:lnTo>
                  <a:pt x="672" y="0"/>
                </a:lnTo>
                <a:lnTo>
                  <a:pt x="672" y="8"/>
                </a:lnTo>
                <a:lnTo>
                  <a:pt x="672" y="16"/>
                </a:lnTo>
                <a:lnTo>
                  <a:pt x="680" y="24"/>
                </a:lnTo>
                <a:lnTo>
                  <a:pt x="672" y="32"/>
                </a:lnTo>
                <a:lnTo>
                  <a:pt x="664" y="32"/>
                </a:lnTo>
                <a:lnTo>
                  <a:pt x="656" y="48"/>
                </a:lnTo>
                <a:lnTo>
                  <a:pt x="656" y="56"/>
                </a:lnTo>
                <a:lnTo>
                  <a:pt x="648" y="56"/>
                </a:lnTo>
                <a:lnTo>
                  <a:pt x="640" y="56"/>
                </a:lnTo>
                <a:lnTo>
                  <a:pt x="616" y="80"/>
                </a:lnTo>
                <a:lnTo>
                  <a:pt x="608" y="72"/>
                </a:lnTo>
                <a:lnTo>
                  <a:pt x="600" y="72"/>
                </a:lnTo>
                <a:lnTo>
                  <a:pt x="584" y="96"/>
                </a:lnTo>
                <a:lnTo>
                  <a:pt x="584" y="104"/>
                </a:lnTo>
                <a:lnTo>
                  <a:pt x="568" y="104"/>
                </a:lnTo>
                <a:lnTo>
                  <a:pt x="552" y="120"/>
                </a:lnTo>
                <a:lnTo>
                  <a:pt x="544" y="128"/>
                </a:lnTo>
                <a:lnTo>
                  <a:pt x="520" y="128"/>
                </a:lnTo>
                <a:lnTo>
                  <a:pt x="512" y="144"/>
                </a:lnTo>
                <a:lnTo>
                  <a:pt x="504" y="168"/>
                </a:lnTo>
                <a:lnTo>
                  <a:pt x="488" y="168"/>
                </a:lnTo>
                <a:lnTo>
                  <a:pt x="488" y="200"/>
                </a:lnTo>
                <a:lnTo>
                  <a:pt x="384" y="208"/>
                </a:lnTo>
                <a:lnTo>
                  <a:pt x="176" y="224"/>
                </a:lnTo>
                <a:lnTo>
                  <a:pt x="8" y="240"/>
                </a:lnTo>
                <a:lnTo>
                  <a:pt x="0" y="240"/>
                </a:lnTo>
                <a:lnTo>
                  <a:pt x="8" y="232"/>
                </a:lnTo>
                <a:lnTo>
                  <a:pt x="16" y="232"/>
                </a:lnTo>
                <a:lnTo>
                  <a:pt x="16" y="224"/>
                </a:lnTo>
                <a:lnTo>
                  <a:pt x="16" y="216"/>
                </a:lnTo>
                <a:lnTo>
                  <a:pt x="16" y="208"/>
                </a:lnTo>
                <a:lnTo>
                  <a:pt x="16" y="200"/>
                </a:lnTo>
                <a:lnTo>
                  <a:pt x="24" y="184"/>
                </a:lnTo>
                <a:lnTo>
                  <a:pt x="32" y="176"/>
                </a:lnTo>
                <a:lnTo>
                  <a:pt x="32" y="168"/>
                </a:lnTo>
                <a:lnTo>
                  <a:pt x="24" y="168"/>
                </a:lnTo>
                <a:lnTo>
                  <a:pt x="32" y="168"/>
                </a:lnTo>
                <a:lnTo>
                  <a:pt x="32" y="160"/>
                </a:lnTo>
                <a:lnTo>
                  <a:pt x="48" y="152"/>
                </a:lnTo>
                <a:lnTo>
                  <a:pt x="48" y="144"/>
                </a:lnTo>
                <a:lnTo>
                  <a:pt x="40" y="136"/>
                </a:lnTo>
                <a:lnTo>
                  <a:pt x="48" y="120"/>
                </a:lnTo>
                <a:lnTo>
                  <a:pt x="56" y="120"/>
                </a:lnTo>
                <a:lnTo>
                  <a:pt x="48" y="120"/>
                </a:lnTo>
                <a:lnTo>
                  <a:pt x="48" y="112"/>
                </a:lnTo>
                <a:lnTo>
                  <a:pt x="40" y="112"/>
                </a:lnTo>
                <a:lnTo>
                  <a:pt x="48" y="112"/>
                </a:lnTo>
                <a:lnTo>
                  <a:pt x="48" y="104"/>
                </a:lnTo>
                <a:lnTo>
                  <a:pt x="56" y="80"/>
                </a:lnTo>
                <a:lnTo>
                  <a:pt x="176" y="72"/>
                </a:lnTo>
                <a:lnTo>
                  <a:pt x="168" y="56"/>
                </a:lnTo>
                <a:lnTo>
                  <a:pt x="176" y="56"/>
                </a:lnTo>
                <a:lnTo>
                  <a:pt x="192" y="56"/>
                </a:lnTo>
                <a:lnTo>
                  <a:pt x="200" y="56"/>
                </a:lnTo>
                <a:lnTo>
                  <a:pt x="504" y="32"/>
                </a:lnTo>
                <a:lnTo>
                  <a:pt x="656" y="8"/>
                </a:lnTo>
                <a:lnTo>
                  <a:pt x="664" y="0"/>
                </a:lnTo>
                <a:close/>
              </a:path>
            </a:pathLst>
          </a:custGeom>
          <a:solidFill>
            <a:schemeClr val="accent2">
              <a:lumMod val="60000"/>
              <a:lumOff val="40000"/>
            </a:schemeClr>
          </a:solidFill>
          <a:ln w="6350">
            <a:solidFill>
              <a:srgbClr val="000000"/>
            </a:solidFill>
            <a:round/>
            <a:headEnd/>
            <a:tailEnd/>
          </a:ln>
        </p:spPr>
        <p:txBody>
          <a:bodyPr/>
          <a:lstStyle/>
          <a:p>
            <a:endParaRPr lang="en-US"/>
          </a:p>
        </p:txBody>
      </p:sp>
      <p:sp>
        <p:nvSpPr>
          <p:cNvPr id="73" name="Freeform 70"/>
          <p:cNvSpPr>
            <a:spLocks/>
          </p:cNvSpPr>
          <p:nvPr/>
        </p:nvSpPr>
        <p:spPr bwMode="auto">
          <a:xfrm>
            <a:off x="5140685" y="4028177"/>
            <a:ext cx="475933" cy="819980"/>
          </a:xfrm>
          <a:custGeom>
            <a:avLst/>
            <a:gdLst>
              <a:gd name="T0" fmla="*/ 2147483647 w 288"/>
              <a:gd name="T1" fmla="*/ 2147483647 h 496"/>
              <a:gd name="T2" fmla="*/ 2147483647 w 288"/>
              <a:gd name="T3" fmla="*/ 2147483647 h 496"/>
              <a:gd name="T4" fmla="*/ 2147483647 w 288"/>
              <a:gd name="T5" fmla="*/ 2147483647 h 496"/>
              <a:gd name="T6" fmla="*/ 2147483647 w 288"/>
              <a:gd name="T7" fmla="*/ 2147483647 h 496"/>
              <a:gd name="T8" fmla="*/ 2147483647 w 288"/>
              <a:gd name="T9" fmla="*/ 2147483647 h 496"/>
              <a:gd name="T10" fmla="*/ 2147483647 w 288"/>
              <a:gd name="T11" fmla="*/ 2147483647 h 496"/>
              <a:gd name="T12" fmla="*/ 2147483647 w 288"/>
              <a:gd name="T13" fmla="*/ 2147483647 h 496"/>
              <a:gd name="T14" fmla="*/ 2147483647 w 288"/>
              <a:gd name="T15" fmla="*/ 2147483647 h 496"/>
              <a:gd name="T16" fmla="*/ 2147483647 w 288"/>
              <a:gd name="T17" fmla="*/ 0 h 496"/>
              <a:gd name="T18" fmla="*/ 2147483647 w 288"/>
              <a:gd name="T19" fmla="*/ 2147483647 h 496"/>
              <a:gd name="T20" fmla="*/ 2147483647 w 288"/>
              <a:gd name="T21" fmla="*/ 2147483647 h 496"/>
              <a:gd name="T22" fmla="*/ 2147483647 w 288"/>
              <a:gd name="T23" fmla="*/ 2147483647 h 496"/>
              <a:gd name="T24" fmla="*/ 2147483647 w 288"/>
              <a:gd name="T25" fmla="*/ 2147483647 h 496"/>
              <a:gd name="T26" fmla="*/ 2147483647 w 288"/>
              <a:gd name="T27" fmla="*/ 2147483647 h 496"/>
              <a:gd name="T28" fmla="*/ 2147483647 w 288"/>
              <a:gd name="T29" fmla="*/ 2147483647 h 496"/>
              <a:gd name="T30" fmla="*/ 2147483647 w 288"/>
              <a:gd name="T31" fmla="*/ 2147483647 h 496"/>
              <a:gd name="T32" fmla="*/ 2147483647 w 288"/>
              <a:gd name="T33" fmla="*/ 2147483647 h 496"/>
              <a:gd name="T34" fmla="*/ 2147483647 w 288"/>
              <a:gd name="T35" fmla="*/ 2147483647 h 496"/>
              <a:gd name="T36" fmla="*/ 2147483647 w 288"/>
              <a:gd name="T37" fmla="*/ 2147483647 h 496"/>
              <a:gd name="T38" fmla="*/ 2147483647 w 288"/>
              <a:gd name="T39" fmla="*/ 2147483647 h 496"/>
              <a:gd name="T40" fmla="*/ 2147483647 w 288"/>
              <a:gd name="T41" fmla="*/ 2147483647 h 496"/>
              <a:gd name="T42" fmla="*/ 2147483647 w 288"/>
              <a:gd name="T43" fmla="*/ 2147483647 h 496"/>
              <a:gd name="T44" fmla="*/ 2147483647 w 288"/>
              <a:gd name="T45" fmla="*/ 2147483647 h 496"/>
              <a:gd name="T46" fmla="*/ 2147483647 w 288"/>
              <a:gd name="T47" fmla="*/ 2147483647 h 496"/>
              <a:gd name="T48" fmla="*/ 2147483647 w 288"/>
              <a:gd name="T49" fmla="*/ 2147483647 h 496"/>
              <a:gd name="T50" fmla="*/ 2147483647 w 288"/>
              <a:gd name="T51" fmla="*/ 2147483647 h 496"/>
              <a:gd name="T52" fmla="*/ 2147483647 w 288"/>
              <a:gd name="T53" fmla="*/ 2147483647 h 496"/>
              <a:gd name="T54" fmla="*/ 2147483647 w 288"/>
              <a:gd name="T55" fmla="*/ 2147483647 h 496"/>
              <a:gd name="T56" fmla="*/ 2147483647 w 288"/>
              <a:gd name="T57" fmla="*/ 2147483647 h 496"/>
              <a:gd name="T58" fmla="*/ 2147483647 w 288"/>
              <a:gd name="T59" fmla="*/ 2147483647 h 496"/>
              <a:gd name="T60" fmla="*/ 2147483647 w 288"/>
              <a:gd name="T61" fmla="*/ 2147483647 h 496"/>
              <a:gd name="T62" fmla="*/ 2147483647 w 288"/>
              <a:gd name="T63" fmla="*/ 2147483647 h 496"/>
              <a:gd name="T64" fmla="*/ 2147483647 w 288"/>
              <a:gd name="T65" fmla="*/ 2147483647 h 496"/>
              <a:gd name="T66" fmla="*/ 2147483647 w 288"/>
              <a:gd name="T67" fmla="*/ 2147483647 h 496"/>
              <a:gd name="T68" fmla="*/ 2147483647 w 288"/>
              <a:gd name="T69" fmla="*/ 2147483647 h 496"/>
              <a:gd name="T70" fmla="*/ 2147483647 w 288"/>
              <a:gd name="T71" fmla="*/ 2147483647 h 496"/>
              <a:gd name="T72" fmla="*/ 2147483647 w 288"/>
              <a:gd name="T73" fmla="*/ 2147483647 h 496"/>
              <a:gd name="T74" fmla="*/ 2147483647 w 288"/>
              <a:gd name="T75" fmla="*/ 2147483647 h 496"/>
              <a:gd name="T76" fmla="*/ 2147483647 w 288"/>
              <a:gd name="T77" fmla="*/ 2147483647 h 496"/>
              <a:gd name="T78" fmla="*/ 2147483647 w 288"/>
              <a:gd name="T79" fmla="*/ 2147483647 h 496"/>
              <a:gd name="T80" fmla="*/ 2147483647 w 288"/>
              <a:gd name="T81" fmla="*/ 2147483647 h 496"/>
              <a:gd name="T82" fmla="*/ 2147483647 w 288"/>
              <a:gd name="T83" fmla="*/ 2147483647 h 496"/>
              <a:gd name="T84" fmla="*/ 2147483647 w 288"/>
              <a:gd name="T85" fmla="*/ 2147483647 h 496"/>
              <a:gd name="T86" fmla="*/ 2147483647 w 288"/>
              <a:gd name="T87" fmla="*/ 2147483647 h 496"/>
              <a:gd name="T88" fmla="*/ 2147483647 w 288"/>
              <a:gd name="T89" fmla="*/ 2147483647 h 496"/>
              <a:gd name="T90" fmla="*/ 2147483647 w 288"/>
              <a:gd name="T91" fmla="*/ 2147483647 h 496"/>
              <a:gd name="T92" fmla="*/ 2147483647 w 288"/>
              <a:gd name="T93" fmla="*/ 2147483647 h 496"/>
              <a:gd name="T94" fmla="*/ 2147483647 w 288"/>
              <a:gd name="T95" fmla="*/ 2147483647 h 496"/>
              <a:gd name="T96" fmla="*/ 2147483647 w 288"/>
              <a:gd name="T97" fmla="*/ 2147483647 h 496"/>
              <a:gd name="T98" fmla="*/ 2147483647 w 288"/>
              <a:gd name="T99" fmla="*/ 2147483647 h 49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88"/>
              <a:gd name="T151" fmla="*/ 0 h 496"/>
              <a:gd name="T152" fmla="*/ 288 w 288"/>
              <a:gd name="T153" fmla="*/ 496 h 49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88" h="496">
                <a:moveTo>
                  <a:pt x="208" y="488"/>
                </a:moveTo>
                <a:lnTo>
                  <a:pt x="208" y="488"/>
                </a:lnTo>
                <a:lnTo>
                  <a:pt x="208" y="480"/>
                </a:lnTo>
                <a:lnTo>
                  <a:pt x="216" y="488"/>
                </a:lnTo>
                <a:lnTo>
                  <a:pt x="240" y="480"/>
                </a:lnTo>
                <a:lnTo>
                  <a:pt x="248" y="480"/>
                </a:lnTo>
                <a:lnTo>
                  <a:pt x="248" y="472"/>
                </a:lnTo>
                <a:lnTo>
                  <a:pt x="240" y="472"/>
                </a:lnTo>
                <a:lnTo>
                  <a:pt x="248" y="472"/>
                </a:lnTo>
                <a:lnTo>
                  <a:pt x="256" y="472"/>
                </a:lnTo>
                <a:lnTo>
                  <a:pt x="256" y="480"/>
                </a:lnTo>
                <a:lnTo>
                  <a:pt x="264" y="480"/>
                </a:lnTo>
                <a:lnTo>
                  <a:pt x="272" y="472"/>
                </a:lnTo>
                <a:lnTo>
                  <a:pt x="280" y="480"/>
                </a:lnTo>
                <a:lnTo>
                  <a:pt x="288" y="480"/>
                </a:lnTo>
                <a:lnTo>
                  <a:pt x="288" y="472"/>
                </a:lnTo>
                <a:lnTo>
                  <a:pt x="272" y="320"/>
                </a:lnTo>
                <a:lnTo>
                  <a:pt x="272" y="0"/>
                </a:lnTo>
                <a:lnTo>
                  <a:pt x="104" y="16"/>
                </a:lnTo>
                <a:lnTo>
                  <a:pt x="104" y="24"/>
                </a:lnTo>
                <a:lnTo>
                  <a:pt x="96" y="32"/>
                </a:lnTo>
                <a:lnTo>
                  <a:pt x="88" y="40"/>
                </a:lnTo>
                <a:lnTo>
                  <a:pt x="80" y="48"/>
                </a:lnTo>
                <a:lnTo>
                  <a:pt x="80" y="72"/>
                </a:lnTo>
                <a:lnTo>
                  <a:pt x="72" y="80"/>
                </a:lnTo>
                <a:lnTo>
                  <a:pt x="56" y="96"/>
                </a:lnTo>
                <a:lnTo>
                  <a:pt x="56" y="104"/>
                </a:lnTo>
                <a:lnTo>
                  <a:pt x="48" y="112"/>
                </a:lnTo>
                <a:lnTo>
                  <a:pt x="48" y="120"/>
                </a:lnTo>
                <a:lnTo>
                  <a:pt x="40" y="120"/>
                </a:lnTo>
                <a:lnTo>
                  <a:pt x="40" y="128"/>
                </a:lnTo>
                <a:lnTo>
                  <a:pt x="40" y="136"/>
                </a:lnTo>
                <a:lnTo>
                  <a:pt x="40" y="144"/>
                </a:lnTo>
                <a:lnTo>
                  <a:pt x="32" y="144"/>
                </a:lnTo>
                <a:lnTo>
                  <a:pt x="40" y="152"/>
                </a:lnTo>
                <a:lnTo>
                  <a:pt x="32" y="152"/>
                </a:lnTo>
                <a:lnTo>
                  <a:pt x="32" y="160"/>
                </a:lnTo>
                <a:lnTo>
                  <a:pt x="24" y="168"/>
                </a:lnTo>
                <a:lnTo>
                  <a:pt x="32" y="176"/>
                </a:lnTo>
                <a:lnTo>
                  <a:pt x="32" y="184"/>
                </a:lnTo>
                <a:lnTo>
                  <a:pt x="40" y="200"/>
                </a:lnTo>
                <a:lnTo>
                  <a:pt x="40" y="208"/>
                </a:lnTo>
                <a:lnTo>
                  <a:pt x="32" y="224"/>
                </a:lnTo>
                <a:lnTo>
                  <a:pt x="32" y="232"/>
                </a:lnTo>
                <a:lnTo>
                  <a:pt x="40" y="232"/>
                </a:lnTo>
                <a:lnTo>
                  <a:pt x="40" y="240"/>
                </a:lnTo>
                <a:lnTo>
                  <a:pt x="40" y="248"/>
                </a:lnTo>
                <a:lnTo>
                  <a:pt x="48" y="248"/>
                </a:lnTo>
                <a:lnTo>
                  <a:pt x="40" y="256"/>
                </a:lnTo>
                <a:lnTo>
                  <a:pt x="40" y="264"/>
                </a:lnTo>
                <a:lnTo>
                  <a:pt x="48" y="264"/>
                </a:lnTo>
                <a:lnTo>
                  <a:pt x="48" y="272"/>
                </a:lnTo>
                <a:lnTo>
                  <a:pt x="48" y="280"/>
                </a:lnTo>
                <a:lnTo>
                  <a:pt x="48" y="288"/>
                </a:lnTo>
                <a:lnTo>
                  <a:pt x="56" y="288"/>
                </a:lnTo>
                <a:lnTo>
                  <a:pt x="56" y="296"/>
                </a:lnTo>
                <a:lnTo>
                  <a:pt x="56" y="304"/>
                </a:lnTo>
                <a:lnTo>
                  <a:pt x="48" y="304"/>
                </a:lnTo>
                <a:lnTo>
                  <a:pt x="40" y="304"/>
                </a:lnTo>
                <a:lnTo>
                  <a:pt x="40" y="312"/>
                </a:lnTo>
                <a:lnTo>
                  <a:pt x="48" y="312"/>
                </a:lnTo>
                <a:lnTo>
                  <a:pt x="40" y="320"/>
                </a:lnTo>
                <a:lnTo>
                  <a:pt x="40" y="328"/>
                </a:lnTo>
                <a:lnTo>
                  <a:pt x="40" y="344"/>
                </a:lnTo>
                <a:lnTo>
                  <a:pt x="32" y="336"/>
                </a:lnTo>
                <a:lnTo>
                  <a:pt x="24" y="360"/>
                </a:lnTo>
                <a:lnTo>
                  <a:pt x="16" y="368"/>
                </a:lnTo>
                <a:lnTo>
                  <a:pt x="24" y="368"/>
                </a:lnTo>
                <a:lnTo>
                  <a:pt x="16" y="376"/>
                </a:lnTo>
                <a:lnTo>
                  <a:pt x="16" y="384"/>
                </a:lnTo>
                <a:lnTo>
                  <a:pt x="8" y="392"/>
                </a:lnTo>
                <a:lnTo>
                  <a:pt x="16" y="392"/>
                </a:lnTo>
                <a:lnTo>
                  <a:pt x="16" y="400"/>
                </a:lnTo>
                <a:lnTo>
                  <a:pt x="0" y="408"/>
                </a:lnTo>
                <a:lnTo>
                  <a:pt x="0" y="416"/>
                </a:lnTo>
                <a:lnTo>
                  <a:pt x="8" y="416"/>
                </a:lnTo>
                <a:lnTo>
                  <a:pt x="8" y="424"/>
                </a:lnTo>
                <a:lnTo>
                  <a:pt x="8" y="432"/>
                </a:lnTo>
                <a:lnTo>
                  <a:pt x="168" y="416"/>
                </a:lnTo>
                <a:lnTo>
                  <a:pt x="168" y="440"/>
                </a:lnTo>
                <a:lnTo>
                  <a:pt x="160" y="448"/>
                </a:lnTo>
                <a:lnTo>
                  <a:pt x="160" y="464"/>
                </a:lnTo>
                <a:lnTo>
                  <a:pt x="168" y="464"/>
                </a:lnTo>
                <a:lnTo>
                  <a:pt x="184" y="488"/>
                </a:lnTo>
                <a:lnTo>
                  <a:pt x="184" y="496"/>
                </a:lnTo>
                <a:lnTo>
                  <a:pt x="200" y="496"/>
                </a:lnTo>
                <a:lnTo>
                  <a:pt x="208" y="488"/>
                </a:lnTo>
                <a:close/>
              </a:path>
            </a:pathLst>
          </a:custGeom>
          <a:solidFill>
            <a:schemeClr val="accent2">
              <a:lumMod val="50000"/>
            </a:schemeClr>
          </a:solidFill>
          <a:ln w="6350">
            <a:solidFill>
              <a:srgbClr val="000000"/>
            </a:solidFill>
            <a:round/>
            <a:headEnd/>
            <a:tailEnd/>
          </a:ln>
        </p:spPr>
        <p:txBody>
          <a:bodyPr/>
          <a:lstStyle/>
          <a:p>
            <a:endParaRPr lang="en-US"/>
          </a:p>
        </p:txBody>
      </p:sp>
      <p:sp>
        <p:nvSpPr>
          <p:cNvPr id="74" name="Freeform 71"/>
          <p:cNvSpPr>
            <a:spLocks/>
          </p:cNvSpPr>
          <p:nvPr/>
        </p:nvSpPr>
        <p:spPr bwMode="auto">
          <a:xfrm>
            <a:off x="5590814" y="4002374"/>
            <a:ext cx="501736" cy="832883"/>
          </a:xfrm>
          <a:custGeom>
            <a:avLst/>
            <a:gdLst>
              <a:gd name="T0" fmla="*/ 2147483647 w 304"/>
              <a:gd name="T1" fmla="*/ 2147483647 h 504"/>
              <a:gd name="T2" fmla="*/ 2147483647 w 304"/>
              <a:gd name="T3" fmla="*/ 2147483647 h 504"/>
              <a:gd name="T4" fmla="*/ 2147483647 w 304"/>
              <a:gd name="T5" fmla="*/ 2147483647 h 504"/>
              <a:gd name="T6" fmla="*/ 2147483647 w 304"/>
              <a:gd name="T7" fmla="*/ 2147483647 h 504"/>
              <a:gd name="T8" fmla="*/ 2147483647 w 304"/>
              <a:gd name="T9" fmla="*/ 2147483647 h 504"/>
              <a:gd name="T10" fmla="*/ 2147483647 w 304"/>
              <a:gd name="T11" fmla="*/ 2147483647 h 504"/>
              <a:gd name="T12" fmla="*/ 2147483647 w 304"/>
              <a:gd name="T13" fmla="*/ 2147483647 h 504"/>
              <a:gd name="T14" fmla="*/ 2147483647 w 304"/>
              <a:gd name="T15" fmla="*/ 2147483647 h 504"/>
              <a:gd name="T16" fmla="*/ 2147483647 w 304"/>
              <a:gd name="T17" fmla="*/ 2147483647 h 504"/>
              <a:gd name="T18" fmla="*/ 2147483647 w 304"/>
              <a:gd name="T19" fmla="*/ 2147483647 h 504"/>
              <a:gd name="T20" fmla="*/ 2147483647 w 304"/>
              <a:gd name="T21" fmla="*/ 2147483647 h 504"/>
              <a:gd name="T22" fmla="*/ 2147483647 w 304"/>
              <a:gd name="T23" fmla="*/ 2147483647 h 504"/>
              <a:gd name="T24" fmla="*/ 2147483647 w 304"/>
              <a:gd name="T25" fmla="*/ 2147483647 h 504"/>
              <a:gd name="T26" fmla="*/ 2147483647 w 304"/>
              <a:gd name="T27" fmla="*/ 2147483647 h 504"/>
              <a:gd name="T28" fmla="*/ 2147483647 w 304"/>
              <a:gd name="T29" fmla="*/ 2147483647 h 504"/>
              <a:gd name="T30" fmla="*/ 2147483647 w 304"/>
              <a:gd name="T31" fmla="*/ 2147483647 h 504"/>
              <a:gd name="T32" fmla="*/ 2147483647 w 304"/>
              <a:gd name="T33" fmla="*/ 2147483647 h 504"/>
              <a:gd name="T34" fmla="*/ 2147483647 w 304"/>
              <a:gd name="T35" fmla="*/ 2147483647 h 504"/>
              <a:gd name="T36" fmla="*/ 2147483647 w 304"/>
              <a:gd name="T37" fmla="*/ 2147483647 h 504"/>
              <a:gd name="T38" fmla="*/ 2147483647 w 304"/>
              <a:gd name="T39" fmla="*/ 2147483647 h 504"/>
              <a:gd name="T40" fmla="*/ 2147483647 w 304"/>
              <a:gd name="T41" fmla="*/ 2147483647 h 504"/>
              <a:gd name="T42" fmla="*/ 2147483647 w 304"/>
              <a:gd name="T43" fmla="*/ 2147483647 h 504"/>
              <a:gd name="T44" fmla="*/ 2147483647 w 304"/>
              <a:gd name="T45" fmla="*/ 2147483647 h 504"/>
              <a:gd name="T46" fmla="*/ 2147483647 w 304"/>
              <a:gd name="T47" fmla="*/ 2147483647 h 504"/>
              <a:gd name="T48" fmla="*/ 2147483647 w 304"/>
              <a:gd name="T49" fmla="*/ 2147483647 h 504"/>
              <a:gd name="T50" fmla="*/ 2147483647 w 304"/>
              <a:gd name="T51" fmla="*/ 2147483647 h 504"/>
              <a:gd name="T52" fmla="*/ 2147483647 w 304"/>
              <a:gd name="T53" fmla="*/ 2147483647 h 504"/>
              <a:gd name="T54" fmla="*/ 2147483647 w 304"/>
              <a:gd name="T55" fmla="*/ 2147483647 h 504"/>
              <a:gd name="T56" fmla="*/ 2147483647 w 304"/>
              <a:gd name="T57" fmla="*/ 2147483647 h 504"/>
              <a:gd name="T58" fmla="*/ 2147483647 w 304"/>
              <a:gd name="T59" fmla="*/ 2147483647 h 504"/>
              <a:gd name="T60" fmla="*/ 2147483647 w 304"/>
              <a:gd name="T61" fmla="*/ 2147483647 h 504"/>
              <a:gd name="T62" fmla="*/ 2147483647 w 304"/>
              <a:gd name="T63" fmla="*/ 2147483647 h 504"/>
              <a:gd name="T64" fmla="*/ 2147483647 w 304"/>
              <a:gd name="T65" fmla="*/ 2147483647 h 504"/>
              <a:gd name="T66" fmla="*/ 2147483647 w 304"/>
              <a:gd name="T67" fmla="*/ 2147483647 h 504"/>
              <a:gd name="T68" fmla="*/ 2147483647 w 304"/>
              <a:gd name="T69" fmla="*/ 2147483647 h 504"/>
              <a:gd name="T70" fmla="*/ 2147483647 w 304"/>
              <a:gd name="T71" fmla="*/ 2147483647 h 504"/>
              <a:gd name="T72" fmla="*/ 2147483647 w 304"/>
              <a:gd name="T73" fmla="*/ 2147483647 h 504"/>
              <a:gd name="T74" fmla="*/ 2147483647 w 304"/>
              <a:gd name="T75" fmla="*/ 2147483647 h 504"/>
              <a:gd name="T76" fmla="*/ 2147483647 w 304"/>
              <a:gd name="T77" fmla="*/ 2147483647 h 504"/>
              <a:gd name="T78" fmla="*/ 2147483647 w 304"/>
              <a:gd name="T79" fmla="*/ 2147483647 h 504"/>
              <a:gd name="T80" fmla="*/ 2147483647 w 304"/>
              <a:gd name="T81" fmla="*/ 2147483647 h 504"/>
              <a:gd name="T82" fmla="*/ 2147483647 w 304"/>
              <a:gd name="T83" fmla="*/ 2147483647 h 504"/>
              <a:gd name="T84" fmla="*/ 2147483647 w 304"/>
              <a:gd name="T85" fmla="*/ 2147483647 h 504"/>
              <a:gd name="T86" fmla="*/ 2147483647 w 304"/>
              <a:gd name="T87" fmla="*/ 2147483647 h 504"/>
              <a:gd name="T88" fmla="*/ 2147483647 w 304"/>
              <a:gd name="T89" fmla="*/ 2147483647 h 504"/>
              <a:gd name="T90" fmla="*/ 2147483647 w 304"/>
              <a:gd name="T91" fmla="*/ 2147483647 h 504"/>
              <a:gd name="T92" fmla="*/ 2147483647 w 304"/>
              <a:gd name="T93" fmla="*/ 2147483647 h 504"/>
              <a:gd name="T94" fmla="*/ 2147483647 w 304"/>
              <a:gd name="T95" fmla="*/ 2147483647 h 504"/>
              <a:gd name="T96" fmla="*/ 2147483647 w 304"/>
              <a:gd name="T97" fmla="*/ 2147483647 h 504"/>
              <a:gd name="T98" fmla="*/ 2147483647 w 304"/>
              <a:gd name="T99" fmla="*/ 2147483647 h 504"/>
              <a:gd name="T100" fmla="*/ 2147483647 w 304"/>
              <a:gd name="T101" fmla="*/ 0 h 504"/>
              <a:gd name="T102" fmla="*/ 2147483647 w 304"/>
              <a:gd name="T103" fmla="*/ 0 h 504"/>
              <a:gd name="T104" fmla="*/ 0 w 304"/>
              <a:gd name="T105" fmla="*/ 2147483647 h 504"/>
              <a:gd name="T106" fmla="*/ 0 w 304"/>
              <a:gd name="T107" fmla="*/ 2147483647 h 504"/>
              <a:gd name="T108" fmla="*/ 0 w 304"/>
              <a:gd name="T109" fmla="*/ 2147483647 h 504"/>
              <a:gd name="T110" fmla="*/ 0 w 304"/>
              <a:gd name="T111" fmla="*/ 2147483647 h 504"/>
              <a:gd name="T112" fmla="*/ 2147483647 w 304"/>
              <a:gd name="T113" fmla="*/ 2147483647 h 504"/>
              <a:gd name="T114" fmla="*/ 2147483647 w 304"/>
              <a:gd name="T115" fmla="*/ 2147483647 h 504"/>
              <a:gd name="T116" fmla="*/ 2147483647 w 304"/>
              <a:gd name="T117" fmla="*/ 2147483647 h 504"/>
              <a:gd name="T118" fmla="*/ 2147483647 w 304"/>
              <a:gd name="T119" fmla="*/ 2147483647 h 504"/>
              <a:gd name="T120" fmla="*/ 2147483647 w 304"/>
              <a:gd name="T121" fmla="*/ 2147483647 h 50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04"/>
              <a:gd name="T184" fmla="*/ 0 h 504"/>
              <a:gd name="T185" fmla="*/ 304 w 304"/>
              <a:gd name="T186" fmla="*/ 504 h 50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04" h="504">
                <a:moveTo>
                  <a:pt x="40" y="496"/>
                </a:moveTo>
                <a:lnTo>
                  <a:pt x="40" y="496"/>
                </a:lnTo>
                <a:lnTo>
                  <a:pt x="48" y="488"/>
                </a:lnTo>
                <a:lnTo>
                  <a:pt x="40" y="480"/>
                </a:lnTo>
                <a:lnTo>
                  <a:pt x="48" y="448"/>
                </a:lnTo>
                <a:lnTo>
                  <a:pt x="56" y="448"/>
                </a:lnTo>
                <a:lnTo>
                  <a:pt x="56" y="480"/>
                </a:lnTo>
                <a:lnTo>
                  <a:pt x="72" y="496"/>
                </a:lnTo>
                <a:lnTo>
                  <a:pt x="56" y="504"/>
                </a:lnTo>
                <a:lnTo>
                  <a:pt x="64" y="504"/>
                </a:lnTo>
                <a:lnTo>
                  <a:pt x="80" y="496"/>
                </a:lnTo>
                <a:lnTo>
                  <a:pt x="88" y="496"/>
                </a:lnTo>
                <a:lnTo>
                  <a:pt x="88" y="488"/>
                </a:lnTo>
                <a:lnTo>
                  <a:pt x="96" y="480"/>
                </a:lnTo>
                <a:lnTo>
                  <a:pt x="104" y="472"/>
                </a:lnTo>
                <a:lnTo>
                  <a:pt x="96" y="464"/>
                </a:lnTo>
                <a:lnTo>
                  <a:pt x="104" y="464"/>
                </a:lnTo>
                <a:lnTo>
                  <a:pt x="104" y="448"/>
                </a:lnTo>
                <a:lnTo>
                  <a:pt x="88" y="440"/>
                </a:lnTo>
                <a:lnTo>
                  <a:pt x="80" y="440"/>
                </a:lnTo>
                <a:lnTo>
                  <a:pt x="80" y="424"/>
                </a:lnTo>
                <a:lnTo>
                  <a:pt x="304" y="400"/>
                </a:lnTo>
                <a:lnTo>
                  <a:pt x="288" y="368"/>
                </a:lnTo>
                <a:lnTo>
                  <a:pt x="288" y="360"/>
                </a:lnTo>
                <a:lnTo>
                  <a:pt x="288" y="344"/>
                </a:lnTo>
                <a:lnTo>
                  <a:pt x="280" y="336"/>
                </a:lnTo>
                <a:lnTo>
                  <a:pt x="280" y="312"/>
                </a:lnTo>
                <a:lnTo>
                  <a:pt x="280" y="304"/>
                </a:lnTo>
                <a:lnTo>
                  <a:pt x="280" y="280"/>
                </a:lnTo>
                <a:lnTo>
                  <a:pt x="296" y="272"/>
                </a:lnTo>
                <a:lnTo>
                  <a:pt x="288" y="264"/>
                </a:lnTo>
                <a:lnTo>
                  <a:pt x="288" y="248"/>
                </a:lnTo>
                <a:lnTo>
                  <a:pt x="280" y="240"/>
                </a:lnTo>
                <a:lnTo>
                  <a:pt x="264" y="208"/>
                </a:lnTo>
                <a:lnTo>
                  <a:pt x="208" y="0"/>
                </a:lnTo>
                <a:lnTo>
                  <a:pt x="0" y="16"/>
                </a:lnTo>
                <a:lnTo>
                  <a:pt x="0" y="336"/>
                </a:lnTo>
                <a:lnTo>
                  <a:pt x="16" y="488"/>
                </a:lnTo>
                <a:lnTo>
                  <a:pt x="32" y="488"/>
                </a:lnTo>
                <a:lnTo>
                  <a:pt x="40" y="496"/>
                </a:lnTo>
                <a:close/>
              </a:path>
            </a:pathLst>
          </a:custGeom>
          <a:solidFill>
            <a:schemeClr val="accent2">
              <a:lumMod val="60000"/>
              <a:lumOff val="40000"/>
            </a:schemeClr>
          </a:solidFill>
          <a:ln w="6350">
            <a:solidFill>
              <a:srgbClr val="000000"/>
            </a:solidFill>
            <a:round/>
            <a:headEnd/>
            <a:tailEnd/>
          </a:ln>
        </p:spPr>
        <p:txBody>
          <a:bodyPr/>
          <a:lstStyle/>
          <a:p>
            <a:endParaRPr lang="en-US"/>
          </a:p>
        </p:txBody>
      </p:sp>
      <p:sp>
        <p:nvSpPr>
          <p:cNvPr id="75" name="Freeform 72"/>
          <p:cNvSpPr>
            <a:spLocks/>
          </p:cNvSpPr>
          <p:nvPr/>
        </p:nvSpPr>
        <p:spPr bwMode="auto">
          <a:xfrm>
            <a:off x="6238770" y="3896293"/>
            <a:ext cx="673760" cy="501736"/>
          </a:xfrm>
          <a:custGeom>
            <a:avLst/>
            <a:gdLst>
              <a:gd name="T0" fmla="*/ 2147483647 w 408"/>
              <a:gd name="T1" fmla="*/ 2147483647 h 304"/>
              <a:gd name="T2" fmla="*/ 2147483647 w 408"/>
              <a:gd name="T3" fmla="*/ 2147483647 h 304"/>
              <a:gd name="T4" fmla="*/ 2147483647 w 408"/>
              <a:gd name="T5" fmla="*/ 2147483647 h 304"/>
              <a:gd name="T6" fmla="*/ 2147483647 w 408"/>
              <a:gd name="T7" fmla="*/ 2147483647 h 304"/>
              <a:gd name="T8" fmla="*/ 2147483647 w 408"/>
              <a:gd name="T9" fmla="*/ 2147483647 h 304"/>
              <a:gd name="T10" fmla="*/ 2147483647 w 408"/>
              <a:gd name="T11" fmla="*/ 2147483647 h 304"/>
              <a:gd name="T12" fmla="*/ 2147483647 w 408"/>
              <a:gd name="T13" fmla="*/ 2147483647 h 304"/>
              <a:gd name="T14" fmla="*/ 2147483647 w 408"/>
              <a:gd name="T15" fmla="*/ 2147483647 h 304"/>
              <a:gd name="T16" fmla="*/ 2147483647 w 408"/>
              <a:gd name="T17" fmla="*/ 2147483647 h 304"/>
              <a:gd name="T18" fmla="*/ 2147483647 w 408"/>
              <a:gd name="T19" fmla="*/ 2147483647 h 304"/>
              <a:gd name="T20" fmla="*/ 2147483647 w 408"/>
              <a:gd name="T21" fmla="*/ 2147483647 h 304"/>
              <a:gd name="T22" fmla="*/ 2147483647 w 408"/>
              <a:gd name="T23" fmla="*/ 2147483647 h 304"/>
              <a:gd name="T24" fmla="*/ 2147483647 w 408"/>
              <a:gd name="T25" fmla="*/ 2147483647 h 304"/>
              <a:gd name="T26" fmla="*/ 2147483647 w 408"/>
              <a:gd name="T27" fmla="*/ 2147483647 h 304"/>
              <a:gd name="T28" fmla="*/ 2147483647 w 408"/>
              <a:gd name="T29" fmla="*/ 2147483647 h 304"/>
              <a:gd name="T30" fmla="*/ 0 w 408"/>
              <a:gd name="T31" fmla="*/ 2147483647 h 304"/>
              <a:gd name="T32" fmla="*/ 2147483647 w 408"/>
              <a:gd name="T33" fmla="*/ 2147483647 h 304"/>
              <a:gd name="T34" fmla="*/ 2147483647 w 408"/>
              <a:gd name="T35" fmla="*/ 2147483647 h 304"/>
              <a:gd name="T36" fmla="*/ 2147483647 w 408"/>
              <a:gd name="T37" fmla="*/ 2147483647 h 304"/>
              <a:gd name="T38" fmla="*/ 2147483647 w 408"/>
              <a:gd name="T39" fmla="*/ 0 h 304"/>
              <a:gd name="T40" fmla="*/ 2147483647 w 408"/>
              <a:gd name="T41" fmla="*/ 2147483647 h 304"/>
              <a:gd name="T42" fmla="*/ 2147483647 w 408"/>
              <a:gd name="T43" fmla="*/ 2147483647 h 304"/>
              <a:gd name="T44" fmla="*/ 2147483647 w 408"/>
              <a:gd name="T45" fmla="*/ 2147483647 h 304"/>
              <a:gd name="T46" fmla="*/ 2147483647 w 408"/>
              <a:gd name="T47" fmla="*/ 2147483647 h 304"/>
              <a:gd name="T48" fmla="*/ 2147483647 w 408"/>
              <a:gd name="T49" fmla="*/ 2147483647 h 304"/>
              <a:gd name="T50" fmla="*/ 2147483647 w 408"/>
              <a:gd name="T51" fmla="*/ 2147483647 h 304"/>
              <a:gd name="T52" fmla="*/ 2147483647 w 408"/>
              <a:gd name="T53" fmla="*/ 2147483647 h 304"/>
              <a:gd name="T54" fmla="*/ 2147483647 w 408"/>
              <a:gd name="T55" fmla="*/ 2147483647 h 304"/>
              <a:gd name="T56" fmla="*/ 2147483647 w 408"/>
              <a:gd name="T57" fmla="*/ 2147483647 h 304"/>
              <a:gd name="T58" fmla="*/ 2147483647 w 408"/>
              <a:gd name="T59" fmla="*/ 2147483647 h 304"/>
              <a:gd name="T60" fmla="*/ 2147483647 w 408"/>
              <a:gd name="T61" fmla="*/ 2147483647 h 304"/>
              <a:gd name="T62" fmla="*/ 2147483647 w 408"/>
              <a:gd name="T63" fmla="*/ 2147483647 h 304"/>
              <a:gd name="T64" fmla="*/ 2147483647 w 408"/>
              <a:gd name="T65" fmla="*/ 2147483647 h 304"/>
              <a:gd name="T66" fmla="*/ 2147483647 w 408"/>
              <a:gd name="T67" fmla="*/ 2147483647 h 304"/>
              <a:gd name="T68" fmla="*/ 2147483647 w 408"/>
              <a:gd name="T69" fmla="*/ 2147483647 h 304"/>
              <a:gd name="T70" fmla="*/ 2147483647 w 408"/>
              <a:gd name="T71" fmla="*/ 2147483647 h 304"/>
              <a:gd name="T72" fmla="*/ 2147483647 w 408"/>
              <a:gd name="T73" fmla="*/ 2147483647 h 304"/>
              <a:gd name="T74" fmla="*/ 2147483647 w 408"/>
              <a:gd name="T75" fmla="*/ 2147483647 h 304"/>
              <a:gd name="T76" fmla="*/ 2147483647 w 408"/>
              <a:gd name="T77" fmla="*/ 2147483647 h 304"/>
              <a:gd name="T78" fmla="*/ 2147483647 w 408"/>
              <a:gd name="T79" fmla="*/ 2147483647 h 304"/>
              <a:gd name="T80" fmla="*/ 2147483647 w 408"/>
              <a:gd name="T81" fmla="*/ 2147483647 h 304"/>
              <a:gd name="T82" fmla="*/ 2147483647 w 408"/>
              <a:gd name="T83" fmla="*/ 2147483647 h 304"/>
              <a:gd name="T84" fmla="*/ 2147483647 w 408"/>
              <a:gd name="T85" fmla="*/ 2147483647 h 304"/>
              <a:gd name="T86" fmla="*/ 2147483647 w 408"/>
              <a:gd name="T87" fmla="*/ 2147483647 h 304"/>
              <a:gd name="T88" fmla="*/ 2147483647 w 408"/>
              <a:gd name="T89" fmla="*/ 2147483647 h 304"/>
              <a:gd name="T90" fmla="*/ 2147483647 w 408"/>
              <a:gd name="T91" fmla="*/ 2147483647 h 304"/>
              <a:gd name="T92" fmla="*/ 2147483647 w 408"/>
              <a:gd name="T93" fmla="*/ 2147483647 h 30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08"/>
              <a:gd name="T142" fmla="*/ 0 h 304"/>
              <a:gd name="T143" fmla="*/ 408 w 408"/>
              <a:gd name="T144" fmla="*/ 304 h 30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08" h="304">
                <a:moveTo>
                  <a:pt x="224" y="296"/>
                </a:moveTo>
                <a:lnTo>
                  <a:pt x="224" y="280"/>
                </a:lnTo>
                <a:lnTo>
                  <a:pt x="200" y="256"/>
                </a:lnTo>
                <a:lnTo>
                  <a:pt x="192" y="248"/>
                </a:lnTo>
                <a:lnTo>
                  <a:pt x="192" y="224"/>
                </a:lnTo>
                <a:lnTo>
                  <a:pt x="168" y="216"/>
                </a:lnTo>
                <a:lnTo>
                  <a:pt x="160" y="208"/>
                </a:lnTo>
                <a:lnTo>
                  <a:pt x="152" y="200"/>
                </a:lnTo>
                <a:lnTo>
                  <a:pt x="136" y="192"/>
                </a:lnTo>
                <a:lnTo>
                  <a:pt x="136" y="176"/>
                </a:lnTo>
                <a:lnTo>
                  <a:pt x="128" y="168"/>
                </a:lnTo>
                <a:lnTo>
                  <a:pt x="120" y="168"/>
                </a:lnTo>
                <a:lnTo>
                  <a:pt x="112" y="160"/>
                </a:lnTo>
                <a:lnTo>
                  <a:pt x="104" y="144"/>
                </a:lnTo>
                <a:lnTo>
                  <a:pt x="96" y="144"/>
                </a:lnTo>
                <a:lnTo>
                  <a:pt x="80" y="144"/>
                </a:lnTo>
                <a:lnTo>
                  <a:pt x="72" y="128"/>
                </a:lnTo>
                <a:lnTo>
                  <a:pt x="64" y="120"/>
                </a:lnTo>
                <a:lnTo>
                  <a:pt x="56" y="96"/>
                </a:lnTo>
                <a:lnTo>
                  <a:pt x="48" y="88"/>
                </a:lnTo>
                <a:lnTo>
                  <a:pt x="40" y="88"/>
                </a:lnTo>
                <a:lnTo>
                  <a:pt x="32" y="88"/>
                </a:lnTo>
                <a:lnTo>
                  <a:pt x="24" y="80"/>
                </a:lnTo>
                <a:lnTo>
                  <a:pt x="16" y="80"/>
                </a:lnTo>
                <a:lnTo>
                  <a:pt x="0" y="80"/>
                </a:lnTo>
                <a:lnTo>
                  <a:pt x="0" y="56"/>
                </a:lnTo>
                <a:lnTo>
                  <a:pt x="16" y="40"/>
                </a:lnTo>
                <a:lnTo>
                  <a:pt x="24" y="40"/>
                </a:lnTo>
                <a:lnTo>
                  <a:pt x="32" y="32"/>
                </a:lnTo>
                <a:lnTo>
                  <a:pt x="72" y="8"/>
                </a:lnTo>
                <a:lnTo>
                  <a:pt x="96" y="8"/>
                </a:lnTo>
                <a:lnTo>
                  <a:pt x="176" y="0"/>
                </a:lnTo>
                <a:lnTo>
                  <a:pt x="192" y="0"/>
                </a:lnTo>
                <a:lnTo>
                  <a:pt x="200" y="8"/>
                </a:lnTo>
                <a:lnTo>
                  <a:pt x="208" y="16"/>
                </a:lnTo>
                <a:lnTo>
                  <a:pt x="208" y="24"/>
                </a:lnTo>
                <a:lnTo>
                  <a:pt x="296" y="16"/>
                </a:lnTo>
                <a:lnTo>
                  <a:pt x="408" y="88"/>
                </a:lnTo>
                <a:lnTo>
                  <a:pt x="400" y="96"/>
                </a:lnTo>
                <a:lnTo>
                  <a:pt x="368" y="120"/>
                </a:lnTo>
                <a:lnTo>
                  <a:pt x="360" y="152"/>
                </a:lnTo>
                <a:lnTo>
                  <a:pt x="352" y="152"/>
                </a:lnTo>
                <a:lnTo>
                  <a:pt x="352" y="160"/>
                </a:lnTo>
                <a:lnTo>
                  <a:pt x="368" y="168"/>
                </a:lnTo>
                <a:lnTo>
                  <a:pt x="368" y="176"/>
                </a:lnTo>
                <a:lnTo>
                  <a:pt x="352" y="184"/>
                </a:lnTo>
                <a:lnTo>
                  <a:pt x="336" y="184"/>
                </a:lnTo>
                <a:lnTo>
                  <a:pt x="328" y="208"/>
                </a:lnTo>
                <a:lnTo>
                  <a:pt x="320" y="216"/>
                </a:lnTo>
                <a:lnTo>
                  <a:pt x="312" y="216"/>
                </a:lnTo>
                <a:lnTo>
                  <a:pt x="312" y="224"/>
                </a:lnTo>
                <a:lnTo>
                  <a:pt x="320" y="224"/>
                </a:lnTo>
                <a:lnTo>
                  <a:pt x="296" y="240"/>
                </a:lnTo>
                <a:lnTo>
                  <a:pt x="296" y="232"/>
                </a:lnTo>
                <a:lnTo>
                  <a:pt x="288" y="240"/>
                </a:lnTo>
                <a:lnTo>
                  <a:pt x="296" y="248"/>
                </a:lnTo>
                <a:lnTo>
                  <a:pt x="288" y="256"/>
                </a:lnTo>
                <a:lnTo>
                  <a:pt x="280" y="256"/>
                </a:lnTo>
                <a:lnTo>
                  <a:pt x="264" y="256"/>
                </a:lnTo>
                <a:lnTo>
                  <a:pt x="256" y="256"/>
                </a:lnTo>
                <a:lnTo>
                  <a:pt x="248" y="256"/>
                </a:lnTo>
                <a:lnTo>
                  <a:pt x="240" y="272"/>
                </a:lnTo>
                <a:lnTo>
                  <a:pt x="248" y="280"/>
                </a:lnTo>
                <a:lnTo>
                  <a:pt x="240" y="304"/>
                </a:lnTo>
                <a:lnTo>
                  <a:pt x="232" y="304"/>
                </a:lnTo>
                <a:lnTo>
                  <a:pt x="224" y="304"/>
                </a:lnTo>
                <a:lnTo>
                  <a:pt x="224" y="296"/>
                </a:lnTo>
                <a:close/>
              </a:path>
            </a:pathLst>
          </a:custGeom>
          <a:solidFill>
            <a:schemeClr val="accent2">
              <a:lumMod val="60000"/>
              <a:lumOff val="40000"/>
            </a:schemeClr>
          </a:solidFill>
          <a:ln w="6350">
            <a:solidFill>
              <a:srgbClr val="000000"/>
            </a:solidFill>
            <a:round/>
            <a:headEnd/>
            <a:tailEnd/>
          </a:ln>
        </p:spPr>
        <p:txBody>
          <a:bodyPr/>
          <a:lstStyle/>
          <a:p>
            <a:endParaRPr lang="en-US"/>
          </a:p>
        </p:txBody>
      </p:sp>
      <p:sp>
        <p:nvSpPr>
          <p:cNvPr id="76" name="Freeform 73"/>
          <p:cNvSpPr>
            <a:spLocks/>
          </p:cNvSpPr>
          <p:nvPr/>
        </p:nvSpPr>
        <p:spPr bwMode="auto">
          <a:xfrm>
            <a:off x="6106885" y="3539344"/>
            <a:ext cx="1123889" cy="501736"/>
          </a:xfrm>
          <a:custGeom>
            <a:avLst/>
            <a:gdLst>
              <a:gd name="T0" fmla="*/ 2147483647 w 680"/>
              <a:gd name="T1" fmla="*/ 2147483647 h 304"/>
              <a:gd name="T2" fmla="*/ 2147483647 w 680"/>
              <a:gd name="T3" fmla="*/ 2147483647 h 304"/>
              <a:gd name="T4" fmla="*/ 2147483647 w 680"/>
              <a:gd name="T5" fmla="*/ 2147483647 h 304"/>
              <a:gd name="T6" fmla="*/ 2147483647 w 680"/>
              <a:gd name="T7" fmla="*/ 2147483647 h 304"/>
              <a:gd name="T8" fmla="*/ 2147483647 w 680"/>
              <a:gd name="T9" fmla="*/ 2147483647 h 304"/>
              <a:gd name="T10" fmla="*/ 2147483647 w 680"/>
              <a:gd name="T11" fmla="*/ 2147483647 h 304"/>
              <a:gd name="T12" fmla="*/ 2147483647 w 680"/>
              <a:gd name="T13" fmla="*/ 2147483647 h 304"/>
              <a:gd name="T14" fmla="*/ 2147483647 w 680"/>
              <a:gd name="T15" fmla="*/ 2147483647 h 304"/>
              <a:gd name="T16" fmla="*/ 2147483647 w 680"/>
              <a:gd name="T17" fmla="*/ 2147483647 h 304"/>
              <a:gd name="T18" fmla="*/ 2147483647 w 680"/>
              <a:gd name="T19" fmla="*/ 2147483647 h 304"/>
              <a:gd name="T20" fmla="*/ 2147483647 w 680"/>
              <a:gd name="T21" fmla="*/ 2147483647 h 304"/>
              <a:gd name="T22" fmla="*/ 2147483647 w 680"/>
              <a:gd name="T23" fmla="*/ 2147483647 h 304"/>
              <a:gd name="T24" fmla="*/ 2147483647 w 680"/>
              <a:gd name="T25" fmla="*/ 2147483647 h 304"/>
              <a:gd name="T26" fmla="*/ 2147483647 w 680"/>
              <a:gd name="T27" fmla="*/ 2147483647 h 304"/>
              <a:gd name="T28" fmla="*/ 2147483647 w 680"/>
              <a:gd name="T29" fmla="*/ 2147483647 h 304"/>
              <a:gd name="T30" fmla="*/ 2147483647 w 680"/>
              <a:gd name="T31" fmla="*/ 2147483647 h 304"/>
              <a:gd name="T32" fmla="*/ 2147483647 w 680"/>
              <a:gd name="T33" fmla="*/ 2147483647 h 304"/>
              <a:gd name="T34" fmla="*/ 2147483647 w 680"/>
              <a:gd name="T35" fmla="*/ 2147483647 h 304"/>
              <a:gd name="T36" fmla="*/ 2147483647 w 680"/>
              <a:gd name="T37" fmla="*/ 2147483647 h 304"/>
              <a:gd name="T38" fmla="*/ 2147483647 w 680"/>
              <a:gd name="T39" fmla="*/ 2147483647 h 304"/>
              <a:gd name="T40" fmla="*/ 2147483647 w 680"/>
              <a:gd name="T41" fmla="*/ 2147483647 h 304"/>
              <a:gd name="T42" fmla="*/ 2147483647 w 680"/>
              <a:gd name="T43" fmla="*/ 2147483647 h 304"/>
              <a:gd name="T44" fmla="*/ 2147483647 w 680"/>
              <a:gd name="T45" fmla="*/ 2147483647 h 304"/>
              <a:gd name="T46" fmla="*/ 2147483647 w 680"/>
              <a:gd name="T47" fmla="*/ 2147483647 h 304"/>
              <a:gd name="T48" fmla="*/ 2147483647 w 680"/>
              <a:gd name="T49" fmla="*/ 2147483647 h 304"/>
              <a:gd name="T50" fmla="*/ 2147483647 w 680"/>
              <a:gd name="T51" fmla="*/ 2147483647 h 304"/>
              <a:gd name="T52" fmla="*/ 2147483647 w 680"/>
              <a:gd name="T53" fmla="*/ 2147483647 h 304"/>
              <a:gd name="T54" fmla="*/ 2147483647 w 680"/>
              <a:gd name="T55" fmla="*/ 2147483647 h 304"/>
              <a:gd name="T56" fmla="*/ 2147483647 w 680"/>
              <a:gd name="T57" fmla="*/ 2147483647 h 304"/>
              <a:gd name="T58" fmla="*/ 2147483647 w 680"/>
              <a:gd name="T59" fmla="*/ 2147483647 h 304"/>
              <a:gd name="T60" fmla="*/ 2147483647 w 680"/>
              <a:gd name="T61" fmla="*/ 2147483647 h 304"/>
              <a:gd name="T62" fmla="*/ 2147483647 w 680"/>
              <a:gd name="T63" fmla="*/ 2147483647 h 304"/>
              <a:gd name="T64" fmla="*/ 2147483647 w 680"/>
              <a:gd name="T65" fmla="*/ 2147483647 h 304"/>
              <a:gd name="T66" fmla="*/ 2147483647 w 680"/>
              <a:gd name="T67" fmla="*/ 2147483647 h 304"/>
              <a:gd name="T68" fmla="*/ 2147483647 w 680"/>
              <a:gd name="T69" fmla="*/ 2147483647 h 304"/>
              <a:gd name="T70" fmla="*/ 2147483647 w 680"/>
              <a:gd name="T71" fmla="*/ 2147483647 h 304"/>
              <a:gd name="T72" fmla="*/ 2147483647 w 680"/>
              <a:gd name="T73" fmla="*/ 2147483647 h 304"/>
              <a:gd name="T74" fmla="*/ 2147483647 w 680"/>
              <a:gd name="T75" fmla="*/ 2147483647 h 304"/>
              <a:gd name="T76" fmla="*/ 2147483647 w 680"/>
              <a:gd name="T77" fmla="*/ 2147483647 h 304"/>
              <a:gd name="T78" fmla="*/ 2147483647 w 680"/>
              <a:gd name="T79" fmla="*/ 2147483647 h 304"/>
              <a:gd name="T80" fmla="*/ 2147483647 w 680"/>
              <a:gd name="T81" fmla="*/ 2147483647 h 304"/>
              <a:gd name="T82" fmla="*/ 2147483647 w 680"/>
              <a:gd name="T83" fmla="*/ 2147483647 h 304"/>
              <a:gd name="T84" fmla="*/ 2147483647 w 680"/>
              <a:gd name="T85" fmla="*/ 2147483647 h 304"/>
              <a:gd name="T86" fmla="*/ 2147483647 w 680"/>
              <a:gd name="T87" fmla="*/ 2147483647 h 304"/>
              <a:gd name="T88" fmla="*/ 2147483647 w 680"/>
              <a:gd name="T89" fmla="*/ 2147483647 h 304"/>
              <a:gd name="T90" fmla="*/ 2147483647 w 680"/>
              <a:gd name="T91" fmla="*/ 2147483647 h 304"/>
              <a:gd name="T92" fmla="*/ 2147483647 w 680"/>
              <a:gd name="T93" fmla="*/ 2147483647 h 304"/>
              <a:gd name="T94" fmla="*/ 0 w 680"/>
              <a:gd name="T95" fmla="*/ 2147483647 h 304"/>
              <a:gd name="T96" fmla="*/ 2147483647 w 680"/>
              <a:gd name="T97" fmla="*/ 2147483647 h 304"/>
              <a:gd name="T98" fmla="*/ 2147483647 w 680"/>
              <a:gd name="T99" fmla="*/ 2147483647 h 304"/>
              <a:gd name="T100" fmla="*/ 2147483647 w 680"/>
              <a:gd name="T101" fmla="*/ 2147483647 h 304"/>
              <a:gd name="T102" fmla="*/ 2147483647 w 680"/>
              <a:gd name="T103" fmla="*/ 2147483647 h 3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80"/>
              <a:gd name="T157" fmla="*/ 0 h 304"/>
              <a:gd name="T158" fmla="*/ 680 w 680"/>
              <a:gd name="T159" fmla="*/ 304 h 3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80" h="304">
                <a:moveTo>
                  <a:pt x="496" y="296"/>
                </a:moveTo>
                <a:lnTo>
                  <a:pt x="512" y="288"/>
                </a:lnTo>
                <a:lnTo>
                  <a:pt x="528" y="288"/>
                </a:lnTo>
                <a:lnTo>
                  <a:pt x="528" y="296"/>
                </a:lnTo>
                <a:lnTo>
                  <a:pt x="528" y="272"/>
                </a:lnTo>
                <a:lnTo>
                  <a:pt x="536" y="272"/>
                </a:lnTo>
                <a:lnTo>
                  <a:pt x="536" y="288"/>
                </a:lnTo>
                <a:lnTo>
                  <a:pt x="536" y="264"/>
                </a:lnTo>
                <a:lnTo>
                  <a:pt x="560" y="232"/>
                </a:lnTo>
                <a:lnTo>
                  <a:pt x="568" y="224"/>
                </a:lnTo>
                <a:lnTo>
                  <a:pt x="568" y="216"/>
                </a:lnTo>
                <a:lnTo>
                  <a:pt x="576" y="216"/>
                </a:lnTo>
                <a:lnTo>
                  <a:pt x="584" y="208"/>
                </a:lnTo>
                <a:lnTo>
                  <a:pt x="600" y="192"/>
                </a:lnTo>
                <a:lnTo>
                  <a:pt x="616" y="192"/>
                </a:lnTo>
                <a:lnTo>
                  <a:pt x="616" y="184"/>
                </a:lnTo>
                <a:lnTo>
                  <a:pt x="624" y="184"/>
                </a:lnTo>
                <a:lnTo>
                  <a:pt x="632" y="184"/>
                </a:lnTo>
                <a:lnTo>
                  <a:pt x="648" y="168"/>
                </a:lnTo>
                <a:lnTo>
                  <a:pt x="648" y="160"/>
                </a:lnTo>
                <a:lnTo>
                  <a:pt x="648" y="152"/>
                </a:lnTo>
                <a:lnTo>
                  <a:pt x="640" y="160"/>
                </a:lnTo>
                <a:lnTo>
                  <a:pt x="640" y="152"/>
                </a:lnTo>
                <a:lnTo>
                  <a:pt x="632" y="152"/>
                </a:lnTo>
                <a:lnTo>
                  <a:pt x="632" y="160"/>
                </a:lnTo>
                <a:lnTo>
                  <a:pt x="624" y="160"/>
                </a:lnTo>
                <a:lnTo>
                  <a:pt x="608" y="176"/>
                </a:lnTo>
                <a:lnTo>
                  <a:pt x="600" y="168"/>
                </a:lnTo>
                <a:lnTo>
                  <a:pt x="592" y="160"/>
                </a:lnTo>
                <a:lnTo>
                  <a:pt x="600" y="160"/>
                </a:lnTo>
                <a:lnTo>
                  <a:pt x="600" y="168"/>
                </a:lnTo>
                <a:lnTo>
                  <a:pt x="616" y="168"/>
                </a:lnTo>
                <a:lnTo>
                  <a:pt x="624" y="152"/>
                </a:lnTo>
                <a:lnTo>
                  <a:pt x="616" y="144"/>
                </a:lnTo>
                <a:lnTo>
                  <a:pt x="624" y="144"/>
                </a:lnTo>
                <a:lnTo>
                  <a:pt x="624" y="136"/>
                </a:lnTo>
                <a:lnTo>
                  <a:pt x="624" y="128"/>
                </a:lnTo>
                <a:lnTo>
                  <a:pt x="584" y="120"/>
                </a:lnTo>
                <a:lnTo>
                  <a:pt x="592" y="120"/>
                </a:lnTo>
                <a:lnTo>
                  <a:pt x="600" y="120"/>
                </a:lnTo>
                <a:lnTo>
                  <a:pt x="608" y="120"/>
                </a:lnTo>
                <a:lnTo>
                  <a:pt x="608" y="112"/>
                </a:lnTo>
                <a:lnTo>
                  <a:pt x="616" y="112"/>
                </a:lnTo>
                <a:lnTo>
                  <a:pt x="624" y="120"/>
                </a:lnTo>
                <a:lnTo>
                  <a:pt x="624" y="112"/>
                </a:lnTo>
                <a:lnTo>
                  <a:pt x="632" y="112"/>
                </a:lnTo>
                <a:lnTo>
                  <a:pt x="640" y="120"/>
                </a:lnTo>
                <a:lnTo>
                  <a:pt x="656" y="120"/>
                </a:lnTo>
                <a:lnTo>
                  <a:pt x="664" y="104"/>
                </a:lnTo>
                <a:lnTo>
                  <a:pt x="672" y="88"/>
                </a:lnTo>
                <a:lnTo>
                  <a:pt x="680" y="80"/>
                </a:lnTo>
                <a:lnTo>
                  <a:pt x="680" y="72"/>
                </a:lnTo>
                <a:lnTo>
                  <a:pt x="672" y="56"/>
                </a:lnTo>
                <a:lnTo>
                  <a:pt x="664" y="56"/>
                </a:lnTo>
                <a:lnTo>
                  <a:pt x="656" y="64"/>
                </a:lnTo>
                <a:lnTo>
                  <a:pt x="656" y="72"/>
                </a:lnTo>
                <a:lnTo>
                  <a:pt x="656" y="80"/>
                </a:lnTo>
                <a:lnTo>
                  <a:pt x="656" y="88"/>
                </a:lnTo>
                <a:lnTo>
                  <a:pt x="656" y="72"/>
                </a:lnTo>
                <a:lnTo>
                  <a:pt x="648" y="64"/>
                </a:lnTo>
                <a:lnTo>
                  <a:pt x="648" y="56"/>
                </a:lnTo>
                <a:lnTo>
                  <a:pt x="640" y="56"/>
                </a:lnTo>
                <a:lnTo>
                  <a:pt x="632" y="56"/>
                </a:lnTo>
                <a:lnTo>
                  <a:pt x="632" y="64"/>
                </a:lnTo>
                <a:lnTo>
                  <a:pt x="616" y="64"/>
                </a:lnTo>
                <a:lnTo>
                  <a:pt x="600" y="72"/>
                </a:lnTo>
                <a:lnTo>
                  <a:pt x="592" y="80"/>
                </a:lnTo>
                <a:lnTo>
                  <a:pt x="584" y="80"/>
                </a:lnTo>
                <a:lnTo>
                  <a:pt x="584" y="72"/>
                </a:lnTo>
                <a:lnTo>
                  <a:pt x="592" y="72"/>
                </a:lnTo>
                <a:lnTo>
                  <a:pt x="592" y="64"/>
                </a:lnTo>
                <a:lnTo>
                  <a:pt x="592" y="48"/>
                </a:lnTo>
                <a:lnTo>
                  <a:pt x="600" y="56"/>
                </a:lnTo>
                <a:lnTo>
                  <a:pt x="608" y="64"/>
                </a:lnTo>
                <a:lnTo>
                  <a:pt x="616" y="56"/>
                </a:lnTo>
                <a:lnTo>
                  <a:pt x="624" y="48"/>
                </a:lnTo>
                <a:lnTo>
                  <a:pt x="616" y="48"/>
                </a:lnTo>
                <a:lnTo>
                  <a:pt x="608" y="40"/>
                </a:lnTo>
                <a:lnTo>
                  <a:pt x="616" y="40"/>
                </a:lnTo>
                <a:lnTo>
                  <a:pt x="624" y="40"/>
                </a:lnTo>
                <a:lnTo>
                  <a:pt x="632" y="48"/>
                </a:lnTo>
                <a:lnTo>
                  <a:pt x="640" y="40"/>
                </a:lnTo>
                <a:lnTo>
                  <a:pt x="640" y="32"/>
                </a:lnTo>
                <a:lnTo>
                  <a:pt x="632" y="32"/>
                </a:lnTo>
                <a:lnTo>
                  <a:pt x="632" y="24"/>
                </a:lnTo>
                <a:lnTo>
                  <a:pt x="640" y="32"/>
                </a:lnTo>
                <a:lnTo>
                  <a:pt x="648" y="32"/>
                </a:lnTo>
                <a:lnTo>
                  <a:pt x="656" y="32"/>
                </a:lnTo>
                <a:lnTo>
                  <a:pt x="664" y="40"/>
                </a:lnTo>
                <a:lnTo>
                  <a:pt x="656" y="32"/>
                </a:lnTo>
                <a:lnTo>
                  <a:pt x="656" y="24"/>
                </a:lnTo>
                <a:lnTo>
                  <a:pt x="648" y="8"/>
                </a:lnTo>
                <a:lnTo>
                  <a:pt x="640" y="8"/>
                </a:lnTo>
                <a:lnTo>
                  <a:pt x="632" y="0"/>
                </a:lnTo>
                <a:lnTo>
                  <a:pt x="520" y="24"/>
                </a:lnTo>
                <a:lnTo>
                  <a:pt x="320" y="64"/>
                </a:lnTo>
                <a:lnTo>
                  <a:pt x="192" y="72"/>
                </a:lnTo>
                <a:lnTo>
                  <a:pt x="184" y="72"/>
                </a:lnTo>
                <a:lnTo>
                  <a:pt x="184" y="80"/>
                </a:lnTo>
                <a:lnTo>
                  <a:pt x="184" y="88"/>
                </a:lnTo>
                <a:lnTo>
                  <a:pt x="192" y="96"/>
                </a:lnTo>
                <a:lnTo>
                  <a:pt x="184" y="104"/>
                </a:lnTo>
                <a:lnTo>
                  <a:pt x="176" y="104"/>
                </a:lnTo>
                <a:lnTo>
                  <a:pt x="168" y="120"/>
                </a:lnTo>
                <a:lnTo>
                  <a:pt x="168" y="128"/>
                </a:lnTo>
                <a:lnTo>
                  <a:pt x="160" y="128"/>
                </a:lnTo>
                <a:lnTo>
                  <a:pt x="152" y="128"/>
                </a:lnTo>
                <a:lnTo>
                  <a:pt x="128" y="152"/>
                </a:lnTo>
                <a:lnTo>
                  <a:pt x="120" y="144"/>
                </a:lnTo>
                <a:lnTo>
                  <a:pt x="112" y="144"/>
                </a:lnTo>
                <a:lnTo>
                  <a:pt x="96" y="168"/>
                </a:lnTo>
                <a:lnTo>
                  <a:pt x="96" y="176"/>
                </a:lnTo>
                <a:lnTo>
                  <a:pt x="80" y="176"/>
                </a:lnTo>
                <a:lnTo>
                  <a:pt x="64" y="192"/>
                </a:lnTo>
                <a:lnTo>
                  <a:pt x="56" y="200"/>
                </a:lnTo>
                <a:lnTo>
                  <a:pt x="32" y="200"/>
                </a:lnTo>
                <a:lnTo>
                  <a:pt x="24" y="216"/>
                </a:lnTo>
                <a:lnTo>
                  <a:pt x="16" y="240"/>
                </a:lnTo>
                <a:lnTo>
                  <a:pt x="0" y="240"/>
                </a:lnTo>
                <a:lnTo>
                  <a:pt x="0" y="272"/>
                </a:lnTo>
                <a:lnTo>
                  <a:pt x="96" y="256"/>
                </a:lnTo>
                <a:lnTo>
                  <a:pt x="104" y="256"/>
                </a:lnTo>
                <a:lnTo>
                  <a:pt x="112" y="248"/>
                </a:lnTo>
                <a:lnTo>
                  <a:pt x="152" y="224"/>
                </a:lnTo>
                <a:lnTo>
                  <a:pt x="176" y="224"/>
                </a:lnTo>
                <a:lnTo>
                  <a:pt x="256" y="216"/>
                </a:lnTo>
                <a:lnTo>
                  <a:pt x="272" y="216"/>
                </a:lnTo>
                <a:lnTo>
                  <a:pt x="280" y="224"/>
                </a:lnTo>
                <a:lnTo>
                  <a:pt x="288" y="232"/>
                </a:lnTo>
                <a:lnTo>
                  <a:pt x="288" y="240"/>
                </a:lnTo>
                <a:lnTo>
                  <a:pt x="376" y="232"/>
                </a:lnTo>
                <a:lnTo>
                  <a:pt x="488" y="304"/>
                </a:lnTo>
                <a:lnTo>
                  <a:pt x="496" y="296"/>
                </a:lnTo>
                <a:close/>
              </a:path>
            </a:pathLst>
          </a:custGeom>
          <a:solidFill>
            <a:schemeClr val="accent2">
              <a:lumMod val="60000"/>
              <a:lumOff val="40000"/>
            </a:schemeClr>
          </a:solidFill>
          <a:ln w="6350">
            <a:solidFill>
              <a:srgbClr val="000000"/>
            </a:solidFill>
            <a:round/>
            <a:headEnd/>
            <a:tailEnd/>
          </a:ln>
        </p:spPr>
        <p:txBody>
          <a:bodyPr/>
          <a:lstStyle/>
          <a:p>
            <a:endParaRPr lang="en-US"/>
          </a:p>
        </p:txBody>
      </p:sp>
      <p:sp>
        <p:nvSpPr>
          <p:cNvPr id="77" name="Freeform 74"/>
          <p:cNvSpPr>
            <a:spLocks/>
          </p:cNvSpPr>
          <p:nvPr/>
        </p:nvSpPr>
        <p:spPr bwMode="auto">
          <a:xfrm>
            <a:off x="6132689" y="3116451"/>
            <a:ext cx="1045045" cy="594916"/>
          </a:xfrm>
          <a:custGeom>
            <a:avLst/>
            <a:gdLst>
              <a:gd name="T0" fmla="*/ 2147483647 w 632"/>
              <a:gd name="T1" fmla="*/ 2147483647 h 360"/>
              <a:gd name="T2" fmla="*/ 2147483647 w 632"/>
              <a:gd name="T3" fmla="*/ 2147483647 h 360"/>
              <a:gd name="T4" fmla="*/ 2147483647 w 632"/>
              <a:gd name="T5" fmla="*/ 2147483647 h 360"/>
              <a:gd name="T6" fmla="*/ 2147483647 w 632"/>
              <a:gd name="T7" fmla="*/ 2147483647 h 360"/>
              <a:gd name="T8" fmla="*/ 2147483647 w 632"/>
              <a:gd name="T9" fmla="*/ 2147483647 h 360"/>
              <a:gd name="T10" fmla="*/ 2147483647 w 632"/>
              <a:gd name="T11" fmla="*/ 2147483647 h 360"/>
              <a:gd name="T12" fmla="*/ 2147483647 w 632"/>
              <a:gd name="T13" fmla="*/ 2147483647 h 360"/>
              <a:gd name="T14" fmla="*/ 2147483647 w 632"/>
              <a:gd name="T15" fmla="*/ 2147483647 h 360"/>
              <a:gd name="T16" fmla="*/ 2147483647 w 632"/>
              <a:gd name="T17" fmla="*/ 2147483647 h 360"/>
              <a:gd name="T18" fmla="*/ 2147483647 w 632"/>
              <a:gd name="T19" fmla="*/ 2147483647 h 360"/>
              <a:gd name="T20" fmla="*/ 2147483647 w 632"/>
              <a:gd name="T21" fmla="*/ 2147483647 h 360"/>
              <a:gd name="T22" fmla="*/ 2147483647 w 632"/>
              <a:gd name="T23" fmla="*/ 2147483647 h 360"/>
              <a:gd name="T24" fmla="*/ 2147483647 w 632"/>
              <a:gd name="T25" fmla="*/ 2147483647 h 360"/>
              <a:gd name="T26" fmla="*/ 2147483647 w 632"/>
              <a:gd name="T27" fmla="*/ 2147483647 h 360"/>
              <a:gd name="T28" fmla="*/ 2147483647 w 632"/>
              <a:gd name="T29" fmla="*/ 2147483647 h 360"/>
              <a:gd name="T30" fmla="*/ 2147483647 w 632"/>
              <a:gd name="T31" fmla="*/ 2147483647 h 360"/>
              <a:gd name="T32" fmla="*/ 2147483647 w 632"/>
              <a:gd name="T33" fmla="*/ 2147483647 h 360"/>
              <a:gd name="T34" fmla="*/ 2147483647 w 632"/>
              <a:gd name="T35" fmla="*/ 2147483647 h 360"/>
              <a:gd name="T36" fmla="*/ 2147483647 w 632"/>
              <a:gd name="T37" fmla="*/ 2147483647 h 360"/>
              <a:gd name="T38" fmla="*/ 2147483647 w 632"/>
              <a:gd name="T39" fmla="*/ 2147483647 h 360"/>
              <a:gd name="T40" fmla="*/ 2147483647 w 632"/>
              <a:gd name="T41" fmla="*/ 2147483647 h 360"/>
              <a:gd name="T42" fmla="*/ 2147483647 w 632"/>
              <a:gd name="T43" fmla="*/ 2147483647 h 360"/>
              <a:gd name="T44" fmla="*/ 2147483647 w 632"/>
              <a:gd name="T45" fmla="*/ 2147483647 h 360"/>
              <a:gd name="T46" fmla="*/ 2147483647 w 632"/>
              <a:gd name="T47" fmla="*/ 2147483647 h 360"/>
              <a:gd name="T48" fmla="*/ 2147483647 w 632"/>
              <a:gd name="T49" fmla="*/ 0 h 360"/>
              <a:gd name="T50" fmla="*/ 2147483647 w 632"/>
              <a:gd name="T51" fmla="*/ 2147483647 h 360"/>
              <a:gd name="T52" fmla="*/ 2147483647 w 632"/>
              <a:gd name="T53" fmla="*/ 2147483647 h 360"/>
              <a:gd name="T54" fmla="*/ 2147483647 w 632"/>
              <a:gd name="T55" fmla="*/ 2147483647 h 360"/>
              <a:gd name="T56" fmla="*/ 2147483647 w 632"/>
              <a:gd name="T57" fmla="*/ 2147483647 h 360"/>
              <a:gd name="T58" fmla="*/ 2147483647 w 632"/>
              <a:gd name="T59" fmla="*/ 2147483647 h 360"/>
              <a:gd name="T60" fmla="*/ 2147483647 w 632"/>
              <a:gd name="T61" fmla="*/ 2147483647 h 360"/>
              <a:gd name="T62" fmla="*/ 2147483647 w 632"/>
              <a:gd name="T63" fmla="*/ 2147483647 h 360"/>
              <a:gd name="T64" fmla="*/ 2147483647 w 632"/>
              <a:gd name="T65" fmla="*/ 2147483647 h 360"/>
              <a:gd name="T66" fmla="*/ 2147483647 w 632"/>
              <a:gd name="T67" fmla="*/ 2147483647 h 360"/>
              <a:gd name="T68" fmla="*/ 2147483647 w 632"/>
              <a:gd name="T69" fmla="*/ 2147483647 h 360"/>
              <a:gd name="T70" fmla="*/ 2147483647 w 632"/>
              <a:gd name="T71" fmla="*/ 2147483647 h 360"/>
              <a:gd name="T72" fmla="*/ 2147483647 w 632"/>
              <a:gd name="T73" fmla="*/ 2147483647 h 360"/>
              <a:gd name="T74" fmla="*/ 2147483647 w 632"/>
              <a:gd name="T75" fmla="*/ 2147483647 h 360"/>
              <a:gd name="T76" fmla="*/ 2147483647 w 632"/>
              <a:gd name="T77" fmla="*/ 2147483647 h 360"/>
              <a:gd name="T78" fmla="*/ 2147483647 w 632"/>
              <a:gd name="T79" fmla="*/ 2147483647 h 360"/>
              <a:gd name="T80" fmla="*/ 2147483647 w 632"/>
              <a:gd name="T81" fmla="*/ 2147483647 h 360"/>
              <a:gd name="T82" fmla="*/ 2147483647 w 632"/>
              <a:gd name="T83" fmla="*/ 2147483647 h 360"/>
              <a:gd name="T84" fmla="*/ 2147483647 w 632"/>
              <a:gd name="T85" fmla="*/ 2147483647 h 360"/>
              <a:gd name="T86" fmla="*/ 2147483647 w 632"/>
              <a:gd name="T87" fmla="*/ 2147483647 h 360"/>
              <a:gd name="T88" fmla="*/ 2147483647 w 632"/>
              <a:gd name="T89" fmla="*/ 2147483647 h 360"/>
              <a:gd name="T90" fmla="*/ 2147483647 w 632"/>
              <a:gd name="T91" fmla="*/ 2147483647 h 360"/>
              <a:gd name="T92" fmla="*/ 0 w 632"/>
              <a:gd name="T93" fmla="*/ 2147483647 h 360"/>
              <a:gd name="T94" fmla="*/ 2147483647 w 632"/>
              <a:gd name="T95" fmla="*/ 2147483647 h 360"/>
              <a:gd name="T96" fmla="*/ 2147483647 w 632"/>
              <a:gd name="T97" fmla="*/ 2147483647 h 3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32"/>
              <a:gd name="T148" fmla="*/ 0 h 360"/>
              <a:gd name="T149" fmla="*/ 632 w 632"/>
              <a:gd name="T150" fmla="*/ 360 h 3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32" h="360">
                <a:moveTo>
                  <a:pt x="624" y="256"/>
                </a:moveTo>
                <a:lnTo>
                  <a:pt x="624" y="256"/>
                </a:lnTo>
                <a:lnTo>
                  <a:pt x="624" y="240"/>
                </a:lnTo>
                <a:lnTo>
                  <a:pt x="632" y="256"/>
                </a:lnTo>
                <a:lnTo>
                  <a:pt x="632" y="248"/>
                </a:lnTo>
                <a:lnTo>
                  <a:pt x="616" y="216"/>
                </a:lnTo>
                <a:lnTo>
                  <a:pt x="608" y="216"/>
                </a:lnTo>
                <a:lnTo>
                  <a:pt x="600" y="216"/>
                </a:lnTo>
                <a:lnTo>
                  <a:pt x="592" y="216"/>
                </a:lnTo>
                <a:lnTo>
                  <a:pt x="592" y="224"/>
                </a:lnTo>
                <a:lnTo>
                  <a:pt x="584" y="224"/>
                </a:lnTo>
                <a:lnTo>
                  <a:pt x="576" y="224"/>
                </a:lnTo>
                <a:lnTo>
                  <a:pt x="576" y="216"/>
                </a:lnTo>
                <a:lnTo>
                  <a:pt x="568" y="216"/>
                </a:lnTo>
                <a:lnTo>
                  <a:pt x="560" y="208"/>
                </a:lnTo>
                <a:lnTo>
                  <a:pt x="544" y="200"/>
                </a:lnTo>
                <a:lnTo>
                  <a:pt x="536" y="200"/>
                </a:lnTo>
                <a:lnTo>
                  <a:pt x="520" y="200"/>
                </a:lnTo>
                <a:lnTo>
                  <a:pt x="528" y="192"/>
                </a:lnTo>
                <a:lnTo>
                  <a:pt x="560" y="200"/>
                </a:lnTo>
                <a:lnTo>
                  <a:pt x="584" y="216"/>
                </a:lnTo>
                <a:lnTo>
                  <a:pt x="592" y="208"/>
                </a:lnTo>
                <a:lnTo>
                  <a:pt x="576" y="192"/>
                </a:lnTo>
                <a:lnTo>
                  <a:pt x="560" y="192"/>
                </a:lnTo>
                <a:lnTo>
                  <a:pt x="544" y="176"/>
                </a:lnTo>
                <a:lnTo>
                  <a:pt x="560" y="184"/>
                </a:lnTo>
                <a:lnTo>
                  <a:pt x="568" y="192"/>
                </a:lnTo>
                <a:lnTo>
                  <a:pt x="576" y="184"/>
                </a:lnTo>
                <a:lnTo>
                  <a:pt x="568" y="184"/>
                </a:lnTo>
                <a:lnTo>
                  <a:pt x="568" y="176"/>
                </a:lnTo>
                <a:lnTo>
                  <a:pt x="584" y="176"/>
                </a:lnTo>
                <a:lnTo>
                  <a:pt x="584" y="168"/>
                </a:lnTo>
                <a:lnTo>
                  <a:pt x="576" y="160"/>
                </a:lnTo>
                <a:lnTo>
                  <a:pt x="576" y="152"/>
                </a:lnTo>
                <a:lnTo>
                  <a:pt x="560" y="152"/>
                </a:lnTo>
                <a:lnTo>
                  <a:pt x="536" y="136"/>
                </a:lnTo>
                <a:lnTo>
                  <a:pt x="520" y="120"/>
                </a:lnTo>
                <a:lnTo>
                  <a:pt x="544" y="136"/>
                </a:lnTo>
                <a:lnTo>
                  <a:pt x="560" y="152"/>
                </a:lnTo>
                <a:lnTo>
                  <a:pt x="568" y="152"/>
                </a:lnTo>
                <a:lnTo>
                  <a:pt x="576" y="136"/>
                </a:lnTo>
                <a:lnTo>
                  <a:pt x="576" y="128"/>
                </a:lnTo>
                <a:lnTo>
                  <a:pt x="576" y="120"/>
                </a:lnTo>
                <a:lnTo>
                  <a:pt x="568" y="120"/>
                </a:lnTo>
                <a:lnTo>
                  <a:pt x="552" y="112"/>
                </a:lnTo>
                <a:lnTo>
                  <a:pt x="536" y="104"/>
                </a:lnTo>
                <a:lnTo>
                  <a:pt x="520" y="104"/>
                </a:lnTo>
                <a:lnTo>
                  <a:pt x="504" y="96"/>
                </a:lnTo>
                <a:lnTo>
                  <a:pt x="504" y="88"/>
                </a:lnTo>
                <a:lnTo>
                  <a:pt x="488" y="96"/>
                </a:lnTo>
                <a:lnTo>
                  <a:pt x="480" y="96"/>
                </a:lnTo>
                <a:lnTo>
                  <a:pt x="480" y="80"/>
                </a:lnTo>
                <a:lnTo>
                  <a:pt x="480" y="72"/>
                </a:lnTo>
                <a:lnTo>
                  <a:pt x="488" y="64"/>
                </a:lnTo>
                <a:lnTo>
                  <a:pt x="496" y="56"/>
                </a:lnTo>
                <a:lnTo>
                  <a:pt x="496" y="40"/>
                </a:lnTo>
                <a:lnTo>
                  <a:pt x="480" y="24"/>
                </a:lnTo>
                <a:lnTo>
                  <a:pt x="456" y="24"/>
                </a:lnTo>
                <a:lnTo>
                  <a:pt x="456" y="16"/>
                </a:lnTo>
                <a:lnTo>
                  <a:pt x="456" y="8"/>
                </a:lnTo>
                <a:lnTo>
                  <a:pt x="456" y="0"/>
                </a:lnTo>
                <a:lnTo>
                  <a:pt x="440" y="0"/>
                </a:lnTo>
                <a:lnTo>
                  <a:pt x="432" y="8"/>
                </a:lnTo>
                <a:lnTo>
                  <a:pt x="432" y="16"/>
                </a:lnTo>
                <a:lnTo>
                  <a:pt x="424" y="16"/>
                </a:lnTo>
                <a:lnTo>
                  <a:pt x="400" y="8"/>
                </a:lnTo>
                <a:lnTo>
                  <a:pt x="392" y="8"/>
                </a:lnTo>
                <a:lnTo>
                  <a:pt x="384" y="0"/>
                </a:lnTo>
                <a:lnTo>
                  <a:pt x="384" y="24"/>
                </a:lnTo>
                <a:lnTo>
                  <a:pt x="376" y="32"/>
                </a:lnTo>
                <a:lnTo>
                  <a:pt x="376" y="40"/>
                </a:lnTo>
                <a:lnTo>
                  <a:pt x="368" y="56"/>
                </a:lnTo>
                <a:lnTo>
                  <a:pt x="360" y="56"/>
                </a:lnTo>
                <a:lnTo>
                  <a:pt x="360" y="64"/>
                </a:lnTo>
                <a:lnTo>
                  <a:pt x="360" y="72"/>
                </a:lnTo>
                <a:lnTo>
                  <a:pt x="352" y="72"/>
                </a:lnTo>
                <a:lnTo>
                  <a:pt x="344" y="72"/>
                </a:lnTo>
                <a:lnTo>
                  <a:pt x="336" y="72"/>
                </a:lnTo>
                <a:lnTo>
                  <a:pt x="336" y="88"/>
                </a:lnTo>
                <a:lnTo>
                  <a:pt x="336" y="96"/>
                </a:lnTo>
                <a:lnTo>
                  <a:pt x="336" y="104"/>
                </a:lnTo>
                <a:lnTo>
                  <a:pt x="336" y="112"/>
                </a:lnTo>
                <a:lnTo>
                  <a:pt x="320" y="112"/>
                </a:lnTo>
                <a:lnTo>
                  <a:pt x="304" y="104"/>
                </a:lnTo>
                <a:lnTo>
                  <a:pt x="296" y="104"/>
                </a:lnTo>
                <a:lnTo>
                  <a:pt x="296" y="112"/>
                </a:lnTo>
                <a:lnTo>
                  <a:pt x="296" y="120"/>
                </a:lnTo>
                <a:lnTo>
                  <a:pt x="296" y="128"/>
                </a:lnTo>
                <a:lnTo>
                  <a:pt x="296" y="136"/>
                </a:lnTo>
                <a:lnTo>
                  <a:pt x="288" y="144"/>
                </a:lnTo>
                <a:lnTo>
                  <a:pt x="288" y="152"/>
                </a:lnTo>
                <a:lnTo>
                  <a:pt x="288" y="168"/>
                </a:lnTo>
                <a:lnTo>
                  <a:pt x="280" y="176"/>
                </a:lnTo>
                <a:lnTo>
                  <a:pt x="272" y="192"/>
                </a:lnTo>
                <a:lnTo>
                  <a:pt x="272" y="200"/>
                </a:lnTo>
                <a:lnTo>
                  <a:pt x="272" y="208"/>
                </a:lnTo>
                <a:lnTo>
                  <a:pt x="264" y="216"/>
                </a:lnTo>
                <a:lnTo>
                  <a:pt x="272" y="224"/>
                </a:lnTo>
                <a:lnTo>
                  <a:pt x="256" y="232"/>
                </a:lnTo>
                <a:lnTo>
                  <a:pt x="240" y="232"/>
                </a:lnTo>
                <a:lnTo>
                  <a:pt x="240" y="240"/>
                </a:lnTo>
                <a:lnTo>
                  <a:pt x="232" y="240"/>
                </a:lnTo>
                <a:lnTo>
                  <a:pt x="224" y="240"/>
                </a:lnTo>
                <a:lnTo>
                  <a:pt x="224" y="248"/>
                </a:lnTo>
                <a:lnTo>
                  <a:pt x="216" y="256"/>
                </a:lnTo>
                <a:lnTo>
                  <a:pt x="208" y="256"/>
                </a:lnTo>
                <a:lnTo>
                  <a:pt x="200" y="256"/>
                </a:lnTo>
                <a:lnTo>
                  <a:pt x="192" y="256"/>
                </a:lnTo>
                <a:lnTo>
                  <a:pt x="184" y="256"/>
                </a:lnTo>
                <a:lnTo>
                  <a:pt x="176" y="272"/>
                </a:lnTo>
                <a:lnTo>
                  <a:pt x="168" y="272"/>
                </a:lnTo>
                <a:lnTo>
                  <a:pt x="160" y="264"/>
                </a:lnTo>
                <a:lnTo>
                  <a:pt x="144" y="264"/>
                </a:lnTo>
                <a:lnTo>
                  <a:pt x="136" y="248"/>
                </a:lnTo>
                <a:lnTo>
                  <a:pt x="136" y="240"/>
                </a:lnTo>
                <a:lnTo>
                  <a:pt x="120" y="264"/>
                </a:lnTo>
                <a:lnTo>
                  <a:pt x="120" y="256"/>
                </a:lnTo>
                <a:lnTo>
                  <a:pt x="120" y="264"/>
                </a:lnTo>
                <a:lnTo>
                  <a:pt x="112" y="272"/>
                </a:lnTo>
                <a:lnTo>
                  <a:pt x="88" y="288"/>
                </a:lnTo>
                <a:lnTo>
                  <a:pt x="88" y="296"/>
                </a:lnTo>
                <a:lnTo>
                  <a:pt x="80" y="304"/>
                </a:lnTo>
                <a:lnTo>
                  <a:pt x="72" y="320"/>
                </a:lnTo>
                <a:lnTo>
                  <a:pt x="56" y="320"/>
                </a:lnTo>
                <a:lnTo>
                  <a:pt x="56" y="328"/>
                </a:lnTo>
                <a:lnTo>
                  <a:pt x="40" y="344"/>
                </a:lnTo>
                <a:lnTo>
                  <a:pt x="16" y="352"/>
                </a:lnTo>
                <a:lnTo>
                  <a:pt x="0" y="360"/>
                </a:lnTo>
                <a:lnTo>
                  <a:pt x="152" y="336"/>
                </a:lnTo>
                <a:lnTo>
                  <a:pt x="160" y="328"/>
                </a:lnTo>
                <a:lnTo>
                  <a:pt x="168" y="328"/>
                </a:lnTo>
                <a:lnTo>
                  <a:pt x="240" y="328"/>
                </a:lnTo>
                <a:lnTo>
                  <a:pt x="448" y="296"/>
                </a:lnTo>
                <a:lnTo>
                  <a:pt x="616" y="256"/>
                </a:lnTo>
                <a:lnTo>
                  <a:pt x="624" y="256"/>
                </a:lnTo>
                <a:close/>
              </a:path>
            </a:pathLst>
          </a:custGeom>
          <a:solidFill>
            <a:schemeClr val="tx2">
              <a:lumMod val="20000"/>
              <a:lumOff val="80000"/>
            </a:schemeClr>
          </a:solidFill>
          <a:ln w="6350">
            <a:solidFill>
              <a:srgbClr val="000000"/>
            </a:solidFill>
            <a:round/>
            <a:headEnd/>
            <a:tailEnd/>
          </a:ln>
        </p:spPr>
        <p:txBody>
          <a:bodyPr/>
          <a:lstStyle/>
          <a:p>
            <a:endParaRPr lang="en-US"/>
          </a:p>
        </p:txBody>
      </p:sp>
      <p:sp>
        <p:nvSpPr>
          <p:cNvPr id="78" name="Freeform 75"/>
          <p:cNvSpPr>
            <a:spLocks/>
          </p:cNvSpPr>
          <p:nvPr/>
        </p:nvSpPr>
        <p:spPr bwMode="auto">
          <a:xfrm>
            <a:off x="6621524" y="2997469"/>
            <a:ext cx="594915" cy="303908"/>
          </a:xfrm>
          <a:custGeom>
            <a:avLst/>
            <a:gdLst>
              <a:gd name="T0" fmla="*/ 2147483647 w 360"/>
              <a:gd name="T1" fmla="*/ 2147483647 h 184"/>
              <a:gd name="T2" fmla="*/ 2147483647 w 360"/>
              <a:gd name="T3" fmla="*/ 2147483647 h 184"/>
              <a:gd name="T4" fmla="*/ 2147483647 w 360"/>
              <a:gd name="T5" fmla="*/ 2147483647 h 184"/>
              <a:gd name="T6" fmla="*/ 2147483647 w 360"/>
              <a:gd name="T7" fmla="*/ 2147483647 h 184"/>
              <a:gd name="T8" fmla="*/ 2147483647 w 360"/>
              <a:gd name="T9" fmla="*/ 2147483647 h 184"/>
              <a:gd name="T10" fmla="*/ 2147483647 w 360"/>
              <a:gd name="T11" fmla="*/ 2147483647 h 184"/>
              <a:gd name="T12" fmla="*/ 2147483647 w 360"/>
              <a:gd name="T13" fmla="*/ 2147483647 h 184"/>
              <a:gd name="T14" fmla="*/ 2147483647 w 360"/>
              <a:gd name="T15" fmla="*/ 2147483647 h 184"/>
              <a:gd name="T16" fmla="*/ 2147483647 w 360"/>
              <a:gd name="T17" fmla="*/ 2147483647 h 184"/>
              <a:gd name="T18" fmla="*/ 2147483647 w 360"/>
              <a:gd name="T19" fmla="*/ 2147483647 h 184"/>
              <a:gd name="T20" fmla="*/ 2147483647 w 360"/>
              <a:gd name="T21" fmla="*/ 2147483647 h 184"/>
              <a:gd name="T22" fmla="*/ 2147483647 w 360"/>
              <a:gd name="T23" fmla="*/ 2147483647 h 184"/>
              <a:gd name="T24" fmla="*/ 2147483647 w 360"/>
              <a:gd name="T25" fmla="*/ 2147483647 h 184"/>
              <a:gd name="T26" fmla="*/ 2147483647 w 360"/>
              <a:gd name="T27" fmla="*/ 2147483647 h 184"/>
              <a:gd name="T28" fmla="*/ 2147483647 w 360"/>
              <a:gd name="T29" fmla="*/ 2147483647 h 184"/>
              <a:gd name="T30" fmla="*/ 2147483647 w 360"/>
              <a:gd name="T31" fmla="*/ 2147483647 h 184"/>
              <a:gd name="T32" fmla="*/ 2147483647 w 360"/>
              <a:gd name="T33" fmla="*/ 2147483647 h 184"/>
              <a:gd name="T34" fmla="*/ 2147483647 w 360"/>
              <a:gd name="T35" fmla="*/ 2147483647 h 184"/>
              <a:gd name="T36" fmla="*/ 2147483647 w 360"/>
              <a:gd name="T37" fmla="*/ 2147483647 h 184"/>
              <a:gd name="T38" fmla="*/ 2147483647 w 360"/>
              <a:gd name="T39" fmla="*/ 2147483647 h 184"/>
              <a:gd name="T40" fmla="*/ 2147483647 w 360"/>
              <a:gd name="T41" fmla="*/ 2147483647 h 184"/>
              <a:gd name="T42" fmla="*/ 2147483647 w 360"/>
              <a:gd name="T43" fmla="*/ 2147483647 h 184"/>
              <a:gd name="T44" fmla="*/ 2147483647 w 360"/>
              <a:gd name="T45" fmla="*/ 2147483647 h 184"/>
              <a:gd name="T46" fmla="*/ 2147483647 w 360"/>
              <a:gd name="T47" fmla="*/ 2147483647 h 184"/>
              <a:gd name="T48" fmla="*/ 2147483647 w 360"/>
              <a:gd name="T49" fmla="*/ 2147483647 h 184"/>
              <a:gd name="T50" fmla="*/ 2147483647 w 360"/>
              <a:gd name="T51" fmla="*/ 2147483647 h 184"/>
              <a:gd name="T52" fmla="*/ 2147483647 w 360"/>
              <a:gd name="T53" fmla="*/ 2147483647 h 184"/>
              <a:gd name="T54" fmla="*/ 2147483647 w 360"/>
              <a:gd name="T55" fmla="*/ 2147483647 h 184"/>
              <a:gd name="T56" fmla="*/ 2147483647 w 360"/>
              <a:gd name="T57" fmla="*/ 2147483647 h 184"/>
              <a:gd name="T58" fmla="*/ 2147483647 w 360"/>
              <a:gd name="T59" fmla="*/ 2147483647 h 184"/>
              <a:gd name="T60" fmla="*/ 2147483647 w 360"/>
              <a:gd name="T61" fmla="*/ 2147483647 h 184"/>
              <a:gd name="T62" fmla="*/ 2147483647 w 360"/>
              <a:gd name="T63" fmla="*/ 2147483647 h 184"/>
              <a:gd name="T64" fmla="*/ 2147483647 w 360"/>
              <a:gd name="T65" fmla="*/ 2147483647 h 184"/>
              <a:gd name="T66" fmla="*/ 2147483647 w 360"/>
              <a:gd name="T67" fmla="*/ 2147483647 h 184"/>
              <a:gd name="T68" fmla="*/ 2147483647 w 360"/>
              <a:gd name="T69" fmla="*/ 2147483647 h 184"/>
              <a:gd name="T70" fmla="*/ 2147483647 w 360"/>
              <a:gd name="T71" fmla="*/ 2147483647 h 184"/>
              <a:gd name="T72" fmla="*/ 2147483647 w 360"/>
              <a:gd name="T73" fmla="*/ 2147483647 h 184"/>
              <a:gd name="T74" fmla="*/ 2147483647 w 360"/>
              <a:gd name="T75" fmla="*/ 2147483647 h 184"/>
              <a:gd name="T76" fmla="*/ 2147483647 w 360"/>
              <a:gd name="T77" fmla="*/ 2147483647 h 184"/>
              <a:gd name="T78" fmla="*/ 2147483647 w 360"/>
              <a:gd name="T79" fmla="*/ 2147483647 h 184"/>
              <a:gd name="T80" fmla="*/ 2147483647 w 360"/>
              <a:gd name="T81" fmla="*/ 2147483647 h 184"/>
              <a:gd name="T82" fmla="*/ 0 w 360"/>
              <a:gd name="T83" fmla="*/ 2147483647 h 184"/>
              <a:gd name="T84" fmla="*/ 2147483647 w 360"/>
              <a:gd name="T85" fmla="*/ 2147483647 h 184"/>
              <a:gd name="T86" fmla="*/ 2147483647 w 360"/>
              <a:gd name="T87" fmla="*/ 2147483647 h 184"/>
              <a:gd name="T88" fmla="*/ 2147483647 w 360"/>
              <a:gd name="T89" fmla="*/ 2147483647 h 184"/>
              <a:gd name="T90" fmla="*/ 2147483647 w 360"/>
              <a:gd name="T91" fmla="*/ 2147483647 h 184"/>
              <a:gd name="T92" fmla="*/ 2147483647 w 360"/>
              <a:gd name="T93" fmla="*/ 2147483647 h 184"/>
              <a:gd name="T94" fmla="*/ 2147483647 w 360"/>
              <a:gd name="T95" fmla="*/ 2147483647 h 184"/>
              <a:gd name="T96" fmla="*/ 2147483647 w 360"/>
              <a:gd name="T97" fmla="*/ 2147483647 h 184"/>
              <a:gd name="T98" fmla="*/ 2147483647 w 360"/>
              <a:gd name="T99" fmla="*/ 2147483647 h 184"/>
              <a:gd name="T100" fmla="*/ 2147483647 w 360"/>
              <a:gd name="T101" fmla="*/ 2147483647 h 18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60"/>
              <a:gd name="T154" fmla="*/ 0 h 184"/>
              <a:gd name="T155" fmla="*/ 360 w 360"/>
              <a:gd name="T156" fmla="*/ 184 h 18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60" h="184">
                <a:moveTo>
                  <a:pt x="208" y="104"/>
                </a:moveTo>
                <a:lnTo>
                  <a:pt x="208" y="104"/>
                </a:lnTo>
                <a:lnTo>
                  <a:pt x="200" y="120"/>
                </a:lnTo>
                <a:lnTo>
                  <a:pt x="192" y="152"/>
                </a:lnTo>
                <a:lnTo>
                  <a:pt x="192" y="160"/>
                </a:lnTo>
                <a:lnTo>
                  <a:pt x="200" y="160"/>
                </a:lnTo>
                <a:lnTo>
                  <a:pt x="200" y="152"/>
                </a:lnTo>
                <a:lnTo>
                  <a:pt x="208" y="152"/>
                </a:lnTo>
                <a:lnTo>
                  <a:pt x="208" y="160"/>
                </a:lnTo>
                <a:lnTo>
                  <a:pt x="224" y="168"/>
                </a:lnTo>
                <a:lnTo>
                  <a:pt x="224" y="160"/>
                </a:lnTo>
                <a:lnTo>
                  <a:pt x="232" y="168"/>
                </a:lnTo>
                <a:lnTo>
                  <a:pt x="240" y="168"/>
                </a:lnTo>
                <a:lnTo>
                  <a:pt x="248" y="168"/>
                </a:lnTo>
                <a:lnTo>
                  <a:pt x="264" y="176"/>
                </a:lnTo>
                <a:lnTo>
                  <a:pt x="264" y="184"/>
                </a:lnTo>
                <a:lnTo>
                  <a:pt x="272" y="176"/>
                </a:lnTo>
                <a:lnTo>
                  <a:pt x="264" y="168"/>
                </a:lnTo>
                <a:lnTo>
                  <a:pt x="264" y="160"/>
                </a:lnTo>
                <a:lnTo>
                  <a:pt x="248" y="160"/>
                </a:lnTo>
                <a:lnTo>
                  <a:pt x="240" y="152"/>
                </a:lnTo>
                <a:lnTo>
                  <a:pt x="232" y="144"/>
                </a:lnTo>
                <a:lnTo>
                  <a:pt x="232" y="136"/>
                </a:lnTo>
                <a:lnTo>
                  <a:pt x="240" y="144"/>
                </a:lnTo>
                <a:lnTo>
                  <a:pt x="248" y="152"/>
                </a:lnTo>
                <a:lnTo>
                  <a:pt x="256" y="152"/>
                </a:lnTo>
                <a:lnTo>
                  <a:pt x="256" y="144"/>
                </a:lnTo>
                <a:lnTo>
                  <a:pt x="248" y="136"/>
                </a:lnTo>
                <a:lnTo>
                  <a:pt x="240" y="120"/>
                </a:lnTo>
                <a:lnTo>
                  <a:pt x="240" y="104"/>
                </a:lnTo>
                <a:lnTo>
                  <a:pt x="240" y="96"/>
                </a:lnTo>
                <a:lnTo>
                  <a:pt x="240" y="80"/>
                </a:lnTo>
                <a:lnTo>
                  <a:pt x="232" y="64"/>
                </a:lnTo>
                <a:lnTo>
                  <a:pt x="224" y="64"/>
                </a:lnTo>
                <a:lnTo>
                  <a:pt x="240" y="64"/>
                </a:lnTo>
                <a:lnTo>
                  <a:pt x="240" y="56"/>
                </a:lnTo>
                <a:lnTo>
                  <a:pt x="240" y="48"/>
                </a:lnTo>
                <a:lnTo>
                  <a:pt x="248" y="48"/>
                </a:lnTo>
                <a:lnTo>
                  <a:pt x="248" y="56"/>
                </a:lnTo>
                <a:lnTo>
                  <a:pt x="248" y="48"/>
                </a:lnTo>
                <a:lnTo>
                  <a:pt x="256" y="40"/>
                </a:lnTo>
                <a:lnTo>
                  <a:pt x="256" y="24"/>
                </a:lnTo>
                <a:lnTo>
                  <a:pt x="264" y="24"/>
                </a:lnTo>
                <a:lnTo>
                  <a:pt x="264" y="32"/>
                </a:lnTo>
                <a:lnTo>
                  <a:pt x="272" y="32"/>
                </a:lnTo>
                <a:lnTo>
                  <a:pt x="264" y="40"/>
                </a:lnTo>
                <a:lnTo>
                  <a:pt x="256" y="48"/>
                </a:lnTo>
                <a:lnTo>
                  <a:pt x="256" y="56"/>
                </a:lnTo>
                <a:lnTo>
                  <a:pt x="256" y="72"/>
                </a:lnTo>
                <a:lnTo>
                  <a:pt x="256" y="80"/>
                </a:lnTo>
                <a:lnTo>
                  <a:pt x="264" y="64"/>
                </a:lnTo>
                <a:lnTo>
                  <a:pt x="272" y="72"/>
                </a:lnTo>
                <a:lnTo>
                  <a:pt x="264" y="72"/>
                </a:lnTo>
                <a:lnTo>
                  <a:pt x="264" y="80"/>
                </a:lnTo>
                <a:lnTo>
                  <a:pt x="264" y="96"/>
                </a:lnTo>
                <a:lnTo>
                  <a:pt x="256" y="104"/>
                </a:lnTo>
                <a:lnTo>
                  <a:pt x="272" y="120"/>
                </a:lnTo>
                <a:lnTo>
                  <a:pt x="264" y="120"/>
                </a:lnTo>
                <a:lnTo>
                  <a:pt x="264" y="128"/>
                </a:lnTo>
                <a:lnTo>
                  <a:pt x="272" y="128"/>
                </a:lnTo>
                <a:lnTo>
                  <a:pt x="264" y="136"/>
                </a:lnTo>
                <a:lnTo>
                  <a:pt x="272" y="152"/>
                </a:lnTo>
                <a:lnTo>
                  <a:pt x="272" y="144"/>
                </a:lnTo>
                <a:lnTo>
                  <a:pt x="280" y="152"/>
                </a:lnTo>
                <a:lnTo>
                  <a:pt x="288" y="152"/>
                </a:lnTo>
                <a:lnTo>
                  <a:pt x="288" y="144"/>
                </a:lnTo>
                <a:lnTo>
                  <a:pt x="288" y="152"/>
                </a:lnTo>
                <a:lnTo>
                  <a:pt x="296" y="152"/>
                </a:lnTo>
                <a:lnTo>
                  <a:pt x="304" y="152"/>
                </a:lnTo>
                <a:lnTo>
                  <a:pt x="296" y="160"/>
                </a:lnTo>
                <a:lnTo>
                  <a:pt x="296" y="168"/>
                </a:lnTo>
                <a:lnTo>
                  <a:pt x="304" y="168"/>
                </a:lnTo>
                <a:lnTo>
                  <a:pt x="304" y="160"/>
                </a:lnTo>
                <a:lnTo>
                  <a:pt x="304" y="168"/>
                </a:lnTo>
                <a:lnTo>
                  <a:pt x="304" y="176"/>
                </a:lnTo>
                <a:lnTo>
                  <a:pt x="304" y="184"/>
                </a:lnTo>
                <a:lnTo>
                  <a:pt x="312" y="184"/>
                </a:lnTo>
                <a:lnTo>
                  <a:pt x="320" y="184"/>
                </a:lnTo>
                <a:lnTo>
                  <a:pt x="320" y="176"/>
                </a:lnTo>
                <a:lnTo>
                  <a:pt x="336" y="168"/>
                </a:lnTo>
                <a:lnTo>
                  <a:pt x="344" y="168"/>
                </a:lnTo>
                <a:lnTo>
                  <a:pt x="344" y="144"/>
                </a:lnTo>
                <a:lnTo>
                  <a:pt x="352" y="144"/>
                </a:lnTo>
                <a:lnTo>
                  <a:pt x="352" y="120"/>
                </a:lnTo>
                <a:lnTo>
                  <a:pt x="360" y="120"/>
                </a:lnTo>
                <a:lnTo>
                  <a:pt x="352" y="152"/>
                </a:lnTo>
                <a:lnTo>
                  <a:pt x="352" y="168"/>
                </a:lnTo>
                <a:lnTo>
                  <a:pt x="352" y="176"/>
                </a:lnTo>
                <a:lnTo>
                  <a:pt x="352" y="184"/>
                </a:lnTo>
                <a:lnTo>
                  <a:pt x="352" y="176"/>
                </a:lnTo>
                <a:lnTo>
                  <a:pt x="360" y="168"/>
                </a:lnTo>
                <a:lnTo>
                  <a:pt x="360" y="128"/>
                </a:lnTo>
                <a:lnTo>
                  <a:pt x="360" y="120"/>
                </a:lnTo>
                <a:lnTo>
                  <a:pt x="312" y="128"/>
                </a:lnTo>
                <a:lnTo>
                  <a:pt x="280" y="0"/>
                </a:lnTo>
                <a:lnTo>
                  <a:pt x="0" y="56"/>
                </a:lnTo>
                <a:lnTo>
                  <a:pt x="8" y="104"/>
                </a:lnTo>
                <a:lnTo>
                  <a:pt x="32" y="80"/>
                </a:lnTo>
                <a:lnTo>
                  <a:pt x="40" y="80"/>
                </a:lnTo>
                <a:lnTo>
                  <a:pt x="48" y="72"/>
                </a:lnTo>
                <a:lnTo>
                  <a:pt x="56" y="64"/>
                </a:lnTo>
                <a:lnTo>
                  <a:pt x="72" y="64"/>
                </a:lnTo>
                <a:lnTo>
                  <a:pt x="80" y="64"/>
                </a:lnTo>
                <a:lnTo>
                  <a:pt x="88" y="48"/>
                </a:lnTo>
                <a:lnTo>
                  <a:pt x="104" y="48"/>
                </a:lnTo>
                <a:lnTo>
                  <a:pt x="112" y="48"/>
                </a:lnTo>
                <a:lnTo>
                  <a:pt x="120" y="48"/>
                </a:lnTo>
                <a:lnTo>
                  <a:pt x="128" y="48"/>
                </a:lnTo>
                <a:lnTo>
                  <a:pt x="128" y="56"/>
                </a:lnTo>
                <a:lnTo>
                  <a:pt x="144" y="64"/>
                </a:lnTo>
                <a:lnTo>
                  <a:pt x="144" y="80"/>
                </a:lnTo>
                <a:lnTo>
                  <a:pt x="136" y="80"/>
                </a:lnTo>
                <a:lnTo>
                  <a:pt x="144" y="72"/>
                </a:lnTo>
                <a:lnTo>
                  <a:pt x="160" y="72"/>
                </a:lnTo>
                <a:lnTo>
                  <a:pt x="160" y="80"/>
                </a:lnTo>
                <a:lnTo>
                  <a:pt x="160" y="88"/>
                </a:lnTo>
                <a:lnTo>
                  <a:pt x="160" y="96"/>
                </a:lnTo>
                <a:lnTo>
                  <a:pt x="184" y="96"/>
                </a:lnTo>
                <a:lnTo>
                  <a:pt x="192" y="104"/>
                </a:lnTo>
                <a:lnTo>
                  <a:pt x="200" y="96"/>
                </a:lnTo>
                <a:lnTo>
                  <a:pt x="208" y="104"/>
                </a:lnTo>
                <a:close/>
              </a:path>
            </a:pathLst>
          </a:custGeom>
          <a:solidFill>
            <a:schemeClr val="tx2">
              <a:lumMod val="20000"/>
              <a:lumOff val="80000"/>
            </a:schemeClr>
          </a:solidFill>
          <a:ln w="6350">
            <a:solidFill>
              <a:srgbClr val="000000"/>
            </a:solidFill>
            <a:round/>
            <a:headEnd/>
            <a:tailEnd/>
          </a:ln>
        </p:spPr>
        <p:txBody>
          <a:bodyPr/>
          <a:lstStyle/>
          <a:p>
            <a:endParaRPr lang="en-US"/>
          </a:p>
        </p:txBody>
      </p:sp>
      <p:sp>
        <p:nvSpPr>
          <p:cNvPr id="79" name="Freeform 76"/>
          <p:cNvSpPr>
            <a:spLocks/>
          </p:cNvSpPr>
          <p:nvPr/>
        </p:nvSpPr>
        <p:spPr bwMode="auto">
          <a:xfrm>
            <a:off x="5934862" y="3962236"/>
            <a:ext cx="686662" cy="741137"/>
          </a:xfrm>
          <a:custGeom>
            <a:avLst/>
            <a:gdLst>
              <a:gd name="T0" fmla="*/ 2147483647 w 416"/>
              <a:gd name="T1" fmla="*/ 2147483647 h 448"/>
              <a:gd name="T2" fmla="*/ 2147483647 w 416"/>
              <a:gd name="T3" fmla="*/ 2147483647 h 448"/>
              <a:gd name="T4" fmla="*/ 2147483647 w 416"/>
              <a:gd name="T5" fmla="*/ 2147483647 h 448"/>
              <a:gd name="T6" fmla="*/ 2147483647 w 416"/>
              <a:gd name="T7" fmla="*/ 2147483647 h 448"/>
              <a:gd name="T8" fmla="*/ 2147483647 w 416"/>
              <a:gd name="T9" fmla="*/ 2147483647 h 448"/>
              <a:gd name="T10" fmla="*/ 2147483647 w 416"/>
              <a:gd name="T11" fmla="*/ 2147483647 h 448"/>
              <a:gd name="T12" fmla="*/ 2147483647 w 416"/>
              <a:gd name="T13" fmla="*/ 2147483647 h 448"/>
              <a:gd name="T14" fmla="*/ 2147483647 w 416"/>
              <a:gd name="T15" fmla="*/ 2147483647 h 448"/>
              <a:gd name="T16" fmla="*/ 2147483647 w 416"/>
              <a:gd name="T17" fmla="*/ 2147483647 h 448"/>
              <a:gd name="T18" fmla="*/ 2147483647 w 416"/>
              <a:gd name="T19" fmla="*/ 2147483647 h 448"/>
              <a:gd name="T20" fmla="*/ 2147483647 w 416"/>
              <a:gd name="T21" fmla="*/ 2147483647 h 448"/>
              <a:gd name="T22" fmla="*/ 2147483647 w 416"/>
              <a:gd name="T23" fmla="*/ 2147483647 h 448"/>
              <a:gd name="T24" fmla="*/ 2147483647 w 416"/>
              <a:gd name="T25" fmla="*/ 2147483647 h 448"/>
              <a:gd name="T26" fmla="*/ 2147483647 w 416"/>
              <a:gd name="T27" fmla="*/ 2147483647 h 448"/>
              <a:gd name="T28" fmla="*/ 2147483647 w 416"/>
              <a:gd name="T29" fmla="*/ 2147483647 h 448"/>
              <a:gd name="T30" fmla="*/ 2147483647 w 416"/>
              <a:gd name="T31" fmla="*/ 2147483647 h 448"/>
              <a:gd name="T32" fmla="*/ 2147483647 w 416"/>
              <a:gd name="T33" fmla="*/ 2147483647 h 448"/>
              <a:gd name="T34" fmla="*/ 2147483647 w 416"/>
              <a:gd name="T35" fmla="*/ 2147483647 h 448"/>
              <a:gd name="T36" fmla="*/ 2147483647 w 416"/>
              <a:gd name="T37" fmla="*/ 2147483647 h 448"/>
              <a:gd name="T38" fmla="*/ 2147483647 w 416"/>
              <a:gd name="T39" fmla="*/ 2147483647 h 448"/>
              <a:gd name="T40" fmla="*/ 2147483647 w 416"/>
              <a:gd name="T41" fmla="*/ 2147483647 h 448"/>
              <a:gd name="T42" fmla="*/ 2147483647 w 416"/>
              <a:gd name="T43" fmla="*/ 2147483647 h 448"/>
              <a:gd name="T44" fmla="*/ 2147483647 w 416"/>
              <a:gd name="T45" fmla="*/ 2147483647 h 448"/>
              <a:gd name="T46" fmla="*/ 2147483647 w 416"/>
              <a:gd name="T47" fmla="*/ 2147483647 h 448"/>
              <a:gd name="T48" fmla="*/ 2147483647 w 416"/>
              <a:gd name="T49" fmla="*/ 2147483647 h 448"/>
              <a:gd name="T50" fmla="*/ 2147483647 w 416"/>
              <a:gd name="T51" fmla="*/ 2147483647 h 448"/>
              <a:gd name="T52" fmla="*/ 2147483647 w 416"/>
              <a:gd name="T53" fmla="*/ 2147483647 h 448"/>
              <a:gd name="T54" fmla="*/ 2147483647 w 416"/>
              <a:gd name="T55" fmla="*/ 2147483647 h 448"/>
              <a:gd name="T56" fmla="*/ 2147483647 w 416"/>
              <a:gd name="T57" fmla="*/ 2147483647 h 448"/>
              <a:gd name="T58" fmla="*/ 2147483647 w 416"/>
              <a:gd name="T59" fmla="*/ 2147483647 h 448"/>
              <a:gd name="T60" fmla="*/ 2147483647 w 416"/>
              <a:gd name="T61" fmla="*/ 2147483647 h 448"/>
              <a:gd name="T62" fmla="*/ 2147483647 w 416"/>
              <a:gd name="T63" fmla="*/ 2147483647 h 448"/>
              <a:gd name="T64" fmla="*/ 2147483647 w 416"/>
              <a:gd name="T65" fmla="*/ 2147483647 h 448"/>
              <a:gd name="T66" fmla="*/ 2147483647 w 416"/>
              <a:gd name="T67" fmla="*/ 2147483647 h 448"/>
              <a:gd name="T68" fmla="*/ 2147483647 w 416"/>
              <a:gd name="T69" fmla="*/ 2147483647 h 448"/>
              <a:gd name="T70" fmla="*/ 2147483647 w 416"/>
              <a:gd name="T71" fmla="*/ 2147483647 h 448"/>
              <a:gd name="T72" fmla="*/ 2147483647 w 416"/>
              <a:gd name="T73" fmla="*/ 2147483647 h 448"/>
              <a:gd name="T74" fmla="*/ 2147483647 w 416"/>
              <a:gd name="T75" fmla="*/ 2147483647 h 448"/>
              <a:gd name="T76" fmla="*/ 2147483647 w 416"/>
              <a:gd name="T77" fmla="*/ 2147483647 h 448"/>
              <a:gd name="T78" fmla="*/ 2147483647 w 416"/>
              <a:gd name="T79" fmla="*/ 2147483647 h 448"/>
              <a:gd name="T80" fmla="*/ 2147483647 w 416"/>
              <a:gd name="T81" fmla="*/ 2147483647 h 448"/>
              <a:gd name="T82" fmla="*/ 2147483647 w 416"/>
              <a:gd name="T83" fmla="*/ 0 h 448"/>
              <a:gd name="T84" fmla="*/ 2147483647 w 416"/>
              <a:gd name="T85" fmla="*/ 0 h 448"/>
              <a:gd name="T86" fmla="*/ 0 w 416"/>
              <a:gd name="T87" fmla="*/ 2147483647 h 448"/>
              <a:gd name="T88" fmla="*/ 2147483647 w 416"/>
              <a:gd name="T89" fmla="*/ 2147483647 h 448"/>
              <a:gd name="T90" fmla="*/ 2147483647 w 416"/>
              <a:gd name="T91" fmla="*/ 2147483647 h 448"/>
              <a:gd name="T92" fmla="*/ 2147483647 w 416"/>
              <a:gd name="T93" fmla="*/ 2147483647 h 448"/>
              <a:gd name="T94" fmla="*/ 2147483647 w 416"/>
              <a:gd name="T95" fmla="*/ 2147483647 h 448"/>
              <a:gd name="T96" fmla="*/ 2147483647 w 416"/>
              <a:gd name="T97" fmla="*/ 2147483647 h 448"/>
              <a:gd name="T98" fmla="*/ 2147483647 w 416"/>
              <a:gd name="T99" fmla="*/ 2147483647 h 448"/>
              <a:gd name="T100" fmla="*/ 2147483647 w 416"/>
              <a:gd name="T101" fmla="*/ 2147483647 h 448"/>
              <a:gd name="T102" fmla="*/ 2147483647 w 416"/>
              <a:gd name="T103" fmla="*/ 2147483647 h 448"/>
              <a:gd name="T104" fmla="*/ 2147483647 w 416"/>
              <a:gd name="T105" fmla="*/ 2147483647 h 448"/>
              <a:gd name="T106" fmla="*/ 2147483647 w 416"/>
              <a:gd name="T107" fmla="*/ 2147483647 h 448"/>
              <a:gd name="T108" fmla="*/ 2147483647 w 416"/>
              <a:gd name="T109" fmla="*/ 2147483647 h 448"/>
              <a:gd name="T110" fmla="*/ 2147483647 w 416"/>
              <a:gd name="T111" fmla="*/ 2147483647 h 448"/>
              <a:gd name="T112" fmla="*/ 2147483647 w 416"/>
              <a:gd name="T113" fmla="*/ 2147483647 h 448"/>
              <a:gd name="T114" fmla="*/ 2147483647 w 416"/>
              <a:gd name="T115" fmla="*/ 2147483647 h 448"/>
              <a:gd name="T116" fmla="*/ 2147483647 w 416"/>
              <a:gd name="T117" fmla="*/ 2147483647 h 448"/>
              <a:gd name="T118" fmla="*/ 2147483647 w 416"/>
              <a:gd name="T119" fmla="*/ 2147483647 h 448"/>
              <a:gd name="T120" fmla="*/ 2147483647 w 416"/>
              <a:gd name="T121" fmla="*/ 2147483647 h 448"/>
              <a:gd name="T122" fmla="*/ 2147483647 w 416"/>
              <a:gd name="T123" fmla="*/ 2147483647 h 448"/>
              <a:gd name="T124" fmla="*/ 2147483647 w 416"/>
              <a:gd name="T125" fmla="*/ 2147483647 h 44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16"/>
              <a:gd name="T190" fmla="*/ 0 h 448"/>
              <a:gd name="T191" fmla="*/ 416 w 416"/>
              <a:gd name="T192" fmla="*/ 448 h 44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16" h="448">
                <a:moveTo>
                  <a:pt x="392" y="400"/>
                </a:moveTo>
                <a:lnTo>
                  <a:pt x="392" y="392"/>
                </a:lnTo>
                <a:lnTo>
                  <a:pt x="400" y="392"/>
                </a:lnTo>
                <a:lnTo>
                  <a:pt x="400" y="384"/>
                </a:lnTo>
                <a:lnTo>
                  <a:pt x="392" y="384"/>
                </a:lnTo>
                <a:lnTo>
                  <a:pt x="392" y="376"/>
                </a:lnTo>
                <a:lnTo>
                  <a:pt x="400" y="376"/>
                </a:lnTo>
                <a:lnTo>
                  <a:pt x="392" y="376"/>
                </a:lnTo>
                <a:lnTo>
                  <a:pt x="392" y="368"/>
                </a:lnTo>
                <a:lnTo>
                  <a:pt x="384" y="360"/>
                </a:lnTo>
                <a:lnTo>
                  <a:pt x="392" y="360"/>
                </a:lnTo>
                <a:lnTo>
                  <a:pt x="392" y="368"/>
                </a:lnTo>
                <a:lnTo>
                  <a:pt x="392" y="352"/>
                </a:lnTo>
                <a:lnTo>
                  <a:pt x="392" y="344"/>
                </a:lnTo>
                <a:lnTo>
                  <a:pt x="400" y="344"/>
                </a:lnTo>
                <a:lnTo>
                  <a:pt x="400" y="328"/>
                </a:lnTo>
                <a:lnTo>
                  <a:pt x="400" y="320"/>
                </a:lnTo>
                <a:lnTo>
                  <a:pt x="408" y="320"/>
                </a:lnTo>
                <a:lnTo>
                  <a:pt x="408" y="312"/>
                </a:lnTo>
                <a:lnTo>
                  <a:pt x="400" y="312"/>
                </a:lnTo>
                <a:lnTo>
                  <a:pt x="400" y="304"/>
                </a:lnTo>
                <a:lnTo>
                  <a:pt x="408" y="304"/>
                </a:lnTo>
                <a:lnTo>
                  <a:pt x="408" y="296"/>
                </a:lnTo>
                <a:lnTo>
                  <a:pt x="408" y="288"/>
                </a:lnTo>
                <a:lnTo>
                  <a:pt x="408" y="280"/>
                </a:lnTo>
                <a:lnTo>
                  <a:pt x="416" y="272"/>
                </a:lnTo>
                <a:lnTo>
                  <a:pt x="416" y="264"/>
                </a:lnTo>
                <a:lnTo>
                  <a:pt x="408" y="264"/>
                </a:lnTo>
                <a:lnTo>
                  <a:pt x="408" y="256"/>
                </a:lnTo>
                <a:lnTo>
                  <a:pt x="408" y="240"/>
                </a:lnTo>
                <a:lnTo>
                  <a:pt x="384" y="216"/>
                </a:lnTo>
                <a:lnTo>
                  <a:pt x="376" y="208"/>
                </a:lnTo>
                <a:lnTo>
                  <a:pt x="376" y="184"/>
                </a:lnTo>
                <a:lnTo>
                  <a:pt x="352" y="176"/>
                </a:lnTo>
                <a:lnTo>
                  <a:pt x="344" y="168"/>
                </a:lnTo>
                <a:lnTo>
                  <a:pt x="336" y="160"/>
                </a:lnTo>
                <a:lnTo>
                  <a:pt x="320" y="152"/>
                </a:lnTo>
                <a:lnTo>
                  <a:pt x="320" y="136"/>
                </a:lnTo>
                <a:lnTo>
                  <a:pt x="312" y="128"/>
                </a:lnTo>
                <a:lnTo>
                  <a:pt x="304" y="128"/>
                </a:lnTo>
                <a:lnTo>
                  <a:pt x="296" y="120"/>
                </a:lnTo>
                <a:lnTo>
                  <a:pt x="288" y="104"/>
                </a:lnTo>
                <a:lnTo>
                  <a:pt x="280" y="104"/>
                </a:lnTo>
                <a:lnTo>
                  <a:pt x="264" y="104"/>
                </a:lnTo>
                <a:lnTo>
                  <a:pt x="256" y="88"/>
                </a:lnTo>
                <a:lnTo>
                  <a:pt x="248" y="80"/>
                </a:lnTo>
                <a:lnTo>
                  <a:pt x="240" y="56"/>
                </a:lnTo>
                <a:lnTo>
                  <a:pt x="232" y="48"/>
                </a:lnTo>
                <a:lnTo>
                  <a:pt x="224" y="48"/>
                </a:lnTo>
                <a:lnTo>
                  <a:pt x="216" y="48"/>
                </a:lnTo>
                <a:lnTo>
                  <a:pt x="208" y="40"/>
                </a:lnTo>
                <a:lnTo>
                  <a:pt x="200" y="40"/>
                </a:lnTo>
                <a:lnTo>
                  <a:pt x="184" y="40"/>
                </a:lnTo>
                <a:lnTo>
                  <a:pt x="184" y="16"/>
                </a:lnTo>
                <a:lnTo>
                  <a:pt x="200" y="0"/>
                </a:lnTo>
                <a:lnTo>
                  <a:pt x="104" y="16"/>
                </a:lnTo>
                <a:lnTo>
                  <a:pt x="0" y="24"/>
                </a:lnTo>
                <a:lnTo>
                  <a:pt x="56" y="232"/>
                </a:lnTo>
                <a:lnTo>
                  <a:pt x="72" y="264"/>
                </a:lnTo>
                <a:lnTo>
                  <a:pt x="80" y="272"/>
                </a:lnTo>
                <a:lnTo>
                  <a:pt x="80" y="288"/>
                </a:lnTo>
                <a:lnTo>
                  <a:pt x="88" y="288"/>
                </a:lnTo>
                <a:lnTo>
                  <a:pt x="88" y="296"/>
                </a:lnTo>
                <a:lnTo>
                  <a:pt x="72" y="304"/>
                </a:lnTo>
                <a:lnTo>
                  <a:pt x="72" y="312"/>
                </a:lnTo>
                <a:lnTo>
                  <a:pt x="72" y="336"/>
                </a:lnTo>
                <a:lnTo>
                  <a:pt x="72" y="360"/>
                </a:lnTo>
                <a:lnTo>
                  <a:pt x="80" y="368"/>
                </a:lnTo>
                <a:lnTo>
                  <a:pt x="80" y="384"/>
                </a:lnTo>
                <a:lnTo>
                  <a:pt x="80" y="392"/>
                </a:lnTo>
                <a:lnTo>
                  <a:pt x="96" y="424"/>
                </a:lnTo>
                <a:lnTo>
                  <a:pt x="112" y="448"/>
                </a:lnTo>
                <a:lnTo>
                  <a:pt x="336" y="432"/>
                </a:lnTo>
                <a:lnTo>
                  <a:pt x="344" y="448"/>
                </a:lnTo>
                <a:lnTo>
                  <a:pt x="360" y="448"/>
                </a:lnTo>
                <a:lnTo>
                  <a:pt x="360" y="440"/>
                </a:lnTo>
                <a:lnTo>
                  <a:pt x="352" y="432"/>
                </a:lnTo>
                <a:lnTo>
                  <a:pt x="352" y="424"/>
                </a:lnTo>
                <a:lnTo>
                  <a:pt x="352" y="408"/>
                </a:lnTo>
                <a:lnTo>
                  <a:pt x="360" y="400"/>
                </a:lnTo>
                <a:lnTo>
                  <a:pt x="368" y="408"/>
                </a:lnTo>
                <a:lnTo>
                  <a:pt x="384" y="408"/>
                </a:lnTo>
                <a:lnTo>
                  <a:pt x="392" y="408"/>
                </a:lnTo>
                <a:lnTo>
                  <a:pt x="400" y="408"/>
                </a:lnTo>
                <a:lnTo>
                  <a:pt x="400" y="400"/>
                </a:lnTo>
                <a:lnTo>
                  <a:pt x="392" y="400"/>
                </a:lnTo>
                <a:close/>
              </a:path>
            </a:pathLst>
          </a:custGeom>
          <a:solidFill>
            <a:schemeClr val="accent2">
              <a:lumMod val="20000"/>
              <a:lumOff val="80000"/>
            </a:schemeClr>
          </a:solidFill>
          <a:ln w="6350">
            <a:solidFill>
              <a:srgbClr val="000000"/>
            </a:solidFill>
            <a:round/>
            <a:headEnd/>
            <a:tailEnd/>
          </a:ln>
        </p:spPr>
        <p:txBody>
          <a:bodyPr/>
          <a:lstStyle/>
          <a:p>
            <a:endParaRPr lang="en-US"/>
          </a:p>
        </p:txBody>
      </p:sp>
      <p:sp>
        <p:nvSpPr>
          <p:cNvPr id="80" name="Freeform 77"/>
          <p:cNvSpPr>
            <a:spLocks/>
          </p:cNvSpPr>
          <p:nvPr/>
        </p:nvSpPr>
        <p:spPr bwMode="auto">
          <a:xfrm>
            <a:off x="7484510" y="2497165"/>
            <a:ext cx="93179" cy="133319"/>
          </a:xfrm>
          <a:custGeom>
            <a:avLst/>
            <a:gdLst>
              <a:gd name="T0" fmla="*/ 2147483647 w 56"/>
              <a:gd name="T1" fmla="*/ 2147483647 h 80"/>
              <a:gd name="T2" fmla="*/ 2147483647 w 56"/>
              <a:gd name="T3" fmla="*/ 2147483647 h 80"/>
              <a:gd name="T4" fmla="*/ 2147483647 w 56"/>
              <a:gd name="T5" fmla="*/ 2147483647 h 80"/>
              <a:gd name="T6" fmla="*/ 2147483647 w 56"/>
              <a:gd name="T7" fmla="*/ 2147483647 h 80"/>
              <a:gd name="T8" fmla="*/ 2147483647 w 56"/>
              <a:gd name="T9" fmla="*/ 2147483647 h 80"/>
              <a:gd name="T10" fmla="*/ 2147483647 w 56"/>
              <a:gd name="T11" fmla="*/ 2147483647 h 80"/>
              <a:gd name="T12" fmla="*/ 2147483647 w 56"/>
              <a:gd name="T13" fmla="*/ 2147483647 h 80"/>
              <a:gd name="T14" fmla="*/ 2147483647 w 56"/>
              <a:gd name="T15" fmla="*/ 2147483647 h 80"/>
              <a:gd name="T16" fmla="*/ 2147483647 w 56"/>
              <a:gd name="T17" fmla="*/ 2147483647 h 80"/>
              <a:gd name="T18" fmla="*/ 2147483647 w 56"/>
              <a:gd name="T19" fmla="*/ 2147483647 h 80"/>
              <a:gd name="T20" fmla="*/ 2147483647 w 56"/>
              <a:gd name="T21" fmla="*/ 2147483647 h 80"/>
              <a:gd name="T22" fmla="*/ 2147483647 w 56"/>
              <a:gd name="T23" fmla="*/ 2147483647 h 80"/>
              <a:gd name="T24" fmla="*/ 2147483647 w 56"/>
              <a:gd name="T25" fmla="*/ 2147483647 h 80"/>
              <a:gd name="T26" fmla="*/ 2147483647 w 56"/>
              <a:gd name="T27" fmla="*/ 2147483647 h 80"/>
              <a:gd name="T28" fmla="*/ 2147483647 w 56"/>
              <a:gd name="T29" fmla="*/ 2147483647 h 80"/>
              <a:gd name="T30" fmla="*/ 2147483647 w 56"/>
              <a:gd name="T31" fmla="*/ 2147483647 h 80"/>
              <a:gd name="T32" fmla="*/ 2147483647 w 56"/>
              <a:gd name="T33" fmla="*/ 2147483647 h 80"/>
              <a:gd name="T34" fmla="*/ 2147483647 w 56"/>
              <a:gd name="T35" fmla="*/ 2147483647 h 80"/>
              <a:gd name="T36" fmla="*/ 2147483647 w 56"/>
              <a:gd name="T37" fmla="*/ 2147483647 h 80"/>
              <a:gd name="T38" fmla="*/ 2147483647 w 56"/>
              <a:gd name="T39" fmla="*/ 2147483647 h 80"/>
              <a:gd name="T40" fmla="*/ 2147483647 w 56"/>
              <a:gd name="T41" fmla="*/ 2147483647 h 80"/>
              <a:gd name="T42" fmla="*/ 2147483647 w 56"/>
              <a:gd name="T43" fmla="*/ 2147483647 h 80"/>
              <a:gd name="T44" fmla="*/ 2147483647 w 56"/>
              <a:gd name="T45" fmla="*/ 2147483647 h 80"/>
              <a:gd name="T46" fmla="*/ 2147483647 w 56"/>
              <a:gd name="T47" fmla="*/ 2147483647 h 80"/>
              <a:gd name="T48" fmla="*/ 2147483647 w 56"/>
              <a:gd name="T49" fmla="*/ 2147483647 h 80"/>
              <a:gd name="T50" fmla="*/ 2147483647 w 56"/>
              <a:gd name="T51" fmla="*/ 2147483647 h 80"/>
              <a:gd name="T52" fmla="*/ 2147483647 w 56"/>
              <a:gd name="T53" fmla="*/ 2147483647 h 80"/>
              <a:gd name="T54" fmla="*/ 2147483647 w 56"/>
              <a:gd name="T55" fmla="*/ 2147483647 h 80"/>
              <a:gd name="T56" fmla="*/ 2147483647 w 56"/>
              <a:gd name="T57" fmla="*/ 2147483647 h 80"/>
              <a:gd name="T58" fmla="*/ 2147483647 w 56"/>
              <a:gd name="T59" fmla="*/ 2147483647 h 80"/>
              <a:gd name="T60" fmla="*/ 2147483647 w 56"/>
              <a:gd name="T61" fmla="*/ 2147483647 h 80"/>
              <a:gd name="T62" fmla="*/ 2147483647 w 56"/>
              <a:gd name="T63" fmla="*/ 2147483647 h 80"/>
              <a:gd name="T64" fmla="*/ 2147483647 w 56"/>
              <a:gd name="T65" fmla="*/ 0 h 80"/>
              <a:gd name="T66" fmla="*/ 2147483647 w 56"/>
              <a:gd name="T67" fmla="*/ 0 h 80"/>
              <a:gd name="T68" fmla="*/ 0 w 56"/>
              <a:gd name="T69" fmla="*/ 2147483647 h 80"/>
              <a:gd name="T70" fmla="*/ 0 w 56"/>
              <a:gd name="T71" fmla="*/ 2147483647 h 80"/>
              <a:gd name="T72" fmla="*/ 2147483647 w 56"/>
              <a:gd name="T73" fmla="*/ 2147483647 h 80"/>
              <a:gd name="T74" fmla="*/ 2147483647 w 56"/>
              <a:gd name="T75" fmla="*/ 2147483647 h 80"/>
              <a:gd name="T76" fmla="*/ 2147483647 w 56"/>
              <a:gd name="T77" fmla="*/ 2147483647 h 8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6"/>
              <a:gd name="T118" fmla="*/ 0 h 80"/>
              <a:gd name="T119" fmla="*/ 56 w 56"/>
              <a:gd name="T120" fmla="*/ 80 h 8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6" h="80">
                <a:moveTo>
                  <a:pt x="8" y="72"/>
                </a:moveTo>
                <a:lnTo>
                  <a:pt x="8" y="72"/>
                </a:lnTo>
                <a:lnTo>
                  <a:pt x="8" y="80"/>
                </a:lnTo>
                <a:lnTo>
                  <a:pt x="16" y="80"/>
                </a:lnTo>
                <a:lnTo>
                  <a:pt x="24" y="72"/>
                </a:lnTo>
                <a:lnTo>
                  <a:pt x="32" y="64"/>
                </a:lnTo>
                <a:lnTo>
                  <a:pt x="40" y="64"/>
                </a:lnTo>
                <a:lnTo>
                  <a:pt x="40" y="56"/>
                </a:lnTo>
                <a:lnTo>
                  <a:pt x="32" y="24"/>
                </a:lnTo>
                <a:lnTo>
                  <a:pt x="40" y="32"/>
                </a:lnTo>
                <a:lnTo>
                  <a:pt x="48" y="32"/>
                </a:lnTo>
                <a:lnTo>
                  <a:pt x="56" y="48"/>
                </a:lnTo>
                <a:lnTo>
                  <a:pt x="56" y="32"/>
                </a:lnTo>
                <a:lnTo>
                  <a:pt x="48" y="32"/>
                </a:lnTo>
                <a:lnTo>
                  <a:pt x="40" y="24"/>
                </a:lnTo>
                <a:lnTo>
                  <a:pt x="32" y="16"/>
                </a:lnTo>
                <a:lnTo>
                  <a:pt x="24" y="0"/>
                </a:lnTo>
                <a:lnTo>
                  <a:pt x="0" y="8"/>
                </a:lnTo>
                <a:lnTo>
                  <a:pt x="16" y="64"/>
                </a:lnTo>
                <a:lnTo>
                  <a:pt x="8" y="72"/>
                </a:lnTo>
                <a:close/>
              </a:path>
            </a:pathLst>
          </a:custGeom>
          <a:solidFill>
            <a:schemeClr val="accent2">
              <a:lumMod val="20000"/>
              <a:lumOff val="80000"/>
            </a:schemeClr>
          </a:solidFill>
          <a:ln w="6350">
            <a:solidFill>
              <a:srgbClr val="000000"/>
            </a:solidFill>
            <a:round/>
            <a:headEnd/>
            <a:tailEnd/>
          </a:ln>
        </p:spPr>
        <p:txBody>
          <a:bodyPr/>
          <a:lstStyle/>
          <a:p>
            <a:endParaRPr lang="en-US"/>
          </a:p>
        </p:txBody>
      </p:sp>
      <p:sp>
        <p:nvSpPr>
          <p:cNvPr id="81" name="Freeform 78"/>
          <p:cNvSpPr>
            <a:spLocks/>
          </p:cNvSpPr>
          <p:nvPr/>
        </p:nvSpPr>
        <p:spPr bwMode="auto">
          <a:xfrm>
            <a:off x="7258012" y="2666322"/>
            <a:ext cx="237967" cy="144787"/>
          </a:xfrm>
          <a:custGeom>
            <a:avLst/>
            <a:gdLst>
              <a:gd name="T0" fmla="*/ 0 w 144"/>
              <a:gd name="T1" fmla="*/ 2147483647 h 88"/>
              <a:gd name="T2" fmla="*/ 0 w 144"/>
              <a:gd name="T3" fmla="*/ 2147483647 h 88"/>
              <a:gd name="T4" fmla="*/ 2147483647 w 144"/>
              <a:gd name="T5" fmla="*/ 2147483647 h 88"/>
              <a:gd name="T6" fmla="*/ 2147483647 w 144"/>
              <a:gd name="T7" fmla="*/ 2147483647 h 88"/>
              <a:gd name="T8" fmla="*/ 2147483647 w 144"/>
              <a:gd name="T9" fmla="*/ 2147483647 h 88"/>
              <a:gd name="T10" fmla="*/ 2147483647 w 144"/>
              <a:gd name="T11" fmla="*/ 2147483647 h 88"/>
              <a:gd name="T12" fmla="*/ 2147483647 w 144"/>
              <a:gd name="T13" fmla="*/ 2147483647 h 88"/>
              <a:gd name="T14" fmla="*/ 2147483647 w 144"/>
              <a:gd name="T15" fmla="*/ 2147483647 h 88"/>
              <a:gd name="T16" fmla="*/ 2147483647 w 144"/>
              <a:gd name="T17" fmla="*/ 2147483647 h 88"/>
              <a:gd name="T18" fmla="*/ 2147483647 w 144"/>
              <a:gd name="T19" fmla="*/ 2147483647 h 88"/>
              <a:gd name="T20" fmla="*/ 2147483647 w 144"/>
              <a:gd name="T21" fmla="*/ 0 h 88"/>
              <a:gd name="T22" fmla="*/ 2147483647 w 144"/>
              <a:gd name="T23" fmla="*/ 2147483647 h 88"/>
              <a:gd name="T24" fmla="*/ 2147483647 w 144"/>
              <a:gd name="T25" fmla="*/ 2147483647 h 88"/>
              <a:gd name="T26" fmla="*/ 2147483647 w 144"/>
              <a:gd name="T27" fmla="*/ 2147483647 h 88"/>
              <a:gd name="T28" fmla="*/ 2147483647 w 144"/>
              <a:gd name="T29" fmla="*/ 2147483647 h 88"/>
              <a:gd name="T30" fmla="*/ 2147483647 w 144"/>
              <a:gd name="T31" fmla="*/ 2147483647 h 88"/>
              <a:gd name="T32" fmla="*/ 2147483647 w 144"/>
              <a:gd name="T33" fmla="*/ 2147483647 h 88"/>
              <a:gd name="T34" fmla="*/ 2147483647 w 144"/>
              <a:gd name="T35" fmla="*/ 2147483647 h 88"/>
              <a:gd name="T36" fmla="*/ 2147483647 w 144"/>
              <a:gd name="T37" fmla="*/ 2147483647 h 88"/>
              <a:gd name="T38" fmla="*/ 2147483647 w 144"/>
              <a:gd name="T39" fmla="*/ 2147483647 h 88"/>
              <a:gd name="T40" fmla="*/ 2147483647 w 144"/>
              <a:gd name="T41" fmla="*/ 2147483647 h 88"/>
              <a:gd name="T42" fmla="*/ 2147483647 w 144"/>
              <a:gd name="T43" fmla="*/ 2147483647 h 88"/>
              <a:gd name="T44" fmla="*/ 2147483647 w 144"/>
              <a:gd name="T45" fmla="*/ 2147483647 h 88"/>
              <a:gd name="T46" fmla="*/ 2147483647 w 144"/>
              <a:gd name="T47" fmla="*/ 2147483647 h 88"/>
              <a:gd name="T48" fmla="*/ 2147483647 w 144"/>
              <a:gd name="T49" fmla="*/ 0 h 88"/>
              <a:gd name="T50" fmla="*/ 2147483647 w 144"/>
              <a:gd name="T51" fmla="*/ 0 h 88"/>
              <a:gd name="T52" fmla="*/ 2147483647 w 144"/>
              <a:gd name="T53" fmla="*/ 2147483647 h 88"/>
              <a:gd name="T54" fmla="*/ 2147483647 w 144"/>
              <a:gd name="T55" fmla="*/ 2147483647 h 88"/>
              <a:gd name="T56" fmla="*/ 2147483647 w 144"/>
              <a:gd name="T57" fmla="*/ 2147483647 h 88"/>
              <a:gd name="T58" fmla="*/ 2147483647 w 144"/>
              <a:gd name="T59" fmla="*/ 2147483647 h 88"/>
              <a:gd name="T60" fmla="*/ 2147483647 w 144"/>
              <a:gd name="T61" fmla="*/ 2147483647 h 88"/>
              <a:gd name="T62" fmla="*/ 2147483647 w 144"/>
              <a:gd name="T63" fmla="*/ 2147483647 h 88"/>
              <a:gd name="T64" fmla="*/ 2147483647 w 144"/>
              <a:gd name="T65" fmla="*/ 2147483647 h 88"/>
              <a:gd name="T66" fmla="*/ 2147483647 w 144"/>
              <a:gd name="T67" fmla="*/ 2147483647 h 88"/>
              <a:gd name="T68" fmla="*/ 2147483647 w 144"/>
              <a:gd name="T69" fmla="*/ 2147483647 h 88"/>
              <a:gd name="T70" fmla="*/ 2147483647 w 144"/>
              <a:gd name="T71" fmla="*/ 2147483647 h 88"/>
              <a:gd name="T72" fmla="*/ 2147483647 w 144"/>
              <a:gd name="T73" fmla="*/ 2147483647 h 88"/>
              <a:gd name="T74" fmla="*/ 0 w 144"/>
              <a:gd name="T75" fmla="*/ 2147483647 h 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4"/>
              <a:gd name="T115" fmla="*/ 0 h 88"/>
              <a:gd name="T116" fmla="*/ 144 w 144"/>
              <a:gd name="T117" fmla="*/ 88 h 8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4" h="88">
                <a:moveTo>
                  <a:pt x="0" y="88"/>
                </a:moveTo>
                <a:lnTo>
                  <a:pt x="0" y="88"/>
                </a:lnTo>
                <a:lnTo>
                  <a:pt x="0" y="80"/>
                </a:lnTo>
                <a:lnTo>
                  <a:pt x="0" y="72"/>
                </a:lnTo>
                <a:lnTo>
                  <a:pt x="8" y="64"/>
                </a:lnTo>
                <a:lnTo>
                  <a:pt x="16" y="64"/>
                </a:lnTo>
                <a:lnTo>
                  <a:pt x="16" y="56"/>
                </a:lnTo>
                <a:lnTo>
                  <a:pt x="16" y="48"/>
                </a:lnTo>
                <a:lnTo>
                  <a:pt x="24" y="48"/>
                </a:lnTo>
                <a:lnTo>
                  <a:pt x="32" y="40"/>
                </a:lnTo>
                <a:lnTo>
                  <a:pt x="48" y="40"/>
                </a:lnTo>
                <a:lnTo>
                  <a:pt x="48" y="32"/>
                </a:lnTo>
                <a:lnTo>
                  <a:pt x="64" y="32"/>
                </a:lnTo>
                <a:lnTo>
                  <a:pt x="88" y="24"/>
                </a:lnTo>
                <a:lnTo>
                  <a:pt x="104" y="0"/>
                </a:lnTo>
                <a:lnTo>
                  <a:pt x="112" y="0"/>
                </a:lnTo>
                <a:lnTo>
                  <a:pt x="112" y="8"/>
                </a:lnTo>
                <a:lnTo>
                  <a:pt x="104" y="8"/>
                </a:lnTo>
                <a:lnTo>
                  <a:pt x="104" y="16"/>
                </a:lnTo>
                <a:lnTo>
                  <a:pt x="96" y="24"/>
                </a:lnTo>
                <a:lnTo>
                  <a:pt x="96" y="32"/>
                </a:lnTo>
                <a:lnTo>
                  <a:pt x="96" y="40"/>
                </a:lnTo>
                <a:lnTo>
                  <a:pt x="104" y="32"/>
                </a:lnTo>
                <a:lnTo>
                  <a:pt x="104" y="24"/>
                </a:lnTo>
                <a:lnTo>
                  <a:pt x="112" y="16"/>
                </a:lnTo>
                <a:lnTo>
                  <a:pt x="120" y="8"/>
                </a:lnTo>
                <a:lnTo>
                  <a:pt x="128" y="8"/>
                </a:lnTo>
                <a:lnTo>
                  <a:pt x="136" y="8"/>
                </a:lnTo>
                <a:lnTo>
                  <a:pt x="136" y="0"/>
                </a:lnTo>
                <a:lnTo>
                  <a:pt x="144" y="0"/>
                </a:lnTo>
                <a:lnTo>
                  <a:pt x="144" y="8"/>
                </a:lnTo>
                <a:lnTo>
                  <a:pt x="128" y="16"/>
                </a:lnTo>
                <a:lnTo>
                  <a:pt x="96" y="48"/>
                </a:lnTo>
                <a:lnTo>
                  <a:pt x="80" y="56"/>
                </a:lnTo>
                <a:lnTo>
                  <a:pt x="72" y="64"/>
                </a:lnTo>
                <a:lnTo>
                  <a:pt x="80" y="56"/>
                </a:lnTo>
                <a:lnTo>
                  <a:pt x="80" y="48"/>
                </a:lnTo>
                <a:lnTo>
                  <a:pt x="64" y="56"/>
                </a:lnTo>
                <a:lnTo>
                  <a:pt x="56" y="56"/>
                </a:lnTo>
                <a:lnTo>
                  <a:pt x="48" y="64"/>
                </a:lnTo>
                <a:lnTo>
                  <a:pt x="32" y="72"/>
                </a:lnTo>
                <a:lnTo>
                  <a:pt x="16" y="88"/>
                </a:lnTo>
                <a:lnTo>
                  <a:pt x="8" y="88"/>
                </a:lnTo>
                <a:lnTo>
                  <a:pt x="16" y="88"/>
                </a:lnTo>
                <a:lnTo>
                  <a:pt x="16" y="80"/>
                </a:lnTo>
                <a:lnTo>
                  <a:pt x="8" y="80"/>
                </a:lnTo>
                <a:lnTo>
                  <a:pt x="0" y="88"/>
                </a:lnTo>
                <a:close/>
              </a:path>
            </a:pathLst>
          </a:custGeom>
          <a:solidFill>
            <a:schemeClr val="tx2">
              <a:lumMod val="40000"/>
              <a:lumOff val="60000"/>
            </a:schemeClr>
          </a:solidFill>
          <a:ln w="6350">
            <a:solidFill>
              <a:srgbClr val="000000"/>
            </a:solidFill>
            <a:round/>
            <a:headEnd/>
            <a:tailEnd/>
          </a:ln>
        </p:spPr>
        <p:txBody>
          <a:bodyPr/>
          <a:lstStyle/>
          <a:p>
            <a:endParaRPr lang="en-US"/>
          </a:p>
        </p:txBody>
      </p:sp>
      <p:sp>
        <p:nvSpPr>
          <p:cNvPr id="82" name="Rectangle 79"/>
          <p:cNvSpPr>
            <a:spLocks noChangeArrowheads="1"/>
          </p:cNvSpPr>
          <p:nvPr/>
        </p:nvSpPr>
        <p:spPr bwMode="auto">
          <a:xfrm>
            <a:off x="2888606" y="1882181"/>
            <a:ext cx="131885" cy="110382"/>
          </a:xfrm>
          <a:prstGeom prst="rect">
            <a:avLst/>
          </a:prstGeom>
          <a:noFill/>
          <a:ln w="9525">
            <a:noFill/>
            <a:miter lim="800000"/>
            <a:headEnd/>
            <a:tailEnd/>
          </a:ln>
        </p:spPr>
        <p:txBody>
          <a:bodyPr wrap="none" lIns="0" tIns="0" rIns="0" bIns="0">
            <a:spAutoFit/>
          </a:bodyPr>
          <a:lstStyle/>
          <a:p>
            <a:pPr eaLnBrk="0" hangingPunct="0"/>
            <a:r>
              <a:rPr lang="en-US" sz="800">
                <a:solidFill>
                  <a:srgbClr val="000000"/>
                </a:solidFill>
                <a:latin typeface="Arial" charset="0"/>
              </a:rPr>
              <a:t>MT</a:t>
            </a:r>
            <a:endParaRPr lang="en-US" sz="800">
              <a:latin typeface="Arial" charset="0"/>
            </a:endParaRPr>
          </a:p>
        </p:txBody>
      </p:sp>
      <p:sp>
        <p:nvSpPr>
          <p:cNvPr id="83" name="Rectangle 80"/>
          <p:cNvSpPr>
            <a:spLocks noChangeArrowheads="1"/>
          </p:cNvSpPr>
          <p:nvPr/>
        </p:nvSpPr>
        <p:spPr bwMode="auto">
          <a:xfrm>
            <a:off x="3054896" y="2586044"/>
            <a:ext cx="147654" cy="110383"/>
          </a:xfrm>
          <a:prstGeom prst="rect">
            <a:avLst/>
          </a:prstGeom>
          <a:noFill/>
          <a:ln w="9525">
            <a:noFill/>
            <a:miter lim="800000"/>
            <a:headEnd/>
            <a:tailEnd/>
          </a:ln>
        </p:spPr>
        <p:txBody>
          <a:bodyPr wrap="none" lIns="0" tIns="0" rIns="0" bIns="0">
            <a:spAutoFit/>
          </a:bodyPr>
          <a:lstStyle/>
          <a:p>
            <a:pPr eaLnBrk="0" hangingPunct="0"/>
            <a:r>
              <a:rPr lang="en-US" sz="800">
                <a:solidFill>
                  <a:srgbClr val="000000"/>
                </a:solidFill>
                <a:latin typeface="Arial" charset="0"/>
              </a:rPr>
              <a:t>WY</a:t>
            </a:r>
            <a:endParaRPr lang="en-US" sz="800">
              <a:latin typeface="Arial" charset="0"/>
            </a:endParaRPr>
          </a:p>
        </p:txBody>
      </p:sp>
      <p:sp>
        <p:nvSpPr>
          <p:cNvPr id="84" name="Rectangle 81"/>
          <p:cNvSpPr>
            <a:spLocks noChangeArrowheads="1"/>
          </p:cNvSpPr>
          <p:nvPr/>
        </p:nvSpPr>
        <p:spPr bwMode="auto">
          <a:xfrm>
            <a:off x="2330962" y="2376749"/>
            <a:ext cx="91746" cy="110383"/>
          </a:xfrm>
          <a:prstGeom prst="rect">
            <a:avLst/>
          </a:prstGeom>
          <a:noFill/>
          <a:ln w="9525">
            <a:noFill/>
            <a:miter lim="800000"/>
            <a:headEnd/>
            <a:tailEnd/>
          </a:ln>
        </p:spPr>
        <p:txBody>
          <a:bodyPr wrap="none" lIns="0" tIns="0" rIns="0" bIns="0">
            <a:spAutoFit/>
          </a:bodyPr>
          <a:lstStyle/>
          <a:p>
            <a:pPr eaLnBrk="0" hangingPunct="0"/>
            <a:r>
              <a:rPr lang="en-US" sz="800">
                <a:solidFill>
                  <a:srgbClr val="000000"/>
                </a:solidFill>
                <a:latin typeface="Arial" charset="0"/>
              </a:rPr>
              <a:t>ID</a:t>
            </a:r>
            <a:endParaRPr lang="en-US" sz="800">
              <a:latin typeface="Arial" charset="0"/>
            </a:endParaRPr>
          </a:p>
        </p:txBody>
      </p:sp>
      <p:sp>
        <p:nvSpPr>
          <p:cNvPr id="85" name="Rectangle 82"/>
          <p:cNvSpPr>
            <a:spLocks noChangeArrowheads="1"/>
          </p:cNvSpPr>
          <p:nvPr/>
        </p:nvSpPr>
        <p:spPr bwMode="auto">
          <a:xfrm>
            <a:off x="1727445" y="1622711"/>
            <a:ext cx="147654" cy="110383"/>
          </a:xfrm>
          <a:prstGeom prst="rect">
            <a:avLst/>
          </a:prstGeom>
          <a:noFill/>
          <a:ln w="9525">
            <a:noFill/>
            <a:miter lim="800000"/>
            <a:headEnd/>
            <a:tailEnd/>
          </a:ln>
        </p:spPr>
        <p:txBody>
          <a:bodyPr wrap="none" lIns="0" tIns="0" rIns="0" bIns="0">
            <a:spAutoFit/>
          </a:bodyPr>
          <a:lstStyle/>
          <a:p>
            <a:pPr eaLnBrk="0" hangingPunct="0"/>
            <a:r>
              <a:rPr lang="en-US" sz="800" dirty="0">
                <a:solidFill>
                  <a:srgbClr val="000000"/>
                </a:solidFill>
                <a:latin typeface="Arial" charset="0"/>
              </a:rPr>
              <a:t>WA</a:t>
            </a:r>
            <a:endParaRPr lang="en-US" sz="800" dirty="0">
              <a:latin typeface="Arial" charset="0"/>
            </a:endParaRPr>
          </a:p>
        </p:txBody>
      </p:sp>
      <p:sp>
        <p:nvSpPr>
          <p:cNvPr id="86" name="Rectangle 83"/>
          <p:cNvSpPr>
            <a:spLocks noChangeArrowheads="1"/>
          </p:cNvSpPr>
          <p:nvPr/>
        </p:nvSpPr>
        <p:spPr bwMode="auto">
          <a:xfrm>
            <a:off x="1559722" y="2151685"/>
            <a:ext cx="137619" cy="110382"/>
          </a:xfrm>
          <a:prstGeom prst="rect">
            <a:avLst/>
          </a:prstGeom>
          <a:noFill/>
          <a:ln w="9525">
            <a:noFill/>
            <a:miter lim="800000"/>
            <a:headEnd/>
            <a:tailEnd/>
          </a:ln>
        </p:spPr>
        <p:txBody>
          <a:bodyPr wrap="none" lIns="0" tIns="0" rIns="0" bIns="0">
            <a:spAutoFit/>
          </a:bodyPr>
          <a:lstStyle/>
          <a:p>
            <a:pPr eaLnBrk="0" hangingPunct="0"/>
            <a:r>
              <a:rPr lang="en-US" sz="800" dirty="0">
                <a:solidFill>
                  <a:srgbClr val="000000"/>
                </a:solidFill>
                <a:latin typeface="Arial" charset="0"/>
              </a:rPr>
              <a:t>OR</a:t>
            </a:r>
            <a:endParaRPr lang="en-US" sz="800" dirty="0">
              <a:latin typeface="Arial" charset="0"/>
            </a:endParaRPr>
          </a:p>
        </p:txBody>
      </p:sp>
      <p:sp>
        <p:nvSpPr>
          <p:cNvPr id="87" name="Rectangle 84"/>
          <p:cNvSpPr>
            <a:spLocks noChangeArrowheads="1"/>
          </p:cNvSpPr>
          <p:nvPr/>
        </p:nvSpPr>
        <p:spPr bwMode="auto">
          <a:xfrm>
            <a:off x="1844995" y="2944427"/>
            <a:ext cx="127584" cy="110383"/>
          </a:xfrm>
          <a:prstGeom prst="rect">
            <a:avLst/>
          </a:prstGeom>
          <a:noFill/>
          <a:ln w="9525">
            <a:noFill/>
            <a:miter lim="800000"/>
            <a:headEnd/>
            <a:tailEnd/>
          </a:ln>
        </p:spPr>
        <p:txBody>
          <a:bodyPr wrap="none" lIns="0" tIns="0" rIns="0" bIns="0">
            <a:spAutoFit/>
          </a:bodyPr>
          <a:lstStyle/>
          <a:p>
            <a:pPr eaLnBrk="0" hangingPunct="0"/>
            <a:r>
              <a:rPr lang="en-US" sz="800" dirty="0">
                <a:solidFill>
                  <a:srgbClr val="000000"/>
                </a:solidFill>
                <a:latin typeface="Arial" charset="0"/>
              </a:rPr>
              <a:t>NV</a:t>
            </a:r>
            <a:endParaRPr lang="en-US" sz="800" dirty="0">
              <a:latin typeface="Arial" charset="0"/>
            </a:endParaRPr>
          </a:p>
        </p:txBody>
      </p:sp>
      <p:sp>
        <p:nvSpPr>
          <p:cNvPr id="88" name="Rectangle 85"/>
          <p:cNvSpPr>
            <a:spLocks noChangeArrowheads="1"/>
          </p:cNvSpPr>
          <p:nvPr/>
        </p:nvSpPr>
        <p:spPr bwMode="auto">
          <a:xfrm>
            <a:off x="2494385" y="3190995"/>
            <a:ext cx="121850" cy="110383"/>
          </a:xfrm>
          <a:prstGeom prst="rect">
            <a:avLst/>
          </a:prstGeom>
          <a:noFill/>
          <a:ln w="9525">
            <a:noFill/>
            <a:miter lim="800000"/>
            <a:headEnd/>
            <a:tailEnd/>
          </a:ln>
        </p:spPr>
        <p:txBody>
          <a:bodyPr wrap="none" lIns="0" tIns="0" rIns="0" bIns="0">
            <a:spAutoFit/>
          </a:bodyPr>
          <a:lstStyle/>
          <a:p>
            <a:pPr eaLnBrk="0" hangingPunct="0"/>
            <a:r>
              <a:rPr lang="en-US" sz="800">
                <a:solidFill>
                  <a:srgbClr val="000000"/>
                </a:solidFill>
                <a:latin typeface="Arial" charset="0"/>
              </a:rPr>
              <a:t>UT</a:t>
            </a:r>
            <a:endParaRPr lang="en-US" sz="800">
              <a:latin typeface="Arial" charset="0"/>
            </a:endParaRPr>
          </a:p>
        </p:txBody>
      </p:sp>
      <p:sp>
        <p:nvSpPr>
          <p:cNvPr id="89" name="Rectangle 86"/>
          <p:cNvSpPr>
            <a:spLocks noChangeArrowheads="1"/>
          </p:cNvSpPr>
          <p:nvPr/>
        </p:nvSpPr>
        <p:spPr bwMode="auto">
          <a:xfrm>
            <a:off x="1389132" y="3469101"/>
            <a:ext cx="127584" cy="110383"/>
          </a:xfrm>
          <a:prstGeom prst="rect">
            <a:avLst/>
          </a:prstGeom>
          <a:noFill/>
          <a:ln w="9525">
            <a:noFill/>
            <a:miter lim="800000"/>
            <a:headEnd/>
            <a:tailEnd/>
          </a:ln>
        </p:spPr>
        <p:txBody>
          <a:bodyPr wrap="none" lIns="0" tIns="0" rIns="0" bIns="0">
            <a:spAutoFit/>
          </a:bodyPr>
          <a:lstStyle/>
          <a:p>
            <a:pPr eaLnBrk="0" hangingPunct="0"/>
            <a:r>
              <a:rPr lang="en-US" sz="800">
                <a:solidFill>
                  <a:srgbClr val="000000"/>
                </a:solidFill>
                <a:latin typeface="Arial" charset="0"/>
              </a:rPr>
              <a:t>CA</a:t>
            </a:r>
            <a:endParaRPr lang="en-US" sz="800">
              <a:latin typeface="Arial" charset="0"/>
            </a:endParaRPr>
          </a:p>
        </p:txBody>
      </p:sp>
      <p:sp>
        <p:nvSpPr>
          <p:cNvPr id="90" name="Rectangle 87"/>
          <p:cNvSpPr>
            <a:spLocks noChangeArrowheads="1"/>
          </p:cNvSpPr>
          <p:nvPr/>
        </p:nvSpPr>
        <p:spPr bwMode="auto">
          <a:xfrm>
            <a:off x="2186175" y="3904894"/>
            <a:ext cx="117549" cy="110383"/>
          </a:xfrm>
          <a:prstGeom prst="rect">
            <a:avLst/>
          </a:prstGeom>
          <a:noFill/>
          <a:ln w="9525">
            <a:noFill/>
            <a:miter lim="800000"/>
            <a:headEnd/>
            <a:tailEnd/>
          </a:ln>
        </p:spPr>
        <p:txBody>
          <a:bodyPr wrap="none" lIns="0" tIns="0" rIns="0" bIns="0">
            <a:spAutoFit/>
          </a:bodyPr>
          <a:lstStyle/>
          <a:p>
            <a:pPr eaLnBrk="0" hangingPunct="0"/>
            <a:r>
              <a:rPr lang="en-US" sz="800">
                <a:solidFill>
                  <a:srgbClr val="000000"/>
                </a:solidFill>
                <a:latin typeface="Arial" charset="0"/>
              </a:rPr>
              <a:t>AZ</a:t>
            </a:r>
            <a:endParaRPr lang="en-US" sz="800">
              <a:latin typeface="Arial" charset="0"/>
            </a:endParaRPr>
          </a:p>
        </p:txBody>
      </p:sp>
      <p:sp>
        <p:nvSpPr>
          <p:cNvPr id="91" name="Rectangle 88"/>
          <p:cNvSpPr>
            <a:spLocks noChangeArrowheads="1"/>
          </p:cNvSpPr>
          <p:nvPr/>
        </p:nvSpPr>
        <p:spPr bwMode="auto">
          <a:xfrm>
            <a:off x="3992426" y="1905117"/>
            <a:ext cx="131885" cy="110382"/>
          </a:xfrm>
          <a:prstGeom prst="rect">
            <a:avLst/>
          </a:prstGeom>
          <a:noFill/>
          <a:ln w="9525">
            <a:noFill/>
            <a:miter lim="800000"/>
            <a:headEnd/>
            <a:tailEnd/>
          </a:ln>
        </p:spPr>
        <p:txBody>
          <a:bodyPr wrap="none" lIns="0" tIns="0" rIns="0" bIns="0">
            <a:spAutoFit/>
          </a:bodyPr>
          <a:lstStyle/>
          <a:p>
            <a:pPr eaLnBrk="0" hangingPunct="0"/>
            <a:r>
              <a:rPr lang="en-US" sz="800">
                <a:solidFill>
                  <a:srgbClr val="000000"/>
                </a:solidFill>
                <a:latin typeface="Arial" charset="0"/>
              </a:rPr>
              <a:t>ND</a:t>
            </a:r>
            <a:endParaRPr lang="en-US" sz="800">
              <a:latin typeface="Arial" charset="0"/>
            </a:endParaRPr>
          </a:p>
        </p:txBody>
      </p:sp>
      <p:sp>
        <p:nvSpPr>
          <p:cNvPr id="92" name="Rectangle 89"/>
          <p:cNvSpPr>
            <a:spLocks noChangeArrowheads="1"/>
          </p:cNvSpPr>
          <p:nvPr/>
        </p:nvSpPr>
        <p:spPr bwMode="auto">
          <a:xfrm>
            <a:off x="3978091" y="2424056"/>
            <a:ext cx="127584" cy="110382"/>
          </a:xfrm>
          <a:prstGeom prst="rect">
            <a:avLst/>
          </a:prstGeom>
          <a:noFill/>
          <a:ln w="9525">
            <a:noFill/>
            <a:miter lim="800000"/>
            <a:headEnd/>
            <a:tailEnd/>
          </a:ln>
        </p:spPr>
        <p:txBody>
          <a:bodyPr wrap="none" lIns="0" tIns="0" rIns="0" bIns="0">
            <a:spAutoFit/>
          </a:bodyPr>
          <a:lstStyle/>
          <a:p>
            <a:pPr eaLnBrk="0" hangingPunct="0"/>
            <a:r>
              <a:rPr lang="en-US" sz="800">
                <a:solidFill>
                  <a:srgbClr val="000000"/>
                </a:solidFill>
                <a:latin typeface="Arial" charset="0"/>
              </a:rPr>
              <a:t>SD</a:t>
            </a:r>
            <a:endParaRPr lang="en-US" sz="800">
              <a:latin typeface="Arial" charset="0"/>
            </a:endParaRPr>
          </a:p>
        </p:txBody>
      </p:sp>
      <p:sp>
        <p:nvSpPr>
          <p:cNvPr id="93" name="Rectangle 90"/>
          <p:cNvSpPr>
            <a:spLocks noChangeArrowheads="1"/>
          </p:cNvSpPr>
          <p:nvPr/>
        </p:nvSpPr>
        <p:spPr bwMode="auto">
          <a:xfrm>
            <a:off x="3992426" y="2931527"/>
            <a:ext cx="127584" cy="110382"/>
          </a:xfrm>
          <a:prstGeom prst="rect">
            <a:avLst/>
          </a:prstGeom>
          <a:noFill/>
          <a:ln w="9525">
            <a:noFill/>
            <a:miter lim="800000"/>
            <a:headEnd/>
            <a:tailEnd/>
          </a:ln>
        </p:spPr>
        <p:txBody>
          <a:bodyPr wrap="none" lIns="0" tIns="0" rIns="0" bIns="0">
            <a:spAutoFit/>
          </a:bodyPr>
          <a:lstStyle/>
          <a:p>
            <a:pPr eaLnBrk="0" hangingPunct="0"/>
            <a:r>
              <a:rPr lang="en-US" sz="800">
                <a:solidFill>
                  <a:srgbClr val="000000"/>
                </a:solidFill>
                <a:latin typeface="Arial" charset="0"/>
              </a:rPr>
              <a:t>NE</a:t>
            </a:r>
            <a:endParaRPr lang="en-US" sz="800">
              <a:latin typeface="Arial" charset="0"/>
            </a:endParaRPr>
          </a:p>
        </p:txBody>
      </p:sp>
      <p:sp>
        <p:nvSpPr>
          <p:cNvPr id="94" name="Rectangle 91"/>
          <p:cNvSpPr>
            <a:spLocks noChangeArrowheads="1"/>
          </p:cNvSpPr>
          <p:nvPr/>
        </p:nvSpPr>
        <p:spPr bwMode="auto">
          <a:xfrm>
            <a:off x="3257024" y="3307111"/>
            <a:ext cx="137619" cy="110382"/>
          </a:xfrm>
          <a:prstGeom prst="rect">
            <a:avLst/>
          </a:prstGeom>
          <a:noFill/>
          <a:ln w="9525">
            <a:noFill/>
            <a:miter lim="800000"/>
            <a:headEnd/>
            <a:tailEnd/>
          </a:ln>
        </p:spPr>
        <p:txBody>
          <a:bodyPr wrap="none" lIns="0" tIns="0" rIns="0" bIns="0">
            <a:spAutoFit/>
          </a:bodyPr>
          <a:lstStyle/>
          <a:p>
            <a:pPr eaLnBrk="0" hangingPunct="0"/>
            <a:r>
              <a:rPr lang="en-US" sz="800">
                <a:solidFill>
                  <a:srgbClr val="000000"/>
                </a:solidFill>
                <a:latin typeface="Arial" charset="0"/>
              </a:rPr>
              <a:t>CO</a:t>
            </a:r>
            <a:endParaRPr lang="en-US" sz="800">
              <a:latin typeface="Arial" charset="0"/>
            </a:endParaRPr>
          </a:p>
        </p:txBody>
      </p:sp>
      <p:sp>
        <p:nvSpPr>
          <p:cNvPr id="95" name="Rectangle 92"/>
          <p:cNvSpPr>
            <a:spLocks noChangeArrowheads="1"/>
          </p:cNvSpPr>
          <p:nvPr/>
        </p:nvSpPr>
        <p:spPr bwMode="auto">
          <a:xfrm>
            <a:off x="2888606" y="4104156"/>
            <a:ext cx="141919" cy="110382"/>
          </a:xfrm>
          <a:prstGeom prst="rect">
            <a:avLst/>
          </a:prstGeom>
          <a:noFill/>
          <a:ln w="9525">
            <a:noFill/>
            <a:miter lim="800000"/>
            <a:headEnd/>
            <a:tailEnd/>
          </a:ln>
        </p:spPr>
        <p:txBody>
          <a:bodyPr wrap="none" lIns="0" tIns="0" rIns="0" bIns="0">
            <a:spAutoFit/>
          </a:bodyPr>
          <a:lstStyle/>
          <a:p>
            <a:pPr eaLnBrk="0" hangingPunct="0"/>
            <a:r>
              <a:rPr lang="en-US" sz="800">
                <a:solidFill>
                  <a:srgbClr val="000000"/>
                </a:solidFill>
                <a:latin typeface="Arial" charset="0"/>
              </a:rPr>
              <a:t>NM</a:t>
            </a:r>
            <a:endParaRPr lang="en-US" sz="800">
              <a:latin typeface="Arial" charset="0"/>
            </a:endParaRPr>
          </a:p>
        </p:txBody>
      </p:sp>
      <p:sp>
        <p:nvSpPr>
          <p:cNvPr id="96" name="Rectangle 93"/>
          <p:cNvSpPr>
            <a:spLocks noChangeArrowheads="1"/>
          </p:cNvSpPr>
          <p:nvPr/>
        </p:nvSpPr>
        <p:spPr bwMode="auto">
          <a:xfrm>
            <a:off x="3959454" y="4580088"/>
            <a:ext cx="117549" cy="110382"/>
          </a:xfrm>
          <a:prstGeom prst="rect">
            <a:avLst/>
          </a:prstGeom>
          <a:noFill/>
          <a:ln w="9525">
            <a:noFill/>
            <a:miter lim="800000"/>
            <a:headEnd/>
            <a:tailEnd/>
          </a:ln>
        </p:spPr>
        <p:txBody>
          <a:bodyPr wrap="none" lIns="0" tIns="0" rIns="0" bIns="0">
            <a:spAutoFit/>
          </a:bodyPr>
          <a:lstStyle/>
          <a:p>
            <a:pPr eaLnBrk="0" hangingPunct="0"/>
            <a:r>
              <a:rPr lang="en-US" sz="800">
                <a:solidFill>
                  <a:srgbClr val="000000"/>
                </a:solidFill>
                <a:latin typeface="Arial" charset="0"/>
              </a:rPr>
              <a:t>TX</a:t>
            </a:r>
            <a:endParaRPr lang="en-US" sz="800">
              <a:latin typeface="Arial" charset="0"/>
            </a:endParaRPr>
          </a:p>
        </p:txBody>
      </p:sp>
      <p:sp>
        <p:nvSpPr>
          <p:cNvPr id="97" name="Rectangle 94"/>
          <p:cNvSpPr>
            <a:spLocks noChangeArrowheads="1"/>
          </p:cNvSpPr>
          <p:nvPr/>
        </p:nvSpPr>
        <p:spPr bwMode="auto">
          <a:xfrm>
            <a:off x="4247595" y="3963669"/>
            <a:ext cx="133318" cy="110382"/>
          </a:xfrm>
          <a:prstGeom prst="rect">
            <a:avLst/>
          </a:prstGeom>
          <a:noFill/>
          <a:ln w="9525">
            <a:noFill/>
            <a:miter lim="800000"/>
            <a:headEnd/>
            <a:tailEnd/>
          </a:ln>
        </p:spPr>
        <p:txBody>
          <a:bodyPr wrap="none" lIns="0" tIns="0" rIns="0" bIns="0">
            <a:spAutoFit/>
          </a:bodyPr>
          <a:lstStyle/>
          <a:p>
            <a:pPr eaLnBrk="0" hangingPunct="0"/>
            <a:r>
              <a:rPr lang="en-US" sz="800" dirty="0">
                <a:solidFill>
                  <a:srgbClr val="000000"/>
                </a:solidFill>
                <a:latin typeface="Arial" charset="0"/>
              </a:rPr>
              <a:t>OK</a:t>
            </a:r>
            <a:endParaRPr lang="en-US" sz="800" dirty="0">
              <a:latin typeface="Arial" charset="0"/>
            </a:endParaRPr>
          </a:p>
        </p:txBody>
      </p:sp>
      <p:sp>
        <p:nvSpPr>
          <p:cNvPr id="98" name="Rectangle 95"/>
          <p:cNvSpPr>
            <a:spLocks noChangeArrowheads="1"/>
          </p:cNvSpPr>
          <p:nvPr/>
        </p:nvSpPr>
        <p:spPr bwMode="auto">
          <a:xfrm>
            <a:off x="4193120" y="3433263"/>
            <a:ext cx="123283" cy="110382"/>
          </a:xfrm>
          <a:prstGeom prst="rect">
            <a:avLst/>
          </a:prstGeom>
          <a:noFill/>
          <a:ln w="9525">
            <a:noFill/>
            <a:miter lim="800000"/>
            <a:headEnd/>
            <a:tailEnd/>
          </a:ln>
        </p:spPr>
        <p:txBody>
          <a:bodyPr wrap="none" lIns="0" tIns="0" rIns="0" bIns="0">
            <a:spAutoFit/>
          </a:bodyPr>
          <a:lstStyle/>
          <a:p>
            <a:pPr eaLnBrk="0" hangingPunct="0"/>
            <a:r>
              <a:rPr lang="en-US" sz="800">
                <a:solidFill>
                  <a:srgbClr val="000000"/>
                </a:solidFill>
                <a:latin typeface="Arial" charset="0"/>
              </a:rPr>
              <a:t>KS</a:t>
            </a:r>
            <a:endParaRPr lang="en-US" sz="800">
              <a:latin typeface="Arial" charset="0"/>
            </a:endParaRPr>
          </a:p>
        </p:txBody>
      </p:sp>
      <p:sp>
        <p:nvSpPr>
          <p:cNvPr id="99" name="Rectangle 96"/>
          <p:cNvSpPr>
            <a:spLocks noChangeArrowheads="1"/>
          </p:cNvSpPr>
          <p:nvPr/>
        </p:nvSpPr>
        <p:spPr bwMode="auto">
          <a:xfrm>
            <a:off x="4914186" y="4042513"/>
            <a:ext cx="127585" cy="110383"/>
          </a:xfrm>
          <a:prstGeom prst="rect">
            <a:avLst/>
          </a:prstGeom>
          <a:noFill/>
          <a:ln w="9525">
            <a:noFill/>
            <a:miter lim="800000"/>
            <a:headEnd/>
            <a:tailEnd/>
          </a:ln>
        </p:spPr>
        <p:txBody>
          <a:bodyPr wrap="none" lIns="0" tIns="0" rIns="0" bIns="0">
            <a:spAutoFit/>
          </a:bodyPr>
          <a:lstStyle/>
          <a:p>
            <a:pPr eaLnBrk="0" hangingPunct="0"/>
            <a:r>
              <a:rPr lang="en-US" sz="800" dirty="0">
                <a:solidFill>
                  <a:srgbClr val="000000"/>
                </a:solidFill>
                <a:latin typeface="Arial" charset="0"/>
              </a:rPr>
              <a:t>AR</a:t>
            </a:r>
            <a:endParaRPr lang="en-US" sz="800" dirty="0">
              <a:latin typeface="Arial" charset="0"/>
            </a:endParaRPr>
          </a:p>
        </p:txBody>
      </p:sp>
      <p:sp>
        <p:nvSpPr>
          <p:cNvPr id="100" name="Rectangle 97"/>
          <p:cNvSpPr>
            <a:spLocks noChangeArrowheads="1"/>
          </p:cNvSpPr>
          <p:nvPr/>
        </p:nvSpPr>
        <p:spPr bwMode="auto">
          <a:xfrm>
            <a:off x="4985863" y="4760713"/>
            <a:ext cx="113250" cy="110382"/>
          </a:xfrm>
          <a:prstGeom prst="rect">
            <a:avLst/>
          </a:prstGeom>
          <a:noFill/>
          <a:ln w="9525">
            <a:noFill/>
            <a:miter lim="800000"/>
            <a:headEnd/>
            <a:tailEnd/>
          </a:ln>
        </p:spPr>
        <p:txBody>
          <a:bodyPr wrap="none" lIns="0" tIns="0" rIns="0" bIns="0">
            <a:spAutoFit/>
          </a:bodyPr>
          <a:lstStyle/>
          <a:p>
            <a:pPr eaLnBrk="0" hangingPunct="0"/>
            <a:r>
              <a:rPr lang="en-US" sz="800">
                <a:solidFill>
                  <a:srgbClr val="000000"/>
                </a:solidFill>
                <a:latin typeface="Arial" charset="0"/>
              </a:rPr>
              <a:t>LA</a:t>
            </a:r>
            <a:endParaRPr lang="en-US" sz="800">
              <a:latin typeface="Arial" charset="0"/>
            </a:endParaRPr>
          </a:p>
        </p:txBody>
      </p:sp>
      <p:sp>
        <p:nvSpPr>
          <p:cNvPr id="101" name="Rectangle 98"/>
          <p:cNvSpPr>
            <a:spLocks noChangeArrowheads="1"/>
          </p:cNvSpPr>
          <p:nvPr/>
        </p:nvSpPr>
        <p:spPr bwMode="auto">
          <a:xfrm>
            <a:off x="4868313" y="3460499"/>
            <a:ext cx="147654" cy="110383"/>
          </a:xfrm>
          <a:prstGeom prst="rect">
            <a:avLst/>
          </a:prstGeom>
          <a:noFill/>
          <a:ln w="9525">
            <a:noFill/>
            <a:miter lim="800000"/>
            <a:headEnd/>
            <a:tailEnd/>
          </a:ln>
        </p:spPr>
        <p:txBody>
          <a:bodyPr wrap="none" lIns="0" tIns="0" rIns="0" bIns="0">
            <a:spAutoFit/>
          </a:bodyPr>
          <a:lstStyle/>
          <a:p>
            <a:pPr eaLnBrk="0" hangingPunct="0"/>
            <a:r>
              <a:rPr lang="en-US" sz="800">
                <a:solidFill>
                  <a:srgbClr val="000000"/>
                </a:solidFill>
                <a:latin typeface="Arial" charset="0"/>
              </a:rPr>
              <a:t>MO</a:t>
            </a:r>
            <a:endParaRPr lang="en-US" sz="800">
              <a:latin typeface="Arial" charset="0"/>
            </a:endParaRPr>
          </a:p>
        </p:txBody>
      </p:sp>
      <p:sp>
        <p:nvSpPr>
          <p:cNvPr id="102" name="Rectangle 99"/>
          <p:cNvSpPr>
            <a:spLocks noChangeArrowheads="1"/>
          </p:cNvSpPr>
          <p:nvPr/>
        </p:nvSpPr>
        <p:spPr bwMode="auto">
          <a:xfrm>
            <a:off x="4813840" y="2834046"/>
            <a:ext cx="87446" cy="110382"/>
          </a:xfrm>
          <a:prstGeom prst="rect">
            <a:avLst/>
          </a:prstGeom>
          <a:noFill/>
          <a:ln w="9525">
            <a:noFill/>
            <a:miter lim="800000"/>
            <a:headEnd/>
            <a:tailEnd/>
          </a:ln>
        </p:spPr>
        <p:txBody>
          <a:bodyPr wrap="none" lIns="0" tIns="0" rIns="0" bIns="0">
            <a:spAutoFit/>
          </a:bodyPr>
          <a:lstStyle/>
          <a:p>
            <a:pPr eaLnBrk="0" hangingPunct="0"/>
            <a:r>
              <a:rPr lang="en-US" sz="800">
                <a:solidFill>
                  <a:srgbClr val="000000"/>
                </a:solidFill>
                <a:latin typeface="Arial" charset="0"/>
              </a:rPr>
              <a:t>IA</a:t>
            </a:r>
            <a:endParaRPr lang="en-US" sz="800">
              <a:latin typeface="Arial" charset="0"/>
            </a:endParaRPr>
          </a:p>
        </p:txBody>
      </p:sp>
      <p:sp>
        <p:nvSpPr>
          <p:cNvPr id="103" name="Rectangle 100"/>
          <p:cNvSpPr>
            <a:spLocks noChangeArrowheads="1"/>
          </p:cNvSpPr>
          <p:nvPr/>
        </p:nvSpPr>
        <p:spPr bwMode="auto">
          <a:xfrm>
            <a:off x="4600243" y="2118713"/>
            <a:ext cx="141919" cy="110383"/>
          </a:xfrm>
          <a:prstGeom prst="rect">
            <a:avLst/>
          </a:prstGeom>
          <a:noFill/>
          <a:ln w="9525">
            <a:noFill/>
            <a:miter lim="800000"/>
            <a:headEnd/>
            <a:tailEnd/>
          </a:ln>
        </p:spPr>
        <p:txBody>
          <a:bodyPr wrap="none" lIns="0" tIns="0" rIns="0" bIns="0">
            <a:spAutoFit/>
          </a:bodyPr>
          <a:lstStyle/>
          <a:p>
            <a:pPr eaLnBrk="0" hangingPunct="0"/>
            <a:r>
              <a:rPr lang="en-US" sz="800">
                <a:solidFill>
                  <a:srgbClr val="000000"/>
                </a:solidFill>
                <a:latin typeface="Arial" charset="0"/>
              </a:rPr>
              <a:t>MN</a:t>
            </a:r>
            <a:endParaRPr lang="en-US" sz="800">
              <a:latin typeface="Arial" charset="0"/>
            </a:endParaRPr>
          </a:p>
        </p:txBody>
      </p:sp>
      <p:sp>
        <p:nvSpPr>
          <p:cNvPr id="104" name="Rectangle 101"/>
          <p:cNvSpPr>
            <a:spLocks noChangeArrowheads="1"/>
          </p:cNvSpPr>
          <p:nvPr/>
        </p:nvSpPr>
        <p:spPr bwMode="auto">
          <a:xfrm>
            <a:off x="5189424" y="2385351"/>
            <a:ext cx="111816" cy="110383"/>
          </a:xfrm>
          <a:prstGeom prst="rect">
            <a:avLst/>
          </a:prstGeom>
          <a:noFill/>
          <a:ln w="9525">
            <a:noFill/>
            <a:miter lim="800000"/>
            <a:headEnd/>
            <a:tailEnd/>
          </a:ln>
        </p:spPr>
        <p:txBody>
          <a:bodyPr wrap="none" lIns="0" tIns="0" rIns="0" bIns="0">
            <a:spAutoFit/>
          </a:bodyPr>
          <a:lstStyle/>
          <a:p>
            <a:pPr eaLnBrk="0" hangingPunct="0"/>
            <a:r>
              <a:rPr lang="en-US" sz="800">
                <a:solidFill>
                  <a:srgbClr val="000000"/>
                </a:solidFill>
                <a:latin typeface="Arial" charset="0"/>
              </a:rPr>
              <a:t>WI</a:t>
            </a:r>
            <a:endParaRPr lang="en-US" sz="800">
              <a:latin typeface="Arial" charset="0"/>
            </a:endParaRPr>
          </a:p>
        </p:txBody>
      </p:sp>
      <p:sp>
        <p:nvSpPr>
          <p:cNvPr id="105" name="Rectangle 102"/>
          <p:cNvSpPr>
            <a:spLocks noChangeArrowheads="1"/>
          </p:cNvSpPr>
          <p:nvPr/>
        </p:nvSpPr>
        <p:spPr bwMode="auto">
          <a:xfrm>
            <a:off x="5324176" y="3137955"/>
            <a:ext cx="77410" cy="110382"/>
          </a:xfrm>
          <a:prstGeom prst="rect">
            <a:avLst/>
          </a:prstGeom>
          <a:noFill/>
          <a:ln w="9525">
            <a:noFill/>
            <a:miter lim="800000"/>
            <a:headEnd/>
            <a:tailEnd/>
          </a:ln>
        </p:spPr>
        <p:txBody>
          <a:bodyPr wrap="none" lIns="0" tIns="0" rIns="0" bIns="0">
            <a:spAutoFit/>
          </a:bodyPr>
          <a:lstStyle/>
          <a:p>
            <a:pPr eaLnBrk="0" hangingPunct="0"/>
            <a:r>
              <a:rPr lang="en-US" sz="800">
                <a:solidFill>
                  <a:srgbClr val="000000"/>
                </a:solidFill>
                <a:latin typeface="Arial" charset="0"/>
              </a:rPr>
              <a:t>IL</a:t>
            </a:r>
            <a:endParaRPr lang="en-US" sz="800">
              <a:latin typeface="Arial" charset="0"/>
            </a:endParaRPr>
          </a:p>
        </p:txBody>
      </p:sp>
      <p:sp>
        <p:nvSpPr>
          <p:cNvPr id="106" name="Rectangle 103"/>
          <p:cNvSpPr>
            <a:spLocks noChangeArrowheads="1"/>
          </p:cNvSpPr>
          <p:nvPr/>
        </p:nvSpPr>
        <p:spPr bwMode="auto">
          <a:xfrm>
            <a:off x="5727000" y="3132221"/>
            <a:ext cx="102592" cy="123111"/>
          </a:xfrm>
          <a:prstGeom prst="rect">
            <a:avLst/>
          </a:prstGeom>
          <a:noFill/>
          <a:ln w="9525">
            <a:noFill/>
            <a:miter lim="800000"/>
            <a:headEnd/>
            <a:tailEnd/>
          </a:ln>
        </p:spPr>
        <p:txBody>
          <a:bodyPr wrap="none" lIns="0" tIns="0" rIns="0" bIns="0">
            <a:spAutoFit/>
          </a:bodyPr>
          <a:lstStyle/>
          <a:p>
            <a:pPr eaLnBrk="0" hangingPunct="0"/>
            <a:r>
              <a:rPr lang="en-US" sz="800" dirty="0">
                <a:solidFill>
                  <a:schemeClr val="bg1"/>
                </a:solidFill>
                <a:latin typeface="Arial" charset="0"/>
              </a:rPr>
              <a:t>IN</a:t>
            </a:r>
          </a:p>
        </p:txBody>
      </p:sp>
      <p:sp>
        <p:nvSpPr>
          <p:cNvPr id="107" name="Rectangle 104"/>
          <p:cNvSpPr>
            <a:spLocks noChangeArrowheads="1"/>
          </p:cNvSpPr>
          <p:nvPr/>
        </p:nvSpPr>
        <p:spPr bwMode="auto">
          <a:xfrm>
            <a:off x="5946330" y="3487736"/>
            <a:ext cx="123283" cy="110382"/>
          </a:xfrm>
          <a:prstGeom prst="rect">
            <a:avLst/>
          </a:prstGeom>
          <a:solidFill>
            <a:schemeClr val="accent2">
              <a:lumMod val="20000"/>
              <a:lumOff val="80000"/>
            </a:schemeClr>
          </a:solidFill>
          <a:ln w="9525">
            <a:noFill/>
            <a:miter lim="800000"/>
            <a:headEnd/>
            <a:tailEnd/>
          </a:ln>
        </p:spPr>
        <p:txBody>
          <a:bodyPr wrap="none" lIns="0" tIns="0" rIns="0" bIns="0">
            <a:spAutoFit/>
          </a:bodyPr>
          <a:lstStyle/>
          <a:p>
            <a:pPr eaLnBrk="0" hangingPunct="0"/>
            <a:r>
              <a:rPr lang="en-US" sz="800" dirty="0">
                <a:solidFill>
                  <a:srgbClr val="000000"/>
                </a:solidFill>
                <a:latin typeface="Arial" charset="0"/>
              </a:rPr>
              <a:t>KY</a:t>
            </a:r>
            <a:endParaRPr lang="en-US" sz="800" dirty="0">
              <a:latin typeface="Arial" charset="0"/>
            </a:endParaRPr>
          </a:p>
        </p:txBody>
      </p:sp>
      <p:sp>
        <p:nvSpPr>
          <p:cNvPr id="108" name="Rectangle 105"/>
          <p:cNvSpPr>
            <a:spLocks noChangeArrowheads="1"/>
          </p:cNvSpPr>
          <p:nvPr/>
        </p:nvSpPr>
        <p:spPr bwMode="auto">
          <a:xfrm>
            <a:off x="5745635" y="3818882"/>
            <a:ext cx="136256" cy="123111"/>
          </a:xfrm>
          <a:prstGeom prst="rect">
            <a:avLst/>
          </a:prstGeom>
          <a:noFill/>
          <a:ln w="9525">
            <a:noFill/>
            <a:miter lim="800000"/>
            <a:headEnd/>
            <a:tailEnd/>
          </a:ln>
        </p:spPr>
        <p:txBody>
          <a:bodyPr wrap="none" lIns="0" tIns="0" rIns="0" bIns="0">
            <a:spAutoFit/>
          </a:bodyPr>
          <a:lstStyle/>
          <a:p>
            <a:pPr eaLnBrk="0" hangingPunct="0"/>
            <a:r>
              <a:rPr lang="en-US" sz="800" dirty="0">
                <a:latin typeface="Arial" charset="0"/>
              </a:rPr>
              <a:t>TN</a:t>
            </a:r>
          </a:p>
        </p:txBody>
      </p:sp>
      <p:sp>
        <p:nvSpPr>
          <p:cNvPr id="109" name="Rectangle 106"/>
          <p:cNvSpPr>
            <a:spLocks noChangeArrowheads="1"/>
          </p:cNvSpPr>
          <p:nvPr/>
        </p:nvSpPr>
        <p:spPr bwMode="auto">
          <a:xfrm>
            <a:off x="5331345" y="4372226"/>
            <a:ext cx="137619" cy="110383"/>
          </a:xfrm>
          <a:prstGeom prst="rect">
            <a:avLst/>
          </a:prstGeom>
          <a:noFill/>
          <a:ln w="9525">
            <a:noFill/>
            <a:miter lim="800000"/>
            <a:headEnd/>
            <a:tailEnd/>
          </a:ln>
        </p:spPr>
        <p:txBody>
          <a:bodyPr wrap="none" lIns="0" tIns="0" rIns="0" bIns="0">
            <a:spAutoFit/>
          </a:bodyPr>
          <a:lstStyle/>
          <a:p>
            <a:pPr eaLnBrk="0" hangingPunct="0"/>
            <a:r>
              <a:rPr lang="en-US" sz="800">
                <a:solidFill>
                  <a:srgbClr val="000000"/>
                </a:solidFill>
                <a:latin typeface="Arial" charset="0"/>
              </a:rPr>
              <a:t>MS</a:t>
            </a:r>
            <a:endParaRPr lang="en-US" sz="800">
              <a:latin typeface="Arial" charset="0"/>
            </a:endParaRPr>
          </a:p>
        </p:txBody>
      </p:sp>
      <p:sp>
        <p:nvSpPr>
          <p:cNvPr id="110" name="Rectangle 107"/>
          <p:cNvSpPr>
            <a:spLocks noChangeArrowheads="1"/>
          </p:cNvSpPr>
          <p:nvPr/>
        </p:nvSpPr>
        <p:spPr bwMode="auto">
          <a:xfrm>
            <a:off x="5757104" y="4365058"/>
            <a:ext cx="113250" cy="110382"/>
          </a:xfrm>
          <a:prstGeom prst="rect">
            <a:avLst/>
          </a:prstGeom>
          <a:noFill/>
          <a:ln w="9525">
            <a:noFill/>
            <a:miter lim="800000"/>
            <a:headEnd/>
            <a:tailEnd/>
          </a:ln>
        </p:spPr>
        <p:txBody>
          <a:bodyPr wrap="none" lIns="0" tIns="0" rIns="0" bIns="0">
            <a:spAutoFit/>
          </a:bodyPr>
          <a:lstStyle/>
          <a:p>
            <a:pPr eaLnBrk="0" hangingPunct="0"/>
            <a:r>
              <a:rPr lang="en-US" sz="800">
                <a:solidFill>
                  <a:srgbClr val="000000"/>
                </a:solidFill>
                <a:latin typeface="Arial" charset="0"/>
              </a:rPr>
              <a:t>AL</a:t>
            </a:r>
            <a:endParaRPr lang="en-US" sz="800">
              <a:latin typeface="Arial" charset="0"/>
            </a:endParaRPr>
          </a:p>
        </p:txBody>
      </p:sp>
      <p:sp>
        <p:nvSpPr>
          <p:cNvPr id="111" name="Rectangle 108"/>
          <p:cNvSpPr>
            <a:spLocks noChangeArrowheads="1"/>
          </p:cNvSpPr>
          <p:nvPr/>
        </p:nvSpPr>
        <p:spPr bwMode="auto">
          <a:xfrm>
            <a:off x="6205799" y="4343554"/>
            <a:ext cx="133318" cy="110383"/>
          </a:xfrm>
          <a:prstGeom prst="rect">
            <a:avLst/>
          </a:prstGeom>
          <a:noFill/>
          <a:ln w="9525">
            <a:noFill/>
            <a:miter lim="800000"/>
            <a:headEnd/>
            <a:tailEnd/>
          </a:ln>
        </p:spPr>
        <p:txBody>
          <a:bodyPr wrap="none" lIns="0" tIns="0" rIns="0" bIns="0">
            <a:spAutoFit/>
          </a:bodyPr>
          <a:lstStyle/>
          <a:p>
            <a:pPr eaLnBrk="0" hangingPunct="0"/>
            <a:r>
              <a:rPr lang="en-US" sz="800" dirty="0">
                <a:solidFill>
                  <a:srgbClr val="000000"/>
                </a:solidFill>
                <a:latin typeface="Arial" charset="0"/>
              </a:rPr>
              <a:t>GA</a:t>
            </a:r>
            <a:endParaRPr lang="en-US" sz="800" dirty="0">
              <a:latin typeface="Arial" charset="0"/>
            </a:endParaRPr>
          </a:p>
        </p:txBody>
      </p:sp>
      <p:sp>
        <p:nvSpPr>
          <p:cNvPr id="112" name="Rectangle 109"/>
          <p:cNvSpPr>
            <a:spLocks noChangeArrowheads="1"/>
          </p:cNvSpPr>
          <p:nvPr/>
        </p:nvSpPr>
        <p:spPr bwMode="auto">
          <a:xfrm>
            <a:off x="6569917" y="4981478"/>
            <a:ext cx="107515" cy="110382"/>
          </a:xfrm>
          <a:prstGeom prst="rect">
            <a:avLst/>
          </a:prstGeom>
          <a:noFill/>
          <a:ln w="9525">
            <a:noFill/>
            <a:miter lim="800000"/>
            <a:headEnd/>
            <a:tailEnd/>
          </a:ln>
        </p:spPr>
        <p:txBody>
          <a:bodyPr wrap="none" lIns="0" tIns="0" rIns="0" bIns="0">
            <a:spAutoFit/>
          </a:bodyPr>
          <a:lstStyle/>
          <a:p>
            <a:pPr eaLnBrk="0" hangingPunct="0"/>
            <a:r>
              <a:rPr lang="en-US" sz="800">
                <a:solidFill>
                  <a:srgbClr val="000000"/>
                </a:solidFill>
                <a:latin typeface="Arial" charset="0"/>
              </a:rPr>
              <a:t>FL</a:t>
            </a:r>
            <a:endParaRPr lang="en-US" sz="800">
              <a:latin typeface="Arial" charset="0"/>
            </a:endParaRPr>
          </a:p>
        </p:txBody>
      </p:sp>
      <p:sp>
        <p:nvSpPr>
          <p:cNvPr id="113" name="Rectangle 110"/>
          <p:cNvSpPr>
            <a:spLocks noChangeArrowheads="1"/>
          </p:cNvSpPr>
          <p:nvPr/>
        </p:nvSpPr>
        <p:spPr bwMode="auto">
          <a:xfrm>
            <a:off x="6534078" y="4048247"/>
            <a:ext cx="127585" cy="110383"/>
          </a:xfrm>
          <a:prstGeom prst="rect">
            <a:avLst/>
          </a:prstGeom>
          <a:noFill/>
          <a:ln w="9525">
            <a:noFill/>
            <a:miter lim="800000"/>
            <a:headEnd/>
            <a:tailEnd/>
          </a:ln>
        </p:spPr>
        <p:txBody>
          <a:bodyPr wrap="none" lIns="0" tIns="0" rIns="0" bIns="0">
            <a:spAutoFit/>
          </a:bodyPr>
          <a:lstStyle/>
          <a:p>
            <a:pPr eaLnBrk="0" hangingPunct="0"/>
            <a:r>
              <a:rPr lang="en-US" sz="800">
                <a:solidFill>
                  <a:srgbClr val="000000"/>
                </a:solidFill>
                <a:latin typeface="Arial" charset="0"/>
              </a:rPr>
              <a:t>SC</a:t>
            </a:r>
            <a:endParaRPr lang="en-US" sz="800">
              <a:latin typeface="Arial" charset="0"/>
            </a:endParaRPr>
          </a:p>
        </p:txBody>
      </p:sp>
      <p:sp>
        <p:nvSpPr>
          <p:cNvPr id="114" name="Rectangle 111"/>
          <p:cNvSpPr>
            <a:spLocks noChangeArrowheads="1"/>
          </p:cNvSpPr>
          <p:nvPr/>
        </p:nvSpPr>
        <p:spPr bwMode="auto">
          <a:xfrm>
            <a:off x="6754842" y="3725703"/>
            <a:ext cx="131885" cy="110382"/>
          </a:xfrm>
          <a:prstGeom prst="rect">
            <a:avLst/>
          </a:prstGeom>
          <a:noFill/>
          <a:ln w="9525">
            <a:noFill/>
            <a:miter lim="800000"/>
            <a:headEnd/>
            <a:tailEnd/>
          </a:ln>
        </p:spPr>
        <p:txBody>
          <a:bodyPr wrap="none" lIns="0" tIns="0" rIns="0" bIns="0">
            <a:spAutoFit/>
          </a:bodyPr>
          <a:lstStyle/>
          <a:p>
            <a:pPr eaLnBrk="0" hangingPunct="0"/>
            <a:r>
              <a:rPr lang="en-US" sz="800">
                <a:solidFill>
                  <a:srgbClr val="000000"/>
                </a:solidFill>
                <a:latin typeface="Arial" charset="0"/>
              </a:rPr>
              <a:t>NC</a:t>
            </a:r>
            <a:endParaRPr lang="en-US" sz="800">
              <a:latin typeface="Arial" charset="0"/>
            </a:endParaRPr>
          </a:p>
        </p:txBody>
      </p:sp>
      <p:sp>
        <p:nvSpPr>
          <p:cNvPr id="115" name="Rectangle 112"/>
          <p:cNvSpPr>
            <a:spLocks noChangeArrowheads="1"/>
          </p:cNvSpPr>
          <p:nvPr/>
        </p:nvSpPr>
        <p:spPr bwMode="auto">
          <a:xfrm>
            <a:off x="6713270" y="3381656"/>
            <a:ext cx="123283" cy="110382"/>
          </a:xfrm>
          <a:prstGeom prst="rect">
            <a:avLst/>
          </a:prstGeom>
          <a:noFill/>
          <a:ln w="9525">
            <a:noFill/>
            <a:miter lim="800000"/>
            <a:headEnd/>
            <a:tailEnd/>
          </a:ln>
        </p:spPr>
        <p:txBody>
          <a:bodyPr wrap="none" lIns="0" tIns="0" rIns="0" bIns="0">
            <a:spAutoFit/>
          </a:bodyPr>
          <a:lstStyle/>
          <a:p>
            <a:pPr eaLnBrk="0" hangingPunct="0"/>
            <a:r>
              <a:rPr lang="en-US" sz="800" dirty="0">
                <a:solidFill>
                  <a:srgbClr val="000000"/>
                </a:solidFill>
                <a:latin typeface="Arial" charset="0"/>
              </a:rPr>
              <a:t>VA</a:t>
            </a:r>
            <a:endParaRPr lang="en-US" sz="800" dirty="0">
              <a:latin typeface="Arial" charset="0"/>
            </a:endParaRPr>
          </a:p>
        </p:txBody>
      </p:sp>
      <p:sp>
        <p:nvSpPr>
          <p:cNvPr id="116" name="Rectangle 113"/>
          <p:cNvSpPr>
            <a:spLocks noChangeArrowheads="1"/>
          </p:cNvSpPr>
          <p:nvPr/>
        </p:nvSpPr>
        <p:spPr bwMode="auto">
          <a:xfrm>
            <a:off x="6367789" y="3309978"/>
            <a:ext cx="147654" cy="110382"/>
          </a:xfrm>
          <a:prstGeom prst="rect">
            <a:avLst/>
          </a:prstGeom>
          <a:noFill/>
          <a:ln w="9525">
            <a:noFill/>
            <a:miter lim="800000"/>
            <a:headEnd/>
            <a:tailEnd/>
          </a:ln>
        </p:spPr>
        <p:txBody>
          <a:bodyPr wrap="none" lIns="0" tIns="0" rIns="0" bIns="0">
            <a:spAutoFit/>
          </a:bodyPr>
          <a:lstStyle/>
          <a:p>
            <a:pPr eaLnBrk="0" hangingPunct="0"/>
            <a:r>
              <a:rPr lang="en-US" sz="800" dirty="0">
                <a:solidFill>
                  <a:srgbClr val="000000"/>
                </a:solidFill>
                <a:latin typeface="Arial" charset="0"/>
              </a:rPr>
              <a:t>WV</a:t>
            </a:r>
            <a:endParaRPr lang="en-US" sz="800" dirty="0">
              <a:latin typeface="Arial" charset="0"/>
            </a:endParaRPr>
          </a:p>
        </p:txBody>
      </p:sp>
      <p:sp>
        <p:nvSpPr>
          <p:cNvPr id="117" name="Rectangle 114"/>
          <p:cNvSpPr>
            <a:spLocks noChangeArrowheads="1"/>
          </p:cNvSpPr>
          <p:nvPr/>
        </p:nvSpPr>
        <p:spPr bwMode="auto">
          <a:xfrm>
            <a:off x="6073915" y="2970054"/>
            <a:ext cx="153888" cy="123111"/>
          </a:xfrm>
          <a:prstGeom prst="rect">
            <a:avLst/>
          </a:prstGeom>
          <a:noFill/>
          <a:ln w="9525">
            <a:noFill/>
            <a:miter lim="800000"/>
            <a:headEnd/>
            <a:tailEnd/>
          </a:ln>
        </p:spPr>
        <p:txBody>
          <a:bodyPr wrap="none" lIns="0" tIns="0" rIns="0" bIns="0">
            <a:spAutoFit/>
          </a:bodyPr>
          <a:lstStyle/>
          <a:p>
            <a:pPr eaLnBrk="0" hangingPunct="0"/>
            <a:r>
              <a:rPr lang="en-US" sz="800" dirty="0">
                <a:latin typeface="Arial" charset="0"/>
              </a:rPr>
              <a:t>OH</a:t>
            </a:r>
          </a:p>
        </p:txBody>
      </p:sp>
      <p:sp>
        <p:nvSpPr>
          <p:cNvPr id="118" name="Rectangle 115"/>
          <p:cNvSpPr>
            <a:spLocks noChangeArrowheads="1"/>
          </p:cNvSpPr>
          <p:nvPr/>
        </p:nvSpPr>
        <p:spPr bwMode="auto">
          <a:xfrm>
            <a:off x="5841682" y="2591779"/>
            <a:ext cx="101781" cy="110383"/>
          </a:xfrm>
          <a:prstGeom prst="rect">
            <a:avLst/>
          </a:prstGeom>
          <a:noFill/>
          <a:ln w="9525">
            <a:noFill/>
            <a:miter lim="800000"/>
            <a:headEnd/>
            <a:tailEnd/>
          </a:ln>
        </p:spPr>
        <p:txBody>
          <a:bodyPr wrap="none" lIns="0" tIns="0" rIns="0" bIns="0">
            <a:spAutoFit/>
          </a:bodyPr>
          <a:lstStyle/>
          <a:p>
            <a:pPr eaLnBrk="0" hangingPunct="0"/>
            <a:r>
              <a:rPr lang="en-US" sz="800" dirty="0">
                <a:solidFill>
                  <a:srgbClr val="000000"/>
                </a:solidFill>
                <a:latin typeface="Arial" charset="0"/>
              </a:rPr>
              <a:t>MI</a:t>
            </a:r>
            <a:endParaRPr lang="en-US" sz="800" dirty="0">
              <a:latin typeface="Arial" charset="0"/>
            </a:endParaRPr>
          </a:p>
        </p:txBody>
      </p:sp>
      <p:sp>
        <p:nvSpPr>
          <p:cNvPr id="119" name="Rectangle 116"/>
          <p:cNvSpPr>
            <a:spLocks noChangeArrowheads="1"/>
          </p:cNvSpPr>
          <p:nvPr/>
        </p:nvSpPr>
        <p:spPr bwMode="auto">
          <a:xfrm>
            <a:off x="6955537" y="2389652"/>
            <a:ext cx="127585" cy="110382"/>
          </a:xfrm>
          <a:prstGeom prst="rect">
            <a:avLst/>
          </a:prstGeom>
          <a:noFill/>
          <a:ln w="9525">
            <a:noFill/>
            <a:miter lim="800000"/>
            <a:headEnd/>
            <a:tailEnd/>
          </a:ln>
        </p:spPr>
        <p:txBody>
          <a:bodyPr wrap="none" lIns="0" tIns="0" rIns="0" bIns="0">
            <a:spAutoFit/>
          </a:bodyPr>
          <a:lstStyle/>
          <a:p>
            <a:pPr eaLnBrk="0" hangingPunct="0"/>
            <a:r>
              <a:rPr lang="en-US" sz="800" dirty="0">
                <a:solidFill>
                  <a:srgbClr val="000000"/>
                </a:solidFill>
                <a:latin typeface="Arial" charset="0"/>
              </a:rPr>
              <a:t>NY</a:t>
            </a:r>
            <a:endParaRPr lang="en-US" sz="800" dirty="0">
              <a:latin typeface="Arial" charset="0"/>
            </a:endParaRPr>
          </a:p>
        </p:txBody>
      </p:sp>
      <p:sp>
        <p:nvSpPr>
          <p:cNvPr id="120" name="Rectangle 117"/>
          <p:cNvSpPr>
            <a:spLocks noChangeArrowheads="1"/>
          </p:cNvSpPr>
          <p:nvPr/>
        </p:nvSpPr>
        <p:spPr bwMode="auto">
          <a:xfrm>
            <a:off x="6786379" y="2808242"/>
            <a:ext cx="137858" cy="123111"/>
          </a:xfrm>
          <a:prstGeom prst="rect">
            <a:avLst/>
          </a:prstGeom>
          <a:noFill/>
          <a:ln w="9525">
            <a:noFill/>
            <a:miter lim="800000"/>
            <a:headEnd/>
            <a:tailEnd/>
          </a:ln>
        </p:spPr>
        <p:txBody>
          <a:bodyPr wrap="none" lIns="0" tIns="0" rIns="0" bIns="0">
            <a:spAutoFit/>
          </a:bodyPr>
          <a:lstStyle/>
          <a:p>
            <a:pPr eaLnBrk="0" hangingPunct="0"/>
            <a:r>
              <a:rPr lang="en-US" sz="800" dirty="0">
                <a:latin typeface="Arial" charset="0"/>
              </a:rPr>
              <a:t>PA</a:t>
            </a:r>
          </a:p>
        </p:txBody>
      </p:sp>
      <p:sp>
        <p:nvSpPr>
          <p:cNvPr id="121" name="Rectangle 118"/>
          <p:cNvSpPr>
            <a:spLocks noChangeArrowheads="1"/>
          </p:cNvSpPr>
          <p:nvPr/>
        </p:nvSpPr>
        <p:spPr bwMode="auto">
          <a:xfrm>
            <a:off x="7239376" y="3271273"/>
            <a:ext cx="141920" cy="110383"/>
          </a:xfrm>
          <a:prstGeom prst="rect">
            <a:avLst/>
          </a:prstGeom>
          <a:noFill/>
          <a:ln w="9525">
            <a:noFill/>
            <a:miter lim="800000"/>
            <a:headEnd/>
            <a:tailEnd/>
          </a:ln>
        </p:spPr>
        <p:txBody>
          <a:bodyPr wrap="none" lIns="0" tIns="0" rIns="0" bIns="0">
            <a:spAutoFit/>
          </a:bodyPr>
          <a:lstStyle/>
          <a:p>
            <a:pPr eaLnBrk="0" hangingPunct="0"/>
            <a:r>
              <a:rPr lang="en-US" sz="800">
                <a:solidFill>
                  <a:srgbClr val="000000"/>
                </a:solidFill>
                <a:latin typeface="Arial" charset="0"/>
              </a:rPr>
              <a:t>MD</a:t>
            </a:r>
            <a:endParaRPr lang="en-US" sz="800">
              <a:latin typeface="Arial" charset="0"/>
            </a:endParaRPr>
          </a:p>
        </p:txBody>
      </p:sp>
      <p:sp>
        <p:nvSpPr>
          <p:cNvPr id="122" name="Rectangle 119"/>
          <p:cNvSpPr>
            <a:spLocks noChangeArrowheads="1"/>
          </p:cNvSpPr>
          <p:nvPr/>
        </p:nvSpPr>
        <p:spPr bwMode="auto">
          <a:xfrm>
            <a:off x="7253711" y="3072012"/>
            <a:ext cx="127585" cy="110382"/>
          </a:xfrm>
          <a:prstGeom prst="rect">
            <a:avLst/>
          </a:prstGeom>
          <a:noFill/>
          <a:ln w="9525">
            <a:noFill/>
            <a:miter lim="800000"/>
            <a:headEnd/>
            <a:tailEnd/>
          </a:ln>
        </p:spPr>
        <p:txBody>
          <a:bodyPr wrap="none" lIns="0" tIns="0" rIns="0" bIns="0">
            <a:spAutoFit/>
          </a:bodyPr>
          <a:lstStyle/>
          <a:p>
            <a:pPr eaLnBrk="0" hangingPunct="0"/>
            <a:r>
              <a:rPr lang="en-US" sz="800" dirty="0">
                <a:solidFill>
                  <a:srgbClr val="000000"/>
                </a:solidFill>
                <a:latin typeface="Arial" charset="0"/>
              </a:rPr>
              <a:t>DE</a:t>
            </a:r>
            <a:endParaRPr lang="en-US" sz="800" dirty="0">
              <a:latin typeface="Arial" charset="0"/>
            </a:endParaRPr>
          </a:p>
        </p:txBody>
      </p:sp>
      <p:sp>
        <p:nvSpPr>
          <p:cNvPr id="123" name="Rectangle 120"/>
          <p:cNvSpPr>
            <a:spLocks noChangeArrowheads="1"/>
          </p:cNvSpPr>
          <p:nvPr/>
        </p:nvSpPr>
        <p:spPr bwMode="auto">
          <a:xfrm>
            <a:off x="7331121" y="2821144"/>
            <a:ext cx="111816" cy="110383"/>
          </a:xfrm>
          <a:prstGeom prst="rect">
            <a:avLst/>
          </a:prstGeom>
          <a:noFill/>
          <a:ln w="9525">
            <a:noFill/>
            <a:miter lim="800000"/>
            <a:headEnd/>
            <a:tailEnd/>
          </a:ln>
        </p:spPr>
        <p:txBody>
          <a:bodyPr wrap="none" lIns="0" tIns="0" rIns="0" bIns="0">
            <a:spAutoFit/>
          </a:bodyPr>
          <a:lstStyle/>
          <a:p>
            <a:pPr eaLnBrk="0" hangingPunct="0"/>
            <a:r>
              <a:rPr lang="en-US" sz="800">
                <a:solidFill>
                  <a:srgbClr val="000000"/>
                </a:solidFill>
                <a:latin typeface="Arial" charset="0"/>
              </a:rPr>
              <a:t>NJ</a:t>
            </a:r>
            <a:endParaRPr lang="en-US" sz="800">
              <a:latin typeface="Arial" charset="0"/>
            </a:endParaRPr>
          </a:p>
        </p:txBody>
      </p:sp>
      <p:sp>
        <p:nvSpPr>
          <p:cNvPr id="124" name="Rectangle 121"/>
          <p:cNvSpPr>
            <a:spLocks noChangeArrowheads="1"/>
          </p:cNvSpPr>
          <p:nvPr/>
        </p:nvSpPr>
        <p:spPr bwMode="auto">
          <a:xfrm>
            <a:off x="7352625" y="2543039"/>
            <a:ext cx="121850" cy="110383"/>
          </a:xfrm>
          <a:prstGeom prst="rect">
            <a:avLst/>
          </a:prstGeom>
          <a:noFill/>
          <a:ln w="9525">
            <a:noFill/>
            <a:miter lim="800000"/>
            <a:headEnd/>
            <a:tailEnd/>
          </a:ln>
        </p:spPr>
        <p:txBody>
          <a:bodyPr wrap="none" lIns="0" tIns="0" rIns="0" bIns="0">
            <a:spAutoFit/>
          </a:bodyPr>
          <a:lstStyle/>
          <a:p>
            <a:pPr eaLnBrk="0" hangingPunct="0"/>
            <a:r>
              <a:rPr lang="en-US" sz="800" dirty="0">
                <a:solidFill>
                  <a:srgbClr val="000000"/>
                </a:solidFill>
                <a:latin typeface="Arial" charset="0"/>
              </a:rPr>
              <a:t>CT</a:t>
            </a:r>
            <a:endParaRPr lang="en-US" sz="800" dirty="0">
              <a:latin typeface="Arial" charset="0"/>
            </a:endParaRPr>
          </a:p>
        </p:txBody>
      </p:sp>
      <p:sp>
        <p:nvSpPr>
          <p:cNvPr id="125" name="Rectangle 122"/>
          <p:cNvSpPr>
            <a:spLocks noChangeArrowheads="1"/>
          </p:cNvSpPr>
          <p:nvPr/>
        </p:nvSpPr>
        <p:spPr bwMode="auto">
          <a:xfrm>
            <a:off x="7596326" y="2583177"/>
            <a:ext cx="91746" cy="110383"/>
          </a:xfrm>
          <a:prstGeom prst="rect">
            <a:avLst/>
          </a:prstGeom>
          <a:noFill/>
          <a:ln w="9525">
            <a:noFill/>
            <a:miter lim="800000"/>
            <a:headEnd/>
            <a:tailEnd/>
          </a:ln>
        </p:spPr>
        <p:txBody>
          <a:bodyPr wrap="none" lIns="0" tIns="0" rIns="0" bIns="0">
            <a:spAutoFit/>
          </a:bodyPr>
          <a:lstStyle/>
          <a:p>
            <a:pPr eaLnBrk="0" hangingPunct="0"/>
            <a:r>
              <a:rPr lang="en-US" sz="800">
                <a:solidFill>
                  <a:srgbClr val="000000"/>
                </a:solidFill>
                <a:latin typeface="Arial" charset="0"/>
              </a:rPr>
              <a:t>RI</a:t>
            </a:r>
            <a:endParaRPr lang="en-US" sz="800">
              <a:latin typeface="Arial" charset="0"/>
            </a:endParaRPr>
          </a:p>
        </p:txBody>
      </p:sp>
      <p:sp>
        <p:nvSpPr>
          <p:cNvPr id="126" name="Rectangle 123"/>
          <p:cNvSpPr>
            <a:spLocks noChangeArrowheads="1"/>
          </p:cNvSpPr>
          <p:nvPr/>
        </p:nvSpPr>
        <p:spPr bwMode="auto">
          <a:xfrm>
            <a:off x="7412834" y="2414021"/>
            <a:ext cx="137619" cy="110383"/>
          </a:xfrm>
          <a:prstGeom prst="rect">
            <a:avLst/>
          </a:prstGeom>
          <a:noFill/>
          <a:ln w="9525">
            <a:noFill/>
            <a:miter lim="800000"/>
            <a:headEnd/>
            <a:tailEnd/>
          </a:ln>
        </p:spPr>
        <p:txBody>
          <a:bodyPr wrap="none" lIns="0" tIns="0" rIns="0" bIns="0">
            <a:spAutoFit/>
          </a:bodyPr>
          <a:lstStyle/>
          <a:p>
            <a:pPr eaLnBrk="0" hangingPunct="0"/>
            <a:r>
              <a:rPr lang="en-US" sz="800" dirty="0">
                <a:solidFill>
                  <a:srgbClr val="000000"/>
                </a:solidFill>
                <a:latin typeface="Arial" charset="0"/>
              </a:rPr>
              <a:t>MA</a:t>
            </a:r>
            <a:endParaRPr lang="en-US" sz="800" dirty="0">
              <a:latin typeface="Arial" charset="0"/>
            </a:endParaRPr>
          </a:p>
        </p:txBody>
      </p:sp>
      <p:sp>
        <p:nvSpPr>
          <p:cNvPr id="127" name="Rectangle 124"/>
          <p:cNvSpPr>
            <a:spLocks noChangeArrowheads="1"/>
          </p:cNvSpPr>
          <p:nvPr/>
        </p:nvSpPr>
        <p:spPr bwMode="auto">
          <a:xfrm>
            <a:off x="7538985" y="1847776"/>
            <a:ext cx="137619" cy="110382"/>
          </a:xfrm>
          <a:prstGeom prst="rect">
            <a:avLst/>
          </a:prstGeom>
          <a:noFill/>
          <a:ln w="9525">
            <a:noFill/>
            <a:miter lim="800000"/>
            <a:headEnd/>
            <a:tailEnd/>
          </a:ln>
        </p:spPr>
        <p:txBody>
          <a:bodyPr wrap="none" lIns="0" tIns="0" rIns="0" bIns="0">
            <a:spAutoFit/>
          </a:bodyPr>
          <a:lstStyle/>
          <a:p>
            <a:pPr eaLnBrk="0" hangingPunct="0"/>
            <a:r>
              <a:rPr lang="en-US" sz="800">
                <a:solidFill>
                  <a:srgbClr val="000000"/>
                </a:solidFill>
                <a:latin typeface="Arial" charset="0"/>
              </a:rPr>
              <a:t>ME</a:t>
            </a:r>
            <a:endParaRPr lang="en-US" sz="800">
              <a:latin typeface="Arial" charset="0"/>
            </a:endParaRPr>
          </a:p>
        </p:txBody>
      </p:sp>
      <p:sp>
        <p:nvSpPr>
          <p:cNvPr id="128" name="Rectangle 125"/>
          <p:cNvSpPr>
            <a:spLocks noChangeArrowheads="1"/>
          </p:cNvSpPr>
          <p:nvPr/>
        </p:nvSpPr>
        <p:spPr bwMode="auto">
          <a:xfrm>
            <a:off x="7199237" y="2067105"/>
            <a:ext cx="117549" cy="110383"/>
          </a:xfrm>
          <a:prstGeom prst="rect">
            <a:avLst/>
          </a:prstGeom>
          <a:noFill/>
          <a:ln w="9525">
            <a:noFill/>
            <a:miter lim="800000"/>
            <a:headEnd/>
            <a:tailEnd/>
          </a:ln>
        </p:spPr>
        <p:txBody>
          <a:bodyPr wrap="none" lIns="0" tIns="0" rIns="0" bIns="0">
            <a:spAutoFit/>
          </a:bodyPr>
          <a:lstStyle/>
          <a:p>
            <a:pPr eaLnBrk="0" hangingPunct="0"/>
            <a:r>
              <a:rPr lang="en-US" sz="800">
                <a:solidFill>
                  <a:srgbClr val="000000"/>
                </a:solidFill>
                <a:latin typeface="Arial" charset="0"/>
              </a:rPr>
              <a:t>VT</a:t>
            </a:r>
            <a:endParaRPr lang="en-US" sz="800">
              <a:latin typeface="Arial" charset="0"/>
            </a:endParaRPr>
          </a:p>
        </p:txBody>
      </p:sp>
      <p:sp>
        <p:nvSpPr>
          <p:cNvPr id="129" name="Rectangle 126"/>
          <p:cNvSpPr>
            <a:spLocks noChangeArrowheads="1"/>
          </p:cNvSpPr>
          <p:nvPr/>
        </p:nvSpPr>
        <p:spPr bwMode="auto">
          <a:xfrm>
            <a:off x="7371261" y="2226228"/>
            <a:ext cx="147476" cy="123111"/>
          </a:xfrm>
          <a:prstGeom prst="rect">
            <a:avLst/>
          </a:prstGeom>
          <a:noFill/>
          <a:ln w="9525">
            <a:noFill/>
            <a:miter lim="800000"/>
            <a:headEnd/>
            <a:tailEnd/>
          </a:ln>
        </p:spPr>
        <p:txBody>
          <a:bodyPr wrap="none" lIns="0" tIns="0" rIns="0" bIns="0">
            <a:spAutoFit/>
          </a:bodyPr>
          <a:lstStyle/>
          <a:p>
            <a:pPr eaLnBrk="0" hangingPunct="0"/>
            <a:r>
              <a:rPr lang="en-US" sz="800" dirty="0">
                <a:latin typeface="Arial" charset="0"/>
              </a:rPr>
              <a:t>NH</a:t>
            </a:r>
          </a:p>
        </p:txBody>
      </p:sp>
      <p:sp>
        <p:nvSpPr>
          <p:cNvPr id="130" name="Rectangle 127"/>
          <p:cNvSpPr>
            <a:spLocks noChangeArrowheads="1"/>
          </p:cNvSpPr>
          <p:nvPr/>
        </p:nvSpPr>
        <p:spPr bwMode="auto">
          <a:xfrm>
            <a:off x="1747515" y="5407236"/>
            <a:ext cx="123283" cy="110382"/>
          </a:xfrm>
          <a:prstGeom prst="rect">
            <a:avLst/>
          </a:prstGeom>
          <a:noFill/>
          <a:ln w="9525">
            <a:noFill/>
            <a:miter lim="800000"/>
            <a:headEnd/>
            <a:tailEnd/>
          </a:ln>
        </p:spPr>
        <p:txBody>
          <a:bodyPr wrap="none" lIns="0" tIns="0" rIns="0" bIns="0">
            <a:spAutoFit/>
          </a:bodyPr>
          <a:lstStyle/>
          <a:p>
            <a:pPr eaLnBrk="0" hangingPunct="0"/>
            <a:r>
              <a:rPr lang="en-US" sz="800">
                <a:solidFill>
                  <a:srgbClr val="000000"/>
                </a:solidFill>
                <a:latin typeface="Arial" charset="0"/>
              </a:rPr>
              <a:t>AK</a:t>
            </a:r>
            <a:endParaRPr lang="en-US" sz="800">
              <a:latin typeface="Arial" charset="0"/>
            </a:endParaRPr>
          </a:p>
        </p:txBody>
      </p:sp>
      <p:sp>
        <p:nvSpPr>
          <p:cNvPr id="131" name="Rectangle 128"/>
          <p:cNvSpPr>
            <a:spLocks noChangeArrowheads="1"/>
          </p:cNvSpPr>
          <p:nvPr/>
        </p:nvSpPr>
        <p:spPr bwMode="auto">
          <a:xfrm>
            <a:off x="2683610" y="5520485"/>
            <a:ext cx="91746" cy="110383"/>
          </a:xfrm>
          <a:prstGeom prst="rect">
            <a:avLst/>
          </a:prstGeom>
          <a:solidFill>
            <a:schemeClr val="bg1"/>
          </a:solidFill>
          <a:ln w="9525">
            <a:noFill/>
            <a:miter lim="800000"/>
            <a:headEnd/>
            <a:tailEnd/>
          </a:ln>
        </p:spPr>
        <p:txBody>
          <a:bodyPr wrap="none" lIns="0" tIns="0" rIns="0" bIns="0">
            <a:spAutoFit/>
          </a:bodyPr>
          <a:lstStyle/>
          <a:p>
            <a:pPr eaLnBrk="0" hangingPunct="0"/>
            <a:r>
              <a:rPr lang="en-US" sz="800">
                <a:solidFill>
                  <a:srgbClr val="000000"/>
                </a:solidFill>
                <a:latin typeface="Arial" charset="0"/>
              </a:rPr>
              <a:t>HI</a:t>
            </a:r>
            <a:endParaRPr lang="en-US" sz="800">
              <a:latin typeface="Arial" charset="0"/>
            </a:endParaRPr>
          </a:p>
        </p:txBody>
      </p:sp>
      <p:sp>
        <p:nvSpPr>
          <p:cNvPr id="132" name="Text Box 132"/>
          <p:cNvSpPr txBox="1">
            <a:spLocks noChangeArrowheads="1"/>
          </p:cNvSpPr>
          <p:nvPr/>
        </p:nvSpPr>
        <p:spPr bwMode="auto">
          <a:xfrm>
            <a:off x="7236509" y="3395990"/>
            <a:ext cx="383660" cy="240991"/>
          </a:xfrm>
          <a:prstGeom prst="rect">
            <a:avLst/>
          </a:prstGeom>
          <a:solidFill>
            <a:schemeClr val="accent2">
              <a:lumMod val="50000"/>
            </a:schemeClr>
          </a:solidFill>
          <a:ln w="9525">
            <a:noFill/>
            <a:miter lim="800000"/>
            <a:headEnd/>
            <a:tailEnd/>
          </a:ln>
        </p:spPr>
        <p:txBody>
          <a:bodyPr wrap="square">
            <a:spAutoFit/>
          </a:bodyPr>
          <a:lstStyle/>
          <a:p>
            <a:pPr eaLnBrk="0" hangingPunct="0">
              <a:spcBef>
                <a:spcPct val="50000"/>
              </a:spcBef>
            </a:pPr>
            <a:r>
              <a:rPr lang="en-US" sz="800" dirty="0">
                <a:latin typeface="Arial" charset="0"/>
              </a:rPr>
              <a:t>DC</a:t>
            </a:r>
          </a:p>
        </p:txBody>
      </p:sp>
      <p:sp>
        <p:nvSpPr>
          <p:cNvPr id="133" name="Rectangle 134"/>
          <p:cNvSpPr>
            <a:spLocks noChangeAspect="1" noChangeArrowheads="1"/>
          </p:cNvSpPr>
          <p:nvPr/>
        </p:nvSpPr>
        <p:spPr bwMode="auto">
          <a:xfrm>
            <a:off x="7291123" y="4401863"/>
            <a:ext cx="210729" cy="187793"/>
          </a:xfrm>
          <a:prstGeom prst="rect">
            <a:avLst/>
          </a:prstGeom>
          <a:solidFill>
            <a:schemeClr val="tx2">
              <a:lumMod val="60000"/>
              <a:lumOff val="40000"/>
            </a:schemeClr>
          </a:solidFill>
          <a:ln w="9525">
            <a:solidFill>
              <a:srgbClr val="000000"/>
            </a:solidFill>
            <a:miter lim="800000"/>
            <a:headEnd/>
            <a:tailEnd/>
          </a:ln>
        </p:spPr>
        <p:txBody>
          <a:bodyPr wrap="none" anchor="ctr"/>
          <a:lstStyle/>
          <a:p>
            <a:endParaRPr lang="en-US"/>
          </a:p>
        </p:txBody>
      </p:sp>
      <p:sp>
        <p:nvSpPr>
          <p:cNvPr id="135" name="Rectangle 134"/>
          <p:cNvSpPr>
            <a:spLocks noChangeAspect="1" noChangeArrowheads="1"/>
          </p:cNvSpPr>
          <p:nvPr/>
        </p:nvSpPr>
        <p:spPr bwMode="auto">
          <a:xfrm>
            <a:off x="7292432" y="4789379"/>
            <a:ext cx="210729" cy="187793"/>
          </a:xfrm>
          <a:prstGeom prst="rect">
            <a:avLst/>
          </a:prstGeom>
          <a:solidFill>
            <a:schemeClr val="accent2">
              <a:lumMod val="20000"/>
              <a:lumOff val="80000"/>
            </a:schemeClr>
          </a:solidFill>
          <a:ln w="9525">
            <a:solidFill>
              <a:srgbClr val="000000"/>
            </a:solidFill>
            <a:miter lim="800000"/>
            <a:headEnd/>
            <a:tailEnd/>
          </a:ln>
        </p:spPr>
        <p:txBody>
          <a:bodyPr wrap="none" anchor="ctr"/>
          <a:lstStyle/>
          <a:p>
            <a:endParaRPr lang="en-US"/>
          </a:p>
        </p:txBody>
      </p:sp>
      <p:sp>
        <p:nvSpPr>
          <p:cNvPr id="136" name="Rectangle 134"/>
          <p:cNvSpPr>
            <a:spLocks noChangeAspect="1" noChangeArrowheads="1"/>
          </p:cNvSpPr>
          <p:nvPr/>
        </p:nvSpPr>
        <p:spPr bwMode="auto">
          <a:xfrm>
            <a:off x="7312751" y="5559374"/>
            <a:ext cx="210729" cy="187793"/>
          </a:xfrm>
          <a:prstGeom prst="rect">
            <a:avLst/>
          </a:prstGeom>
          <a:solidFill>
            <a:schemeClr val="accent2">
              <a:lumMod val="50000"/>
            </a:schemeClr>
          </a:solidFill>
          <a:ln w="9525">
            <a:solidFill>
              <a:srgbClr val="000000"/>
            </a:solidFill>
            <a:miter lim="800000"/>
            <a:headEnd/>
            <a:tailEnd/>
          </a:ln>
        </p:spPr>
        <p:txBody>
          <a:bodyPr wrap="none" anchor="ctr"/>
          <a:lstStyle/>
          <a:p>
            <a:endParaRPr lang="en-US"/>
          </a:p>
        </p:txBody>
      </p:sp>
      <p:sp>
        <p:nvSpPr>
          <p:cNvPr id="3" name="TextBox 2"/>
          <p:cNvSpPr txBox="1"/>
          <p:nvPr/>
        </p:nvSpPr>
        <p:spPr>
          <a:xfrm>
            <a:off x="7503162" y="4372124"/>
            <a:ext cx="1726478" cy="246221"/>
          </a:xfrm>
          <a:prstGeom prst="rect">
            <a:avLst/>
          </a:prstGeom>
          <a:noFill/>
        </p:spPr>
        <p:txBody>
          <a:bodyPr wrap="square" rtlCol="0">
            <a:spAutoFit/>
          </a:bodyPr>
          <a:lstStyle/>
          <a:p>
            <a:r>
              <a:rPr lang="en-US" sz="1000" b="1" dirty="0" smtClean="0">
                <a:solidFill>
                  <a:schemeClr val="tx2">
                    <a:lumMod val="75000"/>
                  </a:schemeClr>
                </a:solidFill>
              </a:rPr>
              <a:t>30-39% of births</a:t>
            </a:r>
            <a:endParaRPr lang="en-US" sz="1000" b="1" dirty="0">
              <a:solidFill>
                <a:schemeClr val="tx2">
                  <a:lumMod val="75000"/>
                </a:schemeClr>
              </a:solidFill>
            </a:endParaRPr>
          </a:p>
        </p:txBody>
      </p:sp>
      <p:sp>
        <p:nvSpPr>
          <p:cNvPr id="137" name="TextBox 136"/>
          <p:cNvSpPr txBox="1"/>
          <p:nvPr/>
        </p:nvSpPr>
        <p:spPr>
          <a:xfrm>
            <a:off x="7518891" y="4777205"/>
            <a:ext cx="1056700" cy="246221"/>
          </a:xfrm>
          <a:prstGeom prst="rect">
            <a:avLst/>
          </a:prstGeom>
          <a:noFill/>
        </p:spPr>
        <p:txBody>
          <a:bodyPr wrap="none" rtlCol="0">
            <a:spAutoFit/>
          </a:bodyPr>
          <a:lstStyle/>
          <a:p>
            <a:r>
              <a:rPr lang="en-US" sz="1000" b="1" dirty="0" smtClean="0">
                <a:solidFill>
                  <a:schemeClr val="tx2">
                    <a:lumMod val="75000"/>
                  </a:schemeClr>
                </a:solidFill>
              </a:rPr>
              <a:t>40-49% of births</a:t>
            </a:r>
            <a:endParaRPr lang="en-US" sz="1000" b="1" dirty="0">
              <a:solidFill>
                <a:schemeClr val="tx2">
                  <a:lumMod val="75000"/>
                </a:schemeClr>
              </a:solidFill>
            </a:endParaRPr>
          </a:p>
        </p:txBody>
      </p:sp>
      <p:sp>
        <p:nvSpPr>
          <p:cNvPr id="138" name="Rectangle 137"/>
          <p:cNvSpPr/>
          <p:nvPr/>
        </p:nvSpPr>
        <p:spPr>
          <a:xfrm>
            <a:off x="7545242" y="5535271"/>
            <a:ext cx="1522295" cy="246221"/>
          </a:xfrm>
          <a:prstGeom prst="rect">
            <a:avLst/>
          </a:prstGeom>
        </p:spPr>
        <p:txBody>
          <a:bodyPr wrap="square">
            <a:spAutoFit/>
          </a:bodyPr>
          <a:lstStyle/>
          <a:p>
            <a:r>
              <a:rPr lang="en-US" sz="1000" b="1" dirty="0" smtClean="0">
                <a:solidFill>
                  <a:schemeClr val="tx2">
                    <a:lumMod val="75000"/>
                  </a:schemeClr>
                </a:solidFill>
              </a:rPr>
              <a:t>≥ 60% of births</a:t>
            </a:r>
            <a:endParaRPr lang="en-US" sz="1000" b="1" dirty="0">
              <a:solidFill>
                <a:schemeClr val="tx2">
                  <a:lumMod val="75000"/>
                </a:schemeClr>
              </a:solidFill>
            </a:endParaRPr>
          </a:p>
        </p:txBody>
      </p:sp>
      <p:sp>
        <p:nvSpPr>
          <p:cNvPr id="2" name="TextBox 1"/>
          <p:cNvSpPr txBox="1"/>
          <p:nvPr/>
        </p:nvSpPr>
        <p:spPr>
          <a:xfrm>
            <a:off x="-61482" y="6183800"/>
            <a:ext cx="6324587" cy="738664"/>
          </a:xfrm>
          <a:prstGeom prst="rect">
            <a:avLst/>
          </a:prstGeom>
          <a:noFill/>
        </p:spPr>
        <p:txBody>
          <a:bodyPr wrap="square" rtlCol="0">
            <a:spAutoFit/>
          </a:bodyPr>
          <a:lstStyle/>
          <a:p>
            <a:r>
              <a:rPr lang="en-US" sz="1050" dirty="0" smtClean="0">
                <a:solidFill>
                  <a:schemeClr val="bg1"/>
                </a:solidFill>
              </a:rPr>
              <a:t>Source:   Markus, et. al., “Medicaid Covered Births, 2008 to 2010, in the Context of the Implementation of Health Reform,”  </a:t>
            </a:r>
            <a:r>
              <a:rPr lang="en-US" sz="1050" i="1" dirty="0" smtClean="0">
                <a:solidFill>
                  <a:schemeClr val="bg1"/>
                </a:solidFill>
              </a:rPr>
              <a:t>Women’s Health Issues</a:t>
            </a:r>
            <a:r>
              <a:rPr lang="en-US" sz="1050" dirty="0" smtClean="0">
                <a:solidFill>
                  <a:schemeClr val="bg1"/>
                </a:solidFill>
              </a:rPr>
              <a:t>, vol. </a:t>
            </a:r>
            <a:r>
              <a:rPr lang="en-US" sz="1050" dirty="0">
                <a:solidFill>
                  <a:schemeClr val="bg1"/>
                </a:solidFill>
              </a:rPr>
              <a:t>2</a:t>
            </a:r>
            <a:r>
              <a:rPr lang="en-US" sz="1050" dirty="0" smtClean="0">
                <a:solidFill>
                  <a:schemeClr val="bg1"/>
                </a:solidFill>
              </a:rPr>
              <a:t>3, issue 5, e273-e280.  Available </a:t>
            </a:r>
            <a:r>
              <a:rPr lang="en-US" sz="1050" dirty="0">
                <a:solidFill>
                  <a:schemeClr val="bg1"/>
                </a:solidFill>
              </a:rPr>
              <a:t>at:  </a:t>
            </a:r>
            <a:r>
              <a:rPr lang="en-US" sz="1050" dirty="0">
                <a:solidFill>
                  <a:schemeClr val="bg1"/>
                </a:solidFill>
                <a:hlinkClick r:id="rId3"/>
              </a:rPr>
              <a:t>http://</a:t>
            </a:r>
            <a:r>
              <a:rPr lang="en-US" sz="1050" dirty="0" smtClean="0">
                <a:solidFill>
                  <a:schemeClr val="bg1"/>
                </a:solidFill>
                <a:hlinkClick r:id="rId3"/>
              </a:rPr>
              <a:t>www.whijournal.com/article/PIIS1049386713000558/fulltext#tbl1</a:t>
            </a:r>
            <a:r>
              <a:rPr lang="en-US" sz="1050" dirty="0" smtClean="0">
                <a:solidFill>
                  <a:schemeClr val="bg1"/>
                </a:solidFill>
              </a:rPr>
              <a:t>  These figures represent 2010 births.  Note that Delaware data for 2010 were not available, so map represents 2009 data.</a:t>
            </a:r>
            <a:endParaRPr lang="en-US" sz="1050" dirty="0">
              <a:solidFill>
                <a:schemeClr val="bg1"/>
              </a:solidFill>
            </a:endParaRPr>
          </a:p>
        </p:txBody>
      </p:sp>
      <p:sp>
        <p:nvSpPr>
          <p:cNvPr id="139" name="Rectangle 134"/>
          <p:cNvSpPr>
            <a:spLocks noChangeAspect="1" noChangeArrowheads="1"/>
          </p:cNvSpPr>
          <p:nvPr/>
        </p:nvSpPr>
        <p:spPr bwMode="auto">
          <a:xfrm>
            <a:off x="7301283" y="5202488"/>
            <a:ext cx="210729" cy="187793"/>
          </a:xfrm>
          <a:prstGeom prst="rect">
            <a:avLst/>
          </a:prstGeom>
          <a:solidFill>
            <a:schemeClr val="accent2">
              <a:lumMod val="60000"/>
              <a:lumOff val="40000"/>
            </a:schemeClr>
          </a:solidFill>
          <a:ln w="9525">
            <a:solidFill>
              <a:srgbClr val="000000"/>
            </a:solidFill>
            <a:miter lim="800000"/>
            <a:headEnd/>
            <a:tailEnd/>
          </a:ln>
        </p:spPr>
        <p:txBody>
          <a:bodyPr wrap="none" anchor="ctr"/>
          <a:lstStyle/>
          <a:p>
            <a:endParaRPr lang="en-US"/>
          </a:p>
        </p:txBody>
      </p:sp>
      <p:sp>
        <p:nvSpPr>
          <p:cNvPr id="140" name="Rectangle 139"/>
          <p:cNvSpPr/>
          <p:nvPr/>
        </p:nvSpPr>
        <p:spPr>
          <a:xfrm>
            <a:off x="7523614" y="5178385"/>
            <a:ext cx="1522295" cy="246221"/>
          </a:xfrm>
          <a:prstGeom prst="rect">
            <a:avLst/>
          </a:prstGeom>
        </p:spPr>
        <p:txBody>
          <a:bodyPr wrap="square">
            <a:spAutoFit/>
          </a:bodyPr>
          <a:lstStyle/>
          <a:p>
            <a:r>
              <a:rPr lang="en-US" sz="1000" b="1" dirty="0" smtClean="0">
                <a:solidFill>
                  <a:schemeClr val="tx2">
                    <a:lumMod val="75000"/>
                  </a:schemeClr>
                </a:solidFill>
              </a:rPr>
              <a:t>50-59% of births</a:t>
            </a:r>
            <a:endParaRPr lang="en-US" sz="1000" b="1" dirty="0">
              <a:solidFill>
                <a:schemeClr val="tx2">
                  <a:lumMod val="75000"/>
                </a:schemeClr>
              </a:solidFill>
            </a:endParaRPr>
          </a:p>
        </p:txBody>
      </p:sp>
      <p:sp>
        <p:nvSpPr>
          <p:cNvPr id="141" name="Rectangle 134"/>
          <p:cNvSpPr>
            <a:spLocks noChangeAspect="1" noChangeArrowheads="1"/>
          </p:cNvSpPr>
          <p:nvPr/>
        </p:nvSpPr>
        <p:spPr bwMode="auto">
          <a:xfrm>
            <a:off x="7291123" y="4066583"/>
            <a:ext cx="210729" cy="187793"/>
          </a:xfrm>
          <a:prstGeom prst="rect">
            <a:avLst/>
          </a:prstGeom>
          <a:solidFill>
            <a:schemeClr val="tx2">
              <a:lumMod val="20000"/>
              <a:lumOff val="80000"/>
            </a:schemeClr>
          </a:solidFill>
          <a:ln w="9525">
            <a:solidFill>
              <a:srgbClr val="000000"/>
            </a:solidFill>
            <a:miter lim="800000"/>
            <a:headEnd/>
            <a:tailEnd/>
          </a:ln>
        </p:spPr>
        <p:txBody>
          <a:bodyPr wrap="none" anchor="ctr"/>
          <a:lstStyle/>
          <a:p>
            <a:endParaRPr lang="en-US"/>
          </a:p>
        </p:txBody>
      </p:sp>
      <p:sp>
        <p:nvSpPr>
          <p:cNvPr id="142" name="TextBox 141"/>
          <p:cNvSpPr txBox="1"/>
          <p:nvPr/>
        </p:nvSpPr>
        <p:spPr>
          <a:xfrm>
            <a:off x="7503162" y="4036844"/>
            <a:ext cx="1726478" cy="246221"/>
          </a:xfrm>
          <a:prstGeom prst="rect">
            <a:avLst/>
          </a:prstGeom>
          <a:noFill/>
        </p:spPr>
        <p:txBody>
          <a:bodyPr wrap="square" rtlCol="0">
            <a:spAutoFit/>
          </a:bodyPr>
          <a:lstStyle/>
          <a:p>
            <a:r>
              <a:rPr lang="en-US" sz="1000" b="1" dirty="0" smtClean="0">
                <a:solidFill>
                  <a:schemeClr val="tx2">
                    <a:lumMod val="75000"/>
                  </a:schemeClr>
                </a:solidFill>
              </a:rPr>
              <a:t>&lt; 30% of births</a:t>
            </a:r>
            <a:endParaRPr lang="en-US" sz="1000" b="1" dirty="0">
              <a:solidFill>
                <a:schemeClr val="tx2">
                  <a:lumMod val="75000"/>
                </a:schemeClr>
              </a:solidFill>
            </a:endParaRPr>
          </a:p>
        </p:txBody>
      </p:sp>
    </p:spTree>
    <p:extLst>
      <p:ext uri="{BB962C8B-B14F-4D97-AF65-F5344CB8AC3E}">
        <p14:creationId xmlns:p14="http://schemas.microsoft.com/office/powerpoint/2010/main" val="14291349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Median Medicaid/CHIP Income Thresholds – 2013 vs. ACA Expansion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68999595"/>
              </p:ext>
            </p:extLst>
          </p:nvPr>
        </p:nvGraphicFramePr>
        <p:xfrm>
          <a:off x="457200" y="2133600"/>
          <a:ext cx="8229600" cy="3708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52400" y="6146800"/>
            <a:ext cx="4368800" cy="600164"/>
          </a:xfrm>
          <a:prstGeom prst="rect">
            <a:avLst/>
          </a:prstGeom>
          <a:noFill/>
        </p:spPr>
        <p:txBody>
          <a:bodyPr wrap="square" rtlCol="0">
            <a:spAutoFit/>
          </a:bodyPr>
          <a:lstStyle/>
          <a:p>
            <a:r>
              <a:rPr lang="en-US" sz="1100" dirty="0" smtClean="0">
                <a:solidFill>
                  <a:schemeClr val="bg1"/>
                </a:solidFill>
              </a:rPr>
              <a:t>Source:  “Medicaid:  A Primer, 2013,” Kaiser Commission on Medicaid and the Uninsured, March 2013.  Available on-line at:  </a:t>
            </a:r>
            <a:r>
              <a:rPr lang="en-US" sz="1100" dirty="0">
                <a:solidFill>
                  <a:schemeClr val="bg1"/>
                </a:solidFill>
                <a:hlinkClick r:id="rId4"/>
              </a:rPr>
              <a:t>http://kaiserfamilyfoundation.files.wordpress.com/2010/06/7334-05.pdf</a:t>
            </a:r>
            <a:endParaRPr lang="en-US" sz="1100" dirty="0">
              <a:solidFill>
                <a:schemeClr val="bg1"/>
              </a:solidFill>
            </a:endParaRPr>
          </a:p>
        </p:txBody>
      </p:sp>
    </p:spTree>
    <p:extLst>
      <p:ext uri="{BB962C8B-B14F-4D97-AF65-F5344CB8AC3E}">
        <p14:creationId xmlns:p14="http://schemas.microsoft.com/office/powerpoint/2010/main" val="2838676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5428"/>
            <a:ext cx="8229600" cy="1143000"/>
          </a:xfrm>
        </p:spPr>
        <p:txBody>
          <a:bodyPr/>
          <a:lstStyle/>
          <a:p>
            <a:r>
              <a:rPr lang="en-US" dirty="0" smtClean="0"/>
              <a:t>Agenda</a:t>
            </a:r>
            <a:endParaRPr lang="en-US" dirty="0"/>
          </a:p>
        </p:txBody>
      </p:sp>
      <p:sp>
        <p:nvSpPr>
          <p:cNvPr id="3" name="Content Placeholder 2"/>
          <p:cNvSpPr>
            <a:spLocks noGrp="1"/>
          </p:cNvSpPr>
          <p:nvPr>
            <p:ph idx="1"/>
          </p:nvPr>
        </p:nvSpPr>
        <p:spPr>
          <a:xfrm>
            <a:off x="457200" y="1302695"/>
            <a:ext cx="8229600" cy="3019378"/>
          </a:xfrm>
        </p:spPr>
        <p:txBody>
          <a:bodyPr>
            <a:noAutofit/>
          </a:bodyPr>
          <a:lstStyle/>
          <a:p>
            <a:r>
              <a:rPr lang="en-US" sz="2400" dirty="0" smtClean="0"/>
              <a:t>Introduction</a:t>
            </a:r>
            <a:endParaRPr lang="en-US" sz="2800" dirty="0" smtClean="0"/>
          </a:p>
          <a:p>
            <a:pPr lvl="1"/>
            <a:r>
              <a:rPr lang="en-US" sz="2000" dirty="0"/>
              <a:t>Ginger Breedlove, PhD, CNM, APRN, FACNM</a:t>
            </a:r>
            <a:br>
              <a:rPr lang="en-US" sz="2000" dirty="0"/>
            </a:br>
            <a:r>
              <a:rPr lang="en-US" sz="2000" dirty="0" smtClean="0"/>
              <a:t>President of the ACNM Board of Directors</a:t>
            </a:r>
          </a:p>
          <a:p>
            <a:pPr fontAlgn="base">
              <a:spcBef>
                <a:spcPct val="0"/>
              </a:spcBef>
              <a:spcAft>
                <a:spcPct val="0"/>
              </a:spcAft>
            </a:pPr>
            <a:r>
              <a:rPr lang="en-US" sz="2400" dirty="0">
                <a:cs typeface="Times New Roman" pitchFamily="18" charset="0"/>
              </a:rPr>
              <a:t>Nurses and the Affordable Care Act: </a:t>
            </a:r>
            <a:r>
              <a:rPr lang="en-US" sz="2400" dirty="0" smtClean="0">
                <a:cs typeface="Times New Roman" pitchFamily="18" charset="0"/>
              </a:rPr>
              <a:t>Improving </a:t>
            </a:r>
            <a:r>
              <a:rPr lang="en-US" sz="2400" dirty="0">
                <a:cs typeface="Times New Roman" pitchFamily="18" charset="0"/>
              </a:rPr>
              <a:t>the Nation’s Health</a:t>
            </a:r>
          </a:p>
          <a:p>
            <a:pPr lvl="1"/>
            <a:r>
              <a:rPr lang="en-US" sz="2000" dirty="0" smtClean="0"/>
              <a:t>Mary Wakefield, PhD, RN, Administrator of the Health Resources and Services Administration</a:t>
            </a:r>
          </a:p>
          <a:p>
            <a:r>
              <a:rPr lang="en-US" sz="2400" dirty="0" smtClean="0"/>
              <a:t>Overview of Medicaid Expansion and the Health Insurance Marketplaces</a:t>
            </a:r>
          </a:p>
          <a:p>
            <a:pPr lvl="1"/>
            <a:r>
              <a:rPr lang="en-US" sz="2000" dirty="0" smtClean="0"/>
              <a:t>Jesse Bushman, ACNM Director of Advocacy and Government Affairs</a:t>
            </a:r>
          </a:p>
          <a:p>
            <a:r>
              <a:rPr lang="en-US" sz="2000" dirty="0" smtClean="0"/>
              <a:t>Questions</a:t>
            </a:r>
          </a:p>
        </p:txBody>
      </p:sp>
    </p:spTree>
    <p:extLst>
      <p:ext uri="{BB962C8B-B14F-4D97-AF65-F5344CB8AC3E}">
        <p14:creationId xmlns:p14="http://schemas.microsoft.com/office/powerpoint/2010/main" val="34587591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Medicaid Expansion and the Supreme Court</a:t>
            </a:r>
            <a:endParaRPr lang="en-US" sz="3600" dirty="0"/>
          </a:p>
        </p:txBody>
      </p:sp>
      <p:sp>
        <p:nvSpPr>
          <p:cNvPr id="3" name="Content Placeholder 2"/>
          <p:cNvSpPr>
            <a:spLocks noGrp="1"/>
          </p:cNvSpPr>
          <p:nvPr>
            <p:ph idx="1"/>
          </p:nvPr>
        </p:nvSpPr>
        <p:spPr>
          <a:xfrm>
            <a:off x="4288027" y="2339815"/>
            <a:ext cx="4114799" cy="2748306"/>
          </a:xfrm>
        </p:spPr>
        <p:txBody>
          <a:bodyPr>
            <a:normAutofit fontScale="77500" lnSpcReduction="20000"/>
          </a:bodyPr>
          <a:lstStyle/>
          <a:p>
            <a:r>
              <a:rPr lang="en-US" dirty="0" smtClean="0"/>
              <a:t>Originally the ACA required states to expand Medicaid coverage to all individuals with income up to 138% of FPL.</a:t>
            </a:r>
          </a:p>
          <a:p>
            <a:r>
              <a:rPr lang="en-US" dirty="0" smtClean="0"/>
              <a:t>The Supreme Court’s decision made expansion optional.</a:t>
            </a:r>
            <a:endParaRPr lang="en-US" dirty="0"/>
          </a:p>
        </p:txBody>
      </p:sp>
      <p:pic>
        <p:nvPicPr>
          <p:cNvPr id="2050" name="Picture 2" descr="C:\Users\jbushma\AppData\Local\Microsoft\Windows\Temporary Internet Files\Content.IE5\RK4XCVE4\MP90040108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570" y="2442000"/>
            <a:ext cx="3349437" cy="2231599"/>
          </a:xfrm>
          <a:prstGeom prst="rect">
            <a:avLst/>
          </a:prstGeom>
          <a:noFill/>
          <a:effectLst>
            <a:glow rad="622300">
              <a:schemeClr val="tx2">
                <a:lumMod val="20000"/>
                <a:lumOff val="80000"/>
                <a:alpha val="84000"/>
              </a:schemeClr>
            </a:glow>
            <a:outerShdw dist="12700" sx="1000" sy="1000" algn="ctr" rotWithShape="0">
              <a:srgbClr val="000000"/>
            </a:outerShdw>
            <a:reflection endPos="0" dir="5400000" sy="-100000" algn="bl" rotWithShape="0"/>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0320" y="6248400"/>
            <a:ext cx="4673599" cy="553998"/>
          </a:xfrm>
          <a:prstGeom prst="rect">
            <a:avLst/>
          </a:prstGeom>
          <a:noFill/>
        </p:spPr>
        <p:txBody>
          <a:bodyPr wrap="square" rtlCol="0">
            <a:spAutoFit/>
          </a:bodyPr>
          <a:lstStyle/>
          <a:p>
            <a:r>
              <a:rPr lang="en-US" sz="1000" dirty="0" smtClean="0">
                <a:solidFill>
                  <a:schemeClr val="bg1"/>
                </a:solidFill>
              </a:rPr>
              <a:t>See, “A Guide to the Supreme Court’s Affordable Care Act Decision,” Kaiser Family Foundation, July 2012, available at: </a:t>
            </a:r>
            <a:r>
              <a:rPr lang="en-US" sz="1000" dirty="0">
                <a:solidFill>
                  <a:schemeClr val="bg1"/>
                </a:solidFill>
                <a:hlinkClick r:id="rId4"/>
              </a:rPr>
              <a:t>http://kaiserfamilyfoundation.files.wordpress.com/2013/01/8332.pdf</a:t>
            </a:r>
            <a:endParaRPr lang="en-US" sz="1000" dirty="0">
              <a:solidFill>
                <a:schemeClr val="bg1"/>
              </a:solidFill>
            </a:endParaRPr>
          </a:p>
        </p:txBody>
      </p:sp>
    </p:spTree>
    <p:extLst>
      <p:ext uri="{BB962C8B-B14F-4D97-AF65-F5344CB8AC3E}">
        <p14:creationId xmlns:p14="http://schemas.microsoft.com/office/powerpoint/2010/main" val="34249507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3870" y="554768"/>
            <a:ext cx="8229600" cy="868444"/>
          </a:xfrm>
        </p:spPr>
        <p:txBody>
          <a:bodyPr>
            <a:normAutofit/>
          </a:bodyPr>
          <a:lstStyle/>
          <a:p>
            <a:r>
              <a:rPr lang="en-US" sz="3600" dirty="0"/>
              <a:t>Medicaid Expansion Among the </a:t>
            </a:r>
            <a:r>
              <a:rPr lang="en-US" sz="3600" dirty="0" smtClean="0"/>
              <a:t>States</a:t>
            </a:r>
            <a:endParaRPr lang="en-US" sz="3600" dirty="0"/>
          </a:p>
        </p:txBody>
      </p:sp>
      <p:sp>
        <p:nvSpPr>
          <p:cNvPr id="5" name="Freeform 2"/>
          <p:cNvSpPr>
            <a:spLocks/>
          </p:cNvSpPr>
          <p:nvPr/>
        </p:nvSpPr>
        <p:spPr bwMode="auto">
          <a:xfrm>
            <a:off x="1045084" y="4644597"/>
            <a:ext cx="1244306" cy="1032143"/>
          </a:xfrm>
          <a:custGeom>
            <a:avLst/>
            <a:gdLst>
              <a:gd name="T0" fmla="*/ 2147483647 w 752"/>
              <a:gd name="T1" fmla="*/ 2147483647 h 624"/>
              <a:gd name="T2" fmla="*/ 2147483647 w 752"/>
              <a:gd name="T3" fmla="*/ 2147483647 h 624"/>
              <a:gd name="T4" fmla="*/ 2147483647 w 752"/>
              <a:gd name="T5" fmla="*/ 2147483647 h 624"/>
              <a:gd name="T6" fmla="*/ 2147483647 w 752"/>
              <a:gd name="T7" fmla="*/ 2147483647 h 624"/>
              <a:gd name="T8" fmla="*/ 2147483647 w 752"/>
              <a:gd name="T9" fmla="*/ 2147483647 h 624"/>
              <a:gd name="T10" fmla="*/ 2147483647 w 752"/>
              <a:gd name="T11" fmla="*/ 2147483647 h 624"/>
              <a:gd name="T12" fmla="*/ 2147483647 w 752"/>
              <a:gd name="T13" fmla="*/ 2147483647 h 624"/>
              <a:gd name="T14" fmla="*/ 2147483647 w 752"/>
              <a:gd name="T15" fmla="*/ 2147483647 h 624"/>
              <a:gd name="T16" fmla="*/ 2147483647 w 752"/>
              <a:gd name="T17" fmla="*/ 2147483647 h 624"/>
              <a:gd name="T18" fmla="*/ 2147483647 w 752"/>
              <a:gd name="T19" fmla="*/ 2147483647 h 624"/>
              <a:gd name="T20" fmla="*/ 2147483647 w 752"/>
              <a:gd name="T21" fmla="*/ 2147483647 h 624"/>
              <a:gd name="T22" fmla="*/ 2147483647 w 752"/>
              <a:gd name="T23" fmla="*/ 2147483647 h 624"/>
              <a:gd name="T24" fmla="*/ 2147483647 w 752"/>
              <a:gd name="T25" fmla="*/ 2147483647 h 624"/>
              <a:gd name="T26" fmla="*/ 2147483647 w 752"/>
              <a:gd name="T27" fmla="*/ 2147483647 h 624"/>
              <a:gd name="T28" fmla="*/ 2147483647 w 752"/>
              <a:gd name="T29" fmla="*/ 2147483647 h 624"/>
              <a:gd name="T30" fmla="*/ 2147483647 w 752"/>
              <a:gd name="T31" fmla="*/ 2147483647 h 624"/>
              <a:gd name="T32" fmla="*/ 2147483647 w 752"/>
              <a:gd name="T33" fmla="*/ 2147483647 h 624"/>
              <a:gd name="T34" fmla="*/ 2147483647 w 752"/>
              <a:gd name="T35" fmla="*/ 2147483647 h 624"/>
              <a:gd name="T36" fmla="*/ 2147483647 w 752"/>
              <a:gd name="T37" fmla="*/ 2147483647 h 624"/>
              <a:gd name="T38" fmla="*/ 2147483647 w 752"/>
              <a:gd name="T39" fmla="*/ 2147483647 h 624"/>
              <a:gd name="T40" fmla="*/ 2147483647 w 752"/>
              <a:gd name="T41" fmla="*/ 2147483647 h 624"/>
              <a:gd name="T42" fmla="*/ 2147483647 w 752"/>
              <a:gd name="T43" fmla="*/ 2147483647 h 624"/>
              <a:gd name="T44" fmla="*/ 2147483647 w 752"/>
              <a:gd name="T45" fmla="*/ 2147483647 h 624"/>
              <a:gd name="T46" fmla="*/ 2147483647 w 752"/>
              <a:gd name="T47" fmla="*/ 2147483647 h 624"/>
              <a:gd name="T48" fmla="*/ 2147483647 w 752"/>
              <a:gd name="T49" fmla="*/ 2147483647 h 624"/>
              <a:gd name="T50" fmla="*/ 2147483647 w 752"/>
              <a:gd name="T51" fmla="*/ 2147483647 h 624"/>
              <a:gd name="T52" fmla="*/ 2147483647 w 752"/>
              <a:gd name="T53" fmla="*/ 2147483647 h 624"/>
              <a:gd name="T54" fmla="*/ 2147483647 w 752"/>
              <a:gd name="T55" fmla="*/ 2147483647 h 624"/>
              <a:gd name="T56" fmla="*/ 2147483647 w 752"/>
              <a:gd name="T57" fmla="*/ 2147483647 h 624"/>
              <a:gd name="T58" fmla="*/ 2147483647 w 752"/>
              <a:gd name="T59" fmla="*/ 2147483647 h 624"/>
              <a:gd name="T60" fmla="*/ 2147483647 w 752"/>
              <a:gd name="T61" fmla="*/ 2147483647 h 624"/>
              <a:gd name="T62" fmla="*/ 2147483647 w 752"/>
              <a:gd name="T63" fmla="*/ 2147483647 h 624"/>
              <a:gd name="T64" fmla="*/ 2147483647 w 752"/>
              <a:gd name="T65" fmla="*/ 2147483647 h 624"/>
              <a:gd name="T66" fmla="*/ 2147483647 w 752"/>
              <a:gd name="T67" fmla="*/ 2147483647 h 624"/>
              <a:gd name="T68" fmla="*/ 2147483647 w 752"/>
              <a:gd name="T69" fmla="*/ 2147483647 h 624"/>
              <a:gd name="T70" fmla="*/ 2147483647 w 752"/>
              <a:gd name="T71" fmla="*/ 2147483647 h 624"/>
              <a:gd name="T72" fmla="*/ 2147483647 w 752"/>
              <a:gd name="T73" fmla="*/ 2147483647 h 624"/>
              <a:gd name="T74" fmla="*/ 2147483647 w 752"/>
              <a:gd name="T75" fmla="*/ 2147483647 h 624"/>
              <a:gd name="T76" fmla="*/ 2147483647 w 752"/>
              <a:gd name="T77" fmla="*/ 2147483647 h 624"/>
              <a:gd name="T78" fmla="*/ 2147483647 w 752"/>
              <a:gd name="T79" fmla="*/ 2147483647 h 624"/>
              <a:gd name="T80" fmla="*/ 2147483647 w 752"/>
              <a:gd name="T81" fmla="*/ 2147483647 h 624"/>
              <a:gd name="T82" fmla="*/ 2147483647 w 752"/>
              <a:gd name="T83" fmla="*/ 2147483647 h 624"/>
              <a:gd name="T84" fmla="*/ 2147483647 w 752"/>
              <a:gd name="T85" fmla="*/ 2147483647 h 624"/>
              <a:gd name="T86" fmla="*/ 2147483647 w 752"/>
              <a:gd name="T87" fmla="*/ 2147483647 h 624"/>
              <a:gd name="T88" fmla="*/ 2147483647 w 752"/>
              <a:gd name="T89" fmla="*/ 2147483647 h 624"/>
              <a:gd name="T90" fmla="*/ 2147483647 w 752"/>
              <a:gd name="T91" fmla="*/ 2147483647 h 624"/>
              <a:gd name="T92" fmla="*/ 2147483647 w 752"/>
              <a:gd name="T93" fmla="*/ 2147483647 h 624"/>
              <a:gd name="T94" fmla="*/ 2147483647 w 752"/>
              <a:gd name="T95" fmla="*/ 2147483647 h 624"/>
              <a:gd name="T96" fmla="*/ 2147483647 w 752"/>
              <a:gd name="T97" fmla="*/ 2147483647 h 624"/>
              <a:gd name="T98" fmla="*/ 2147483647 w 752"/>
              <a:gd name="T99" fmla="*/ 2147483647 h 624"/>
              <a:gd name="T100" fmla="*/ 2147483647 w 752"/>
              <a:gd name="T101" fmla="*/ 2147483647 h 624"/>
              <a:gd name="T102" fmla="*/ 2147483647 w 752"/>
              <a:gd name="T103" fmla="*/ 2147483647 h 624"/>
              <a:gd name="T104" fmla="*/ 2147483647 w 752"/>
              <a:gd name="T105" fmla="*/ 2147483647 h 624"/>
              <a:gd name="T106" fmla="*/ 2147483647 w 752"/>
              <a:gd name="T107" fmla="*/ 2147483647 h 624"/>
              <a:gd name="T108" fmla="*/ 2147483647 w 752"/>
              <a:gd name="T109" fmla="*/ 2147483647 h 624"/>
              <a:gd name="T110" fmla="*/ 2147483647 w 752"/>
              <a:gd name="T111" fmla="*/ 2147483647 h 624"/>
              <a:gd name="T112" fmla="*/ 2147483647 w 752"/>
              <a:gd name="T113" fmla="*/ 2147483647 h 62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52"/>
              <a:gd name="T172" fmla="*/ 0 h 624"/>
              <a:gd name="T173" fmla="*/ 752 w 752"/>
              <a:gd name="T174" fmla="*/ 624 h 62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52" h="624">
                <a:moveTo>
                  <a:pt x="744" y="480"/>
                </a:moveTo>
                <a:lnTo>
                  <a:pt x="752" y="472"/>
                </a:lnTo>
                <a:lnTo>
                  <a:pt x="752" y="464"/>
                </a:lnTo>
                <a:lnTo>
                  <a:pt x="752" y="456"/>
                </a:lnTo>
                <a:lnTo>
                  <a:pt x="752" y="440"/>
                </a:lnTo>
                <a:lnTo>
                  <a:pt x="736" y="432"/>
                </a:lnTo>
                <a:lnTo>
                  <a:pt x="720" y="432"/>
                </a:lnTo>
                <a:lnTo>
                  <a:pt x="712" y="424"/>
                </a:lnTo>
                <a:lnTo>
                  <a:pt x="696" y="424"/>
                </a:lnTo>
                <a:lnTo>
                  <a:pt x="624" y="368"/>
                </a:lnTo>
                <a:lnTo>
                  <a:pt x="600" y="360"/>
                </a:lnTo>
                <a:lnTo>
                  <a:pt x="584" y="344"/>
                </a:lnTo>
                <a:lnTo>
                  <a:pt x="568" y="360"/>
                </a:lnTo>
                <a:lnTo>
                  <a:pt x="576" y="368"/>
                </a:lnTo>
                <a:lnTo>
                  <a:pt x="560" y="384"/>
                </a:lnTo>
                <a:lnTo>
                  <a:pt x="528" y="368"/>
                </a:lnTo>
                <a:lnTo>
                  <a:pt x="528" y="360"/>
                </a:lnTo>
                <a:lnTo>
                  <a:pt x="512" y="352"/>
                </a:lnTo>
                <a:lnTo>
                  <a:pt x="496" y="352"/>
                </a:lnTo>
                <a:lnTo>
                  <a:pt x="488" y="360"/>
                </a:lnTo>
                <a:lnTo>
                  <a:pt x="480" y="360"/>
                </a:lnTo>
                <a:lnTo>
                  <a:pt x="480" y="368"/>
                </a:lnTo>
                <a:lnTo>
                  <a:pt x="376" y="24"/>
                </a:lnTo>
                <a:lnTo>
                  <a:pt x="368" y="24"/>
                </a:lnTo>
                <a:lnTo>
                  <a:pt x="352" y="16"/>
                </a:lnTo>
                <a:lnTo>
                  <a:pt x="328" y="16"/>
                </a:lnTo>
                <a:lnTo>
                  <a:pt x="320" y="24"/>
                </a:lnTo>
                <a:lnTo>
                  <a:pt x="312" y="24"/>
                </a:lnTo>
                <a:lnTo>
                  <a:pt x="280" y="24"/>
                </a:lnTo>
                <a:lnTo>
                  <a:pt x="264" y="24"/>
                </a:lnTo>
                <a:lnTo>
                  <a:pt x="256" y="24"/>
                </a:lnTo>
                <a:lnTo>
                  <a:pt x="248" y="24"/>
                </a:lnTo>
                <a:lnTo>
                  <a:pt x="232" y="24"/>
                </a:lnTo>
                <a:lnTo>
                  <a:pt x="224" y="8"/>
                </a:lnTo>
                <a:lnTo>
                  <a:pt x="216" y="8"/>
                </a:lnTo>
                <a:lnTo>
                  <a:pt x="208" y="8"/>
                </a:lnTo>
                <a:lnTo>
                  <a:pt x="208" y="16"/>
                </a:lnTo>
                <a:lnTo>
                  <a:pt x="192" y="0"/>
                </a:lnTo>
                <a:lnTo>
                  <a:pt x="184" y="8"/>
                </a:lnTo>
                <a:lnTo>
                  <a:pt x="184" y="0"/>
                </a:lnTo>
                <a:lnTo>
                  <a:pt x="168" y="0"/>
                </a:lnTo>
                <a:lnTo>
                  <a:pt x="160" y="8"/>
                </a:lnTo>
                <a:lnTo>
                  <a:pt x="152" y="16"/>
                </a:lnTo>
                <a:lnTo>
                  <a:pt x="144" y="16"/>
                </a:lnTo>
                <a:lnTo>
                  <a:pt x="136" y="16"/>
                </a:lnTo>
                <a:lnTo>
                  <a:pt x="120" y="32"/>
                </a:lnTo>
                <a:lnTo>
                  <a:pt x="112" y="32"/>
                </a:lnTo>
                <a:lnTo>
                  <a:pt x="96" y="48"/>
                </a:lnTo>
                <a:lnTo>
                  <a:pt x="72" y="80"/>
                </a:lnTo>
                <a:lnTo>
                  <a:pt x="72" y="88"/>
                </a:lnTo>
                <a:lnTo>
                  <a:pt x="48" y="88"/>
                </a:lnTo>
                <a:lnTo>
                  <a:pt x="32" y="104"/>
                </a:lnTo>
                <a:lnTo>
                  <a:pt x="48" y="112"/>
                </a:lnTo>
                <a:lnTo>
                  <a:pt x="72" y="136"/>
                </a:lnTo>
                <a:lnTo>
                  <a:pt x="72" y="152"/>
                </a:lnTo>
                <a:lnTo>
                  <a:pt x="96" y="160"/>
                </a:lnTo>
                <a:lnTo>
                  <a:pt x="104" y="176"/>
                </a:lnTo>
                <a:lnTo>
                  <a:pt x="112" y="176"/>
                </a:lnTo>
                <a:lnTo>
                  <a:pt x="112" y="184"/>
                </a:lnTo>
                <a:lnTo>
                  <a:pt x="96" y="184"/>
                </a:lnTo>
                <a:lnTo>
                  <a:pt x="88" y="168"/>
                </a:lnTo>
                <a:lnTo>
                  <a:pt x="88" y="176"/>
                </a:lnTo>
                <a:lnTo>
                  <a:pt x="96" y="184"/>
                </a:lnTo>
                <a:lnTo>
                  <a:pt x="112" y="192"/>
                </a:lnTo>
                <a:lnTo>
                  <a:pt x="96" y="200"/>
                </a:lnTo>
                <a:lnTo>
                  <a:pt x="64" y="192"/>
                </a:lnTo>
                <a:lnTo>
                  <a:pt x="72" y="176"/>
                </a:lnTo>
                <a:lnTo>
                  <a:pt x="40" y="184"/>
                </a:lnTo>
                <a:lnTo>
                  <a:pt x="40" y="192"/>
                </a:lnTo>
                <a:lnTo>
                  <a:pt x="32" y="192"/>
                </a:lnTo>
                <a:lnTo>
                  <a:pt x="32" y="184"/>
                </a:lnTo>
                <a:lnTo>
                  <a:pt x="24" y="184"/>
                </a:lnTo>
                <a:lnTo>
                  <a:pt x="0" y="200"/>
                </a:lnTo>
                <a:lnTo>
                  <a:pt x="0" y="208"/>
                </a:lnTo>
                <a:lnTo>
                  <a:pt x="8" y="224"/>
                </a:lnTo>
                <a:lnTo>
                  <a:pt x="16" y="224"/>
                </a:lnTo>
                <a:lnTo>
                  <a:pt x="24" y="232"/>
                </a:lnTo>
                <a:lnTo>
                  <a:pt x="24" y="240"/>
                </a:lnTo>
                <a:lnTo>
                  <a:pt x="32" y="248"/>
                </a:lnTo>
                <a:lnTo>
                  <a:pt x="56" y="248"/>
                </a:lnTo>
                <a:lnTo>
                  <a:pt x="72" y="256"/>
                </a:lnTo>
                <a:lnTo>
                  <a:pt x="88" y="256"/>
                </a:lnTo>
                <a:lnTo>
                  <a:pt x="104" y="240"/>
                </a:lnTo>
                <a:lnTo>
                  <a:pt x="112" y="240"/>
                </a:lnTo>
                <a:lnTo>
                  <a:pt x="120" y="240"/>
                </a:lnTo>
                <a:lnTo>
                  <a:pt x="120" y="248"/>
                </a:lnTo>
                <a:lnTo>
                  <a:pt x="104" y="256"/>
                </a:lnTo>
                <a:lnTo>
                  <a:pt x="112" y="272"/>
                </a:lnTo>
                <a:lnTo>
                  <a:pt x="112" y="288"/>
                </a:lnTo>
                <a:lnTo>
                  <a:pt x="88" y="288"/>
                </a:lnTo>
                <a:lnTo>
                  <a:pt x="72" y="312"/>
                </a:lnTo>
                <a:lnTo>
                  <a:pt x="72" y="304"/>
                </a:lnTo>
                <a:lnTo>
                  <a:pt x="64" y="304"/>
                </a:lnTo>
                <a:lnTo>
                  <a:pt x="48" y="304"/>
                </a:lnTo>
                <a:lnTo>
                  <a:pt x="48" y="312"/>
                </a:lnTo>
                <a:lnTo>
                  <a:pt x="48" y="320"/>
                </a:lnTo>
                <a:lnTo>
                  <a:pt x="48" y="336"/>
                </a:lnTo>
                <a:lnTo>
                  <a:pt x="32" y="336"/>
                </a:lnTo>
                <a:lnTo>
                  <a:pt x="32" y="344"/>
                </a:lnTo>
                <a:lnTo>
                  <a:pt x="24" y="352"/>
                </a:lnTo>
                <a:lnTo>
                  <a:pt x="16" y="360"/>
                </a:lnTo>
                <a:lnTo>
                  <a:pt x="16" y="368"/>
                </a:lnTo>
                <a:lnTo>
                  <a:pt x="24" y="368"/>
                </a:lnTo>
                <a:lnTo>
                  <a:pt x="32" y="360"/>
                </a:lnTo>
                <a:lnTo>
                  <a:pt x="24" y="376"/>
                </a:lnTo>
                <a:lnTo>
                  <a:pt x="32" y="384"/>
                </a:lnTo>
                <a:lnTo>
                  <a:pt x="48" y="400"/>
                </a:lnTo>
                <a:lnTo>
                  <a:pt x="56" y="400"/>
                </a:lnTo>
                <a:lnTo>
                  <a:pt x="40" y="416"/>
                </a:lnTo>
                <a:lnTo>
                  <a:pt x="40" y="424"/>
                </a:lnTo>
                <a:lnTo>
                  <a:pt x="48" y="424"/>
                </a:lnTo>
                <a:lnTo>
                  <a:pt x="56" y="432"/>
                </a:lnTo>
                <a:lnTo>
                  <a:pt x="56" y="440"/>
                </a:lnTo>
                <a:lnTo>
                  <a:pt x="72" y="440"/>
                </a:lnTo>
                <a:lnTo>
                  <a:pt x="80" y="416"/>
                </a:lnTo>
                <a:lnTo>
                  <a:pt x="88" y="408"/>
                </a:lnTo>
                <a:lnTo>
                  <a:pt x="88" y="416"/>
                </a:lnTo>
                <a:lnTo>
                  <a:pt x="88" y="432"/>
                </a:lnTo>
                <a:lnTo>
                  <a:pt x="96" y="440"/>
                </a:lnTo>
                <a:lnTo>
                  <a:pt x="96" y="448"/>
                </a:lnTo>
                <a:lnTo>
                  <a:pt x="96" y="456"/>
                </a:lnTo>
                <a:lnTo>
                  <a:pt x="96" y="464"/>
                </a:lnTo>
                <a:lnTo>
                  <a:pt x="96" y="472"/>
                </a:lnTo>
                <a:lnTo>
                  <a:pt x="96" y="480"/>
                </a:lnTo>
                <a:lnTo>
                  <a:pt x="96" y="488"/>
                </a:lnTo>
                <a:lnTo>
                  <a:pt x="104" y="488"/>
                </a:lnTo>
                <a:lnTo>
                  <a:pt x="112" y="464"/>
                </a:lnTo>
                <a:lnTo>
                  <a:pt x="120" y="456"/>
                </a:lnTo>
                <a:lnTo>
                  <a:pt x="128" y="472"/>
                </a:lnTo>
                <a:lnTo>
                  <a:pt x="128" y="456"/>
                </a:lnTo>
                <a:lnTo>
                  <a:pt x="136" y="456"/>
                </a:lnTo>
                <a:lnTo>
                  <a:pt x="144" y="472"/>
                </a:lnTo>
                <a:lnTo>
                  <a:pt x="144" y="488"/>
                </a:lnTo>
                <a:lnTo>
                  <a:pt x="152" y="488"/>
                </a:lnTo>
                <a:lnTo>
                  <a:pt x="152" y="472"/>
                </a:lnTo>
                <a:lnTo>
                  <a:pt x="160" y="472"/>
                </a:lnTo>
                <a:lnTo>
                  <a:pt x="176" y="472"/>
                </a:lnTo>
                <a:lnTo>
                  <a:pt x="184" y="464"/>
                </a:lnTo>
                <a:lnTo>
                  <a:pt x="192" y="448"/>
                </a:lnTo>
                <a:lnTo>
                  <a:pt x="184" y="480"/>
                </a:lnTo>
                <a:lnTo>
                  <a:pt x="176" y="504"/>
                </a:lnTo>
                <a:lnTo>
                  <a:pt x="168" y="536"/>
                </a:lnTo>
                <a:lnTo>
                  <a:pt x="160" y="536"/>
                </a:lnTo>
                <a:lnTo>
                  <a:pt x="160" y="544"/>
                </a:lnTo>
                <a:lnTo>
                  <a:pt x="136" y="560"/>
                </a:lnTo>
                <a:lnTo>
                  <a:pt x="120" y="568"/>
                </a:lnTo>
                <a:lnTo>
                  <a:pt x="120" y="584"/>
                </a:lnTo>
                <a:lnTo>
                  <a:pt x="120" y="592"/>
                </a:lnTo>
                <a:lnTo>
                  <a:pt x="112" y="592"/>
                </a:lnTo>
                <a:lnTo>
                  <a:pt x="112" y="584"/>
                </a:lnTo>
                <a:lnTo>
                  <a:pt x="104" y="584"/>
                </a:lnTo>
                <a:lnTo>
                  <a:pt x="96" y="584"/>
                </a:lnTo>
                <a:lnTo>
                  <a:pt x="88" y="584"/>
                </a:lnTo>
                <a:lnTo>
                  <a:pt x="64" y="608"/>
                </a:lnTo>
                <a:lnTo>
                  <a:pt x="56" y="616"/>
                </a:lnTo>
                <a:lnTo>
                  <a:pt x="64" y="624"/>
                </a:lnTo>
                <a:lnTo>
                  <a:pt x="80" y="608"/>
                </a:lnTo>
                <a:lnTo>
                  <a:pt x="96" y="592"/>
                </a:lnTo>
                <a:lnTo>
                  <a:pt x="96" y="600"/>
                </a:lnTo>
                <a:lnTo>
                  <a:pt x="96" y="608"/>
                </a:lnTo>
                <a:lnTo>
                  <a:pt x="104" y="608"/>
                </a:lnTo>
                <a:lnTo>
                  <a:pt x="128" y="592"/>
                </a:lnTo>
                <a:lnTo>
                  <a:pt x="128" y="584"/>
                </a:lnTo>
                <a:lnTo>
                  <a:pt x="136" y="592"/>
                </a:lnTo>
                <a:lnTo>
                  <a:pt x="136" y="584"/>
                </a:lnTo>
                <a:lnTo>
                  <a:pt x="152" y="576"/>
                </a:lnTo>
                <a:lnTo>
                  <a:pt x="168" y="576"/>
                </a:lnTo>
                <a:lnTo>
                  <a:pt x="160" y="568"/>
                </a:lnTo>
                <a:lnTo>
                  <a:pt x="160" y="560"/>
                </a:lnTo>
                <a:lnTo>
                  <a:pt x="184" y="544"/>
                </a:lnTo>
                <a:lnTo>
                  <a:pt x="200" y="536"/>
                </a:lnTo>
                <a:lnTo>
                  <a:pt x="200" y="528"/>
                </a:lnTo>
                <a:lnTo>
                  <a:pt x="216" y="504"/>
                </a:lnTo>
                <a:lnTo>
                  <a:pt x="248" y="480"/>
                </a:lnTo>
                <a:lnTo>
                  <a:pt x="256" y="472"/>
                </a:lnTo>
                <a:lnTo>
                  <a:pt x="256" y="464"/>
                </a:lnTo>
                <a:lnTo>
                  <a:pt x="256" y="456"/>
                </a:lnTo>
                <a:lnTo>
                  <a:pt x="240" y="456"/>
                </a:lnTo>
                <a:lnTo>
                  <a:pt x="240" y="448"/>
                </a:lnTo>
                <a:lnTo>
                  <a:pt x="248" y="432"/>
                </a:lnTo>
                <a:lnTo>
                  <a:pt x="272" y="416"/>
                </a:lnTo>
                <a:lnTo>
                  <a:pt x="272" y="400"/>
                </a:lnTo>
                <a:lnTo>
                  <a:pt x="288" y="360"/>
                </a:lnTo>
                <a:lnTo>
                  <a:pt x="312" y="360"/>
                </a:lnTo>
                <a:lnTo>
                  <a:pt x="320" y="368"/>
                </a:lnTo>
                <a:lnTo>
                  <a:pt x="312" y="376"/>
                </a:lnTo>
                <a:lnTo>
                  <a:pt x="288" y="376"/>
                </a:lnTo>
                <a:lnTo>
                  <a:pt x="288" y="400"/>
                </a:lnTo>
                <a:lnTo>
                  <a:pt x="296" y="408"/>
                </a:lnTo>
                <a:lnTo>
                  <a:pt x="288" y="424"/>
                </a:lnTo>
                <a:lnTo>
                  <a:pt x="296" y="424"/>
                </a:lnTo>
                <a:lnTo>
                  <a:pt x="288" y="440"/>
                </a:lnTo>
                <a:lnTo>
                  <a:pt x="288" y="448"/>
                </a:lnTo>
                <a:lnTo>
                  <a:pt x="296" y="440"/>
                </a:lnTo>
                <a:lnTo>
                  <a:pt x="304" y="432"/>
                </a:lnTo>
                <a:lnTo>
                  <a:pt x="320" y="416"/>
                </a:lnTo>
                <a:lnTo>
                  <a:pt x="328" y="416"/>
                </a:lnTo>
                <a:lnTo>
                  <a:pt x="336" y="408"/>
                </a:lnTo>
                <a:lnTo>
                  <a:pt x="344" y="400"/>
                </a:lnTo>
                <a:lnTo>
                  <a:pt x="344" y="392"/>
                </a:lnTo>
                <a:lnTo>
                  <a:pt x="336" y="384"/>
                </a:lnTo>
                <a:lnTo>
                  <a:pt x="336" y="376"/>
                </a:lnTo>
                <a:lnTo>
                  <a:pt x="336" y="368"/>
                </a:lnTo>
                <a:lnTo>
                  <a:pt x="352" y="360"/>
                </a:lnTo>
                <a:lnTo>
                  <a:pt x="352" y="368"/>
                </a:lnTo>
                <a:lnTo>
                  <a:pt x="368" y="360"/>
                </a:lnTo>
                <a:lnTo>
                  <a:pt x="392" y="368"/>
                </a:lnTo>
                <a:lnTo>
                  <a:pt x="400" y="384"/>
                </a:lnTo>
                <a:lnTo>
                  <a:pt x="408" y="368"/>
                </a:lnTo>
                <a:lnTo>
                  <a:pt x="424" y="392"/>
                </a:lnTo>
                <a:lnTo>
                  <a:pt x="424" y="384"/>
                </a:lnTo>
                <a:lnTo>
                  <a:pt x="448" y="376"/>
                </a:lnTo>
                <a:lnTo>
                  <a:pt x="480" y="376"/>
                </a:lnTo>
                <a:lnTo>
                  <a:pt x="496" y="376"/>
                </a:lnTo>
                <a:lnTo>
                  <a:pt x="504" y="368"/>
                </a:lnTo>
                <a:lnTo>
                  <a:pt x="512" y="376"/>
                </a:lnTo>
                <a:lnTo>
                  <a:pt x="512" y="384"/>
                </a:lnTo>
                <a:lnTo>
                  <a:pt x="536" y="384"/>
                </a:lnTo>
                <a:lnTo>
                  <a:pt x="544" y="384"/>
                </a:lnTo>
                <a:lnTo>
                  <a:pt x="568" y="400"/>
                </a:lnTo>
                <a:lnTo>
                  <a:pt x="576" y="408"/>
                </a:lnTo>
                <a:lnTo>
                  <a:pt x="592" y="408"/>
                </a:lnTo>
                <a:lnTo>
                  <a:pt x="592" y="400"/>
                </a:lnTo>
                <a:lnTo>
                  <a:pt x="576" y="384"/>
                </a:lnTo>
                <a:lnTo>
                  <a:pt x="584" y="376"/>
                </a:lnTo>
                <a:lnTo>
                  <a:pt x="592" y="384"/>
                </a:lnTo>
                <a:lnTo>
                  <a:pt x="600" y="392"/>
                </a:lnTo>
                <a:lnTo>
                  <a:pt x="608" y="392"/>
                </a:lnTo>
                <a:lnTo>
                  <a:pt x="592" y="368"/>
                </a:lnTo>
                <a:lnTo>
                  <a:pt x="600" y="360"/>
                </a:lnTo>
                <a:lnTo>
                  <a:pt x="616" y="392"/>
                </a:lnTo>
                <a:lnTo>
                  <a:pt x="632" y="384"/>
                </a:lnTo>
                <a:lnTo>
                  <a:pt x="640" y="392"/>
                </a:lnTo>
                <a:lnTo>
                  <a:pt x="648" y="400"/>
                </a:lnTo>
                <a:lnTo>
                  <a:pt x="664" y="432"/>
                </a:lnTo>
                <a:lnTo>
                  <a:pt x="672" y="432"/>
                </a:lnTo>
                <a:lnTo>
                  <a:pt x="672" y="424"/>
                </a:lnTo>
                <a:lnTo>
                  <a:pt x="704" y="440"/>
                </a:lnTo>
                <a:lnTo>
                  <a:pt x="704" y="448"/>
                </a:lnTo>
                <a:lnTo>
                  <a:pt x="704" y="456"/>
                </a:lnTo>
                <a:lnTo>
                  <a:pt x="720" y="440"/>
                </a:lnTo>
                <a:lnTo>
                  <a:pt x="728" y="440"/>
                </a:lnTo>
                <a:lnTo>
                  <a:pt x="728" y="448"/>
                </a:lnTo>
                <a:lnTo>
                  <a:pt x="744" y="464"/>
                </a:lnTo>
                <a:lnTo>
                  <a:pt x="744" y="472"/>
                </a:lnTo>
                <a:lnTo>
                  <a:pt x="744" y="480"/>
                </a:lnTo>
                <a:close/>
              </a:path>
            </a:pathLst>
          </a:custGeom>
          <a:solidFill>
            <a:schemeClr val="tx2">
              <a:lumMod val="20000"/>
              <a:lumOff val="80000"/>
            </a:schemeClr>
          </a:solidFill>
          <a:ln w="6350">
            <a:solidFill>
              <a:srgbClr val="000000"/>
            </a:solidFill>
            <a:round/>
            <a:headEnd/>
            <a:tailEnd/>
          </a:ln>
        </p:spPr>
        <p:txBody>
          <a:bodyPr/>
          <a:lstStyle/>
          <a:p>
            <a:endParaRPr lang="en-US"/>
          </a:p>
        </p:txBody>
      </p:sp>
      <p:sp>
        <p:nvSpPr>
          <p:cNvPr id="6" name="Freeform 3"/>
          <p:cNvSpPr>
            <a:spLocks/>
          </p:cNvSpPr>
          <p:nvPr/>
        </p:nvSpPr>
        <p:spPr bwMode="auto">
          <a:xfrm>
            <a:off x="2024186" y="5305454"/>
            <a:ext cx="53041" cy="53041"/>
          </a:xfrm>
          <a:custGeom>
            <a:avLst/>
            <a:gdLst>
              <a:gd name="T0" fmla="*/ 0 w 32"/>
              <a:gd name="T1" fmla="*/ 2147483647 h 32"/>
              <a:gd name="T2" fmla="*/ 0 w 32"/>
              <a:gd name="T3" fmla="*/ 2147483647 h 32"/>
              <a:gd name="T4" fmla="*/ 2147483647 w 32"/>
              <a:gd name="T5" fmla="*/ 0 h 32"/>
              <a:gd name="T6" fmla="*/ 2147483647 w 32"/>
              <a:gd name="T7" fmla="*/ 0 h 32"/>
              <a:gd name="T8" fmla="*/ 2147483647 w 32"/>
              <a:gd name="T9" fmla="*/ 2147483647 h 32"/>
              <a:gd name="T10" fmla="*/ 2147483647 w 32"/>
              <a:gd name="T11" fmla="*/ 2147483647 h 32"/>
              <a:gd name="T12" fmla="*/ 2147483647 w 32"/>
              <a:gd name="T13" fmla="*/ 2147483647 h 32"/>
              <a:gd name="T14" fmla="*/ 2147483647 w 32"/>
              <a:gd name="T15" fmla="*/ 2147483647 h 32"/>
              <a:gd name="T16" fmla="*/ 2147483647 w 32"/>
              <a:gd name="T17" fmla="*/ 2147483647 h 32"/>
              <a:gd name="T18" fmla="*/ 2147483647 w 32"/>
              <a:gd name="T19" fmla="*/ 2147483647 h 32"/>
              <a:gd name="T20" fmla="*/ 2147483647 w 32"/>
              <a:gd name="T21" fmla="*/ 2147483647 h 32"/>
              <a:gd name="T22" fmla="*/ 2147483647 w 32"/>
              <a:gd name="T23" fmla="*/ 2147483647 h 32"/>
              <a:gd name="T24" fmla="*/ 2147483647 w 32"/>
              <a:gd name="T25" fmla="*/ 2147483647 h 32"/>
              <a:gd name="T26" fmla="*/ 2147483647 w 32"/>
              <a:gd name="T27" fmla="*/ 2147483647 h 32"/>
              <a:gd name="T28" fmla="*/ 2147483647 w 32"/>
              <a:gd name="T29" fmla="*/ 2147483647 h 32"/>
              <a:gd name="T30" fmla="*/ 2147483647 w 32"/>
              <a:gd name="T31" fmla="*/ 2147483647 h 32"/>
              <a:gd name="T32" fmla="*/ 0 w 32"/>
              <a:gd name="T33" fmla="*/ 2147483647 h 32"/>
              <a:gd name="T34" fmla="*/ 0 w 32"/>
              <a:gd name="T35" fmla="*/ 2147483647 h 32"/>
              <a:gd name="T36" fmla="*/ 0 w 32"/>
              <a:gd name="T37" fmla="*/ 2147483647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
              <a:gd name="T58" fmla="*/ 0 h 32"/>
              <a:gd name="T59" fmla="*/ 32 w 32"/>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 h="32">
                <a:moveTo>
                  <a:pt x="0" y="8"/>
                </a:moveTo>
                <a:lnTo>
                  <a:pt x="0" y="8"/>
                </a:lnTo>
                <a:lnTo>
                  <a:pt x="16" y="0"/>
                </a:lnTo>
                <a:lnTo>
                  <a:pt x="32" y="24"/>
                </a:lnTo>
                <a:lnTo>
                  <a:pt x="24" y="16"/>
                </a:lnTo>
                <a:lnTo>
                  <a:pt x="16" y="24"/>
                </a:lnTo>
                <a:lnTo>
                  <a:pt x="24" y="24"/>
                </a:lnTo>
                <a:lnTo>
                  <a:pt x="16" y="32"/>
                </a:lnTo>
                <a:lnTo>
                  <a:pt x="0" y="16"/>
                </a:lnTo>
                <a:lnTo>
                  <a:pt x="0" y="8"/>
                </a:lnTo>
                <a:close/>
              </a:path>
            </a:pathLst>
          </a:custGeom>
          <a:noFill/>
          <a:ln w="6350">
            <a:solidFill>
              <a:srgbClr val="000000"/>
            </a:solidFill>
            <a:round/>
            <a:headEnd/>
            <a:tailEnd/>
          </a:ln>
        </p:spPr>
        <p:txBody>
          <a:bodyPr/>
          <a:lstStyle/>
          <a:p>
            <a:endParaRPr lang="en-US"/>
          </a:p>
        </p:txBody>
      </p:sp>
      <p:sp>
        <p:nvSpPr>
          <p:cNvPr id="7" name="Freeform 4"/>
          <p:cNvSpPr>
            <a:spLocks/>
          </p:cNvSpPr>
          <p:nvPr/>
        </p:nvSpPr>
        <p:spPr bwMode="auto">
          <a:xfrm>
            <a:off x="2077227" y="5358495"/>
            <a:ext cx="40139" cy="53040"/>
          </a:xfrm>
          <a:custGeom>
            <a:avLst/>
            <a:gdLst>
              <a:gd name="T0" fmla="*/ 0 w 24"/>
              <a:gd name="T1" fmla="*/ 0 h 32"/>
              <a:gd name="T2" fmla="*/ 0 w 24"/>
              <a:gd name="T3" fmla="*/ 0 h 32"/>
              <a:gd name="T4" fmla="*/ 2147483647 w 24"/>
              <a:gd name="T5" fmla="*/ 2147483647 h 32"/>
              <a:gd name="T6" fmla="*/ 2147483647 w 24"/>
              <a:gd name="T7" fmla="*/ 2147483647 h 32"/>
              <a:gd name="T8" fmla="*/ 2147483647 w 24"/>
              <a:gd name="T9" fmla="*/ 2147483647 h 32"/>
              <a:gd name="T10" fmla="*/ 2147483647 w 24"/>
              <a:gd name="T11" fmla="*/ 2147483647 h 32"/>
              <a:gd name="T12" fmla="*/ 2147483647 w 24"/>
              <a:gd name="T13" fmla="*/ 2147483647 h 32"/>
              <a:gd name="T14" fmla="*/ 2147483647 w 24"/>
              <a:gd name="T15" fmla="*/ 2147483647 h 32"/>
              <a:gd name="T16" fmla="*/ 2147483647 w 24"/>
              <a:gd name="T17" fmla="*/ 0 h 32"/>
              <a:gd name="T18" fmla="*/ 2147483647 w 24"/>
              <a:gd name="T19" fmla="*/ 0 h 32"/>
              <a:gd name="T20" fmla="*/ 0 w 24"/>
              <a:gd name="T21" fmla="*/ 0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32"/>
              <a:gd name="T35" fmla="*/ 24 w 24"/>
              <a:gd name="T36" fmla="*/ 32 h 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32">
                <a:moveTo>
                  <a:pt x="0" y="0"/>
                </a:moveTo>
                <a:lnTo>
                  <a:pt x="0" y="0"/>
                </a:lnTo>
                <a:lnTo>
                  <a:pt x="8" y="24"/>
                </a:lnTo>
                <a:lnTo>
                  <a:pt x="24" y="32"/>
                </a:lnTo>
                <a:lnTo>
                  <a:pt x="16" y="8"/>
                </a:lnTo>
                <a:lnTo>
                  <a:pt x="8" y="0"/>
                </a:lnTo>
                <a:lnTo>
                  <a:pt x="0" y="0"/>
                </a:lnTo>
                <a:close/>
              </a:path>
            </a:pathLst>
          </a:custGeom>
          <a:solidFill>
            <a:srgbClr val="00B050"/>
          </a:solidFill>
          <a:ln w="6350">
            <a:solidFill>
              <a:srgbClr val="000000"/>
            </a:solidFill>
            <a:round/>
            <a:headEnd/>
            <a:tailEnd/>
          </a:ln>
        </p:spPr>
        <p:txBody>
          <a:bodyPr/>
          <a:lstStyle/>
          <a:p>
            <a:endParaRPr lang="en-US"/>
          </a:p>
        </p:txBody>
      </p:sp>
      <p:sp>
        <p:nvSpPr>
          <p:cNvPr id="8" name="Freeform 5"/>
          <p:cNvSpPr>
            <a:spLocks/>
          </p:cNvSpPr>
          <p:nvPr/>
        </p:nvSpPr>
        <p:spPr bwMode="auto">
          <a:xfrm>
            <a:off x="2064325" y="5305454"/>
            <a:ext cx="53041" cy="40139"/>
          </a:xfrm>
          <a:custGeom>
            <a:avLst/>
            <a:gdLst>
              <a:gd name="T0" fmla="*/ 2147483647 w 32"/>
              <a:gd name="T1" fmla="*/ 2147483647 h 24"/>
              <a:gd name="T2" fmla="*/ 2147483647 w 32"/>
              <a:gd name="T3" fmla="*/ 2147483647 h 24"/>
              <a:gd name="T4" fmla="*/ 2147483647 w 32"/>
              <a:gd name="T5" fmla="*/ 2147483647 h 24"/>
              <a:gd name="T6" fmla="*/ 2147483647 w 32"/>
              <a:gd name="T7" fmla="*/ 2147483647 h 24"/>
              <a:gd name="T8" fmla="*/ 2147483647 w 32"/>
              <a:gd name="T9" fmla="*/ 2147483647 h 24"/>
              <a:gd name="T10" fmla="*/ 2147483647 w 32"/>
              <a:gd name="T11" fmla="*/ 2147483647 h 24"/>
              <a:gd name="T12" fmla="*/ 2147483647 w 32"/>
              <a:gd name="T13" fmla="*/ 2147483647 h 24"/>
              <a:gd name="T14" fmla="*/ 2147483647 w 32"/>
              <a:gd name="T15" fmla="*/ 2147483647 h 24"/>
              <a:gd name="T16" fmla="*/ 0 w 32"/>
              <a:gd name="T17" fmla="*/ 0 h 24"/>
              <a:gd name="T18" fmla="*/ 0 w 32"/>
              <a:gd name="T19" fmla="*/ 0 h 24"/>
              <a:gd name="T20" fmla="*/ 2147483647 w 32"/>
              <a:gd name="T21" fmla="*/ 0 h 24"/>
              <a:gd name="T22" fmla="*/ 2147483647 w 32"/>
              <a:gd name="T23" fmla="*/ 0 h 24"/>
              <a:gd name="T24" fmla="*/ 2147483647 w 32"/>
              <a:gd name="T25" fmla="*/ 2147483647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24"/>
              <a:gd name="T41" fmla="*/ 32 w 32"/>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24">
                <a:moveTo>
                  <a:pt x="32" y="16"/>
                </a:moveTo>
                <a:lnTo>
                  <a:pt x="32" y="16"/>
                </a:lnTo>
                <a:lnTo>
                  <a:pt x="24" y="24"/>
                </a:lnTo>
                <a:lnTo>
                  <a:pt x="16" y="24"/>
                </a:lnTo>
                <a:lnTo>
                  <a:pt x="16" y="16"/>
                </a:lnTo>
                <a:lnTo>
                  <a:pt x="0" y="0"/>
                </a:lnTo>
                <a:lnTo>
                  <a:pt x="8" y="0"/>
                </a:lnTo>
                <a:lnTo>
                  <a:pt x="32" y="16"/>
                </a:lnTo>
                <a:close/>
              </a:path>
            </a:pathLst>
          </a:custGeom>
          <a:solidFill>
            <a:srgbClr val="00B050"/>
          </a:solidFill>
          <a:ln w="6350">
            <a:solidFill>
              <a:srgbClr val="000000"/>
            </a:solidFill>
            <a:round/>
            <a:headEnd/>
            <a:tailEnd/>
          </a:ln>
        </p:spPr>
        <p:txBody>
          <a:bodyPr/>
          <a:lstStyle/>
          <a:p>
            <a:endParaRPr lang="en-US"/>
          </a:p>
        </p:txBody>
      </p:sp>
      <p:sp>
        <p:nvSpPr>
          <p:cNvPr id="9" name="Freeform 6"/>
          <p:cNvSpPr>
            <a:spLocks/>
          </p:cNvSpPr>
          <p:nvPr/>
        </p:nvSpPr>
        <p:spPr bwMode="auto">
          <a:xfrm>
            <a:off x="2183308" y="5398634"/>
            <a:ext cx="53040" cy="65943"/>
          </a:xfrm>
          <a:custGeom>
            <a:avLst/>
            <a:gdLst>
              <a:gd name="T0" fmla="*/ 2147483647 w 32"/>
              <a:gd name="T1" fmla="*/ 2147483647 h 40"/>
              <a:gd name="T2" fmla="*/ 2147483647 w 32"/>
              <a:gd name="T3" fmla="*/ 2147483647 h 40"/>
              <a:gd name="T4" fmla="*/ 2147483647 w 32"/>
              <a:gd name="T5" fmla="*/ 2147483647 h 40"/>
              <a:gd name="T6" fmla="*/ 2147483647 w 32"/>
              <a:gd name="T7" fmla="*/ 2147483647 h 40"/>
              <a:gd name="T8" fmla="*/ 2147483647 w 32"/>
              <a:gd name="T9" fmla="*/ 2147483647 h 40"/>
              <a:gd name="T10" fmla="*/ 2147483647 w 32"/>
              <a:gd name="T11" fmla="*/ 2147483647 h 40"/>
              <a:gd name="T12" fmla="*/ 2147483647 w 32"/>
              <a:gd name="T13" fmla="*/ 2147483647 h 40"/>
              <a:gd name="T14" fmla="*/ 2147483647 w 32"/>
              <a:gd name="T15" fmla="*/ 2147483647 h 40"/>
              <a:gd name="T16" fmla="*/ 2147483647 w 32"/>
              <a:gd name="T17" fmla="*/ 2147483647 h 40"/>
              <a:gd name="T18" fmla="*/ 2147483647 w 32"/>
              <a:gd name="T19" fmla="*/ 2147483647 h 40"/>
              <a:gd name="T20" fmla="*/ 0 w 32"/>
              <a:gd name="T21" fmla="*/ 2147483647 h 40"/>
              <a:gd name="T22" fmla="*/ 0 w 32"/>
              <a:gd name="T23" fmla="*/ 2147483647 h 40"/>
              <a:gd name="T24" fmla="*/ 0 w 32"/>
              <a:gd name="T25" fmla="*/ 0 h 40"/>
              <a:gd name="T26" fmla="*/ 0 w 32"/>
              <a:gd name="T27" fmla="*/ 0 h 40"/>
              <a:gd name="T28" fmla="*/ 2147483647 w 32"/>
              <a:gd name="T29" fmla="*/ 2147483647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
              <a:gd name="T46" fmla="*/ 0 h 40"/>
              <a:gd name="T47" fmla="*/ 32 w 32"/>
              <a:gd name="T48" fmla="*/ 40 h 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 h="40">
                <a:moveTo>
                  <a:pt x="8" y="8"/>
                </a:moveTo>
                <a:lnTo>
                  <a:pt x="8" y="8"/>
                </a:lnTo>
                <a:lnTo>
                  <a:pt x="32" y="32"/>
                </a:lnTo>
                <a:lnTo>
                  <a:pt x="32" y="40"/>
                </a:lnTo>
                <a:lnTo>
                  <a:pt x="16" y="24"/>
                </a:lnTo>
                <a:lnTo>
                  <a:pt x="8" y="24"/>
                </a:lnTo>
                <a:lnTo>
                  <a:pt x="0" y="16"/>
                </a:lnTo>
                <a:lnTo>
                  <a:pt x="0" y="0"/>
                </a:lnTo>
                <a:lnTo>
                  <a:pt x="8" y="8"/>
                </a:lnTo>
                <a:close/>
              </a:path>
            </a:pathLst>
          </a:custGeom>
          <a:solidFill>
            <a:srgbClr val="00B050"/>
          </a:solidFill>
          <a:ln w="6350">
            <a:solidFill>
              <a:srgbClr val="000000"/>
            </a:solidFill>
            <a:round/>
            <a:headEnd/>
            <a:tailEnd/>
          </a:ln>
        </p:spPr>
        <p:txBody>
          <a:bodyPr/>
          <a:lstStyle/>
          <a:p>
            <a:endParaRPr lang="en-US"/>
          </a:p>
        </p:txBody>
      </p:sp>
      <p:sp>
        <p:nvSpPr>
          <p:cNvPr id="10" name="Freeform 7"/>
          <p:cNvSpPr>
            <a:spLocks/>
          </p:cNvSpPr>
          <p:nvPr/>
        </p:nvSpPr>
        <p:spPr bwMode="auto">
          <a:xfrm>
            <a:off x="2223448" y="5504716"/>
            <a:ext cx="65943" cy="38705"/>
          </a:xfrm>
          <a:custGeom>
            <a:avLst/>
            <a:gdLst>
              <a:gd name="T0" fmla="*/ 2147483647 w 40"/>
              <a:gd name="T1" fmla="*/ 0 h 24"/>
              <a:gd name="T2" fmla="*/ 2147483647 w 40"/>
              <a:gd name="T3" fmla="*/ 0 h 24"/>
              <a:gd name="T4" fmla="*/ 2147483647 w 40"/>
              <a:gd name="T5" fmla="*/ 2147483647 h 24"/>
              <a:gd name="T6" fmla="*/ 2147483647 w 40"/>
              <a:gd name="T7" fmla="*/ 2147483647 h 24"/>
              <a:gd name="T8" fmla="*/ 2147483647 w 40"/>
              <a:gd name="T9" fmla="*/ 2147483647 h 24"/>
              <a:gd name="T10" fmla="*/ 2147483647 w 40"/>
              <a:gd name="T11" fmla="*/ 2147483647 h 24"/>
              <a:gd name="T12" fmla="*/ 2147483647 w 40"/>
              <a:gd name="T13" fmla="*/ 0 h 24"/>
              <a:gd name="T14" fmla="*/ 2147483647 w 40"/>
              <a:gd name="T15" fmla="*/ 0 h 24"/>
              <a:gd name="T16" fmla="*/ 2147483647 w 40"/>
              <a:gd name="T17" fmla="*/ 0 h 24"/>
              <a:gd name="T18" fmla="*/ 2147483647 w 40"/>
              <a:gd name="T19" fmla="*/ 2147483647 h 24"/>
              <a:gd name="T20" fmla="*/ 2147483647 w 40"/>
              <a:gd name="T21" fmla="*/ 2147483647 h 24"/>
              <a:gd name="T22" fmla="*/ 2147483647 w 40"/>
              <a:gd name="T23" fmla="*/ 2147483647 h 24"/>
              <a:gd name="T24" fmla="*/ 2147483647 w 40"/>
              <a:gd name="T25" fmla="*/ 2147483647 h 24"/>
              <a:gd name="T26" fmla="*/ 2147483647 w 40"/>
              <a:gd name="T27" fmla="*/ 2147483647 h 24"/>
              <a:gd name="T28" fmla="*/ 2147483647 w 40"/>
              <a:gd name="T29" fmla="*/ 2147483647 h 24"/>
              <a:gd name="T30" fmla="*/ 2147483647 w 40"/>
              <a:gd name="T31" fmla="*/ 2147483647 h 24"/>
              <a:gd name="T32" fmla="*/ 2147483647 w 40"/>
              <a:gd name="T33" fmla="*/ 2147483647 h 24"/>
              <a:gd name="T34" fmla="*/ 2147483647 w 40"/>
              <a:gd name="T35" fmla="*/ 2147483647 h 24"/>
              <a:gd name="T36" fmla="*/ 0 w 40"/>
              <a:gd name="T37" fmla="*/ 0 h 24"/>
              <a:gd name="T38" fmla="*/ 0 w 40"/>
              <a:gd name="T39" fmla="*/ 0 h 24"/>
              <a:gd name="T40" fmla="*/ 2147483647 w 40"/>
              <a:gd name="T41" fmla="*/ 0 h 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0"/>
              <a:gd name="T64" fmla="*/ 0 h 24"/>
              <a:gd name="T65" fmla="*/ 40 w 40"/>
              <a:gd name="T66" fmla="*/ 24 h 2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0" h="24">
                <a:moveTo>
                  <a:pt x="16" y="0"/>
                </a:moveTo>
                <a:lnTo>
                  <a:pt x="16" y="0"/>
                </a:lnTo>
                <a:lnTo>
                  <a:pt x="16" y="16"/>
                </a:lnTo>
                <a:lnTo>
                  <a:pt x="24" y="16"/>
                </a:lnTo>
                <a:lnTo>
                  <a:pt x="24" y="0"/>
                </a:lnTo>
                <a:lnTo>
                  <a:pt x="32" y="0"/>
                </a:lnTo>
                <a:lnTo>
                  <a:pt x="40" y="8"/>
                </a:lnTo>
                <a:lnTo>
                  <a:pt x="40" y="16"/>
                </a:lnTo>
                <a:lnTo>
                  <a:pt x="32" y="24"/>
                </a:lnTo>
                <a:lnTo>
                  <a:pt x="24" y="24"/>
                </a:lnTo>
                <a:lnTo>
                  <a:pt x="16" y="24"/>
                </a:lnTo>
                <a:lnTo>
                  <a:pt x="8" y="16"/>
                </a:lnTo>
                <a:lnTo>
                  <a:pt x="0" y="0"/>
                </a:lnTo>
                <a:lnTo>
                  <a:pt x="16" y="0"/>
                </a:lnTo>
                <a:close/>
              </a:path>
            </a:pathLst>
          </a:custGeom>
          <a:solidFill>
            <a:srgbClr val="00B050"/>
          </a:solidFill>
          <a:ln w="6350">
            <a:solidFill>
              <a:srgbClr val="000000"/>
            </a:solidFill>
            <a:round/>
            <a:headEnd/>
            <a:tailEnd/>
          </a:ln>
        </p:spPr>
        <p:txBody>
          <a:bodyPr/>
          <a:lstStyle/>
          <a:p>
            <a:endParaRPr lang="en-US"/>
          </a:p>
        </p:txBody>
      </p:sp>
      <p:sp>
        <p:nvSpPr>
          <p:cNvPr id="11" name="Freeform 8"/>
          <p:cNvSpPr>
            <a:spLocks/>
          </p:cNvSpPr>
          <p:nvPr/>
        </p:nvSpPr>
        <p:spPr bwMode="auto">
          <a:xfrm>
            <a:off x="1442172" y="5464577"/>
            <a:ext cx="80278" cy="65943"/>
          </a:xfrm>
          <a:custGeom>
            <a:avLst/>
            <a:gdLst>
              <a:gd name="T0" fmla="*/ 2147483647 w 48"/>
              <a:gd name="T1" fmla="*/ 0 h 40"/>
              <a:gd name="T2" fmla="*/ 2147483647 w 48"/>
              <a:gd name="T3" fmla="*/ 0 h 40"/>
              <a:gd name="T4" fmla="*/ 2147483647 w 48"/>
              <a:gd name="T5" fmla="*/ 2147483647 h 40"/>
              <a:gd name="T6" fmla="*/ 2147483647 w 48"/>
              <a:gd name="T7" fmla="*/ 2147483647 h 40"/>
              <a:gd name="T8" fmla="*/ 2147483647 w 48"/>
              <a:gd name="T9" fmla="*/ 2147483647 h 40"/>
              <a:gd name="T10" fmla="*/ 2147483647 w 48"/>
              <a:gd name="T11" fmla="*/ 2147483647 h 40"/>
              <a:gd name="T12" fmla="*/ 2147483647 w 48"/>
              <a:gd name="T13" fmla="*/ 2147483647 h 40"/>
              <a:gd name="T14" fmla="*/ 2147483647 w 48"/>
              <a:gd name="T15" fmla="*/ 2147483647 h 40"/>
              <a:gd name="T16" fmla="*/ 2147483647 w 48"/>
              <a:gd name="T17" fmla="*/ 2147483647 h 40"/>
              <a:gd name="T18" fmla="*/ 2147483647 w 48"/>
              <a:gd name="T19" fmla="*/ 2147483647 h 40"/>
              <a:gd name="T20" fmla="*/ 0 w 48"/>
              <a:gd name="T21" fmla="*/ 2147483647 h 40"/>
              <a:gd name="T22" fmla="*/ 0 w 48"/>
              <a:gd name="T23" fmla="*/ 2147483647 h 40"/>
              <a:gd name="T24" fmla="*/ 2147483647 w 48"/>
              <a:gd name="T25" fmla="*/ 2147483647 h 40"/>
              <a:gd name="T26" fmla="*/ 2147483647 w 48"/>
              <a:gd name="T27" fmla="*/ 2147483647 h 40"/>
              <a:gd name="T28" fmla="*/ 2147483647 w 48"/>
              <a:gd name="T29" fmla="*/ 2147483647 h 40"/>
              <a:gd name="T30" fmla="*/ 2147483647 w 48"/>
              <a:gd name="T31" fmla="*/ 2147483647 h 40"/>
              <a:gd name="T32" fmla="*/ 2147483647 w 48"/>
              <a:gd name="T33" fmla="*/ 2147483647 h 40"/>
              <a:gd name="T34" fmla="*/ 2147483647 w 48"/>
              <a:gd name="T35" fmla="*/ 2147483647 h 40"/>
              <a:gd name="T36" fmla="*/ 2147483647 w 48"/>
              <a:gd name="T37" fmla="*/ 2147483647 h 40"/>
              <a:gd name="T38" fmla="*/ 2147483647 w 48"/>
              <a:gd name="T39" fmla="*/ 2147483647 h 40"/>
              <a:gd name="T40" fmla="*/ 2147483647 w 48"/>
              <a:gd name="T41" fmla="*/ 2147483647 h 40"/>
              <a:gd name="T42" fmla="*/ 2147483647 w 48"/>
              <a:gd name="T43" fmla="*/ 0 h 40"/>
              <a:gd name="T44" fmla="*/ 2147483647 w 48"/>
              <a:gd name="T45" fmla="*/ 0 h 40"/>
              <a:gd name="T46" fmla="*/ 2147483647 w 48"/>
              <a:gd name="T47" fmla="*/ 0 h 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
              <a:gd name="T73" fmla="*/ 0 h 40"/>
              <a:gd name="T74" fmla="*/ 48 w 48"/>
              <a:gd name="T75" fmla="*/ 40 h 4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 h="40">
                <a:moveTo>
                  <a:pt x="24" y="0"/>
                </a:moveTo>
                <a:lnTo>
                  <a:pt x="24" y="0"/>
                </a:lnTo>
                <a:lnTo>
                  <a:pt x="16" y="8"/>
                </a:lnTo>
                <a:lnTo>
                  <a:pt x="16" y="16"/>
                </a:lnTo>
                <a:lnTo>
                  <a:pt x="16" y="24"/>
                </a:lnTo>
                <a:lnTo>
                  <a:pt x="8" y="8"/>
                </a:lnTo>
                <a:lnTo>
                  <a:pt x="0" y="24"/>
                </a:lnTo>
                <a:lnTo>
                  <a:pt x="8" y="40"/>
                </a:lnTo>
                <a:lnTo>
                  <a:pt x="24" y="32"/>
                </a:lnTo>
                <a:lnTo>
                  <a:pt x="32" y="16"/>
                </a:lnTo>
                <a:lnTo>
                  <a:pt x="48" y="16"/>
                </a:lnTo>
                <a:lnTo>
                  <a:pt x="40" y="8"/>
                </a:lnTo>
                <a:lnTo>
                  <a:pt x="40" y="0"/>
                </a:lnTo>
                <a:lnTo>
                  <a:pt x="24" y="0"/>
                </a:lnTo>
                <a:close/>
              </a:path>
            </a:pathLst>
          </a:custGeom>
          <a:solidFill>
            <a:srgbClr val="00B050"/>
          </a:solidFill>
          <a:ln w="6350">
            <a:solidFill>
              <a:srgbClr val="000000"/>
            </a:solidFill>
            <a:round/>
            <a:headEnd/>
            <a:tailEnd/>
          </a:ln>
        </p:spPr>
        <p:txBody>
          <a:bodyPr/>
          <a:lstStyle/>
          <a:p>
            <a:endParaRPr lang="en-US"/>
          </a:p>
        </p:txBody>
      </p:sp>
      <p:sp>
        <p:nvSpPr>
          <p:cNvPr id="12" name="Freeform 9"/>
          <p:cNvSpPr>
            <a:spLocks/>
          </p:cNvSpPr>
          <p:nvPr/>
        </p:nvSpPr>
        <p:spPr bwMode="auto">
          <a:xfrm>
            <a:off x="1117682" y="5715444"/>
            <a:ext cx="53040" cy="40139"/>
          </a:xfrm>
          <a:custGeom>
            <a:avLst/>
            <a:gdLst>
              <a:gd name="T0" fmla="*/ 2147483647 w 32"/>
              <a:gd name="T1" fmla="*/ 0 h 24"/>
              <a:gd name="T2" fmla="*/ 2147483647 w 32"/>
              <a:gd name="T3" fmla="*/ 0 h 24"/>
              <a:gd name="T4" fmla="*/ 2147483647 w 32"/>
              <a:gd name="T5" fmla="*/ 2147483647 h 24"/>
              <a:gd name="T6" fmla="*/ 2147483647 w 32"/>
              <a:gd name="T7" fmla="*/ 2147483647 h 24"/>
              <a:gd name="T8" fmla="*/ 2147483647 w 32"/>
              <a:gd name="T9" fmla="*/ 2147483647 h 24"/>
              <a:gd name="T10" fmla="*/ 2147483647 w 32"/>
              <a:gd name="T11" fmla="*/ 2147483647 h 24"/>
              <a:gd name="T12" fmla="*/ 0 w 32"/>
              <a:gd name="T13" fmla="*/ 2147483647 h 24"/>
              <a:gd name="T14" fmla="*/ 0 w 32"/>
              <a:gd name="T15" fmla="*/ 2147483647 h 24"/>
              <a:gd name="T16" fmla="*/ 2147483647 w 32"/>
              <a:gd name="T17" fmla="*/ 2147483647 h 24"/>
              <a:gd name="T18" fmla="*/ 2147483647 w 32"/>
              <a:gd name="T19" fmla="*/ 2147483647 h 24"/>
              <a:gd name="T20" fmla="*/ 2147483647 w 32"/>
              <a:gd name="T21" fmla="*/ 2147483647 h 24"/>
              <a:gd name="T22" fmla="*/ 2147483647 w 32"/>
              <a:gd name="T23" fmla="*/ 2147483647 h 24"/>
              <a:gd name="T24" fmla="*/ 2147483647 w 32"/>
              <a:gd name="T25" fmla="*/ 2147483647 h 24"/>
              <a:gd name="T26" fmla="*/ 2147483647 w 32"/>
              <a:gd name="T27" fmla="*/ 2147483647 h 24"/>
              <a:gd name="T28" fmla="*/ 2147483647 w 32"/>
              <a:gd name="T29" fmla="*/ 0 h 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
              <a:gd name="T46" fmla="*/ 0 h 24"/>
              <a:gd name="T47" fmla="*/ 32 w 32"/>
              <a:gd name="T48" fmla="*/ 24 h 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 h="24">
                <a:moveTo>
                  <a:pt x="24" y="0"/>
                </a:moveTo>
                <a:lnTo>
                  <a:pt x="24" y="0"/>
                </a:lnTo>
                <a:lnTo>
                  <a:pt x="32" y="8"/>
                </a:lnTo>
                <a:lnTo>
                  <a:pt x="8" y="24"/>
                </a:lnTo>
                <a:lnTo>
                  <a:pt x="0" y="24"/>
                </a:lnTo>
                <a:lnTo>
                  <a:pt x="8" y="16"/>
                </a:lnTo>
                <a:lnTo>
                  <a:pt x="16" y="8"/>
                </a:lnTo>
                <a:lnTo>
                  <a:pt x="24" y="0"/>
                </a:lnTo>
                <a:close/>
              </a:path>
            </a:pathLst>
          </a:custGeom>
          <a:solidFill>
            <a:srgbClr val="00B050"/>
          </a:solidFill>
          <a:ln w="6350">
            <a:solidFill>
              <a:srgbClr val="000000"/>
            </a:solidFill>
            <a:round/>
            <a:headEnd/>
            <a:tailEnd/>
          </a:ln>
        </p:spPr>
        <p:txBody>
          <a:bodyPr/>
          <a:lstStyle/>
          <a:p>
            <a:endParaRPr lang="en-US"/>
          </a:p>
        </p:txBody>
      </p:sp>
      <p:sp>
        <p:nvSpPr>
          <p:cNvPr id="13" name="Freeform 10"/>
          <p:cNvSpPr>
            <a:spLocks/>
          </p:cNvSpPr>
          <p:nvPr/>
        </p:nvSpPr>
        <p:spPr bwMode="auto">
          <a:xfrm>
            <a:off x="1117682" y="5715444"/>
            <a:ext cx="53040" cy="40139"/>
          </a:xfrm>
          <a:custGeom>
            <a:avLst/>
            <a:gdLst>
              <a:gd name="T0" fmla="*/ 2147483647 w 32"/>
              <a:gd name="T1" fmla="*/ 0 h 24"/>
              <a:gd name="T2" fmla="*/ 2147483647 w 32"/>
              <a:gd name="T3" fmla="*/ 0 h 24"/>
              <a:gd name="T4" fmla="*/ 2147483647 w 32"/>
              <a:gd name="T5" fmla="*/ 0 h 24"/>
              <a:gd name="T6" fmla="*/ 2147483647 w 32"/>
              <a:gd name="T7" fmla="*/ 2147483647 h 24"/>
              <a:gd name="T8" fmla="*/ 2147483647 w 32"/>
              <a:gd name="T9" fmla="*/ 2147483647 h 24"/>
              <a:gd name="T10" fmla="*/ 2147483647 w 32"/>
              <a:gd name="T11" fmla="*/ 2147483647 h 24"/>
              <a:gd name="T12" fmla="*/ 2147483647 w 32"/>
              <a:gd name="T13" fmla="*/ 2147483647 h 24"/>
              <a:gd name="T14" fmla="*/ 2147483647 w 32"/>
              <a:gd name="T15" fmla="*/ 2147483647 h 24"/>
              <a:gd name="T16" fmla="*/ 2147483647 w 32"/>
              <a:gd name="T17" fmla="*/ 2147483647 h 24"/>
              <a:gd name="T18" fmla="*/ 2147483647 w 32"/>
              <a:gd name="T19" fmla="*/ 2147483647 h 24"/>
              <a:gd name="T20" fmla="*/ 2147483647 w 32"/>
              <a:gd name="T21" fmla="*/ 2147483647 h 24"/>
              <a:gd name="T22" fmla="*/ 0 w 32"/>
              <a:gd name="T23" fmla="*/ 2147483647 h 24"/>
              <a:gd name="T24" fmla="*/ 0 w 32"/>
              <a:gd name="T25" fmla="*/ 2147483647 h 24"/>
              <a:gd name="T26" fmla="*/ 0 w 32"/>
              <a:gd name="T27" fmla="*/ 2147483647 h 24"/>
              <a:gd name="T28" fmla="*/ 0 w 32"/>
              <a:gd name="T29" fmla="*/ 2147483647 h 24"/>
              <a:gd name="T30" fmla="*/ 2147483647 w 32"/>
              <a:gd name="T31" fmla="*/ 2147483647 h 24"/>
              <a:gd name="T32" fmla="*/ 2147483647 w 32"/>
              <a:gd name="T33" fmla="*/ 2147483647 h 24"/>
              <a:gd name="T34" fmla="*/ 2147483647 w 32"/>
              <a:gd name="T35" fmla="*/ 2147483647 h 24"/>
              <a:gd name="T36" fmla="*/ 2147483647 w 32"/>
              <a:gd name="T37" fmla="*/ 2147483647 h 24"/>
              <a:gd name="T38" fmla="*/ 2147483647 w 32"/>
              <a:gd name="T39" fmla="*/ 2147483647 h 24"/>
              <a:gd name="T40" fmla="*/ 2147483647 w 32"/>
              <a:gd name="T41" fmla="*/ 2147483647 h 24"/>
              <a:gd name="T42" fmla="*/ 2147483647 w 32"/>
              <a:gd name="T43" fmla="*/ 2147483647 h 24"/>
              <a:gd name="T44" fmla="*/ 2147483647 w 32"/>
              <a:gd name="T45" fmla="*/ 2147483647 h 24"/>
              <a:gd name="T46" fmla="*/ 2147483647 w 32"/>
              <a:gd name="T47" fmla="*/ 2147483647 h 24"/>
              <a:gd name="T48" fmla="*/ 2147483647 w 32"/>
              <a:gd name="T49" fmla="*/ 2147483647 h 24"/>
              <a:gd name="T50" fmla="*/ 2147483647 w 32"/>
              <a:gd name="T51" fmla="*/ 2147483647 h 24"/>
              <a:gd name="T52" fmla="*/ 2147483647 w 32"/>
              <a:gd name="T53" fmla="*/ 2147483647 h 24"/>
              <a:gd name="T54" fmla="*/ 2147483647 w 32"/>
              <a:gd name="T55" fmla="*/ 0 h 24"/>
              <a:gd name="T56" fmla="*/ 2147483647 w 32"/>
              <a:gd name="T57" fmla="*/ 0 h 24"/>
              <a:gd name="T58" fmla="*/ 2147483647 w 32"/>
              <a:gd name="T59" fmla="*/ 0 h 24"/>
              <a:gd name="T60" fmla="*/ 2147483647 w 32"/>
              <a:gd name="T61" fmla="*/ 2147483647 h 24"/>
              <a:gd name="T62" fmla="*/ 2147483647 w 32"/>
              <a:gd name="T63" fmla="*/ 2147483647 h 24"/>
              <a:gd name="T64" fmla="*/ 2147483647 w 32"/>
              <a:gd name="T65" fmla="*/ 2147483647 h 24"/>
              <a:gd name="T66" fmla="*/ 2147483647 w 32"/>
              <a:gd name="T67" fmla="*/ 2147483647 h 24"/>
              <a:gd name="T68" fmla="*/ 0 w 32"/>
              <a:gd name="T69" fmla="*/ 2147483647 h 24"/>
              <a:gd name="T70" fmla="*/ 0 w 32"/>
              <a:gd name="T71" fmla="*/ 2147483647 h 24"/>
              <a:gd name="T72" fmla="*/ 2147483647 w 32"/>
              <a:gd name="T73" fmla="*/ 2147483647 h 24"/>
              <a:gd name="T74" fmla="*/ 2147483647 w 32"/>
              <a:gd name="T75" fmla="*/ 2147483647 h 24"/>
              <a:gd name="T76" fmla="*/ 2147483647 w 32"/>
              <a:gd name="T77" fmla="*/ 2147483647 h 24"/>
              <a:gd name="T78" fmla="*/ 2147483647 w 32"/>
              <a:gd name="T79" fmla="*/ 2147483647 h 24"/>
              <a:gd name="T80" fmla="*/ 2147483647 w 32"/>
              <a:gd name="T81" fmla="*/ 2147483647 h 24"/>
              <a:gd name="T82" fmla="*/ 2147483647 w 32"/>
              <a:gd name="T83" fmla="*/ 2147483647 h 24"/>
              <a:gd name="T84" fmla="*/ 2147483647 w 32"/>
              <a:gd name="T85" fmla="*/ 0 h 2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
              <a:gd name="T130" fmla="*/ 0 h 24"/>
              <a:gd name="T131" fmla="*/ 32 w 32"/>
              <a:gd name="T132" fmla="*/ 24 h 2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 h="24">
                <a:moveTo>
                  <a:pt x="24" y="0"/>
                </a:moveTo>
                <a:lnTo>
                  <a:pt x="24" y="0"/>
                </a:lnTo>
                <a:lnTo>
                  <a:pt x="32" y="8"/>
                </a:lnTo>
                <a:lnTo>
                  <a:pt x="8" y="24"/>
                </a:lnTo>
                <a:lnTo>
                  <a:pt x="0" y="24"/>
                </a:lnTo>
                <a:lnTo>
                  <a:pt x="8" y="16"/>
                </a:lnTo>
                <a:lnTo>
                  <a:pt x="16" y="8"/>
                </a:lnTo>
                <a:lnTo>
                  <a:pt x="24" y="0"/>
                </a:lnTo>
                <a:lnTo>
                  <a:pt x="32" y="8"/>
                </a:lnTo>
                <a:lnTo>
                  <a:pt x="8" y="24"/>
                </a:lnTo>
                <a:lnTo>
                  <a:pt x="0" y="24"/>
                </a:lnTo>
                <a:lnTo>
                  <a:pt x="8" y="16"/>
                </a:lnTo>
                <a:lnTo>
                  <a:pt x="16" y="8"/>
                </a:lnTo>
                <a:lnTo>
                  <a:pt x="24" y="0"/>
                </a:lnTo>
                <a:close/>
              </a:path>
            </a:pathLst>
          </a:custGeom>
          <a:noFill/>
          <a:ln w="6350">
            <a:solidFill>
              <a:srgbClr val="000000"/>
            </a:solidFill>
            <a:round/>
            <a:headEnd/>
            <a:tailEnd/>
          </a:ln>
        </p:spPr>
        <p:txBody>
          <a:bodyPr/>
          <a:lstStyle/>
          <a:p>
            <a:endParaRPr lang="en-US"/>
          </a:p>
        </p:txBody>
      </p:sp>
      <p:sp>
        <p:nvSpPr>
          <p:cNvPr id="14" name="Freeform 11"/>
          <p:cNvSpPr>
            <a:spLocks/>
          </p:cNvSpPr>
          <p:nvPr/>
        </p:nvSpPr>
        <p:spPr bwMode="auto">
          <a:xfrm>
            <a:off x="1064640" y="5742683"/>
            <a:ext cx="53041" cy="38705"/>
          </a:xfrm>
          <a:custGeom>
            <a:avLst/>
            <a:gdLst>
              <a:gd name="T0" fmla="*/ 0 w 32"/>
              <a:gd name="T1" fmla="*/ 2147483647 h 24"/>
              <a:gd name="T2" fmla="*/ 0 w 32"/>
              <a:gd name="T3" fmla="*/ 2147483647 h 24"/>
              <a:gd name="T4" fmla="*/ 0 w 32"/>
              <a:gd name="T5" fmla="*/ 2147483647 h 24"/>
              <a:gd name="T6" fmla="*/ 0 w 32"/>
              <a:gd name="T7" fmla="*/ 2147483647 h 24"/>
              <a:gd name="T8" fmla="*/ 0 w 32"/>
              <a:gd name="T9" fmla="*/ 2147483647 h 24"/>
              <a:gd name="T10" fmla="*/ 2147483647 w 32"/>
              <a:gd name="T11" fmla="*/ 2147483647 h 24"/>
              <a:gd name="T12" fmla="*/ 2147483647 w 32"/>
              <a:gd name="T13" fmla="*/ 2147483647 h 24"/>
              <a:gd name="T14" fmla="*/ 2147483647 w 32"/>
              <a:gd name="T15" fmla="*/ 2147483647 h 24"/>
              <a:gd name="T16" fmla="*/ 2147483647 w 32"/>
              <a:gd name="T17" fmla="*/ 0 h 24"/>
              <a:gd name="T18" fmla="*/ 2147483647 w 32"/>
              <a:gd name="T19" fmla="*/ 0 h 24"/>
              <a:gd name="T20" fmla="*/ 2147483647 w 32"/>
              <a:gd name="T21" fmla="*/ 0 h 24"/>
              <a:gd name="T22" fmla="*/ 2147483647 w 32"/>
              <a:gd name="T23" fmla="*/ 0 h 24"/>
              <a:gd name="T24" fmla="*/ 2147483647 w 32"/>
              <a:gd name="T25" fmla="*/ 0 h 24"/>
              <a:gd name="T26" fmla="*/ 2147483647 w 32"/>
              <a:gd name="T27" fmla="*/ 2147483647 h 24"/>
              <a:gd name="T28" fmla="*/ 2147483647 w 32"/>
              <a:gd name="T29" fmla="*/ 2147483647 h 24"/>
              <a:gd name="T30" fmla="*/ 2147483647 w 32"/>
              <a:gd name="T31" fmla="*/ 2147483647 h 24"/>
              <a:gd name="T32" fmla="*/ 0 w 32"/>
              <a:gd name="T33" fmla="*/ 2147483647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24"/>
              <a:gd name="T53" fmla="*/ 32 w 32"/>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24">
                <a:moveTo>
                  <a:pt x="0" y="24"/>
                </a:moveTo>
                <a:lnTo>
                  <a:pt x="0" y="24"/>
                </a:lnTo>
                <a:lnTo>
                  <a:pt x="0" y="16"/>
                </a:lnTo>
                <a:lnTo>
                  <a:pt x="8" y="8"/>
                </a:lnTo>
                <a:lnTo>
                  <a:pt x="24" y="0"/>
                </a:lnTo>
                <a:lnTo>
                  <a:pt x="32" y="0"/>
                </a:lnTo>
                <a:lnTo>
                  <a:pt x="24" y="8"/>
                </a:lnTo>
                <a:lnTo>
                  <a:pt x="16" y="16"/>
                </a:lnTo>
                <a:lnTo>
                  <a:pt x="8" y="24"/>
                </a:lnTo>
                <a:lnTo>
                  <a:pt x="0" y="24"/>
                </a:lnTo>
                <a:close/>
              </a:path>
            </a:pathLst>
          </a:custGeom>
          <a:solidFill>
            <a:srgbClr val="00B050"/>
          </a:solidFill>
          <a:ln w="6350">
            <a:solidFill>
              <a:srgbClr val="000000"/>
            </a:solidFill>
            <a:round/>
            <a:headEnd/>
            <a:tailEnd/>
          </a:ln>
        </p:spPr>
        <p:txBody>
          <a:bodyPr/>
          <a:lstStyle/>
          <a:p>
            <a:endParaRPr lang="en-US"/>
          </a:p>
        </p:txBody>
      </p:sp>
      <p:sp>
        <p:nvSpPr>
          <p:cNvPr id="15" name="Oval 12"/>
          <p:cNvSpPr>
            <a:spLocks noChangeArrowheads="1"/>
          </p:cNvSpPr>
          <p:nvPr/>
        </p:nvSpPr>
        <p:spPr bwMode="auto">
          <a:xfrm>
            <a:off x="1223762" y="5676740"/>
            <a:ext cx="40139" cy="38705"/>
          </a:xfrm>
          <a:prstGeom prst="ellipse">
            <a:avLst/>
          </a:prstGeom>
          <a:solidFill>
            <a:srgbClr val="00B050"/>
          </a:solidFill>
          <a:ln w="6350">
            <a:solidFill>
              <a:srgbClr val="000000"/>
            </a:solidFill>
            <a:round/>
            <a:headEnd/>
            <a:tailEnd/>
          </a:ln>
        </p:spPr>
        <p:txBody>
          <a:bodyPr/>
          <a:lstStyle/>
          <a:p>
            <a:endParaRPr lang="en-US"/>
          </a:p>
        </p:txBody>
      </p:sp>
      <p:sp>
        <p:nvSpPr>
          <p:cNvPr id="16" name="Oval 13"/>
          <p:cNvSpPr>
            <a:spLocks noChangeArrowheads="1"/>
          </p:cNvSpPr>
          <p:nvPr/>
        </p:nvSpPr>
        <p:spPr bwMode="auto">
          <a:xfrm>
            <a:off x="747830" y="5781387"/>
            <a:ext cx="40139" cy="40139"/>
          </a:xfrm>
          <a:prstGeom prst="ellipse">
            <a:avLst/>
          </a:prstGeom>
          <a:solidFill>
            <a:srgbClr val="00B050"/>
          </a:solidFill>
          <a:ln w="6350">
            <a:solidFill>
              <a:srgbClr val="000000"/>
            </a:solidFill>
            <a:round/>
            <a:headEnd/>
            <a:tailEnd/>
          </a:ln>
        </p:spPr>
        <p:txBody>
          <a:bodyPr/>
          <a:lstStyle/>
          <a:p>
            <a:endParaRPr lang="en-US"/>
          </a:p>
        </p:txBody>
      </p:sp>
      <p:sp>
        <p:nvSpPr>
          <p:cNvPr id="17" name="Oval 14"/>
          <p:cNvSpPr>
            <a:spLocks noChangeArrowheads="1"/>
          </p:cNvSpPr>
          <p:nvPr/>
        </p:nvSpPr>
        <p:spPr bwMode="auto">
          <a:xfrm>
            <a:off x="866813" y="5781387"/>
            <a:ext cx="40139" cy="40139"/>
          </a:xfrm>
          <a:prstGeom prst="ellipse">
            <a:avLst/>
          </a:prstGeom>
          <a:solidFill>
            <a:srgbClr val="00B050"/>
          </a:solidFill>
          <a:ln w="6350">
            <a:solidFill>
              <a:srgbClr val="000000"/>
            </a:solidFill>
            <a:round/>
            <a:headEnd/>
            <a:tailEnd/>
          </a:ln>
        </p:spPr>
        <p:txBody>
          <a:bodyPr/>
          <a:lstStyle/>
          <a:p>
            <a:endParaRPr lang="en-US"/>
          </a:p>
        </p:txBody>
      </p:sp>
      <p:sp>
        <p:nvSpPr>
          <p:cNvPr id="18" name="Oval 15"/>
          <p:cNvSpPr>
            <a:spLocks noChangeArrowheads="1"/>
          </p:cNvSpPr>
          <p:nvPr/>
        </p:nvSpPr>
        <p:spPr bwMode="auto">
          <a:xfrm>
            <a:off x="694789" y="5768486"/>
            <a:ext cx="25803" cy="40139"/>
          </a:xfrm>
          <a:prstGeom prst="ellipse">
            <a:avLst/>
          </a:prstGeom>
          <a:solidFill>
            <a:srgbClr val="00B050"/>
          </a:solidFill>
          <a:ln w="6350">
            <a:solidFill>
              <a:srgbClr val="000000"/>
            </a:solidFill>
            <a:round/>
            <a:headEnd/>
            <a:tailEnd/>
          </a:ln>
        </p:spPr>
        <p:txBody>
          <a:bodyPr/>
          <a:lstStyle/>
          <a:p>
            <a:endParaRPr lang="en-US"/>
          </a:p>
        </p:txBody>
      </p:sp>
      <p:sp>
        <p:nvSpPr>
          <p:cNvPr id="19" name="Oval 16"/>
          <p:cNvSpPr>
            <a:spLocks noChangeArrowheads="1"/>
          </p:cNvSpPr>
          <p:nvPr/>
        </p:nvSpPr>
        <p:spPr bwMode="auto">
          <a:xfrm>
            <a:off x="1231443" y="5649503"/>
            <a:ext cx="25803" cy="27237"/>
          </a:xfrm>
          <a:prstGeom prst="ellipse">
            <a:avLst/>
          </a:prstGeom>
          <a:noFill/>
          <a:ln w="6350">
            <a:solidFill>
              <a:srgbClr val="000000"/>
            </a:solidFill>
            <a:round/>
            <a:headEnd/>
            <a:tailEnd/>
          </a:ln>
        </p:spPr>
        <p:txBody>
          <a:bodyPr/>
          <a:lstStyle/>
          <a:p>
            <a:endParaRPr lang="en-US"/>
          </a:p>
        </p:txBody>
      </p:sp>
      <p:sp>
        <p:nvSpPr>
          <p:cNvPr id="20" name="Freeform 17"/>
          <p:cNvSpPr>
            <a:spLocks/>
          </p:cNvSpPr>
          <p:nvPr/>
        </p:nvSpPr>
        <p:spPr bwMode="auto">
          <a:xfrm>
            <a:off x="1032182" y="5318357"/>
            <a:ext cx="53041" cy="27236"/>
          </a:xfrm>
          <a:custGeom>
            <a:avLst/>
            <a:gdLst>
              <a:gd name="T0" fmla="*/ 2147483647 w 32"/>
              <a:gd name="T1" fmla="*/ 0 h 16"/>
              <a:gd name="T2" fmla="*/ 2147483647 w 32"/>
              <a:gd name="T3" fmla="*/ 0 h 16"/>
              <a:gd name="T4" fmla="*/ 2147483647 w 32"/>
              <a:gd name="T5" fmla="*/ 2147483647 h 16"/>
              <a:gd name="T6" fmla="*/ 2147483647 w 32"/>
              <a:gd name="T7" fmla="*/ 2147483647 h 16"/>
              <a:gd name="T8" fmla="*/ 2147483647 w 32"/>
              <a:gd name="T9" fmla="*/ 2147483647 h 16"/>
              <a:gd name="T10" fmla="*/ 2147483647 w 32"/>
              <a:gd name="T11" fmla="*/ 2147483647 h 16"/>
              <a:gd name="T12" fmla="*/ 0 w 32"/>
              <a:gd name="T13" fmla="*/ 2147483647 h 16"/>
              <a:gd name="T14" fmla="*/ 0 w 32"/>
              <a:gd name="T15" fmla="*/ 2147483647 h 16"/>
              <a:gd name="T16" fmla="*/ 0 w 32"/>
              <a:gd name="T17" fmla="*/ 0 h 16"/>
              <a:gd name="T18" fmla="*/ 0 w 32"/>
              <a:gd name="T19" fmla="*/ 0 h 16"/>
              <a:gd name="T20" fmla="*/ 2147483647 w 32"/>
              <a:gd name="T21" fmla="*/ 0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
              <a:gd name="T34" fmla="*/ 0 h 16"/>
              <a:gd name="T35" fmla="*/ 32 w 32"/>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 h="16">
                <a:moveTo>
                  <a:pt x="24" y="0"/>
                </a:moveTo>
                <a:lnTo>
                  <a:pt x="32" y="0"/>
                </a:lnTo>
                <a:lnTo>
                  <a:pt x="32" y="8"/>
                </a:lnTo>
                <a:lnTo>
                  <a:pt x="32" y="16"/>
                </a:lnTo>
                <a:lnTo>
                  <a:pt x="16" y="16"/>
                </a:lnTo>
                <a:lnTo>
                  <a:pt x="0" y="8"/>
                </a:lnTo>
                <a:lnTo>
                  <a:pt x="0" y="0"/>
                </a:lnTo>
                <a:lnTo>
                  <a:pt x="24" y="0"/>
                </a:lnTo>
                <a:close/>
              </a:path>
            </a:pathLst>
          </a:custGeom>
          <a:solidFill>
            <a:srgbClr val="00B050"/>
          </a:solidFill>
          <a:ln w="6350">
            <a:solidFill>
              <a:srgbClr val="000000"/>
            </a:solidFill>
            <a:round/>
            <a:headEnd/>
            <a:tailEnd/>
          </a:ln>
        </p:spPr>
        <p:txBody>
          <a:bodyPr/>
          <a:lstStyle/>
          <a:p>
            <a:endParaRPr lang="en-US"/>
          </a:p>
        </p:txBody>
      </p:sp>
      <p:sp>
        <p:nvSpPr>
          <p:cNvPr id="21" name="Freeform 18"/>
          <p:cNvSpPr>
            <a:spLocks/>
          </p:cNvSpPr>
          <p:nvPr/>
        </p:nvSpPr>
        <p:spPr bwMode="auto">
          <a:xfrm>
            <a:off x="813772" y="5768486"/>
            <a:ext cx="53040" cy="27236"/>
          </a:xfrm>
          <a:custGeom>
            <a:avLst/>
            <a:gdLst>
              <a:gd name="T0" fmla="*/ 0 w 32"/>
              <a:gd name="T1" fmla="*/ 2147483647 h 16"/>
              <a:gd name="T2" fmla="*/ 0 w 32"/>
              <a:gd name="T3" fmla="*/ 2147483647 h 16"/>
              <a:gd name="T4" fmla="*/ 2147483647 w 32"/>
              <a:gd name="T5" fmla="*/ 2147483647 h 16"/>
              <a:gd name="T6" fmla="*/ 2147483647 w 32"/>
              <a:gd name="T7" fmla="*/ 2147483647 h 16"/>
              <a:gd name="T8" fmla="*/ 2147483647 w 32"/>
              <a:gd name="T9" fmla="*/ 0 h 16"/>
              <a:gd name="T10" fmla="*/ 2147483647 w 32"/>
              <a:gd name="T11" fmla="*/ 0 h 16"/>
              <a:gd name="T12" fmla="*/ 2147483647 w 32"/>
              <a:gd name="T13" fmla="*/ 0 h 16"/>
              <a:gd name="T14" fmla="*/ 0 w 32"/>
              <a:gd name="T15" fmla="*/ 2147483647 h 16"/>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16"/>
              <a:gd name="T26" fmla="*/ 32 w 32"/>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16">
                <a:moveTo>
                  <a:pt x="0" y="8"/>
                </a:moveTo>
                <a:lnTo>
                  <a:pt x="0" y="8"/>
                </a:lnTo>
                <a:lnTo>
                  <a:pt x="24" y="16"/>
                </a:lnTo>
                <a:lnTo>
                  <a:pt x="32" y="0"/>
                </a:lnTo>
                <a:lnTo>
                  <a:pt x="16" y="0"/>
                </a:lnTo>
                <a:lnTo>
                  <a:pt x="0" y="8"/>
                </a:lnTo>
                <a:close/>
              </a:path>
            </a:pathLst>
          </a:custGeom>
          <a:noFill/>
          <a:ln w="6350">
            <a:solidFill>
              <a:srgbClr val="000000"/>
            </a:solidFill>
            <a:round/>
            <a:headEnd/>
            <a:tailEnd/>
          </a:ln>
        </p:spPr>
        <p:txBody>
          <a:bodyPr/>
          <a:lstStyle/>
          <a:p>
            <a:endParaRPr lang="en-US"/>
          </a:p>
        </p:txBody>
      </p:sp>
      <p:sp>
        <p:nvSpPr>
          <p:cNvPr id="22" name="Freeform 19"/>
          <p:cNvSpPr>
            <a:spLocks/>
          </p:cNvSpPr>
          <p:nvPr/>
        </p:nvSpPr>
        <p:spPr bwMode="auto">
          <a:xfrm>
            <a:off x="813772" y="5768486"/>
            <a:ext cx="53040" cy="27236"/>
          </a:xfrm>
          <a:custGeom>
            <a:avLst/>
            <a:gdLst>
              <a:gd name="T0" fmla="*/ 0 w 32"/>
              <a:gd name="T1" fmla="*/ 2147483647 h 16"/>
              <a:gd name="T2" fmla="*/ 0 w 32"/>
              <a:gd name="T3" fmla="*/ 2147483647 h 16"/>
              <a:gd name="T4" fmla="*/ 0 w 32"/>
              <a:gd name="T5" fmla="*/ 2147483647 h 16"/>
              <a:gd name="T6" fmla="*/ 2147483647 w 32"/>
              <a:gd name="T7" fmla="*/ 2147483647 h 16"/>
              <a:gd name="T8" fmla="*/ 2147483647 w 32"/>
              <a:gd name="T9" fmla="*/ 2147483647 h 16"/>
              <a:gd name="T10" fmla="*/ 2147483647 w 32"/>
              <a:gd name="T11" fmla="*/ 2147483647 h 16"/>
              <a:gd name="T12" fmla="*/ 2147483647 w 32"/>
              <a:gd name="T13" fmla="*/ 2147483647 h 16"/>
              <a:gd name="T14" fmla="*/ 2147483647 w 32"/>
              <a:gd name="T15" fmla="*/ 0 h 16"/>
              <a:gd name="T16" fmla="*/ 2147483647 w 32"/>
              <a:gd name="T17" fmla="*/ 0 h 16"/>
              <a:gd name="T18" fmla="*/ 2147483647 w 32"/>
              <a:gd name="T19" fmla="*/ 0 h 16"/>
              <a:gd name="T20" fmla="*/ 2147483647 w 32"/>
              <a:gd name="T21" fmla="*/ 0 h 16"/>
              <a:gd name="T22" fmla="*/ 2147483647 w 32"/>
              <a:gd name="T23" fmla="*/ 0 h 16"/>
              <a:gd name="T24" fmla="*/ 2147483647 w 32"/>
              <a:gd name="T25" fmla="*/ 0 h 16"/>
              <a:gd name="T26" fmla="*/ 0 w 32"/>
              <a:gd name="T27" fmla="*/ 2147483647 h 16"/>
              <a:gd name="T28" fmla="*/ 0 w 32"/>
              <a:gd name="T29" fmla="*/ 2147483647 h 16"/>
              <a:gd name="T30" fmla="*/ 0 w 32"/>
              <a:gd name="T31" fmla="*/ 2147483647 h 16"/>
              <a:gd name="T32" fmla="*/ 2147483647 w 32"/>
              <a:gd name="T33" fmla="*/ 2147483647 h 16"/>
              <a:gd name="T34" fmla="*/ 2147483647 w 32"/>
              <a:gd name="T35" fmla="*/ 2147483647 h 16"/>
              <a:gd name="T36" fmla="*/ 2147483647 w 32"/>
              <a:gd name="T37" fmla="*/ 0 h 16"/>
              <a:gd name="T38" fmla="*/ 2147483647 w 32"/>
              <a:gd name="T39" fmla="*/ 0 h 16"/>
              <a:gd name="T40" fmla="*/ 2147483647 w 32"/>
              <a:gd name="T41" fmla="*/ 0 h 16"/>
              <a:gd name="T42" fmla="*/ 0 w 32"/>
              <a:gd name="T43" fmla="*/ 2147483647 h 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2"/>
              <a:gd name="T67" fmla="*/ 0 h 16"/>
              <a:gd name="T68" fmla="*/ 32 w 32"/>
              <a:gd name="T69" fmla="*/ 16 h 1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2" h="16">
                <a:moveTo>
                  <a:pt x="0" y="8"/>
                </a:moveTo>
                <a:lnTo>
                  <a:pt x="0" y="8"/>
                </a:lnTo>
                <a:lnTo>
                  <a:pt x="24" y="16"/>
                </a:lnTo>
                <a:lnTo>
                  <a:pt x="32" y="0"/>
                </a:lnTo>
                <a:lnTo>
                  <a:pt x="16" y="0"/>
                </a:lnTo>
                <a:lnTo>
                  <a:pt x="0" y="8"/>
                </a:lnTo>
                <a:lnTo>
                  <a:pt x="24" y="16"/>
                </a:lnTo>
                <a:lnTo>
                  <a:pt x="32" y="0"/>
                </a:lnTo>
                <a:lnTo>
                  <a:pt x="16" y="0"/>
                </a:lnTo>
                <a:lnTo>
                  <a:pt x="0" y="8"/>
                </a:lnTo>
                <a:close/>
              </a:path>
            </a:pathLst>
          </a:custGeom>
          <a:noFill/>
          <a:ln w="6350">
            <a:solidFill>
              <a:srgbClr val="000000"/>
            </a:solidFill>
            <a:round/>
            <a:headEnd/>
            <a:tailEnd/>
          </a:ln>
        </p:spPr>
        <p:txBody>
          <a:bodyPr/>
          <a:lstStyle/>
          <a:p>
            <a:endParaRPr lang="en-US"/>
          </a:p>
        </p:txBody>
      </p:sp>
      <p:sp>
        <p:nvSpPr>
          <p:cNvPr id="23" name="Freeform 20"/>
          <p:cNvSpPr>
            <a:spLocks/>
          </p:cNvSpPr>
          <p:nvPr/>
        </p:nvSpPr>
        <p:spPr bwMode="auto">
          <a:xfrm>
            <a:off x="940436" y="5080390"/>
            <a:ext cx="65943" cy="67375"/>
          </a:xfrm>
          <a:custGeom>
            <a:avLst/>
            <a:gdLst>
              <a:gd name="T0" fmla="*/ 0 w 40"/>
              <a:gd name="T1" fmla="*/ 0 h 40"/>
              <a:gd name="T2" fmla="*/ 0 w 40"/>
              <a:gd name="T3" fmla="*/ 2147483647 h 40"/>
              <a:gd name="T4" fmla="*/ 2147483647 w 40"/>
              <a:gd name="T5" fmla="*/ 2147483647 h 40"/>
              <a:gd name="T6" fmla="*/ 2147483647 w 40"/>
              <a:gd name="T7" fmla="*/ 2147483647 h 40"/>
              <a:gd name="T8" fmla="*/ 2147483647 w 40"/>
              <a:gd name="T9" fmla="*/ 2147483647 h 40"/>
              <a:gd name="T10" fmla="*/ 2147483647 w 40"/>
              <a:gd name="T11" fmla="*/ 2147483647 h 40"/>
              <a:gd name="T12" fmla="*/ 2147483647 w 40"/>
              <a:gd name="T13" fmla="*/ 2147483647 h 40"/>
              <a:gd name="T14" fmla="*/ 2147483647 w 40"/>
              <a:gd name="T15" fmla="*/ 2147483647 h 40"/>
              <a:gd name="T16" fmla="*/ 2147483647 w 40"/>
              <a:gd name="T17" fmla="*/ 2147483647 h 40"/>
              <a:gd name="T18" fmla="*/ 2147483647 w 40"/>
              <a:gd name="T19" fmla="*/ 2147483647 h 40"/>
              <a:gd name="T20" fmla="*/ 2147483647 w 40"/>
              <a:gd name="T21" fmla="*/ 2147483647 h 40"/>
              <a:gd name="T22" fmla="*/ 2147483647 w 40"/>
              <a:gd name="T23" fmla="*/ 2147483647 h 40"/>
              <a:gd name="T24" fmla="*/ 2147483647 w 40"/>
              <a:gd name="T25" fmla="*/ 2147483647 h 40"/>
              <a:gd name="T26" fmla="*/ 2147483647 w 40"/>
              <a:gd name="T27" fmla="*/ 2147483647 h 40"/>
              <a:gd name="T28" fmla="*/ 0 w 40"/>
              <a:gd name="T29" fmla="*/ 2147483647 h 40"/>
              <a:gd name="T30" fmla="*/ 0 w 40"/>
              <a:gd name="T31" fmla="*/ 2147483647 h 40"/>
              <a:gd name="T32" fmla="*/ 0 w 40"/>
              <a:gd name="T33" fmla="*/ 2147483647 h 40"/>
              <a:gd name="T34" fmla="*/ 0 w 40"/>
              <a:gd name="T35" fmla="*/ 2147483647 h 40"/>
              <a:gd name="T36" fmla="*/ 0 w 40"/>
              <a:gd name="T37" fmla="*/ 0 h 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
              <a:gd name="T58" fmla="*/ 0 h 40"/>
              <a:gd name="T59" fmla="*/ 40 w 40"/>
              <a:gd name="T60" fmla="*/ 40 h 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 h="40">
                <a:moveTo>
                  <a:pt x="0" y="0"/>
                </a:moveTo>
                <a:lnTo>
                  <a:pt x="0" y="8"/>
                </a:lnTo>
                <a:lnTo>
                  <a:pt x="8" y="16"/>
                </a:lnTo>
                <a:lnTo>
                  <a:pt x="16" y="16"/>
                </a:lnTo>
                <a:lnTo>
                  <a:pt x="24" y="8"/>
                </a:lnTo>
                <a:lnTo>
                  <a:pt x="24" y="16"/>
                </a:lnTo>
                <a:lnTo>
                  <a:pt x="32" y="24"/>
                </a:lnTo>
                <a:lnTo>
                  <a:pt x="40" y="24"/>
                </a:lnTo>
                <a:lnTo>
                  <a:pt x="24" y="40"/>
                </a:lnTo>
                <a:lnTo>
                  <a:pt x="24" y="32"/>
                </a:lnTo>
                <a:lnTo>
                  <a:pt x="16" y="16"/>
                </a:lnTo>
                <a:lnTo>
                  <a:pt x="0" y="16"/>
                </a:lnTo>
                <a:lnTo>
                  <a:pt x="0" y="8"/>
                </a:lnTo>
                <a:lnTo>
                  <a:pt x="0" y="0"/>
                </a:lnTo>
                <a:close/>
              </a:path>
            </a:pathLst>
          </a:custGeom>
          <a:solidFill>
            <a:srgbClr val="00B050"/>
          </a:solidFill>
          <a:ln w="6350">
            <a:solidFill>
              <a:srgbClr val="000000"/>
            </a:solidFill>
            <a:round/>
            <a:headEnd/>
            <a:tailEnd/>
          </a:ln>
        </p:spPr>
        <p:txBody>
          <a:bodyPr/>
          <a:lstStyle/>
          <a:p>
            <a:endParaRPr lang="en-US"/>
          </a:p>
        </p:txBody>
      </p:sp>
      <p:sp>
        <p:nvSpPr>
          <p:cNvPr id="24" name="Freeform 21"/>
          <p:cNvSpPr>
            <a:spLocks/>
          </p:cNvSpPr>
          <p:nvPr/>
        </p:nvSpPr>
        <p:spPr bwMode="auto">
          <a:xfrm>
            <a:off x="2588997" y="5295421"/>
            <a:ext cx="53041" cy="53040"/>
          </a:xfrm>
          <a:custGeom>
            <a:avLst/>
            <a:gdLst>
              <a:gd name="T0" fmla="*/ 0 w 32"/>
              <a:gd name="T1" fmla="*/ 2147483647 h 32"/>
              <a:gd name="T2" fmla="*/ 0 w 32"/>
              <a:gd name="T3" fmla="*/ 2147483647 h 32"/>
              <a:gd name="T4" fmla="*/ 2147483647 w 32"/>
              <a:gd name="T5" fmla="*/ 0 h 32"/>
              <a:gd name="T6" fmla="*/ 2147483647 w 32"/>
              <a:gd name="T7" fmla="*/ 0 h 32"/>
              <a:gd name="T8" fmla="*/ 2147483647 w 32"/>
              <a:gd name="T9" fmla="*/ 0 h 32"/>
              <a:gd name="T10" fmla="*/ 2147483647 w 32"/>
              <a:gd name="T11" fmla="*/ 2147483647 h 32"/>
              <a:gd name="T12" fmla="*/ 2147483647 w 32"/>
              <a:gd name="T13" fmla="*/ 2147483647 h 32"/>
              <a:gd name="T14" fmla="*/ 2147483647 w 32"/>
              <a:gd name="T15" fmla="*/ 2147483647 h 32"/>
              <a:gd name="T16" fmla="*/ 2147483647 w 32"/>
              <a:gd name="T17" fmla="*/ 2147483647 h 32"/>
              <a:gd name="T18" fmla="*/ 2147483647 w 32"/>
              <a:gd name="T19" fmla="*/ 2147483647 h 32"/>
              <a:gd name="T20" fmla="*/ 0 w 32"/>
              <a:gd name="T21" fmla="*/ 2147483647 h 32"/>
              <a:gd name="T22" fmla="*/ 0 w 32"/>
              <a:gd name="T23" fmla="*/ 2147483647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
              <a:gd name="T37" fmla="*/ 0 h 32"/>
              <a:gd name="T38" fmla="*/ 32 w 32"/>
              <a:gd name="T39" fmla="*/ 32 h 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 h="32">
                <a:moveTo>
                  <a:pt x="0" y="16"/>
                </a:moveTo>
                <a:lnTo>
                  <a:pt x="0" y="8"/>
                </a:lnTo>
                <a:lnTo>
                  <a:pt x="16" y="0"/>
                </a:lnTo>
                <a:lnTo>
                  <a:pt x="32" y="0"/>
                </a:lnTo>
                <a:lnTo>
                  <a:pt x="32" y="16"/>
                </a:lnTo>
                <a:lnTo>
                  <a:pt x="24" y="32"/>
                </a:lnTo>
                <a:lnTo>
                  <a:pt x="16" y="32"/>
                </a:lnTo>
                <a:lnTo>
                  <a:pt x="0" y="24"/>
                </a:lnTo>
                <a:lnTo>
                  <a:pt x="0" y="16"/>
                </a:lnTo>
                <a:close/>
              </a:path>
            </a:pathLst>
          </a:custGeom>
          <a:solidFill>
            <a:schemeClr val="tx2">
              <a:lumMod val="40000"/>
              <a:lumOff val="60000"/>
            </a:schemeClr>
          </a:solidFill>
          <a:ln w="9525">
            <a:solidFill>
              <a:schemeClr val="tx1"/>
            </a:solidFill>
            <a:round/>
            <a:headEnd/>
            <a:tailEnd/>
          </a:ln>
        </p:spPr>
        <p:txBody>
          <a:bodyPr/>
          <a:lstStyle/>
          <a:p>
            <a:endParaRPr lang="en-US"/>
          </a:p>
        </p:txBody>
      </p:sp>
      <p:sp>
        <p:nvSpPr>
          <p:cNvPr id="25" name="Freeform 22"/>
          <p:cNvSpPr>
            <a:spLocks/>
          </p:cNvSpPr>
          <p:nvPr/>
        </p:nvSpPr>
        <p:spPr bwMode="auto">
          <a:xfrm>
            <a:off x="2773923" y="5361363"/>
            <a:ext cx="65943" cy="65943"/>
          </a:xfrm>
          <a:custGeom>
            <a:avLst/>
            <a:gdLst>
              <a:gd name="T0" fmla="*/ 2147483647 w 40"/>
              <a:gd name="T1" fmla="*/ 2147483647 h 40"/>
              <a:gd name="T2" fmla="*/ 2147483647 w 40"/>
              <a:gd name="T3" fmla="*/ 2147483647 h 40"/>
              <a:gd name="T4" fmla="*/ 2147483647 w 40"/>
              <a:gd name="T5" fmla="*/ 0 h 40"/>
              <a:gd name="T6" fmla="*/ 2147483647 w 40"/>
              <a:gd name="T7" fmla="*/ 0 h 40"/>
              <a:gd name="T8" fmla="*/ 2147483647 w 40"/>
              <a:gd name="T9" fmla="*/ 2147483647 h 40"/>
              <a:gd name="T10" fmla="*/ 2147483647 w 40"/>
              <a:gd name="T11" fmla="*/ 2147483647 h 40"/>
              <a:gd name="T12" fmla="*/ 2147483647 w 40"/>
              <a:gd name="T13" fmla="*/ 2147483647 h 40"/>
              <a:gd name="T14" fmla="*/ 2147483647 w 40"/>
              <a:gd name="T15" fmla="*/ 2147483647 h 40"/>
              <a:gd name="T16" fmla="*/ 2147483647 w 40"/>
              <a:gd name="T17" fmla="*/ 2147483647 h 40"/>
              <a:gd name="T18" fmla="*/ 2147483647 w 40"/>
              <a:gd name="T19" fmla="*/ 2147483647 h 40"/>
              <a:gd name="T20" fmla="*/ 2147483647 w 40"/>
              <a:gd name="T21" fmla="*/ 2147483647 h 40"/>
              <a:gd name="T22" fmla="*/ 2147483647 w 40"/>
              <a:gd name="T23" fmla="*/ 2147483647 h 40"/>
              <a:gd name="T24" fmla="*/ 2147483647 w 40"/>
              <a:gd name="T25" fmla="*/ 2147483647 h 40"/>
              <a:gd name="T26" fmla="*/ 2147483647 w 40"/>
              <a:gd name="T27" fmla="*/ 2147483647 h 40"/>
              <a:gd name="T28" fmla="*/ 0 w 40"/>
              <a:gd name="T29" fmla="*/ 2147483647 h 40"/>
              <a:gd name="T30" fmla="*/ 0 w 40"/>
              <a:gd name="T31" fmla="*/ 2147483647 h 40"/>
              <a:gd name="T32" fmla="*/ 0 w 40"/>
              <a:gd name="T33" fmla="*/ 2147483647 h 40"/>
              <a:gd name="T34" fmla="*/ 0 w 40"/>
              <a:gd name="T35" fmla="*/ 2147483647 h 40"/>
              <a:gd name="T36" fmla="*/ 2147483647 w 40"/>
              <a:gd name="T37" fmla="*/ 2147483647 h 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
              <a:gd name="T58" fmla="*/ 0 h 40"/>
              <a:gd name="T59" fmla="*/ 40 w 40"/>
              <a:gd name="T60" fmla="*/ 40 h 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 h="40">
                <a:moveTo>
                  <a:pt x="8" y="8"/>
                </a:moveTo>
                <a:lnTo>
                  <a:pt x="8" y="8"/>
                </a:lnTo>
                <a:lnTo>
                  <a:pt x="8" y="0"/>
                </a:lnTo>
                <a:lnTo>
                  <a:pt x="16" y="0"/>
                </a:lnTo>
                <a:lnTo>
                  <a:pt x="24" y="16"/>
                </a:lnTo>
                <a:lnTo>
                  <a:pt x="32" y="24"/>
                </a:lnTo>
                <a:lnTo>
                  <a:pt x="40" y="32"/>
                </a:lnTo>
                <a:lnTo>
                  <a:pt x="32" y="40"/>
                </a:lnTo>
                <a:lnTo>
                  <a:pt x="16" y="32"/>
                </a:lnTo>
                <a:lnTo>
                  <a:pt x="8" y="32"/>
                </a:lnTo>
                <a:lnTo>
                  <a:pt x="0" y="24"/>
                </a:lnTo>
                <a:lnTo>
                  <a:pt x="0" y="8"/>
                </a:lnTo>
                <a:lnTo>
                  <a:pt x="8" y="8"/>
                </a:lnTo>
                <a:close/>
              </a:path>
            </a:pathLst>
          </a:custGeom>
          <a:solidFill>
            <a:schemeClr val="tx2">
              <a:lumMod val="40000"/>
              <a:lumOff val="60000"/>
            </a:schemeClr>
          </a:solidFill>
          <a:ln w="9525">
            <a:solidFill>
              <a:schemeClr val="tx1"/>
            </a:solidFill>
            <a:round/>
            <a:headEnd/>
            <a:tailEnd/>
          </a:ln>
        </p:spPr>
        <p:txBody>
          <a:bodyPr/>
          <a:lstStyle/>
          <a:p>
            <a:endParaRPr lang="en-US"/>
          </a:p>
        </p:txBody>
      </p:sp>
      <p:sp>
        <p:nvSpPr>
          <p:cNvPr id="26" name="Freeform 23"/>
          <p:cNvSpPr>
            <a:spLocks/>
          </p:cNvSpPr>
          <p:nvPr/>
        </p:nvSpPr>
        <p:spPr bwMode="auto">
          <a:xfrm>
            <a:off x="2880005" y="5414403"/>
            <a:ext cx="65943" cy="25803"/>
          </a:xfrm>
          <a:custGeom>
            <a:avLst/>
            <a:gdLst>
              <a:gd name="T0" fmla="*/ 2147483647 w 40"/>
              <a:gd name="T1" fmla="*/ 0 h 16"/>
              <a:gd name="T2" fmla="*/ 0 w 40"/>
              <a:gd name="T3" fmla="*/ 2147483647 h 16"/>
              <a:gd name="T4" fmla="*/ 0 w 40"/>
              <a:gd name="T5" fmla="*/ 2147483647 h 16"/>
              <a:gd name="T6" fmla="*/ 2147483647 w 40"/>
              <a:gd name="T7" fmla="*/ 2147483647 h 16"/>
              <a:gd name="T8" fmla="*/ 2147483647 w 40"/>
              <a:gd name="T9" fmla="*/ 2147483647 h 16"/>
              <a:gd name="T10" fmla="*/ 2147483647 w 40"/>
              <a:gd name="T11" fmla="*/ 2147483647 h 16"/>
              <a:gd name="T12" fmla="*/ 2147483647 w 40"/>
              <a:gd name="T13" fmla="*/ 2147483647 h 16"/>
              <a:gd name="T14" fmla="*/ 2147483647 w 40"/>
              <a:gd name="T15" fmla="*/ 2147483647 h 16"/>
              <a:gd name="T16" fmla="*/ 2147483647 w 40"/>
              <a:gd name="T17" fmla="*/ 2147483647 h 16"/>
              <a:gd name="T18" fmla="*/ 2147483647 w 40"/>
              <a:gd name="T19" fmla="*/ 2147483647 h 16"/>
              <a:gd name="T20" fmla="*/ 2147483647 w 40"/>
              <a:gd name="T21" fmla="*/ 0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
              <a:gd name="T34" fmla="*/ 0 h 16"/>
              <a:gd name="T35" fmla="*/ 40 w 40"/>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 h="16">
                <a:moveTo>
                  <a:pt x="8" y="0"/>
                </a:moveTo>
                <a:lnTo>
                  <a:pt x="0" y="16"/>
                </a:lnTo>
                <a:lnTo>
                  <a:pt x="24" y="16"/>
                </a:lnTo>
                <a:lnTo>
                  <a:pt x="32" y="16"/>
                </a:lnTo>
                <a:lnTo>
                  <a:pt x="40" y="16"/>
                </a:lnTo>
                <a:lnTo>
                  <a:pt x="40" y="8"/>
                </a:lnTo>
                <a:lnTo>
                  <a:pt x="24" y="8"/>
                </a:lnTo>
                <a:lnTo>
                  <a:pt x="8" y="8"/>
                </a:lnTo>
                <a:lnTo>
                  <a:pt x="8" y="0"/>
                </a:lnTo>
                <a:close/>
              </a:path>
            </a:pathLst>
          </a:custGeom>
          <a:solidFill>
            <a:schemeClr val="tx2">
              <a:lumMod val="40000"/>
              <a:lumOff val="60000"/>
            </a:schemeClr>
          </a:solidFill>
          <a:ln w="9525">
            <a:solidFill>
              <a:schemeClr val="tx1"/>
            </a:solidFill>
            <a:round/>
            <a:headEnd/>
            <a:tailEnd/>
          </a:ln>
        </p:spPr>
        <p:txBody>
          <a:bodyPr/>
          <a:lstStyle/>
          <a:p>
            <a:endParaRPr lang="en-US"/>
          </a:p>
        </p:txBody>
      </p:sp>
      <p:sp>
        <p:nvSpPr>
          <p:cNvPr id="27" name="Freeform 24"/>
          <p:cNvSpPr>
            <a:spLocks/>
          </p:cNvSpPr>
          <p:nvPr/>
        </p:nvSpPr>
        <p:spPr bwMode="auto">
          <a:xfrm>
            <a:off x="2958849" y="5454542"/>
            <a:ext cx="80278" cy="53041"/>
          </a:xfrm>
          <a:custGeom>
            <a:avLst/>
            <a:gdLst>
              <a:gd name="T0" fmla="*/ 0 w 48"/>
              <a:gd name="T1" fmla="*/ 0 h 32"/>
              <a:gd name="T2" fmla="*/ 0 w 48"/>
              <a:gd name="T3" fmla="*/ 0 h 32"/>
              <a:gd name="T4" fmla="*/ 0 w 48"/>
              <a:gd name="T5" fmla="*/ 0 h 32"/>
              <a:gd name="T6" fmla="*/ 2147483647 w 48"/>
              <a:gd name="T7" fmla="*/ 0 h 32"/>
              <a:gd name="T8" fmla="*/ 2147483647 w 48"/>
              <a:gd name="T9" fmla="*/ 2147483647 h 32"/>
              <a:gd name="T10" fmla="*/ 2147483647 w 48"/>
              <a:gd name="T11" fmla="*/ 2147483647 h 32"/>
              <a:gd name="T12" fmla="*/ 2147483647 w 48"/>
              <a:gd name="T13" fmla="*/ 2147483647 h 32"/>
              <a:gd name="T14" fmla="*/ 2147483647 w 48"/>
              <a:gd name="T15" fmla="*/ 2147483647 h 32"/>
              <a:gd name="T16" fmla="*/ 2147483647 w 48"/>
              <a:gd name="T17" fmla="*/ 2147483647 h 32"/>
              <a:gd name="T18" fmla="*/ 2147483647 w 48"/>
              <a:gd name="T19" fmla="*/ 2147483647 h 32"/>
              <a:gd name="T20" fmla="*/ 2147483647 w 48"/>
              <a:gd name="T21" fmla="*/ 2147483647 h 32"/>
              <a:gd name="T22" fmla="*/ 2147483647 w 48"/>
              <a:gd name="T23" fmla="*/ 2147483647 h 32"/>
              <a:gd name="T24" fmla="*/ 2147483647 w 48"/>
              <a:gd name="T25" fmla="*/ 2147483647 h 32"/>
              <a:gd name="T26" fmla="*/ 2147483647 w 48"/>
              <a:gd name="T27" fmla="*/ 2147483647 h 32"/>
              <a:gd name="T28" fmla="*/ 2147483647 w 48"/>
              <a:gd name="T29" fmla="*/ 2147483647 h 32"/>
              <a:gd name="T30" fmla="*/ 2147483647 w 48"/>
              <a:gd name="T31" fmla="*/ 2147483647 h 32"/>
              <a:gd name="T32" fmla="*/ 2147483647 w 48"/>
              <a:gd name="T33" fmla="*/ 2147483647 h 32"/>
              <a:gd name="T34" fmla="*/ 2147483647 w 48"/>
              <a:gd name="T35" fmla="*/ 2147483647 h 32"/>
              <a:gd name="T36" fmla="*/ 2147483647 w 48"/>
              <a:gd name="T37" fmla="*/ 2147483647 h 32"/>
              <a:gd name="T38" fmla="*/ 0 w 48"/>
              <a:gd name="T39" fmla="*/ 0 h 3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8"/>
              <a:gd name="T61" fmla="*/ 0 h 32"/>
              <a:gd name="T62" fmla="*/ 48 w 48"/>
              <a:gd name="T63" fmla="*/ 32 h 3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8" h="32">
                <a:moveTo>
                  <a:pt x="0" y="0"/>
                </a:moveTo>
                <a:lnTo>
                  <a:pt x="0" y="0"/>
                </a:lnTo>
                <a:lnTo>
                  <a:pt x="8" y="0"/>
                </a:lnTo>
                <a:lnTo>
                  <a:pt x="16" y="8"/>
                </a:lnTo>
                <a:lnTo>
                  <a:pt x="32" y="8"/>
                </a:lnTo>
                <a:lnTo>
                  <a:pt x="40" y="8"/>
                </a:lnTo>
                <a:lnTo>
                  <a:pt x="40" y="16"/>
                </a:lnTo>
                <a:lnTo>
                  <a:pt x="48" y="16"/>
                </a:lnTo>
                <a:lnTo>
                  <a:pt x="48" y="24"/>
                </a:lnTo>
                <a:lnTo>
                  <a:pt x="32" y="24"/>
                </a:lnTo>
                <a:lnTo>
                  <a:pt x="24" y="32"/>
                </a:lnTo>
                <a:lnTo>
                  <a:pt x="16" y="32"/>
                </a:lnTo>
                <a:lnTo>
                  <a:pt x="16" y="24"/>
                </a:lnTo>
                <a:lnTo>
                  <a:pt x="8" y="16"/>
                </a:lnTo>
                <a:lnTo>
                  <a:pt x="0" y="0"/>
                </a:lnTo>
                <a:close/>
              </a:path>
            </a:pathLst>
          </a:custGeom>
          <a:solidFill>
            <a:schemeClr val="tx2">
              <a:lumMod val="40000"/>
              <a:lumOff val="60000"/>
            </a:schemeClr>
          </a:solidFill>
          <a:ln w="9525">
            <a:solidFill>
              <a:schemeClr val="tx1"/>
            </a:solidFill>
            <a:round/>
            <a:headEnd/>
            <a:tailEnd/>
          </a:ln>
        </p:spPr>
        <p:txBody>
          <a:bodyPr/>
          <a:lstStyle/>
          <a:p>
            <a:endParaRPr lang="en-US"/>
          </a:p>
        </p:txBody>
      </p:sp>
      <p:sp>
        <p:nvSpPr>
          <p:cNvPr id="28" name="Freeform 25"/>
          <p:cNvSpPr>
            <a:spLocks/>
          </p:cNvSpPr>
          <p:nvPr/>
        </p:nvSpPr>
        <p:spPr bwMode="auto">
          <a:xfrm>
            <a:off x="3135491" y="5533386"/>
            <a:ext cx="146220" cy="172024"/>
          </a:xfrm>
          <a:custGeom>
            <a:avLst/>
            <a:gdLst>
              <a:gd name="T0" fmla="*/ 2147483647 w 88"/>
              <a:gd name="T1" fmla="*/ 2147483647 h 104"/>
              <a:gd name="T2" fmla="*/ 2147483647 w 88"/>
              <a:gd name="T3" fmla="*/ 0 h 104"/>
              <a:gd name="T4" fmla="*/ 2147483647 w 88"/>
              <a:gd name="T5" fmla="*/ 0 h 104"/>
              <a:gd name="T6" fmla="*/ 2147483647 w 88"/>
              <a:gd name="T7" fmla="*/ 2147483647 h 104"/>
              <a:gd name="T8" fmla="*/ 2147483647 w 88"/>
              <a:gd name="T9" fmla="*/ 2147483647 h 104"/>
              <a:gd name="T10" fmla="*/ 2147483647 w 88"/>
              <a:gd name="T11" fmla="*/ 2147483647 h 104"/>
              <a:gd name="T12" fmla="*/ 2147483647 w 88"/>
              <a:gd name="T13" fmla="*/ 2147483647 h 104"/>
              <a:gd name="T14" fmla="*/ 2147483647 w 88"/>
              <a:gd name="T15" fmla="*/ 2147483647 h 104"/>
              <a:gd name="T16" fmla="*/ 2147483647 w 88"/>
              <a:gd name="T17" fmla="*/ 2147483647 h 104"/>
              <a:gd name="T18" fmla="*/ 2147483647 w 88"/>
              <a:gd name="T19" fmla="*/ 2147483647 h 104"/>
              <a:gd name="T20" fmla="*/ 2147483647 w 88"/>
              <a:gd name="T21" fmla="*/ 2147483647 h 104"/>
              <a:gd name="T22" fmla="*/ 2147483647 w 88"/>
              <a:gd name="T23" fmla="*/ 2147483647 h 104"/>
              <a:gd name="T24" fmla="*/ 2147483647 w 88"/>
              <a:gd name="T25" fmla="*/ 2147483647 h 104"/>
              <a:gd name="T26" fmla="*/ 2147483647 w 88"/>
              <a:gd name="T27" fmla="*/ 2147483647 h 104"/>
              <a:gd name="T28" fmla="*/ 2147483647 w 88"/>
              <a:gd name="T29" fmla="*/ 2147483647 h 104"/>
              <a:gd name="T30" fmla="*/ 2147483647 w 88"/>
              <a:gd name="T31" fmla="*/ 2147483647 h 104"/>
              <a:gd name="T32" fmla="*/ 2147483647 w 88"/>
              <a:gd name="T33" fmla="*/ 2147483647 h 104"/>
              <a:gd name="T34" fmla="*/ 2147483647 w 88"/>
              <a:gd name="T35" fmla="*/ 2147483647 h 104"/>
              <a:gd name="T36" fmla="*/ 2147483647 w 88"/>
              <a:gd name="T37" fmla="*/ 2147483647 h 104"/>
              <a:gd name="T38" fmla="*/ 2147483647 w 88"/>
              <a:gd name="T39" fmla="*/ 2147483647 h 104"/>
              <a:gd name="T40" fmla="*/ 2147483647 w 88"/>
              <a:gd name="T41" fmla="*/ 2147483647 h 104"/>
              <a:gd name="T42" fmla="*/ 2147483647 w 88"/>
              <a:gd name="T43" fmla="*/ 2147483647 h 104"/>
              <a:gd name="T44" fmla="*/ 0 w 88"/>
              <a:gd name="T45" fmla="*/ 2147483647 h 104"/>
              <a:gd name="T46" fmla="*/ 0 w 88"/>
              <a:gd name="T47" fmla="*/ 2147483647 h 104"/>
              <a:gd name="T48" fmla="*/ 2147483647 w 88"/>
              <a:gd name="T49" fmla="*/ 2147483647 h 104"/>
              <a:gd name="T50" fmla="*/ 2147483647 w 88"/>
              <a:gd name="T51" fmla="*/ 2147483647 h 104"/>
              <a:gd name="T52" fmla="*/ 2147483647 w 88"/>
              <a:gd name="T53" fmla="*/ 2147483647 h 104"/>
              <a:gd name="T54" fmla="*/ 2147483647 w 88"/>
              <a:gd name="T55" fmla="*/ 2147483647 h 104"/>
              <a:gd name="T56" fmla="*/ 2147483647 w 88"/>
              <a:gd name="T57" fmla="*/ 2147483647 h 10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8"/>
              <a:gd name="T88" fmla="*/ 0 h 104"/>
              <a:gd name="T89" fmla="*/ 88 w 88"/>
              <a:gd name="T90" fmla="*/ 104 h 10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8" h="104">
                <a:moveTo>
                  <a:pt x="16" y="8"/>
                </a:moveTo>
                <a:lnTo>
                  <a:pt x="16" y="0"/>
                </a:lnTo>
                <a:lnTo>
                  <a:pt x="32" y="16"/>
                </a:lnTo>
                <a:lnTo>
                  <a:pt x="64" y="32"/>
                </a:lnTo>
                <a:lnTo>
                  <a:pt x="72" y="32"/>
                </a:lnTo>
                <a:lnTo>
                  <a:pt x="72" y="40"/>
                </a:lnTo>
                <a:lnTo>
                  <a:pt x="80" y="56"/>
                </a:lnTo>
                <a:lnTo>
                  <a:pt x="88" y="56"/>
                </a:lnTo>
                <a:lnTo>
                  <a:pt x="88" y="72"/>
                </a:lnTo>
                <a:lnTo>
                  <a:pt x="72" y="80"/>
                </a:lnTo>
                <a:lnTo>
                  <a:pt x="40" y="88"/>
                </a:lnTo>
                <a:lnTo>
                  <a:pt x="32" y="104"/>
                </a:lnTo>
                <a:lnTo>
                  <a:pt x="24" y="104"/>
                </a:lnTo>
                <a:lnTo>
                  <a:pt x="8" y="96"/>
                </a:lnTo>
                <a:lnTo>
                  <a:pt x="16" y="72"/>
                </a:lnTo>
                <a:lnTo>
                  <a:pt x="16" y="64"/>
                </a:lnTo>
                <a:lnTo>
                  <a:pt x="0" y="48"/>
                </a:lnTo>
                <a:lnTo>
                  <a:pt x="0" y="40"/>
                </a:lnTo>
                <a:lnTo>
                  <a:pt x="8" y="40"/>
                </a:lnTo>
                <a:lnTo>
                  <a:pt x="16" y="40"/>
                </a:lnTo>
                <a:lnTo>
                  <a:pt x="16" y="16"/>
                </a:lnTo>
                <a:lnTo>
                  <a:pt x="16" y="8"/>
                </a:lnTo>
                <a:close/>
              </a:path>
            </a:pathLst>
          </a:custGeom>
          <a:solidFill>
            <a:schemeClr val="tx2">
              <a:lumMod val="40000"/>
              <a:lumOff val="60000"/>
            </a:schemeClr>
          </a:solidFill>
          <a:ln w="9525">
            <a:solidFill>
              <a:schemeClr val="tx1"/>
            </a:solidFill>
            <a:round/>
            <a:headEnd/>
            <a:tailEnd/>
          </a:ln>
        </p:spPr>
        <p:txBody>
          <a:bodyPr/>
          <a:lstStyle/>
          <a:p>
            <a:endParaRPr lang="en-US"/>
          </a:p>
        </p:txBody>
      </p:sp>
      <p:sp>
        <p:nvSpPr>
          <p:cNvPr id="29" name="Freeform 26"/>
          <p:cNvSpPr>
            <a:spLocks/>
          </p:cNvSpPr>
          <p:nvPr/>
        </p:nvSpPr>
        <p:spPr bwMode="auto">
          <a:xfrm>
            <a:off x="2920144" y="5467444"/>
            <a:ext cx="12902" cy="12902"/>
          </a:xfrm>
          <a:custGeom>
            <a:avLst/>
            <a:gdLst>
              <a:gd name="T0" fmla="*/ 2147483647 w 8"/>
              <a:gd name="T1" fmla="*/ 0 h 8"/>
              <a:gd name="T2" fmla="*/ 2147483647 w 8"/>
              <a:gd name="T3" fmla="*/ 0 h 8"/>
              <a:gd name="T4" fmla="*/ 2147483647 w 8"/>
              <a:gd name="T5" fmla="*/ 0 h 8"/>
              <a:gd name="T6" fmla="*/ 2147483647 w 8"/>
              <a:gd name="T7" fmla="*/ 2147483647 h 8"/>
              <a:gd name="T8" fmla="*/ 2147483647 w 8"/>
              <a:gd name="T9" fmla="*/ 2147483647 h 8"/>
              <a:gd name="T10" fmla="*/ 2147483647 w 8"/>
              <a:gd name="T11" fmla="*/ 2147483647 h 8"/>
              <a:gd name="T12" fmla="*/ 2147483647 w 8"/>
              <a:gd name="T13" fmla="*/ 2147483647 h 8"/>
              <a:gd name="T14" fmla="*/ 0 w 8"/>
              <a:gd name="T15" fmla="*/ 2147483647 h 8"/>
              <a:gd name="T16" fmla="*/ 0 w 8"/>
              <a:gd name="T17" fmla="*/ 2147483647 h 8"/>
              <a:gd name="T18" fmla="*/ 0 w 8"/>
              <a:gd name="T19" fmla="*/ 2147483647 h 8"/>
              <a:gd name="T20" fmla="*/ 0 w 8"/>
              <a:gd name="T21" fmla="*/ 2147483647 h 8"/>
              <a:gd name="T22" fmla="*/ 0 w 8"/>
              <a:gd name="T23" fmla="*/ 2147483647 h 8"/>
              <a:gd name="T24" fmla="*/ 0 w 8"/>
              <a:gd name="T25" fmla="*/ 2147483647 h 8"/>
              <a:gd name="T26" fmla="*/ 0 w 8"/>
              <a:gd name="T27" fmla="*/ 2147483647 h 8"/>
              <a:gd name="T28" fmla="*/ 0 w 8"/>
              <a:gd name="T29" fmla="*/ 2147483647 h 8"/>
              <a:gd name="T30" fmla="*/ 0 w 8"/>
              <a:gd name="T31" fmla="*/ 0 h 8"/>
              <a:gd name="T32" fmla="*/ 0 w 8"/>
              <a:gd name="T33" fmla="*/ 0 h 8"/>
              <a:gd name="T34" fmla="*/ 0 w 8"/>
              <a:gd name="T35" fmla="*/ 0 h 8"/>
              <a:gd name="T36" fmla="*/ 0 w 8"/>
              <a:gd name="T37" fmla="*/ 0 h 8"/>
              <a:gd name="T38" fmla="*/ 2147483647 w 8"/>
              <a:gd name="T39" fmla="*/ 0 h 8"/>
              <a:gd name="T40" fmla="*/ 2147483647 w 8"/>
              <a:gd name="T41" fmla="*/ 0 h 8"/>
              <a:gd name="T42" fmla="*/ 2147483647 w 8"/>
              <a:gd name="T43" fmla="*/ 0 h 8"/>
              <a:gd name="T44" fmla="*/ 2147483647 w 8"/>
              <a:gd name="T45" fmla="*/ 2147483647 h 8"/>
              <a:gd name="T46" fmla="*/ 2147483647 w 8"/>
              <a:gd name="T47" fmla="*/ 2147483647 h 8"/>
              <a:gd name="T48" fmla="*/ 0 w 8"/>
              <a:gd name="T49" fmla="*/ 2147483647 h 8"/>
              <a:gd name="T50" fmla="*/ 0 w 8"/>
              <a:gd name="T51" fmla="*/ 2147483647 h 8"/>
              <a:gd name="T52" fmla="*/ 0 w 8"/>
              <a:gd name="T53" fmla="*/ 2147483647 h 8"/>
              <a:gd name="T54" fmla="*/ 0 w 8"/>
              <a:gd name="T55" fmla="*/ 2147483647 h 8"/>
              <a:gd name="T56" fmla="*/ 0 w 8"/>
              <a:gd name="T57" fmla="*/ 0 h 8"/>
              <a:gd name="T58" fmla="*/ 0 w 8"/>
              <a:gd name="T59" fmla="*/ 0 h 8"/>
              <a:gd name="T60" fmla="*/ 2147483647 w 8"/>
              <a:gd name="T61" fmla="*/ 0 h 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
              <a:gd name="T94" fmla="*/ 0 h 8"/>
              <a:gd name="T95" fmla="*/ 8 w 8"/>
              <a:gd name="T96" fmla="*/ 8 h 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 h="8">
                <a:moveTo>
                  <a:pt x="8" y="0"/>
                </a:moveTo>
                <a:lnTo>
                  <a:pt x="8" y="0"/>
                </a:lnTo>
                <a:lnTo>
                  <a:pt x="8" y="8"/>
                </a:lnTo>
                <a:lnTo>
                  <a:pt x="0" y="8"/>
                </a:lnTo>
                <a:lnTo>
                  <a:pt x="0" y="0"/>
                </a:lnTo>
                <a:lnTo>
                  <a:pt x="8" y="0"/>
                </a:lnTo>
                <a:lnTo>
                  <a:pt x="8" y="8"/>
                </a:lnTo>
                <a:lnTo>
                  <a:pt x="0" y="8"/>
                </a:lnTo>
                <a:lnTo>
                  <a:pt x="0" y="0"/>
                </a:lnTo>
                <a:lnTo>
                  <a:pt x="8" y="0"/>
                </a:lnTo>
                <a:close/>
              </a:path>
            </a:pathLst>
          </a:custGeom>
          <a:solidFill>
            <a:srgbClr val="993366"/>
          </a:solidFill>
          <a:ln w="9525">
            <a:solidFill>
              <a:schemeClr val="tx1"/>
            </a:solidFill>
            <a:round/>
            <a:headEnd/>
            <a:tailEnd/>
          </a:ln>
        </p:spPr>
        <p:txBody>
          <a:bodyPr/>
          <a:lstStyle/>
          <a:p>
            <a:endParaRPr lang="en-US"/>
          </a:p>
        </p:txBody>
      </p:sp>
      <p:sp>
        <p:nvSpPr>
          <p:cNvPr id="30" name="Oval 27"/>
          <p:cNvSpPr>
            <a:spLocks noChangeArrowheads="1"/>
          </p:cNvSpPr>
          <p:nvPr/>
        </p:nvSpPr>
        <p:spPr bwMode="auto">
          <a:xfrm>
            <a:off x="2958849" y="5507583"/>
            <a:ext cx="27237" cy="25803"/>
          </a:xfrm>
          <a:prstGeom prst="ellipse">
            <a:avLst/>
          </a:prstGeom>
          <a:solidFill>
            <a:srgbClr val="993366"/>
          </a:solidFill>
          <a:ln w="9525">
            <a:solidFill>
              <a:schemeClr val="tx1"/>
            </a:solidFill>
            <a:round/>
            <a:headEnd/>
            <a:tailEnd/>
          </a:ln>
        </p:spPr>
        <p:txBody>
          <a:bodyPr/>
          <a:lstStyle/>
          <a:p>
            <a:endParaRPr lang="en-US"/>
          </a:p>
        </p:txBody>
      </p:sp>
      <p:sp>
        <p:nvSpPr>
          <p:cNvPr id="31" name="Oval 28"/>
          <p:cNvSpPr>
            <a:spLocks noChangeArrowheads="1"/>
          </p:cNvSpPr>
          <p:nvPr/>
        </p:nvSpPr>
        <p:spPr bwMode="auto">
          <a:xfrm>
            <a:off x="2535958" y="5335559"/>
            <a:ext cx="40139" cy="25803"/>
          </a:xfrm>
          <a:prstGeom prst="ellipse">
            <a:avLst/>
          </a:prstGeom>
          <a:noFill/>
          <a:ln w="9525">
            <a:solidFill>
              <a:schemeClr val="tx1"/>
            </a:solidFill>
            <a:round/>
            <a:headEnd/>
            <a:tailEnd/>
          </a:ln>
        </p:spPr>
        <p:txBody>
          <a:bodyPr/>
          <a:lstStyle/>
          <a:p>
            <a:endParaRPr lang="en-US"/>
          </a:p>
        </p:txBody>
      </p:sp>
      <p:sp>
        <p:nvSpPr>
          <p:cNvPr id="32" name="Freeform 29"/>
          <p:cNvSpPr>
            <a:spLocks/>
          </p:cNvSpPr>
          <p:nvPr/>
        </p:nvSpPr>
        <p:spPr bwMode="auto">
          <a:xfrm>
            <a:off x="5722699" y="4623094"/>
            <a:ext cx="1202734" cy="926062"/>
          </a:xfrm>
          <a:custGeom>
            <a:avLst/>
            <a:gdLst>
              <a:gd name="T0" fmla="*/ 2147483647 w 728"/>
              <a:gd name="T1" fmla="*/ 2147483647 h 560"/>
              <a:gd name="T2" fmla="*/ 2147483647 w 728"/>
              <a:gd name="T3" fmla="*/ 2147483647 h 560"/>
              <a:gd name="T4" fmla="*/ 2147483647 w 728"/>
              <a:gd name="T5" fmla="*/ 2147483647 h 560"/>
              <a:gd name="T6" fmla="*/ 2147483647 w 728"/>
              <a:gd name="T7" fmla="*/ 2147483647 h 560"/>
              <a:gd name="T8" fmla="*/ 2147483647 w 728"/>
              <a:gd name="T9" fmla="*/ 2147483647 h 560"/>
              <a:gd name="T10" fmla="*/ 2147483647 w 728"/>
              <a:gd name="T11" fmla="*/ 2147483647 h 560"/>
              <a:gd name="T12" fmla="*/ 2147483647 w 728"/>
              <a:gd name="T13" fmla="*/ 2147483647 h 560"/>
              <a:gd name="T14" fmla="*/ 2147483647 w 728"/>
              <a:gd name="T15" fmla="*/ 2147483647 h 560"/>
              <a:gd name="T16" fmla="*/ 2147483647 w 728"/>
              <a:gd name="T17" fmla="*/ 2147483647 h 560"/>
              <a:gd name="T18" fmla="*/ 2147483647 w 728"/>
              <a:gd name="T19" fmla="*/ 2147483647 h 560"/>
              <a:gd name="T20" fmla="*/ 2147483647 w 728"/>
              <a:gd name="T21" fmla="*/ 2147483647 h 560"/>
              <a:gd name="T22" fmla="*/ 2147483647 w 728"/>
              <a:gd name="T23" fmla="*/ 2147483647 h 560"/>
              <a:gd name="T24" fmla="*/ 2147483647 w 728"/>
              <a:gd name="T25" fmla="*/ 2147483647 h 560"/>
              <a:gd name="T26" fmla="*/ 2147483647 w 728"/>
              <a:gd name="T27" fmla="*/ 2147483647 h 560"/>
              <a:gd name="T28" fmla="*/ 2147483647 w 728"/>
              <a:gd name="T29" fmla="*/ 2147483647 h 560"/>
              <a:gd name="T30" fmla="*/ 2147483647 w 728"/>
              <a:gd name="T31" fmla="*/ 2147483647 h 560"/>
              <a:gd name="T32" fmla="*/ 2147483647 w 728"/>
              <a:gd name="T33" fmla="*/ 2147483647 h 560"/>
              <a:gd name="T34" fmla="*/ 2147483647 w 728"/>
              <a:gd name="T35" fmla="*/ 2147483647 h 560"/>
              <a:gd name="T36" fmla="*/ 2147483647 w 728"/>
              <a:gd name="T37" fmla="*/ 2147483647 h 560"/>
              <a:gd name="T38" fmla="*/ 2147483647 w 728"/>
              <a:gd name="T39" fmla="*/ 2147483647 h 560"/>
              <a:gd name="T40" fmla="*/ 2147483647 w 728"/>
              <a:gd name="T41" fmla="*/ 2147483647 h 560"/>
              <a:gd name="T42" fmla="*/ 2147483647 w 728"/>
              <a:gd name="T43" fmla="*/ 2147483647 h 560"/>
              <a:gd name="T44" fmla="*/ 2147483647 w 728"/>
              <a:gd name="T45" fmla="*/ 2147483647 h 560"/>
              <a:gd name="T46" fmla="*/ 2147483647 w 728"/>
              <a:gd name="T47" fmla="*/ 2147483647 h 560"/>
              <a:gd name="T48" fmla="*/ 2147483647 w 728"/>
              <a:gd name="T49" fmla="*/ 2147483647 h 560"/>
              <a:gd name="T50" fmla="*/ 2147483647 w 728"/>
              <a:gd name="T51" fmla="*/ 2147483647 h 560"/>
              <a:gd name="T52" fmla="*/ 2147483647 w 728"/>
              <a:gd name="T53" fmla="*/ 2147483647 h 560"/>
              <a:gd name="T54" fmla="*/ 2147483647 w 728"/>
              <a:gd name="T55" fmla="*/ 2147483647 h 560"/>
              <a:gd name="T56" fmla="*/ 2147483647 w 728"/>
              <a:gd name="T57" fmla="*/ 2147483647 h 560"/>
              <a:gd name="T58" fmla="*/ 2147483647 w 728"/>
              <a:gd name="T59" fmla="*/ 2147483647 h 560"/>
              <a:gd name="T60" fmla="*/ 2147483647 w 728"/>
              <a:gd name="T61" fmla="*/ 2147483647 h 560"/>
              <a:gd name="T62" fmla="*/ 2147483647 w 728"/>
              <a:gd name="T63" fmla="*/ 2147483647 h 560"/>
              <a:gd name="T64" fmla="*/ 2147483647 w 728"/>
              <a:gd name="T65" fmla="*/ 2147483647 h 560"/>
              <a:gd name="T66" fmla="*/ 2147483647 w 728"/>
              <a:gd name="T67" fmla="*/ 2147483647 h 560"/>
              <a:gd name="T68" fmla="*/ 2147483647 w 728"/>
              <a:gd name="T69" fmla="*/ 2147483647 h 560"/>
              <a:gd name="T70" fmla="*/ 2147483647 w 728"/>
              <a:gd name="T71" fmla="*/ 2147483647 h 560"/>
              <a:gd name="T72" fmla="*/ 2147483647 w 728"/>
              <a:gd name="T73" fmla="*/ 2147483647 h 560"/>
              <a:gd name="T74" fmla="*/ 2147483647 w 728"/>
              <a:gd name="T75" fmla="*/ 2147483647 h 560"/>
              <a:gd name="T76" fmla="*/ 2147483647 w 728"/>
              <a:gd name="T77" fmla="*/ 2147483647 h 560"/>
              <a:gd name="T78" fmla="*/ 2147483647 w 728"/>
              <a:gd name="T79" fmla="*/ 2147483647 h 560"/>
              <a:gd name="T80" fmla="*/ 2147483647 w 728"/>
              <a:gd name="T81" fmla="*/ 2147483647 h 560"/>
              <a:gd name="T82" fmla="*/ 2147483647 w 728"/>
              <a:gd name="T83" fmla="*/ 2147483647 h 560"/>
              <a:gd name="T84" fmla="*/ 2147483647 w 728"/>
              <a:gd name="T85" fmla="*/ 2147483647 h 560"/>
              <a:gd name="T86" fmla="*/ 2147483647 w 728"/>
              <a:gd name="T87" fmla="*/ 2147483647 h 560"/>
              <a:gd name="T88" fmla="*/ 2147483647 w 728"/>
              <a:gd name="T89" fmla="*/ 2147483647 h 560"/>
              <a:gd name="T90" fmla="*/ 2147483647 w 728"/>
              <a:gd name="T91" fmla="*/ 2147483647 h 560"/>
              <a:gd name="T92" fmla="*/ 2147483647 w 728"/>
              <a:gd name="T93" fmla="*/ 2147483647 h 560"/>
              <a:gd name="T94" fmla="*/ 2147483647 w 728"/>
              <a:gd name="T95" fmla="*/ 2147483647 h 560"/>
              <a:gd name="T96" fmla="*/ 2147483647 w 728"/>
              <a:gd name="T97" fmla="*/ 2147483647 h 560"/>
              <a:gd name="T98" fmla="*/ 2147483647 w 728"/>
              <a:gd name="T99" fmla="*/ 2147483647 h 560"/>
              <a:gd name="T100" fmla="*/ 2147483647 w 728"/>
              <a:gd name="T101" fmla="*/ 2147483647 h 560"/>
              <a:gd name="T102" fmla="*/ 2147483647 w 728"/>
              <a:gd name="T103" fmla="*/ 2147483647 h 560"/>
              <a:gd name="T104" fmla="*/ 2147483647 w 728"/>
              <a:gd name="T105" fmla="*/ 2147483647 h 560"/>
              <a:gd name="T106" fmla="*/ 2147483647 w 728"/>
              <a:gd name="T107" fmla="*/ 2147483647 h 560"/>
              <a:gd name="T108" fmla="*/ 2147483647 w 728"/>
              <a:gd name="T109" fmla="*/ 2147483647 h 560"/>
              <a:gd name="T110" fmla="*/ 2147483647 w 728"/>
              <a:gd name="T111" fmla="*/ 2147483647 h 560"/>
              <a:gd name="T112" fmla="*/ 2147483647 w 728"/>
              <a:gd name="T113" fmla="*/ 0 h 560"/>
              <a:gd name="T114" fmla="*/ 2147483647 w 728"/>
              <a:gd name="T115" fmla="*/ 2147483647 h 5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28"/>
              <a:gd name="T175" fmla="*/ 0 h 560"/>
              <a:gd name="T176" fmla="*/ 728 w 728"/>
              <a:gd name="T177" fmla="*/ 560 h 5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28" h="560">
                <a:moveTo>
                  <a:pt x="528" y="32"/>
                </a:moveTo>
                <a:lnTo>
                  <a:pt x="528" y="32"/>
                </a:lnTo>
                <a:lnTo>
                  <a:pt x="536" y="32"/>
                </a:lnTo>
                <a:lnTo>
                  <a:pt x="536" y="40"/>
                </a:lnTo>
                <a:lnTo>
                  <a:pt x="528" y="40"/>
                </a:lnTo>
                <a:lnTo>
                  <a:pt x="520" y="40"/>
                </a:lnTo>
                <a:lnTo>
                  <a:pt x="520" y="56"/>
                </a:lnTo>
                <a:lnTo>
                  <a:pt x="520" y="64"/>
                </a:lnTo>
                <a:lnTo>
                  <a:pt x="520" y="56"/>
                </a:lnTo>
                <a:lnTo>
                  <a:pt x="520" y="48"/>
                </a:lnTo>
                <a:lnTo>
                  <a:pt x="528" y="40"/>
                </a:lnTo>
                <a:lnTo>
                  <a:pt x="536" y="40"/>
                </a:lnTo>
                <a:lnTo>
                  <a:pt x="552" y="80"/>
                </a:lnTo>
                <a:lnTo>
                  <a:pt x="552" y="96"/>
                </a:lnTo>
                <a:lnTo>
                  <a:pt x="560" y="112"/>
                </a:lnTo>
                <a:lnTo>
                  <a:pt x="568" y="104"/>
                </a:lnTo>
                <a:lnTo>
                  <a:pt x="576" y="112"/>
                </a:lnTo>
                <a:lnTo>
                  <a:pt x="584" y="136"/>
                </a:lnTo>
                <a:lnTo>
                  <a:pt x="592" y="144"/>
                </a:lnTo>
                <a:lnTo>
                  <a:pt x="600" y="160"/>
                </a:lnTo>
                <a:lnTo>
                  <a:pt x="600" y="168"/>
                </a:lnTo>
                <a:lnTo>
                  <a:pt x="584" y="144"/>
                </a:lnTo>
                <a:lnTo>
                  <a:pt x="600" y="168"/>
                </a:lnTo>
                <a:lnTo>
                  <a:pt x="608" y="176"/>
                </a:lnTo>
                <a:lnTo>
                  <a:pt x="616" y="192"/>
                </a:lnTo>
                <a:lnTo>
                  <a:pt x="624" y="224"/>
                </a:lnTo>
                <a:lnTo>
                  <a:pt x="664" y="296"/>
                </a:lnTo>
                <a:lnTo>
                  <a:pt x="688" y="328"/>
                </a:lnTo>
                <a:lnTo>
                  <a:pt x="696" y="344"/>
                </a:lnTo>
                <a:lnTo>
                  <a:pt x="704" y="352"/>
                </a:lnTo>
                <a:lnTo>
                  <a:pt x="704" y="360"/>
                </a:lnTo>
                <a:lnTo>
                  <a:pt x="704" y="368"/>
                </a:lnTo>
                <a:lnTo>
                  <a:pt x="720" y="376"/>
                </a:lnTo>
                <a:lnTo>
                  <a:pt x="712" y="376"/>
                </a:lnTo>
                <a:lnTo>
                  <a:pt x="720" y="384"/>
                </a:lnTo>
                <a:lnTo>
                  <a:pt x="720" y="408"/>
                </a:lnTo>
                <a:lnTo>
                  <a:pt x="728" y="448"/>
                </a:lnTo>
                <a:lnTo>
                  <a:pt x="720" y="472"/>
                </a:lnTo>
                <a:lnTo>
                  <a:pt x="720" y="480"/>
                </a:lnTo>
                <a:lnTo>
                  <a:pt x="712" y="496"/>
                </a:lnTo>
                <a:lnTo>
                  <a:pt x="712" y="512"/>
                </a:lnTo>
                <a:lnTo>
                  <a:pt x="712" y="520"/>
                </a:lnTo>
                <a:lnTo>
                  <a:pt x="712" y="544"/>
                </a:lnTo>
                <a:lnTo>
                  <a:pt x="704" y="544"/>
                </a:lnTo>
                <a:lnTo>
                  <a:pt x="696" y="544"/>
                </a:lnTo>
                <a:lnTo>
                  <a:pt x="688" y="552"/>
                </a:lnTo>
                <a:lnTo>
                  <a:pt x="672" y="552"/>
                </a:lnTo>
                <a:lnTo>
                  <a:pt x="664" y="560"/>
                </a:lnTo>
                <a:lnTo>
                  <a:pt x="648" y="560"/>
                </a:lnTo>
                <a:lnTo>
                  <a:pt x="640" y="544"/>
                </a:lnTo>
                <a:lnTo>
                  <a:pt x="648" y="544"/>
                </a:lnTo>
                <a:lnTo>
                  <a:pt x="656" y="552"/>
                </a:lnTo>
                <a:lnTo>
                  <a:pt x="664" y="544"/>
                </a:lnTo>
                <a:lnTo>
                  <a:pt x="656" y="536"/>
                </a:lnTo>
                <a:lnTo>
                  <a:pt x="664" y="528"/>
                </a:lnTo>
                <a:lnTo>
                  <a:pt x="656" y="512"/>
                </a:lnTo>
                <a:lnTo>
                  <a:pt x="648" y="520"/>
                </a:lnTo>
                <a:lnTo>
                  <a:pt x="656" y="528"/>
                </a:lnTo>
                <a:lnTo>
                  <a:pt x="648" y="536"/>
                </a:lnTo>
                <a:lnTo>
                  <a:pt x="640" y="536"/>
                </a:lnTo>
                <a:lnTo>
                  <a:pt x="624" y="504"/>
                </a:lnTo>
                <a:lnTo>
                  <a:pt x="600" y="488"/>
                </a:lnTo>
                <a:lnTo>
                  <a:pt x="584" y="488"/>
                </a:lnTo>
                <a:lnTo>
                  <a:pt x="576" y="488"/>
                </a:lnTo>
                <a:lnTo>
                  <a:pt x="568" y="480"/>
                </a:lnTo>
                <a:lnTo>
                  <a:pt x="568" y="448"/>
                </a:lnTo>
                <a:lnTo>
                  <a:pt x="552" y="440"/>
                </a:lnTo>
                <a:lnTo>
                  <a:pt x="544" y="432"/>
                </a:lnTo>
                <a:lnTo>
                  <a:pt x="536" y="424"/>
                </a:lnTo>
                <a:lnTo>
                  <a:pt x="536" y="408"/>
                </a:lnTo>
                <a:lnTo>
                  <a:pt x="528" y="400"/>
                </a:lnTo>
                <a:lnTo>
                  <a:pt x="536" y="384"/>
                </a:lnTo>
                <a:lnTo>
                  <a:pt x="528" y="392"/>
                </a:lnTo>
                <a:lnTo>
                  <a:pt x="512" y="384"/>
                </a:lnTo>
                <a:lnTo>
                  <a:pt x="528" y="400"/>
                </a:lnTo>
                <a:lnTo>
                  <a:pt x="528" y="408"/>
                </a:lnTo>
                <a:lnTo>
                  <a:pt x="520" y="408"/>
                </a:lnTo>
                <a:lnTo>
                  <a:pt x="504" y="392"/>
                </a:lnTo>
                <a:lnTo>
                  <a:pt x="496" y="384"/>
                </a:lnTo>
                <a:lnTo>
                  <a:pt x="496" y="376"/>
                </a:lnTo>
                <a:lnTo>
                  <a:pt x="472" y="344"/>
                </a:lnTo>
                <a:lnTo>
                  <a:pt x="480" y="344"/>
                </a:lnTo>
                <a:lnTo>
                  <a:pt x="480" y="328"/>
                </a:lnTo>
                <a:lnTo>
                  <a:pt x="480" y="312"/>
                </a:lnTo>
                <a:lnTo>
                  <a:pt x="472" y="296"/>
                </a:lnTo>
                <a:lnTo>
                  <a:pt x="464" y="312"/>
                </a:lnTo>
                <a:lnTo>
                  <a:pt x="464" y="320"/>
                </a:lnTo>
                <a:lnTo>
                  <a:pt x="464" y="328"/>
                </a:lnTo>
                <a:lnTo>
                  <a:pt x="448" y="312"/>
                </a:lnTo>
                <a:lnTo>
                  <a:pt x="456" y="304"/>
                </a:lnTo>
                <a:lnTo>
                  <a:pt x="456" y="288"/>
                </a:lnTo>
                <a:lnTo>
                  <a:pt x="448" y="272"/>
                </a:lnTo>
                <a:lnTo>
                  <a:pt x="456" y="264"/>
                </a:lnTo>
                <a:lnTo>
                  <a:pt x="456" y="224"/>
                </a:lnTo>
                <a:lnTo>
                  <a:pt x="456" y="216"/>
                </a:lnTo>
                <a:lnTo>
                  <a:pt x="448" y="200"/>
                </a:lnTo>
                <a:lnTo>
                  <a:pt x="440" y="184"/>
                </a:lnTo>
                <a:lnTo>
                  <a:pt x="432" y="184"/>
                </a:lnTo>
                <a:lnTo>
                  <a:pt x="416" y="184"/>
                </a:lnTo>
                <a:lnTo>
                  <a:pt x="408" y="184"/>
                </a:lnTo>
                <a:lnTo>
                  <a:pt x="408" y="176"/>
                </a:lnTo>
                <a:lnTo>
                  <a:pt x="416" y="176"/>
                </a:lnTo>
                <a:lnTo>
                  <a:pt x="408" y="168"/>
                </a:lnTo>
                <a:lnTo>
                  <a:pt x="392" y="160"/>
                </a:lnTo>
                <a:lnTo>
                  <a:pt x="376" y="152"/>
                </a:lnTo>
                <a:lnTo>
                  <a:pt x="376" y="144"/>
                </a:lnTo>
                <a:lnTo>
                  <a:pt x="360" y="128"/>
                </a:lnTo>
                <a:lnTo>
                  <a:pt x="352" y="112"/>
                </a:lnTo>
                <a:lnTo>
                  <a:pt x="328" y="104"/>
                </a:lnTo>
                <a:lnTo>
                  <a:pt x="312" y="104"/>
                </a:lnTo>
                <a:lnTo>
                  <a:pt x="296" y="104"/>
                </a:lnTo>
                <a:lnTo>
                  <a:pt x="288" y="112"/>
                </a:lnTo>
                <a:lnTo>
                  <a:pt x="288" y="120"/>
                </a:lnTo>
                <a:lnTo>
                  <a:pt x="272" y="120"/>
                </a:lnTo>
                <a:lnTo>
                  <a:pt x="264" y="136"/>
                </a:lnTo>
                <a:lnTo>
                  <a:pt x="256" y="144"/>
                </a:lnTo>
                <a:lnTo>
                  <a:pt x="248" y="144"/>
                </a:lnTo>
                <a:lnTo>
                  <a:pt x="248" y="136"/>
                </a:lnTo>
                <a:lnTo>
                  <a:pt x="240" y="152"/>
                </a:lnTo>
                <a:lnTo>
                  <a:pt x="232" y="152"/>
                </a:lnTo>
                <a:lnTo>
                  <a:pt x="224" y="152"/>
                </a:lnTo>
                <a:lnTo>
                  <a:pt x="208" y="160"/>
                </a:lnTo>
                <a:lnTo>
                  <a:pt x="200" y="152"/>
                </a:lnTo>
                <a:lnTo>
                  <a:pt x="208" y="152"/>
                </a:lnTo>
                <a:lnTo>
                  <a:pt x="208" y="144"/>
                </a:lnTo>
                <a:lnTo>
                  <a:pt x="200" y="136"/>
                </a:lnTo>
                <a:lnTo>
                  <a:pt x="176" y="120"/>
                </a:lnTo>
                <a:lnTo>
                  <a:pt x="192" y="120"/>
                </a:lnTo>
                <a:lnTo>
                  <a:pt x="184" y="112"/>
                </a:lnTo>
                <a:lnTo>
                  <a:pt x="176" y="112"/>
                </a:lnTo>
                <a:lnTo>
                  <a:pt x="184" y="96"/>
                </a:lnTo>
                <a:lnTo>
                  <a:pt x="168" y="96"/>
                </a:lnTo>
                <a:lnTo>
                  <a:pt x="168" y="112"/>
                </a:lnTo>
                <a:lnTo>
                  <a:pt x="152" y="104"/>
                </a:lnTo>
                <a:lnTo>
                  <a:pt x="120" y="96"/>
                </a:lnTo>
                <a:lnTo>
                  <a:pt x="104" y="96"/>
                </a:lnTo>
                <a:lnTo>
                  <a:pt x="112" y="96"/>
                </a:lnTo>
                <a:lnTo>
                  <a:pt x="128" y="96"/>
                </a:lnTo>
                <a:lnTo>
                  <a:pt x="136" y="88"/>
                </a:lnTo>
                <a:lnTo>
                  <a:pt x="120" y="88"/>
                </a:lnTo>
                <a:lnTo>
                  <a:pt x="88" y="88"/>
                </a:lnTo>
                <a:lnTo>
                  <a:pt x="80" y="96"/>
                </a:lnTo>
                <a:lnTo>
                  <a:pt x="64" y="96"/>
                </a:lnTo>
                <a:lnTo>
                  <a:pt x="56" y="104"/>
                </a:lnTo>
                <a:lnTo>
                  <a:pt x="48" y="104"/>
                </a:lnTo>
                <a:lnTo>
                  <a:pt x="48" y="96"/>
                </a:lnTo>
                <a:lnTo>
                  <a:pt x="56" y="96"/>
                </a:lnTo>
                <a:lnTo>
                  <a:pt x="64" y="88"/>
                </a:lnTo>
                <a:lnTo>
                  <a:pt x="56" y="88"/>
                </a:lnTo>
                <a:lnTo>
                  <a:pt x="48" y="88"/>
                </a:lnTo>
                <a:lnTo>
                  <a:pt x="40" y="80"/>
                </a:lnTo>
                <a:lnTo>
                  <a:pt x="40" y="88"/>
                </a:lnTo>
                <a:lnTo>
                  <a:pt x="40" y="96"/>
                </a:lnTo>
                <a:lnTo>
                  <a:pt x="32" y="104"/>
                </a:lnTo>
                <a:lnTo>
                  <a:pt x="32" y="112"/>
                </a:lnTo>
                <a:lnTo>
                  <a:pt x="16" y="112"/>
                </a:lnTo>
                <a:lnTo>
                  <a:pt x="24" y="104"/>
                </a:lnTo>
                <a:lnTo>
                  <a:pt x="24" y="96"/>
                </a:lnTo>
                <a:lnTo>
                  <a:pt x="16" y="96"/>
                </a:lnTo>
                <a:lnTo>
                  <a:pt x="24" y="96"/>
                </a:lnTo>
                <a:lnTo>
                  <a:pt x="16" y="88"/>
                </a:lnTo>
                <a:lnTo>
                  <a:pt x="24" y="88"/>
                </a:lnTo>
                <a:lnTo>
                  <a:pt x="24" y="72"/>
                </a:lnTo>
                <a:lnTo>
                  <a:pt x="8" y="64"/>
                </a:lnTo>
                <a:lnTo>
                  <a:pt x="0" y="64"/>
                </a:lnTo>
                <a:lnTo>
                  <a:pt x="0" y="48"/>
                </a:lnTo>
                <a:lnTo>
                  <a:pt x="224" y="24"/>
                </a:lnTo>
                <a:lnTo>
                  <a:pt x="240" y="48"/>
                </a:lnTo>
                <a:lnTo>
                  <a:pt x="464" y="32"/>
                </a:lnTo>
                <a:lnTo>
                  <a:pt x="472" y="48"/>
                </a:lnTo>
                <a:lnTo>
                  <a:pt x="488" y="48"/>
                </a:lnTo>
                <a:lnTo>
                  <a:pt x="488" y="40"/>
                </a:lnTo>
                <a:lnTo>
                  <a:pt x="480" y="32"/>
                </a:lnTo>
                <a:lnTo>
                  <a:pt x="480" y="24"/>
                </a:lnTo>
                <a:lnTo>
                  <a:pt x="480" y="8"/>
                </a:lnTo>
                <a:lnTo>
                  <a:pt x="488" y="0"/>
                </a:lnTo>
                <a:lnTo>
                  <a:pt x="496" y="8"/>
                </a:lnTo>
                <a:lnTo>
                  <a:pt x="512" y="8"/>
                </a:lnTo>
                <a:lnTo>
                  <a:pt x="520" y="8"/>
                </a:lnTo>
                <a:lnTo>
                  <a:pt x="528" y="8"/>
                </a:lnTo>
                <a:lnTo>
                  <a:pt x="528" y="16"/>
                </a:lnTo>
                <a:lnTo>
                  <a:pt x="528" y="32"/>
                </a:lnTo>
                <a:close/>
              </a:path>
            </a:pathLst>
          </a:custGeom>
          <a:solidFill>
            <a:schemeClr val="tx2">
              <a:lumMod val="20000"/>
              <a:lumOff val="80000"/>
            </a:schemeClr>
          </a:solidFill>
          <a:ln w="6350">
            <a:solidFill>
              <a:srgbClr val="000000"/>
            </a:solidFill>
            <a:round/>
            <a:headEnd/>
            <a:tailEnd/>
          </a:ln>
        </p:spPr>
        <p:txBody>
          <a:bodyPr/>
          <a:lstStyle/>
          <a:p>
            <a:endParaRPr lang="en-US"/>
          </a:p>
        </p:txBody>
      </p:sp>
      <p:sp>
        <p:nvSpPr>
          <p:cNvPr id="33" name="Freeform 30"/>
          <p:cNvSpPr>
            <a:spLocks/>
          </p:cNvSpPr>
          <p:nvPr/>
        </p:nvSpPr>
        <p:spPr bwMode="auto">
          <a:xfrm>
            <a:off x="1331790" y="1317369"/>
            <a:ext cx="871588" cy="647957"/>
          </a:xfrm>
          <a:custGeom>
            <a:avLst/>
            <a:gdLst>
              <a:gd name="T0" fmla="*/ 2147483647 w 528"/>
              <a:gd name="T1" fmla="*/ 2147483647 h 392"/>
              <a:gd name="T2" fmla="*/ 2147483647 w 528"/>
              <a:gd name="T3" fmla="*/ 2147483647 h 392"/>
              <a:gd name="T4" fmla="*/ 2147483647 w 528"/>
              <a:gd name="T5" fmla="*/ 2147483647 h 392"/>
              <a:gd name="T6" fmla="*/ 2147483647 w 528"/>
              <a:gd name="T7" fmla="*/ 2147483647 h 392"/>
              <a:gd name="T8" fmla="*/ 2147483647 w 528"/>
              <a:gd name="T9" fmla="*/ 2147483647 h 392"/>
              <a:gd name="T10" fmla="*/ 2147483647 w 528"/>
              <a:gd name="T11" fmla="*/ 2147483647 h 392"/>
              <a:gd name="T12" fmla="*/ 2147483647 w 528"/>
              <a:gd name="T13" fmla="*/ 2147483647 h 392"/>
              <a:gd name="T14" fmla="*/ 2147483647 w 528"/>
              <a:gd name="T15" fmla="*/ 2147483647 h 392"/>
              <a:gd name="T16" fmla="*/ 2147483647 w 528"/>
              <a:gd name="T17" fmla="*/ 2147483647 h 392"/>
              <a:gd name="T18" fmla="*/ 2147483647 w 528"/>
              <a:gd name="T19" fmla="*/ 2147483647 h 392"/>
              <a:gd name="T20" fmla="*/ 2147483647 w 528"/>
              <a:gd name="T21" fmla="*/ 2147483647 h 392"/>
              <a:gd name="T22" fmla="*/ 2147483647 w 528"/>
              <a:gd name="T23" fmla="*/ 2147483647 h 392"/>
              <a:gd name="T24" fmla="*/ 2147483647 w 528"/>
              <a:gd name="T25" fmla="*/ 2147483647 h 392"/>
              <a:gd name="T26" fmla="*/ 2147483647 w 528"/>
              <a:gd name="T27" fmla="*/ 2147483647 h 392"/>
              <a:gd name="T28" fmla="*/ 2147483647 w 528"/>
              <a:gd name="T29" fmla="*/ 2147483647 h 392"/>
              <a:gd name="T30" fmla="*/ 2147483647 w 528"/>
              <a:gd name="T31" fmla="*/ 2147483647 h 392"/>
              <a:gd name="T32" fmla="*/ 2147483647 w 528"/>
              <a:gd name="T33" fmla="*/ 2147483647 h 392"/>
              <a:gd name="T34" fmla="*/ 2147483647 w 528"/>
              <a:gd name="T35" fmla="*/ 2147483647 h 392"/>
              <a:gd name="T36" fmla="*/ 2147483647 w 528"/>
              <a:gd name="T37" fmla="*/ 2147483647 h 392"/>
              <a:gd name="T38" fmla="*/ 2147483647 w 528"/>
              <a:gd name="T39" fmla="*/ 2147483647 h 392"/>
              <a:gd name="T40" fmla="*/ 2147483647 w 528"/>
              <a:gd name="T41" fmla="*/ 2147483647 h 392"/>
              <a:gd name="T42" fmla="*/ 2147483647 w 528"/>
              <a:gd name="T43" fmla="*/ 2147483647 h 392"/>
              <a:gd name="T44" fmla="*/ 2147483647 w 528"/>
              <a:gd name="T45" fmla="*/ 2147483647 h 392"/>
              <a:gd name="T46" fmla="*/ 2147483647 w 528"/>
              <a:gd name="T47" fmla="*/ 2147483647 h 392"/>
              <a:gd name="T48" fmla="*/ 2147483647 w 528"/>
              <a:gd name="T49" fmla="*/ 2147483647 h 392"/>
              <a:gd name="T50" fmla="*/ 2147483647 w 528"/>
              <a:gd name="T51" fmla="*/ 2147483647 h 392"/>
              <a:gd name="T52" fmla="*/ 2147483647 w 528"/>
              <a:gd name="T53" fmla="*/ 2147483647 h 392"/>
              <a:gd name="T54" fmla="*/ 2147483647 w 528"/>
              <a:gd name="T55" fmla="*/ 2147483647 h 392"/>
              <a:gd name="T56" fmla="*/ 2147483647 w 528"/>
              <a:gd name="T57" fmla="*/ 2147483647 h 392"/>
              <a:gd name="T58" fmla="*/ 2147483647 w 528"/>
              <a:gd name="T59" fmla="*/ 0 h 392"/>
              <a:gd name="T60" fmla="*/ 2147483647 w 528"/>
              <a:gd name="T61" fmla="*/ 2147483647 h 392"/>
              <a:gd name="T62" fmla="*/ 2147483647 w 528"/>
              <a:gd name="T63" fmla="*/ 2147483647 h 392"/>
              <a:gd name="T64" fmla="*/ 2147483647 w 528"/>
              <a:gd name="T65" fmla="*/ 2147483647 h 392"/>
              <a:gd name="T66" fmla="*/ 2147483647 w 528"/>
              <a:gd name="T67" fmla="*/ 2147483647 h 392"/>
              <a:gd name="T68" fmla="*/ 2147483647 w 528"/>
              <a:gd name="T69" fmla="*/ 2147483647 h 392"/>
              <a:gd name="T70" fmla="*/ 2147483647 w 528"/>
              <a:gd name="T71" fmla="*/ 2147483647 h 392"/>
              <a:gd name="T72" fmla="*/ 2147483647 w 528"/>
              <a:gd name="T73" fmla="*/ 2147483647 h 392"/>
              <a:gd name="T74" fmla="*/ 2147483647 w 528"/>
              <a:gd name="T75" fmla="*/ 2147483647 h 392"/>
              <a:gd name="T76" fmla="*/ 2147483647 w 528"/>
              <a:gd name="T77" fmla="*/ 2147483647 h 392"/>
              <a:gd name="T78" fmla="*/ 2147483647 w 528"/>
              <a:gd name="T79" fmla="*/ 2147483647 h 392"/>
              <a:gd name="T80" fmla="*/ 2147483647 w 528"/>
              <a:gd name="T81" fmla="*/ 2147483647 h 392"/>
              <a:gd name="T82" fmla="*/ 2147483647 w 528"/>
              <a:gd name="T83" fmla="*/ 2147483647 h 392"/>
              <a:gd name="T84" fmla="*/ 0 w 528"/>
              <a:gd name="T85" fmla="*/ 2147483647 h 392"/>
              <a:gd name="T86" fmla="*/ 0 w 528"/>
              <a:gd name="T87" fmla="*/ 2147483647 h 392"/>
              <a:gd name="T88" fmla="*/ 2147483647 w 528"/>
              <a:gd name="T89" fmla="*/ 2147483647 h 392"/>
              <a:gd name="T90" fmla="*/ 2147483647 w 528"/>
              <a:gd name="T91" fmla="*/ 2147483647 h 392"/>
              <a:gd name="T92" fmla="*/ 2147483647 w 528"/>
              <a:gd name="T93" fmla="*/ 2147483647 h 392"/>
              <a:gd name="T94" fmla="*/ 2147483647 w 528"/>
              <a:gd name="T95" fmla="*/ 2147483647 h 392"/>
              <a:gd name="T96" fmla="*/ 2147483647 w 528"/>
              <a:gd name="T97" fmla="*/ 2147483647 h 392"/>
              <a:gd name="T98" fmla="*/ 2147483647 w 528"/>
              <a:gd name="T99" fmla="*/ 2147483647 h 392"/>
              <a:gd name="T100" fmla="*/ 2147483647 w 528"/>
              <a:gd name="T101" fmla="*/ 2147483647 h 392"/>
              <a:gd name="T102" fmla="*/ 2147483647 w 528"/>
              <a:gd name="T103" fmla="*/ 2147483647 h 392"/>
              <a:gd name="T104" fmla="*/ 2147483647 w 528"/>
              <a:gd name="T105" fmla="*/ 2147483647 h 392"/>
              <a:gd name="T106" fmla="*/ 2147483647 w 528"/>
              <a:gd name="T107" fmla="*/ 2147483647 h 3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8"/>
              <a:gd name="T163" fmla="*/ 0 h 392"/>
              <a:gd name="T164" fmla="*/ 528 w 528"/>
              <a:gd name="T165" fmla="*/ 392 h 39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8" h="392">
                <a:moveTo>
                  <a:pt x="16" y="32"/>
                </a:moveTo>
                <a:lnTo>
                  <a:pt x="16" y="24"/>
                </a:lnTo>
                <a:lnTo>
                  <a:pt x="24" y="32"/>
                </a:lnTo>
                <a:lnTo>
                  <a:pt x="56" y="56"/>
                </a:lnTo>
                <a:lnTo>
                  <a:pt x="72" y="64"/>
                </a:lnTo>
                <a:lnTo>
                  <a:pt x="80" y="64"/>
                </a:lnTo>
                <a:lnTo>
                  <a:pt x="88" y="72"/>
                </a:lnTo>
                <a:lnTo>
                  <a:pt x="96" y="72"/>
                </a:lnTo>
                <a:lnTo>
                  <a:pt x="112" y="80"/>
                </a:lnTo>
                <a:lnTo>
                  <a:pt x="112" y="88"/>
                </a:lnTo>
                <a:lnTo>
                  <a:pt x="120" y="88"/>
                </a:lnTo>
                <a:lnTo>
                  <a:pt x="120" y="96"/>
                </a:lnTo>
                <a:lnTo>
                  <a:pt x="128" y="96"/>
                </a:lnTo>
                <a:lnTo>
                  <a:pt x="128" y="88"/>
                </a:lnTo>
                <a:lnTo>
                  <a:pt x="128" y="80"/>
                </a:lnTo>
                <a:lnTo>
                  <a:pt x="136" y="80"/>
                </a:lnTo>
                <a:lnTo>
                  <a:pt x="136" y="96"/>
                </a:lnTo>
                <a:lnTo>
                  <a:pt x="136" y="104"/>
                </a:lnTo>
                <a:lnTo>
                  <a:pt x="136" y="112"/>
                </a:lnTo>
                <a:lnTo>
                  <a:pt x="120" y="128"/>
                </a:lnTo>
                <a:lnTo>
                  <a:pt x="120" y="120"/>
                </a:lnTo>
                <a:lnTo>
                  <a:pt x="128" y="112"/>
                </a:lnTo>
                <a:lnTo>
                  <a:pt x="104" y="136"/>
                </a:lnTo>
                <a:lnTo>
                  <a:pt x="88" y="144"/>
                </a:lnTo>
                <a:lnTo>
                  <a:pt x="88" y="152"/>
                </a:lnTo>
                <a:lnTo>
                  <a:pt x="96" y="160"/>
                </a:lnTo>
                <a:lnTo>
                  <a:pt x="104" y="152"/>
                </a:lnTo>
                <a:lnTo>
                  <a:pt x="96" y="144"/>
                </a:lnTo>
                <a:lnTo>
                  <a:pt x="120" y="128"/>
                </a:lnTo>
                <a:lnTo>
                  <a:pt x="144" y="112"/>
                </a:lnTo>
                <a:lnTo>
                  <a:pt x="144" y="120"/>
                </a:lnTo>
                <a:lnTo>
                  <a:pt x="144" y="128"/>
                </a:lnTo>
                <a:lnTo>
                  <a:pt x="136" y="128"/>
                </a:lnTo>
                <a:lnTo>
                  <a:pt x="128" y="136"/>
                </a:lnTo>
                <a:lnTo>
                  <a:pt x="128" y="144"/>
                </a:lnTo>
                <a:lnTo>
                  <a:pt x="136" y="144"/>
                </a:lnTo>
                <a:lnTo>
                  <a:pt x="128" y="168"/>
                </a:lnTo>
                <a:lnTo>
                  <a:pt x="120" y="176"/>
                </a:lnTo>
                <a:lnTo>
                  <a:pt x="120" y="168"/>
                </a:lnTo>
                <a:lnTo>
                  <a:pt x="128" y="160"/>
                </a:lnTo>
                <a:lnTo>
                  <a:pt x="112" y="168"/>
                </a:lnTo>
                <a:lnTo>
                  <a:pt x="112" y="176"/>
                </a:lnTo>
                <a:lnTo>
                  <a:pt x="112" y="168"/>
                </a:lnTo>
                <a:lnTo>
                  <a:pt x="112" y="160"/>
                </a:lnTo>
                <a:lnTo>
                  <a:pt x="104" y="160"/>
                </a:lnTo>
                <a:lnTo>
                  <a:pt x="88" y="168"/>
                </a:lnTo>
                <a:lnTo>
                  <a:pt x="88" y="176"/>
                </a:lnTo>
                <a:lnTo>
                  <a:pt x="96" y="176"/>
                </a:lnTo>
                <a:lnTo>
                  <a:pt x="104" y="176"/>
                </a:lnTo>
                <a:lnTo>
                  <a:pt x="104" y="184"/>
                </a:lnTo>
                <a:lnTo>
                  <a:pt x="112" y="184"/>
                </a:lnTo>
                <a:lnTo>
                  <a:pt x="120" y="176"/>
                </a:lnTo>
                <a:lnTo>
                  <a:pt x="128" y="176"/>
                </a:lnTo>
                <a:lnTo>
                  <a:pt x="136" y="176"/>
                </a:lnTo>
                <a:lnTo>
                  <a:pt x="144" y="168"/>
                </a:lnTo>
                <a:lnTo>
                  <a:pt x="144" y="152"/>
                </a:lnTo>
                <a:lnTo>
                  <a:pt x="152" y="144"/>
                </a:lnTo>
                <a:lnTo>
                  <a:pt x="144" y="136"/>
                </a:lnTo>
                <a:lnTo>
                  <a:pt x="152" y="120"/>
                </a:lnTo>
                <a:lnTo>
                  <a:pt x="168" y="104"/>
                </a:lnTo>
                <a:lnTo>
                  <a:pt x="160" y="80"/>
                </a:lnTo>
                <a:lnTo>
                  <a:pt x="160" y="88"/>
                </a:lnTo>
                <a:lnTo>
                  <a:pt x="160" y="96"/>
                </a:lnTo>
                <a:lnTo>
                  <a:pt x="152" y="88"/>
                </a:lnTo>
                <a:lnTo>
                  <a:pt x="152" y="80"/>
                </a:lnTo>
                <a:lnTo>
                  <a:pt x="160" y="80"/>
                </a:lnTo>
                <a:lnTo>
                  <a:pt x="168" y="80"/>
                </a:lnTo>
                <a:lnTo>
                  <a:pt x="160" y="64"/>
                </a:lnTo>
                <a:lnTo>
                  <a:pt x="160" y="56"/>
                </a:lnTo>
                <a:lnTo>
                  <a:pt x="152" y="56"/>
                </a:lnTo>
                <a:lnTo>
                  <a:pt x="152" y="48"/>
                </a:lnTo>
                <a:lnTo>
                  <a:pt x="160" y="40"/>
                </a:lnTo>
                <a:lnTo>
                  <a:pt x="160" y="48"/>
                </a:lnTo>
                <a:lnTo>
                  <a:pt x="160" y="56"/>
                </a:lnTo>
                <a:lnTo>
                  <a:pt x="168" y="56"/>
                </a:lnTo>
                <a:lnTo>
                  <a:pt x="160" y="48"/>
                </a:lnTo>
                <a:lnTo>
                  <a:pt x="168" y="48"/>
                </a:lnTo>
                <a:lnTo>
                  <a:pt x="168" y="40"/>
                </a:lnTo>
                <a:lnTo>
                  <a:pt x="168" y="32"/>
                </a:lnTo>
                <a:lnTo>
                  <a:pt x="168" y="24"/>
                </a:lnTo>
                <a:lnTo>
                  <a:pt x="160" y="24"/>
                </a:lnTo>
                <a:lnTo>
                  <a:pt x="160" y="0"/>
                </a:lnTo>
                <a:lnTo>
                  <a:pt x="184" y="8"/>
                </a:lnTo>
                <a:lnTo>
                  <a:pt x="264" y="32"/>
                </a:lnTo>
                <a:lnTo>
                  <a:pt x="456" y="80"/>
                </a:lnTo>
                <a:lnTo>
                  <a:pt x="528" y="96"/>
                </a:lnTo>
                <a:lnTo>
                  <a:pt x="480" y="344"/>
                </a:lnTo>
                <a:lnTo>
                  <a:pt x="472" y="352"/>
                </a:lnTo>
                <a:lnTo>
                  <a:pt x="480" y="368"/>
                </a:lnTo>
                <a:lnTo>
                  <a:pt x="480" y="376"/>
                </a:lnTo>
                <a:lnTo>
                  <a:pt x="472" y="384"/>
                </a:lnTo>
                <a:lnTo>
                  <a:pt x="472" y="392"/>
                </a:lnTo>
                <a:lnTo>
                  <a:pt x="336" y="360"/>
                </a:lnTo>
                <a:lnTo>
                  <a:pt x="320" y="360"/>
                </a:lnTo>
                <a:lnTo>
                  <a:pt x="296" y="360"/>
                </a:lnTo>
                <a:lnTo>
                  <a:pt x="288" y="360"/>
                </a:lnTo>
                <a:lnTo>
                  <a:pt x="288" y="352"/>
                </a:lnTo>
                <a:lnTo>
                  <a:pt x="280" y="360"/>
                </a:lnTo>
                <a:lnTo>
                  <a:pt x="256" y="360"/>
                </a:lnTo>
                <a:lnTo>
                  <a:pt x="240" y="368"/>
                </a:lnTo>
                <a:lnTo>
                  <a:pt x="216" y="368"/>
                </a:lnTo>
                <a:lnTo>
                  <a:pt x="216" y="360"/>
                </a:lnTo>
                <a:lnTo>
                  <a:pt x="208" y="360"/>
                </a:lnTo>
                <a:lnTo>
                  <a:pt x="200" y="360"/>
                </a:lnTo>
                <a:lnTo>
                  <a:pt x="192" y="360"/>
                </a:lnTo>
                <a:lnTo>
                  <a:pt x="184" y="360"/>
                </a:lnTo>
                <a:lnTo>
                  <a:pt x="176" y="360"/>
                </a:lnTo>
                <a:lnTo>
                  <a:pt x="168" y="352"/>
                </a:lnTo>
                <a:lnTo>
                  <a:pt x="152" y="336"/>
                </a:lnTo>
                <a:lnTo>
                  <a:pt x="136" y="336"/>
                </a:lnTo>
                <a:lnTo>
                  <a:pt x="128" y="344"/>
                </a:lnTo>
                <a:lnTo>
                  <a:pt x="112" y="344"/>
                </a:lnTo>
                <a:lnTo>
                  <a:pt x="88" y="344"/>
                </a:lnTo>
                <a:lnTo>
                  <a:pt x="80" y="336"/>
                </a:lnTo>
                <a:lnTo>
                  <a:pt x="72" y="328"/>
                </a:lnTo>
                <a:lnTo>
                  <a:pt x="64" y="320"/>
                </a:lnTo>
                <a:lnTo>
                  <a:pt x="64" y="312"/>
                </a:lnTo>
                <a:lnTo>
                  <a:pt x="72" y="304"/>
                </a:lnTo>
                <a:lnTo>
                  <a:pt x="72" y="288"/>
                </a:lnTo>
                <a:lnTo>
                  <a:pt x="64" y="272"/>
                </a:lnTo>
                <a:lnTo>
                  <a:pt x="48" y="264"/>
                </a:lnTo>
                <a:lnTo>
                  <a:pt x="40" y="264"/>
                </a:lnTo>
                <a:lnTo>
                  <a:pt x="40" y="248"/>
                </a:lnTo>
                <a:lnTo>
                  <a:pt x="32" y="248"/>
                </a:lnTo>
                <a:lnTo>
                  <a:pt x="24" y="248"/>
                </a:lnTo>
                <a:lnTo>
                  <a:pt x="16" y="248"/>
                </a:lnTo>
                <a:lnTo>
                  <a:pt x="16" y="240"/>
                </a:lnTo>
                <a:lnTo>
                  <a:pt x="16" y="248"/>
                </a:lnTo>
                <a:lnTo>
                  <a:pt x="8" y="240"/>
                </a:lnTo>
                <a:lnTo>
                  <a:pt x="0" y="240"/>
                </a:lnTo>
                <a:lnTo>
                  <a:pt x="0" y="232"/>
                </a:lnTo>
                <a:lnTo>
                  <a:pt x="0" y="224"/>
                </a:lnTo>
                <a:lnTo>
                  <a:pt x="8" y="208"/>
                </a:lnTo>
                <a:lnTo>
                  <a:pt x="8" y="224"/>
                </a:lnTo>
                <a:lnTo>
                  <a:pt x="8" y="232"/>
                </a:lnTo>
                <a:lnTo>
                  <a:pt x="8" y="224"/>
                </a:lnTo>
                <a:lnTo>
                  <a:pt x="16" y="216"/>
                </a:lnTo>
                <a:lnTo>
                  <a:pt x="16" y="208"/>
                </a:lnTo>
                <a:lnTo>
                  <a:pt x="16" y="200"/>
                </a:lnTo>
                <a:lnTo>
                  <a:pt x="24" y="200"/>
                </a:lnTo>
                <a:lnTo>
                  <a:pt x="24" y="192"/>
                </a:lnTo>
                <a:lnTo>
                  <a:pt x="16" y="200"/>
                </a:lnTo>
                <a:lnTo>
                  <a:pt x="8" y="200"/>
                </a:lnTo>
                <a:lnTo>
                  <a:pt x="8" y="176"/>
                </a:lnTo>
                <a:lnTo>
                  <a:pt x="16" y="176"/>
                </a:lnTo>
                <a:lnTo>
                  <a:pt x="16" y="184"/>
                </a:lnTo>
                <a:lnTo>
                  <a:pt x="16" y="176"/>
                </a:lnTo>
                <a:lnTo>
                  <a:pt x="32" y="176"/>
                </a:lnTo>
                <a:lnTo>
                  <a:pt x="24" y="168"/>
                </a:lnTo>
                <a:lnTo>
                  <a:pt x="16" y="168"/>
                </a:lnTo>
                <a:lnTo>
                  <a:pt x="8" y="168"/>
                </a:lnTo>
                <a:lnTo>
                  <a:pt x="8" y="160"/>
                </a:lnTo>
                <a:lnTo>
                  <a:pt x="16" y="160"/>
                </a:lnTo>
                <a:lnTo>
                  <a:pt x="16" y="144"/>
                </a:lnTo>
                <a:lnTo>
                  <a:pt x="16" y="136"/>
                </a:lnTo>
                <a:lnTo>
                  <a:pt x="16" y="88"/>
                </a:lnTo>
                <a:lnTo>
                  <a:pt x="16" y="80"/>
                </a:lnTo>
                <a:lnTo>
                  <a:pt x="8" y="64"/>
                </a:lnTo>
                <a:lnTo>
                  <a:pt x="8" y="48"/>
                </a:lnTo>
                <a:lnTo>
                  <a:pt x="8" y="40"/>
                </a:lnTo>
                <a:lnTo>
                  <a:pt x="16" y="32"/>
                </a:lnTo>
                <a:close/>
              </a:path>
            </a:pathLst>
          </a:custGeom>
          <a:solidFill>
            <a:schemeClr val="tx2">
              <a:lumMod val="40000"/>
              <a:lumOff val="60000"/>
            </a:schemeClr>
          </a:solidFill>
          <a:ln w="6350">
            <a:solidFill>
              <a:srgbClr val="000000"/>
            </a:solidFill>
            <a:round/>
            <a:headEnd/>
            <a:tailEnd/>
          </a:ln>
        </p:spPr>
        <p:txBody>
          <a:bodyPr/>
          <a:lstStyle/>
          <a:p>
            <a:r>
              <a:rPr lang="en-US" dirty="0" smtClean="0"/>
              <a:t> </a:t>
            </a:r>
            <a:endParaRPr lang="en-US" dirty="0"/>
          </a:p>
        </p:txBody>
      </p:sp>
      <p:sp>
        <p:nvSpPr>
          <p:cNvPr id="34" name="Freeform 31"/>
          <p:cNvSpPr>
            <a:spLocks/>
          </p:cNvSpPr>
          <p:nvPr/>
        </p:nvSpPr>
        <p:spPr bwMode="auto">
          <a:xfrm>
            <a:off x="1093824" y="1727359"/>
            <a:ext cx="1056513" cy="885923"/>
          </a:xfrm>
          <a:custGeom>
            <a:avLst/>
            <a:gdLst>
              <a:gd name="T0" fmla="*/ 2147483647 w 640"/>
              <a:gd name="T1" fmla="*/ 2147483647 h 536"/>
              <a:gd name="T2" fmla="*/ 2147483647 w 640"/>
              <a:gd name="T3" fmla="*/ 2147483647 h 536"/>
              <a:gd name="T4" fmla="*/ 2147483647 w 640"/>
              <a:gd name="T5" fmla="*/ 2147483647 h 536"/>
              <a:gd name="T6" fmla="*/ 2147483647 w 640"/>
              <a:gd name="T7" fmla="*/ 2147483647 h 536"/>
              <a:gd name="T8" fmla="*/ 2147483647 w 640"/>
              <a:gd name="T9" fmla="*/ 0 h 536"/>
              <a:gd name="T10" fmla="*/ 2147483647 w 640"/>
              <a:gd name="T11" fmla="*/ 2147483647 h 536"/>
              <a:gd name="T12" fmla="*/ 2147483647 w 640"/>
              <a:gd name="T13" fmla="*/ 0 h 536"/>
              <a:gd name="T14" fmla="*/ 2147483647 w 640"/>
              <a:gd name="T15" fmla="*/ 0 h 536"/>
              <a:gd name="T16" fmla="*/ 2147483647 w 640"/>
              <a:gd name="T17" fmla="*/ 2147483647 h 536"/>
              <a:gd name="T18" fmla="*/ 2147483647 w 640"/>
              <a:gd name="T19" fmla="*/ 2147483647 h 536"/>
              <a:gd name="T20" fmla="*/ 2147483647 w 640"/>
              <a:gd name="T21" fmla="*/ 2147483647 h 536"/>
              <a:gd name="T22" fmla="*/ 2147483647 w 640"/>
              <a:gd name="T23" fmla="*/ 2147483647 h 536"/>
              <a:gd name="T24" fmla="*/ 2147483647 w 640"/>
              <a:gd name="T25" fmla="*/ 2147483647 h 536"/>
              <a:gd name="T26" fmla="*/ 2147483647 w 640"/>
              <a:gd name="T27" fmla="*/ 2147483647 h 536"/>
              <a:gd name="T28" fmla="*/ 2147483647 w 640"/>
              <a:gd name="T29" fmla="*/ 2147483647 h 536"/>
              <a:gd name="T30" fmla="*/ 2147483647 w 640"/>
              <a:gd name="T31" fmla="*/ 2147483647 h 536"/>
              <a:gd name="T32" fmla="*/ 2147483647 w 640"/>
              <a:gd name="T33" fmla="*/ 2147483647 h 536"/>
              <a:gd name="T34" fmla="*/ 2147483647 w 640"/>
              <a:gd name="T35" fmla="*/ 2147483647 h 536"/>
              <a:gd name="T36" fmla="*/ 2147483647 w 640"/>
              <a:gd name="T37" fmla="*/ 2147483647 h 536"/>
              <a:gd name="T38" fmla="*/ 2147483647 w 640"/>
              <a:gd name="T39" fmla="*/ 2147483647 h 536"/>
              <a:gd name="T40" fmla="*/ 2147483647 w 640"/>
              <a:gd name="T41" fmla="*/ 2147483647 h 536"/>
              <a:gd name="T42" fmla="*/ 2147483647 w 640"/>
              <a:gd name="T43" fmla="*/ 2147483647 h 536"/>
              <a:gd name="T44" fmla="*/ 2147483647 w 640"/>
              <a:gd name="T45" fmla="*/ 2147483647 h 536"/>
              <a:gd name="T46" fmla="*/ 0 w 640"/>
              <a:gd name="T47" fmla="*/ 2147483647 h 536"/>
              <a:gd name="T48" fmla="*/ 2147483647 w 640"/>
              <a:gd name="T49" fmla="*/ 2147483647 h 536"/>
              <a:gd name="T50" fmla="*/ 2147483647 w 640"/>
              <a:gd name="T51" fmla="*/ 2147483647 h 536"/>
              <a:gd name="T52" fmla="*/ 2147483647 w 640"/>
              <a:gd name="T53" fmla="*/ 2147483647 h 536"/>
              <a:gd name="T54" fmla="*/ 2147483647 w 640"/>
              <a:gd name="T55" fmla="*/ 2147483647 h 536"/>
              <a:gd name="T56" fmla="*/ 2147483647 w 640"/>
              <a:gd name="T57" fmla="*/ 2147483647 h 536"/>
              <a:gd name="T58" fmla="*/ 2147483647 w 640"/>
              <a:gd name="T59" fmla="*/ 2147483647 h 536"/>
              <a:gd name="T60" fmla="*/ 2147483647 w 640"/>
              <a:gd name="T61" fmla="*/ 2147483647 h 536"/>
              <a:gd name="T62" fmla="*/ 2147483647 w 640"/>
              <a:gd name="T63" fmla="*/ 2147483647 h 536"/>
              <a:gd name="T64" fmla="*/ 2147483647 w 640"/>
              <a:gd name="T65" fmla="*/ 2147483647 h 536"/>
              <a:gd name="T66" fmla="*/ 2147483647 w 640"/>
              <a:gd name="T67" fmla="*/ 2147483647 h 536"/>
              <a:gd name="T68" fmla="*/ 2147483647 w 640"/>
              <a:gd name="T69" fmla="*/ 2147483647 h 536"/>
              <a:gd name="T70" fmla="*/ 2147483647 w 640"/>
              <a:gd name="T71" fmla="*/ 2147483647 h 536"/>
              <a:gd name="T72" fmla="*/ 2147483647 w 640"/>
              <a:gd name="T73" fmla="*/ 2147483647 h 536"/>
              <a:gd name="T74" fmla="*/ 2147483647 w 640"/>
              <a:gd name="T75" fmla="*/ 2147483647 h 536"/>
              <a:gd name="T76" fmla="*/ 2147483647 w 640"/>
              <a:gd name="T77" fmla="*/ 2147483647 h 536"/>
              <a:gd name="T78" fmla="*/ 2147483647 w 640"/>
              <a:gd name="T79" fmla="*/ 2147483647 h 536"/>
              <a:gd name="T80" fmla="*/ 2147483647 w 640"/>
              <a:gd name="T81" fmla="*/ 2147483647 h 536"/>
              <a:gd name="T82" fmla="*/ 2147483647 w 640"/>
              <a:gd name="T83" fmla="*/ 2147483647 h 536"/>
              <a:gd name="T84" fmla="*/ 2147483647 w 640"/>
              <a:gd name="T85" fmla="*/ 2147483647 h 536"/>
              <a:gd name="T86" fmla="*/ 2147483647 w 640"/>
              <a:gd name="T87" fmla="*/ 2147483647 h 536"/>
              <a:gd name="T88" fmla="*/ 2147483647 w 640"/>
              <a:gd name="T89" fmla="*/ 2147483647 h 536"/>
              <a:gd name="T90" fmla="*/ 2147483647 w 640"/>
              <a:gd name="T91" fmla="*/ 2147483647 h 536"/>
              <a:gd name="T92" fmla="*/ 2147483647 w 640"/>
              <a:gd name="T93" fmla="*/ 2147483647 h 536"/>
              <a:gd name="T94" fmla="*/ 2147483647 w 640"/>
              <a:gd name="T95" fmla="*/ 2147483647 h 536"/>
              <a:gd name="T96" fmla="*/ 2147483647 w 640"/>
              <a:gd name="T97" fmla="*/ 2147483647 h 536"/>
              <a:gd name="T98" fmla="*/ 2147483647 w 640"/>
              <a:gd name="T99" fmla="*/ 2147483647 h 536"/>
              <a:gd name="T100" fmla="*/ 2147483647 w 640"/>
              <a:gd name="T101" fmla="*/ 2147483647 h 536"/>
              <a:gd name="T102" fmla="*/ 2147483647 w 640"/>
              <a:gd name="T103" fmla="*/ 2147483647 h 536"/>
              <a:gd name="T104" fmla="*/ 2147483647 w 640"/>
              <a:gd name="T105" fmla="*/ 2147483647 h 536"/>
              <a:gd name="T106" fmla="*/ 2147483647 w 640"/>
              <a:gd name="T107" fmla="*/ 2147483647 h 536"/>
              <a:gd name="T108" fmla="*/ 2147483647 w 640"/>
              <a:gd name="T109" fmla="*/ 2147483647 h 536"/>
              <a:gd name="T110" fmla="*/ 2147483647 w 640"/>
              <a:gd name="T111" fmla="*/ 2147483647 h 536"/>
              <a:gd name="T112" fmla="*/ 2147483647 w 640"/>
              <a:gd name="T113" fmla="*/ 2147483647 h 536"/>
              <a:gd name="T114" fmla="*/ 2147483647 w 640"/>
              <a:gd name="T115" fmla="*/ 2147483647 h 536"/>
              <a:gd name="T116" fmla="*/ 2147483647 w 640"/>
              <a:gd name="T117" fmla="*/ 2147483647 h 536"/>
              <a:gd name="T118" fmla="*/ 2147483647 w 640"/>
              <a:gd name="T119" fmla="*/ 2147483647 h 536"/>
              <a:gd name="T120" fmla="*/ 2147483647 w 640"/>
              <a:gd name="T121" fmla="*/ 2147483647 h 536"/>
              <a:gd name="T122" fmla="*/ 2147483647 w 640"/>
              <a:gd name="T123" fmla="*/ 2147483647 h 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40"/>
              <a:gd name="T187" fmla="*/ 0 h 536"/>
              <a:gd name="T188" fmla="*/ 640 w 640"/>
              <a:gd name="T189" fmla="*/ 536 h 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40" h="536">
                <a:moveTo>
                  <a:pt x="192" y="16"/>
                </a:moveTo>
                <a:lnTo>
                  <a:pt x="184" y="16"/>
                </a:lnTo>
                <a:lnTo>
                  <a:pt x="184" y="8"/>
                </a:lnTo>
                <a:lnTo>
                  <a:pt x="176" y="8"/>
                </a:lnTo>
                <a:lnTo>
                  <a:pt x="168" y="8"/>
                </a:lnTo>
                <a:lnTo>
                  <a:pt x="160" y="8"/>
                </a:lnTo>
                <a:lnTo>
                  <a:pt x="160" y="0"/>
                </a:lnTo>
                <a:lnTo>
                  <a:pt x="152" y="8"/>
                </a:lnTo>
                <a:lnTo>
                  <a:pt x="152" y="0"/>
                </a:lnTo>
                <a:lnTo>
                  <a:pt x="144" y="0"/>
                </a:lnTo>
                <a:lnTo>
                  <a:pt x="144" y="8"/>
                </a:lnTo>
                <a:lnTo>
                  <a:pt x="144" y="16"/>
                </a:lnTo>
                <a:lnTo>
                  <a:pt x="136" y="24"/>
                </a:lnTo>
                <a:lnTo>
                  <a:pt x="136" y="32"/>
                </a:lnTo>
                <a:lnTo>
                  <a:pt x="128" y="48"/>
                </a:lnTo>
                <a:lnTo>
                  <a:pt x="136" y="56"/>
                </a:lnTo>
                <a:lnTo>
                  <a:pt x="128" y="72"/>
                </a:lnTo>
                <a:lnTo>
                  <a:pt x="112" y="112"/>
                </a:lnTo>
                <a:lnTo>
                  <a:pt x="96" y="136"/>
                </a:lnTo>
                <a:lnTo>
                  <a:pt x="80" y="176"/>
                </a:lnTo>
                <a:lnTo>
                  <a:pt x="64" y="224"/>
                </a:lnTo>
                <a:lnTo>
                  <a:pt x="40" y="264"/>
                </a:lnTo>
                <a:lnTo>
                  <a:pt x="32" y="272"/>
                </a:lnTo>
                <a:lnTo>
                  <a:pt x="24" y="288"/>
                </a:lnTo>
                <a:lnTo>
                  <a:pt x="8" y="312"/>
                </a:lnTo>
                <a:lnTo>
                  <a:pt x="8" y="320"/>
                </a:lnTo>
                <a:lnTo>
                  <a:pt x="8" y="336"/>
                </a:lnTo>
                <a:lnTo>
                  <a:pt x="8" y="344"/>
                </a:lnTo>
                <a:lnTo>
                  <a:pt x="8" y="352"/>
                </a:lnTo>
                <a:lnTo>
                  <a:pt x="0" y="368"/>
                </a:lnTo>
                <a:lnTo>
                  <a:pt x="0" y="384"/>
                </a:lnTo>
                <a:lnTo>
                  <a:pt x="0" y="392"/>
                </a:lnTo>
                <a:lnTo>
                  <a:pt x="8" y="400"/>
                </a:lnTo>
                <a:lnTo>
                  <a:pt x="24" y="416"/>
                </a:lnTo>
                <a:lnTo>
                  <a:pt x="280" y="480"/>
                </a:lnTo>
                <a:lnTo>
                  <a:pt x="392" y="504"/>
                </a:lnTo>
                <a:lnTo>
                  <a:pt x="480" y="528"/>
                </a:lnTo>
                <a:lnTo>
                  <a:pt x="520" y="536"/>
                </a:lnTo>
                <a:lnTo>
                  <a:pt x="560" y="384"/>
                </a:lnTo>
                <a:lnTo>
                  <a:pt x="560" y="368"/>
                </a:lnTo>
                <a:lnTo>
                  <a:pt x="576" y="344"/>
                </a:lnTo>
                <a:lnTo>
                  <a:pt x="576" y="336"/>
                </a:lnTo>
                <a:lnTo>
                  <a:pt x="576" y="328"/>
                </a:lnTo>
                <a:lnTo>
                  <a:pt x="576" y="320"/>
                </a:lnTo>
                <a:lnTo>
                  <a:pt x="560" y="312"/>
                </a:lnTo>
                <a:lnTo>
                  <a:pt x="560" y="304"/>
                </a:lnTo>
                <a:lnTo>
                  <a:pt x="568" y="296"/>
                </a:lnTo>
                <a:lnTo>
                  <a:pt x="568" y="280"/>
                </a:lnTo>
                <a:lnTo>
                  <a:pt x="592" y="256"/>
                </a:lnTo>
                <a:lnTo>
                  <a:pt x="600" y="248"/>
                </a:lnTo>
                <a:lnTo>
                  <a:pt x="600" y="240"/>
                </a:lnTo>
                <a:lnTo>
                  <a:pt x="640" y="192"/>
                </a:lnTo>
                <a:lnTo>
                  <a:pt x="640" y="184"/>
                </a:lnTo>
                <a:lnTo>
                  <a:pt x="640" y="176"/>
                </a:lnTo>
                <a:lnTo>
                  <a:pt x="632" y="168"/>
                </a:lnTo>
                <a:lnTo>
                  <a:pt x="616" y="144"/>
                </a:lnTo>
                <a:lnTo>
                  <a:pt x="480" y="112"/>
                </a:lnTo>
                <a:lnTo>
                  <a:pt x="464" y="112"/>
                </a:lnTo>
                <a:lnTo>
                  <a:pt x="440" y="112"/>
                </a:lnTo>
                <a:lnTo>
                  <a:pt x="432" y="112"/>
                </a:lnTo>
                <a:lnTo>
                  <a:pt x="432" y="104"/>
                </a:lnTo>
                <a:lnTo>
                  <a:pt x="424" y="112"/>
                </a:lnTo>
                <a:lnTo>
                  <a:pt x="400" y="112"/>
                </a:lnTo>
                <a:lnTo>
                  <a:pt x="384" y="120"/>
                </a:lnTo>
                <a:lnTo>
                  <a:pt x="360" y="120"/>
                </a:lnTo>
                <a:lnTo>
                  <a:pt x="360" y="112"/>
                </a:lnTo>
                <a:lnTo>
                  <a:pt x="352" y="112"/>
                </a:lnTo>
                <a:lnTo>
                  <a:pt x="344" y="112"/>
                </a:lnTo>
                <a:lnTo>
                  <a:pt x="336" y="112"/>
                </a:lnTo>
                <a:lnTo>
                  <a:pt x="328" y="112"/>
                </a:lnTo>
                <a:lnTo>
                  <a:pt x="320" y="112"/>
                </a:lnTo>
                <a:lnTo>
                  <a:pt x="312" y="104"/>
                </a:lnTo>
                <a:lnTo>
                  <a:pt x="296" y="88"/>
                </a:lnTo>
                <a:lnTo>
                  <a:pt x="280" y="88"/>
                </a:lnTo>
                <a:lnTo>
                  <a:pt x="272" y="96"/>
                </a:lnTo>
                <a:lnTo>
                  <a:pt x="256" y="96"/>
                </a:lnTo>
                <a:lnTo>
                  <a:pt x="232" y="96"/>
                </a:lnTo>
                <a:lnTo>
                  <a:pt x="224" y="88"/>
                </a:lnTo>
                <a:lnTo>
                  <a:pt x="216" y="80"/>
                </a:lnTo>
                <a:lnTo>
                  <a:pt x="208" y="72"/>
                </a:lnTo>
                <a:lnTo>
                  <a:pt x="208" y="64"/>
                </a:lnTo>
                <a:lnTo>
                  <a:pt x="216" y="56"/>
                </a:lnTo>
                <a:lnTo>
                  <a:pt x="216" y="40"/>
                </a:lnTo>
                <a:lnTo>
                  <a:pt x="208" y="24"/>
                </a:lnTo>
                <a:lnTo>
                  <a:pt x="192" y="16"/>
                </a:lnTo>
                <a:lnTo>
                  <a:pt x="184" y="16"/>
                </a:lnTo>
                <a:lnTo>
                  <a:pt x="192" y="16"/>
                </a:lnTo>
                <a:close/>
              </a:path>
            </a:pathLst>
          </a:custGeom>
          <a:solidFill>
            <a:schemeClr val="tx2">
              <a:lumMod val="40000"/>
              <a:lumOff val="60000"/>
            </a:schemeClr>
          </a:solidFill>
          <a:ln w="6350">
            <a:solidFill>
              <a:srgbClr val="000000"/>
            </a:solidFill>
            <a:round/>
            <a:headEnd/>
            <a:tailEnd/>
          </a:ln>
        </p:spPr>
        <p:txBody>
          <a:bodyPr/>
          <a:lstStyle/>
          <a:p>
            <a:r>
              <a:rPr lang="en-US" dirty="0" smtClean="0"/>
              <a:t>       </a:t>
            </a:r>
            <a:endParaRPr lang="en-US" dirty="0"/>
          </a:p>
        </p:txBody>
      </p:sp>
      <p:sp>
        <p:nvSpPr>
          <p:cNvPr id="35" name="Freeform 32"/>
          <p:cNvSpPr>
            <a:spLocks/>
          </p:cNvSpPr>
          <p:nvPr/>
        </p:nvSpPr>
        <p:spPr bwMode="auto">
          <a:xfrm>
            <a:off x="1000644" y="2388217"/>
            <a:ext cx="1057947" cy="1824887"/>
          </a:xfrm>
          <a:custGeom>
            <a:avLst/>
            <a:gdLst>
              <a:gd name="T0" fmla="*/ 2147483647 w 640"/>
              <a:gd name="T1" fmla="*/ 2147483647 h 1104"/>
              <a:gd name="T2" fmla="*/ 2147483647 w 640"/>
              <a:gd name="T3" fmla="*/ 2147483647 h 1104"/>
              <a:gd name="T4" fmla="*/ 2147483647 w 640"/>
              <a:gd name="T5" fmla="*/ 2147483647 h 1104"/>
              <a:gd name="T6" fmla="*/ 2147483647 w 640"/>
              <a:gd name="T7" fmla="*/ 2147483647 h 1104"/>
              <a:gd name="T8" fmla="*/ 2147483647 w 640"/>
              <a:gd name="T9" fmla="*/ 2147483647 h 1104"/>
              <a:gd name="T10" fmla="*/ 2147483647 w 640"/>
              <a:gd name="T11" fmla="*/ 2147483647 h 1104"/>
              <a:gd name="T12" fmla="*/ 2147483647 w 640"/>
              <a:gd name="T13" fmla="*/ 2147483647 h 1104"/>
              <a:gd name="T14" fmla="*/ 2147483647 w 640"/>
              <a:gd name="T15" fmla="*/ 2147483647 h 1104"/>
              <a:gd name="T16" fmla="*/ 2147483647 w 640"/>
              <a:gd name="T17" fmla="*/ 2147483647 h 1104"/>
              <a:gd name="T18" fmla="*/ 2147483647 w 640"/>
              <a:gd name="T19" fmla="*/ 2147483647 h 1104"/>
              <a:gd name="T20" fmla="*/ 2147483647 w 640"/>
              <a:gd name="T21" fmla="*/ 2147483647 h 1104"/>
              <a:gd name="T22" fmla="*/ 2147483647 w 640"/>
              <a:gd name="T23" fmla="*/ 2147483647 h 1104"/>
              <a:gd name="T24" fmla="*/ 2147483647 w 640"/>
              <a:gd name="T25" fmla="*/ 2147483647 h 1104"/>
              <a:gd name="T26" fmla="*/ 2147483647 w 640"/>
              <a:gd name="T27" fmla="*/ 2147483647 h 1104"/>
              <a:gd name="T28" fmla="*/ 2147483647 w 640"/>
              <a:gd name="T29" fmla="*/ 2147483647 h 1104"/>
              <a:gd name="T30" fmla="*/ 2147483647 w 640"/>
              <a:gd name="T31" fmla="*/ 2147483647 h 1104"/>
              <a:gd name="T32" fmla="*/ 2147483647 w 640"/>
              <a:gd name="T33" fmla="*/ 2147483647 h 1104"/>
              <a:gd name="T34" fmla="*/ 2147483647 w 640"/>
              <a:gd name="T35" fmla="*/ 2147483647 h 1104"/>
              <a:gd name="T36" fmla="*/ 2147483647 w 640"/>
              <a:gd name="T37" fmla="*/ 2147483647 h 1104"/>
              <a:gd name="T38" fmla="*/ 2147483647 w 640"/>
              <a:gd name="T39" fmla="*/ 2147483647 h 1104"/>
              <a:gd name="T40" fmla="*/ 2147483647 w 640"/>
              <a:gd name="T41" fmla="*/ 2147483647 h 1104"/>
              <a:gd name="T42" fmla="*/ 2147483647 w 640"/>
              <a:gd name="T43" fmla="*/ 2147483647 h 1104"/>
              <a:gd name="T44" fmla="*/ 2147483647 w 640"/>
              <a:gd name="T45" fmla="*/ 2147483647 h 1104"/>
              <a:gd name="T46" fmla="*/ 2147483647 w 640"/>
              <a:gd name="T47" fmla="*/ 2147483647 h 1104"/>
              <a:gd name="T48" fmla="*/ 2147483647 w 640"/>
              <a:gd name="T49" fmla="*/ 2147483647 h 1104"/>
              <a:gd name="T50" fmla="*/ 2147483647 w 640"/>
              <a:gd name="T51" fmla="*/ 2147483647 h 1104"/>
              <a:gd name="T52" fmla="*/ 2147483647 w 640"/>
              <a:gd name="T53" fmla="*/ 2147483647 h 1104"/>
              <a:gd name="T54" fmla="*/ 2147483647 w 640"/>
              <a:gd name="T55" fmla="*/ 2147483647 h 1104"/>
              <a:gd name="T56" fmla="*/ 2147483647 w 640"/>
              <a:gd name="T57" fmla="*/ 2147483647 h 1104"/>
              <a:gd name="T58" fmla="*/ 2147483647 w 640"/>
              <a:gd name="T59" fmla="*/ 2147483647 h 1104"/>
              <a:gd name="T60" fmla="*/ 2147483647 w 640"/>
              <a:gd name="T61" fmla="*/ 2147483647 h 1104"/>
              <a:gd name="T62" fmla="*/ 2147483647 w 640"/>
              <a:gd name="T63" fmla="*/ 2147483647 h 1104"/>
              <a:gd name="T64" fmla="*/ 2147483647 w 640"/>
              <a:gd name="T65" fmla="*/ 2147483647 h 1104"/>
              <a:gd name="T66" fmla="*/ 2147483647 w 640"/>
              <a:gd name="T67" fmla="*/ 2147483647 h 1104"/>
              <a:gd name="T68" fmla="*/ 2147483647 w 640"/>
              <a:gd name="T69" fmla="*/ 2147483647 h 1104"/>
              <a:gd name="T70" fmla="*/ 2147483647 w 640"/>
              <a:gd name="T71" fmla="*/ 2147483647 h 1104"/>
              <a:gd name="T72" fmla="*/ 2147483647 w 640"/>
              <a:gd name="T73" fmla="*/ 2147483647 h 1104"/>
              <a:gd name="T74" fmla="*/ 2147483647 w 640"/>
              <a:gd name="T75" fmla="*/ 2147483647 h 1104"/>
              <a:gd name="T76" fmla="*/ 2147483647 w 640"/>
              <a:gd name="T77" fmla="*/ 2147483647 h 1104"/>
              <a:gd name="T78" fmla="*/ 2147483647 w 640"/>
              <a:gd name="T79" fmla="*/ 2147483647 h 1104"/>
              <a:gd name="T80" fmla="*/ 2147483647 w 640"/>
              <a:gd name="T81" fmla="*/ 2147483647 h 1104"/>
              <a:gd name="T82" fmla="*/ 2147483647 w 640"/>
              <a:gd name="T83" fmla="*/ 2147483647 h 1104"/>
              <a:gd name="T84" fmla="*/ 2147483647 w 640"/>
              <a:gd name="T85" fmla="*/ 2147483647 h 1104"/>
              <a:gd name="T86" fmla="*/ 2147483647 w 640"/>
              <a:gd name="T87" fmla="*/ 2147483647 h 1104"/>
              <a:gd name="T88" fmla="*/ 2147483647 w 640"/>
              <a:gd name="T89" fmla="*/ 2147483647 h 1104"/>
              <a:gd name="T90" fmla="*/ 2147483647 w 640"/>
              <a:gd name="T91" fmla="*/ 2147483647 h 1104"/>
              <a:gd name="T92" fmla="*/ 2147483647 w 640"/>
              <a:gd name="T93" fmla="*/ 2147483647 h 1104"/>
              <a:gd name="T94" fmla="*/ 2147483647 w 640"/>
              <a:gd name="T95" fmla="*/ 2147483647 h 1104"/>
              <a:gd name="T96" fmla="*/ 2147483647 w 640"/>
              <a:gd name="T97" fmla="*/ 2147483647 h 1104"/>
              <a:gd name="T98" fmla="*/ 2147483647 w 640"/>
              <a:gd name="T99" fmla="*/ 2147483647 h 1104"/>
              <a:gd name="T100" fmla="*/ 2147483647 w 640"/>
              <a:gd name="T101" fmla="*/ 2147483647 h 1104"/>
              <a:gd name="T102" fmla="*/ 2147483647 w 640"/>
              <a:gd name="T103" fmla="*/ 2147483647 h 1104"/>
              <a:gd name="T104" fmla="*/ 2147483647 w 640"/>
              <a:gd name="T105" fmla="*/ 2147483647 h 1104"/>
              <a:gd name="T106" fmla="*/ 2147483647 w 640"/>
              <a:gd name="T107" fmla="*/ 2147483647 h 1104"/>
              <a:gd name="T108" fmla="*/ 2147483647 w 640"/>
              <a:gd name="T109" fmla="*/ 2147483647 h 1104"/>
              <a:gd name="T110" fmla="*/ 2147483647 w 640"/>
              <a:gd name="T111" fmla="*/ 2147483647 h 110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40"/>
              <a:gd name="T169" fmla="*/ 0 h 1104"/>
              <a:gd name="T170" fmla="*/ 640 w 640"/>
              <a:gd name="T171" fmla="*/ 1104 h 110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40" h="1104">
                <a:moveTo>
                  <a:pt x="80" y="16"/>
                </a:moveTo>
                <a:lnTo>
                  <a:pt x="336" y="80"/>
                </a:lnTo>
                <a:lnTo>
                  <a:pt x="368" y="88"/>
                </a:lnTo>
                <a:lnTo>
                  <a:pt x="288" y="384"/>
                </a:lnTo>
                <a:lnTo>
                  <a:pt x="616" y="872"/>
                </a:lnTo>
                <a:lnTo>
                  <a:pt x="616" y="888"/>
                </a:lnTo>
                <a:lnTo>
                  <a:pt x="616" y="896"/>
                </a:lnTo>
                <a:lnTo>
                  <a:pt x="632" y="920"/>
                </a:lnTo>
                <a:lnTo>
                  <a:pt x="632" y="936"/>
                </a:lnTo>
                <a:lnTo>
                  <a:pt x="640" y="952"/>
                </a:lnTo>
                <a:lnTo>
                  <a:pt x="640" y="960"/>
                </a:lnTo>
                <a:lnTo>
                  <a:pt x="640" y="968"/>
                </a:lnTo>
                <a:lnTo>
                  <a:pt x="624" y="968"/>
                </a:lnTo>
                <a:lnTo>
                  <a:pt x="600" y="976"/>
                </a:lnTo>
                <a:lnTo>
                  <a:pt x="600" y="992"/>
                </a:lnTo>
                <a:lnTo>
                  <a:pt x="600" y="1000"/>
                </a:lnTo>
                <a:lnTo>
                  <a:pt x="600" y="1008"/>
                </a:lnTo>
                <a:lnTo>
                  <a:pt x="600" y="1024"/>
                </a:lnTo>
                <a:lnTo>
                  <a:pt x="592" y="1032"/>
                </a:lnTo>
                <a:lnTo>
                  <a:pt x="576" y="1040"/>
                </a:lnTo>
                <a:lnTo>
                  <a:pt x="576" y="1048"/>
                </a:lnTo>
                <a:lnTo>
                  <a:pt x="576" y="1056"/>
                </a:lnTo>
                <a:lnTo>
                  <a:pt x="576" y="1072"/>
                </a:lnTo>
                <a:lnTo>
                  <a:pt x="584" y="1080"/>
                </a:lnTo>
                <a:lnTo>
                  <a:pt x="584" y="1104"/>
                </a:lnTo>
                <a:lnTo>
                  <a:pt x="576" y="1104"/>
                </a:lnTo>
                <a:lnTo>
                  <a:pt x="568" y="1104"/>
                </a:lnTo>
                <a:lnTo>
                  <a:pt x="368" y="1080"/>
                </a:lnTo>
                <a:lnTo>
                  <a:pt x="360" y="1072"/>
                </a:lnTo>
                <a:lnTo>
                  <a:pt x="368" y="1072"/>
                </a:lnTo>
                <a:lnTo>
                  <a:pt x="368" y="1064"/>
                </a:lnTo>
                <a:lnTo>
                  <a:pt x="360" y="1064"/>
                </a:lnTo>
                <a:lnTo>
                  <a:pt x="352" y="1064"/>
                </a:lnTo>
                <a:lnTo>
                  <a:pt x="352" y="1048"/>
                </a:lnTo>
                <a:lnTo>
                  <a:pt x="360" y="1048"/>
                </a:lnTo>
                <a:lnTo>
                  <a:pt x="360" y="1040"/>
                </a:lnTo>
                <a:lnTo>
                  <a:pt x="360" y="1016"/>
                </a:lnTo>
                <a:lnTo>
                  <a:pt x="352" y="1000"/>
                </a:lnTo>
                <a:lnTo>
                  <a:pt x="344" y="992"/>
                </a:lnTo>
                <a:lnTo>
                  <a:pt x="328" y="968"/>
                </a:lnTo>
                <a:lnTo>
                  <a:pt x="312" y="944"/>
                </a:lnTo>
                <a:lnTo>
                  <a:pt x="304" y="936"/>
                </a:lnTo>
                <a:lnTo>
                  <a:pt x="296" y="936"/>
                </a:lnTo>
                <a:lnTo>
                  <a:pt x="296" y="944"/>
                </a:lnTo>
                <a:lnTo>
                  <a:pt x="288" y="936"/>
                </a:lnTo>
                <a:lnTo>
                  <a:pt x="288" y="928"/>
                </a:lnTo>
                <a:lnTo>
                  <a:pt x="288" y="920"/>
                </a:lnTo>
                <a:lnTo>
                  <a:pt x="288" y="912"/>
                </a:lnTo>
                <a:lnTo>
                  <a:pt x="280" y="904"/>
                </a:lnTo>
                <a:lnTo>
                  <a:pt x="264" y="904"/>
                </a:lnTo>
                <a:lnTo>
                  <a:pt x="256" y="904"/>
                </a:lnTo>
                <a:lnTo>
                  <a:pt x="248" y="896"/>
                </a:lnTo>
                <a:lnTo>
                  <a:pt x="232" y="880"/>
                </a:lnTo>
                <a:lnTo>
                  <a:pt x="232" y="872"/>
                </a:lnTo>
                <a:lnTo>
                  <a:pt x="224" y="856"/>
                </a:lnTo>
                <a:lnTo>
                  <a:pt x="208" y="848"/>
                </a:lnTo>
                <a:lnTo>
                  <a:pt x="200" y="848"/>
                </a:lnTo>
                <a:lnTo>
                  <a:pt x="192" y="848"/>
                </a:lnTo>
                <a:lnTo>
                  <a:pt x="192" y="840"/>
                </a:lnTo>
                <a:lnTo>
                  <a:pt x="184" y="840"/>
                </a:lnTo>
                <a:lnTo>
                  <a:pt x="176" y="832"/>
                </a:lnTo>
                <a:lnTo>
                  <a:pt x="160" y="824"/>
                </a:lnTo>
                <a:lnTo>
                  <a:pt x="144" y="824"/>
                </a:lnTo>
                <a:lnTo>
                  <a:pt x="136" y="824"/>
                </a:lnTo>
                <a:lnTo>
                  <a:pt x="136" y="816"/>
                </a:lnTo>
                <a:lnTo>
                  <a:pt x="128" y="816"/>
                </a:lnTo>
                <a:lnTo>
                  <a:pt x="128" y="808"/>
                </a:lnTo>
                <a:lnTo>
                  <a:pt x="136" y="800"/>
                </a:lnTo>
                <a:lnTo>
                  <a:pt x="136" y="792"/>
                </a:lnTo>
                <a:lnTo>
                  <a:pt x="136" y="784"/>
                </a:lnTo>
                <a:lnTo>
                  <a:pt x="136" y="768"/>
                </a:lnTo>
                <a:lnTo>
                  <a:pt x="144" y="760"/>
                </a:lnTo>
                <a:lnTo>
                  <a:pt x="144" y="744"/>
                </a:lnTo>
                <a:lnTo>
                  <a:pt x="136" y="744"/>
                </a:lnTo>
                <a:lnTo>
                  <a:pt x="128" y="736"/>
                </a:lnTo>
                <a:lnTo>
                  <a:pt x="136" y="728"/>
                </a:lnTo>
                <a:lnTo>
                  <a:pt x="136" y="712"/>
                </a:lnTo>
                <a:lnTo>
                  <a:pt x="128" y="712"/>
                </a:lnTo>
                <a:lnTo>
                  <a:pt x="112" y="696"/>
                </a:lnTo>
                <a:lnTo>
                  <a:pt x="104" y="688"/>
                </a:lnTo>
                <a:lnTo>
                  <a:pt x="104" y="672"/>
                </a:lnTo>
                <a:lnTo>
                  <a:pt x="96" y="656"/>
                </a:lnTo>
                <a:lnTo>
                  <a:pt x="96" y="648"/>
                </a:lnTo>
                <a:lnTo>
                  <a:pt x="88" y="640"/>
                </a:lnTo>
                <a:lnTo>
                  <a:pt x="96" y="640"/>
                </a:lnTo>
                <a:lnTo>
                  <a:pt x="96" y="632"/>
                </a:lnTo>
                <a:lnTo>
                  <a:pt x="80" y="616"/>
                </a:lnTo>
                <a:lnTo>
                  <a:pt x="72" y="616"/>
                </a:lnTo>
                <a:lnTo>
                  <a:pt x="72" y="608"/>
                </a:lnTo>
                <a:lnTo>
                  <a:pt x="80" y="608"/>
                </a:lnTo>
                <a:lnTo>
                  <a:pt x="72" y="592"/>
                </a:lnTo>
                <a:lnTo>
                  <a:pt x="80" y="584"/>
                </a:lnTo>
                <a:lnTo>
                  <a:pt x="80" y="576"/>
                </a:lnTo>
                <a:lnTo>
                  <a:pt x="80" y="584"/>
                </a:lnTo>
                <a:lnTo>
                  <a:pt x="88" y="584"/>
                </a:lnTo>
                <a:lnTo>
                  <a:pt x="96" y="568"/>
                </a:lnTo>
                <a:lnTo>
                  <a:pt x="96" y="544"/>
                </a:lnTo>
                <a:lnTo>
                  <a:pt x="88" y="544"/>
                </a:lnTo>
                <a:lnTo>
                  <a:pt x="80" y="544"/>
                </a:lnTo>
                <a:lnTo>
                  <a:pt x="64" y="520"/>
                </a:lnTo>
                <a:lnTo>
                  <a:pt x="64" y="512"/>
                </a:lnTo>
                <a:lnTo>
                  <a:pt x="64" y="504"/>
                </a:lnTo>
                <a:lnTo>
                  <a:pt x="64" y="496"/>
                </a:lnTo>
                <a:lnTo>
                  <a:pt x="64" y="488"/>
                </a:lnTo>
                <a:lnTo>
                  <a:pt x="64" y="480"/>
                </a:lnTo>
                <a:lnTo>
                  <a:pt x="64" y="472"/>
                </a:lnTo>
                <a:lnTo>
                  <a:pt x="64" y="456"/>
                </a:lnTo>
                <a:lnTo>
                  <a:pt x="72" y="456"/>
                </a:lnTo>
                <a:lnTo>
                  <a:pt x="80" y="456"/>
                </a:lnTo>
                <a:lnTo>
                  <a:pt x="80" y="464"/>
                </a:lnTo>
                <a:lnTo>
                  <a:pt x="72" y="464"/>
                </a:lnTo>
                <a:lnTo>
                  <a:pt x="72" y="472"/>
                </a:lnTo>
                <a:lnTo>
                  <a:pt x="80" y="480"/>
                </a:lnTo>
                <a:lnTo>
                  <a:pt x="80" y="488"/>
                </a:lnTo>
                <a:lnTo>
                  <a:pt x="96" y="496"/>
                </a:lnTo>
                <a:lnTo>
                  <a:pt x="96" y="488"/>
                </a:lnTo>
                <a:lnTo>
                  <a:pt x="88" y="480"/>
                </a:lnTo>
                <a:lnTo>
                  <a:pt x="88" y="472"/>
                </a:lnTo>
                <a:lnTo>
                  <a:pt x="88" y="464"/>
                </a:lnTo>
                <a:lnTo>
                  <a:pt x="88" y="456"/>
                </a:lnTo>
                <a:lnTo>
                  <a:pt x="80" y="448"/>
                </a:lnTo>
                <a:lnTo>
                  <a:pt x="80" y="440"/>
                </a:lnTo>
                <a:lnTo>
                  <a:pt x="88" y="440"/>
                </a:lnTo>
                <a:lnTo>
                  <a:pt x="96" y="432"/>
                </a:lnTo>
                <a:lnTo>
                  <a:pt x="104" y="440"/>
                </a:lnTo>
                <a:lnTo>
                  <a:pt x="120" y="440"/>
                </a:lnTo>
                <a:lnTo>
                  <a:pt x="128" y="440"/>
                </a:lnTo>
                <a:lnTo>
                  <a:pt x="120" y="432"/>
                </a:lnTo>
                <a:lnTo>
                  <a:pt x="112" y="432"/>
                </a:lnTo>
                <a:lnTo>
                  <a:pt x="104" y="432"/>
                </a:lnTo>
                <a:lnTo>
                  <a:pt x="96" y="432"/>
                </a:lnTo>
                <a:lnTo>
                  <a:pt x="96" y="424"/>
                </a:lnTo>
                <a:lnTo>
                  <a:pt x="88" y="416"/>
                </a:lnTo>
                <a:lnTo>
                  <a:pt x="80" y="424"/>
                </a:lnTo>
                <a:lnTo>
                  <a:pt x="72" y="432"/>
                </a:lnTo>
                <a:lnTo>
                  <a:pt x="72" y="448"/>
                </a:lnTo>
                <a:lnTo>
                  <a:pt x="64" y="448"/>
                </a:lnTo>
                <a:lnTo>
                  <a:pt x="64" y="440"/>
                </a:lnTo>
                <a:lnTo>
                  <a:pt x="56" y="440"/>
                </a:lnTo>
                <a:lnTo>
                  <a:pt x="56" y="432"/>
                </a:lnTo>
                <a:lnTo>
                  <a:pt x="48" y="416"/>
                </a:lnTo>
                <a:lnTo>
                  <a:pt x="40" y="424"/>
                </a:lnTo>
                <a:lnTo>
                  <a:pt x="40" y="416"/>
                </a:lnTo>
                <a:lnTo>
                  <a:pt x="40" y="408"/>
                </a:lnTo>
                <a:lnTo>
                  <a:pt x="48" y="408"/>
                </a:lnTo>
                <a:lnTo>
                  <a:pt x="48" y="400"/>
                </a:lnTo>
                <a:lnTo>
                  <a:pt x="40" y="392"/>
                </a:lnTo>
                <a:lnTo>
                  <a:pt x="40" y="376"/>
                </a:lnTo>
                <a:lnTo>
                  <a:pt x="32" y="368"/>
                </a:lnTo>
                <a:lnTo>
                  <a:pt x="24" y="352"/>
                </a:lnTo>
                <a:lnTo>
                  <a:pt x="24" y="344"/>
                </a:lnTo>
                <a:lnTo>
                  <a:pt x="24" y="336"/>
                </a:lnTo>
                <a:lnTo>
                  <a:pt x="16" y="328"/>
                </a:lnTo>
                <a:lnTo>
                  <a:pt x="8" y="320"/>
                </a:lnTo>
                <a:lnTo>
                  <a:pt x="8" y="312"/>
                </a:lnTo>
                <a:lnTo>
                  <a:pt x="16" y="304"/>
                </a:lnTo>
                <a:lnTo>
                  <a:pt x="16" y="296"/>
                </a:lnTo>
                <a:lnTo>
                  <a:pt x="16" y="280"/>
                </a:lnTo>
                <a:lnTo>
                  <a:pt x="16" y="264"/>
                </a:lnTo>
                <a:lnTo>
                  <a:pt x="16" y="256"/>
                </a:lnTo>
                <a:lnTo>
                  <a:pt x="24" y="248"/>
                </a:lnTo>
                <a:lnTo>
                  <a:pt x="24" y="216"/>
                </a:lnTo>
                <a:lnTo>
                  <a:pt x="16" y="200"/>
                </a:lnTo>
                <a:lnTo>
                  <a:pt x="16" y="192"/>
                </a:lnTo>
                <a:lnTo>
                  <a:pt x="8" y="192"/>
                </a:lnTo>
                <a:lnTo>
                  <a:pt x="0" y="176"/>
                </a:lnTo>
                <a:lnTo>
                  <a:pt x="0" y="152"/>
                </a:lnTo>
                <a:lnTo>
                  <a:pt x="16" y="128"/>
                </a:lnTo>
                <a:lnTo>
                  <a:pt x="32" y="112"/>
                </a:lnTo>
                <a:lnTo>
                  <a:pt x="40" y="104"/>
                </a:lnTo>
                <a:lnTo>
                  <a:pt x="40" y="96"/>
                </a:lnTo>
                <a:lnTo>
                  <a:pt x="40" y="88"/>
                </a:lnTo>
                <a:lnTo>
                  <a:pt x="48" y="80"/>
                </a:lnTo>
                <a:lnTo>
                  <a:pt x="56" y="56"/>
                </a:lnTo>
                <a:lnTo>
                  <a:pt x="56" y="48"/>
                </a:lnTo>
                <a:lnTo>
                  <a:pt x="56" y="40"/>
                </a:lnTo>
                <a:lnTo>
                  <a:pt x="56" y="32"/>
                </a:lnTo>
                <a:lnTo>
                  <a:pt x="56" y="24"/>
                </a:lnTo>
                <a:lnTo>
                  <a:pt x="64" y="16"/>
                </a:lnTo>
                <a:lnTo>
                  <a:pt x="64" y="8"/>
                </a:lnTo>
                <a:lnTo>
                  <a:pt x="64" y="0"/>
                </a:lnTo>
                <a:lnTo>
                  <a:pt x="80" y="16"/>
                </a:lnTo>
                <a:close/>
              </a:path>
            </a:pathLst>
          </a:custGeom>
          <a:solidFill>
            <a:schemeClr val="tx2">
              <a:lumMod val="40000"/>
              <a:lumOff val="60000"/>
            </a:schemeClr>
          </a:solidFill>
          <a:ln w="6350">
            <a:solidFill>
              <a:srgbClr val="000000"/>
            </a:solidFill>
            <a:round/>
            <a:headEnd/>
            <a:tailEnd/>
          </a:ln>
        </p:spPr>
        <p:txBody>
          <a:bodyPr/>
          <a:lstStyle/>
          <a:p>
            <a:endParaRPr lang="en-US"/>
          </a:p>
        </p:txBody>
      </p:sp>
      <p:sp>
        <p:nvSpPr>
          <p:cNvPr id="36" name="Freeform 33"/>
          <p:cNvSpPr>
            <a:spLocks/>
          </p:cNvSpPr>
          <p:nvPr/>
        </p:nvSpPr>
        <p:spPr bwMode="auto">
          <a:xfrm>
            <a:off x="1476577" y="2534437"/>
            <a:ext cx="845785" cy="1295914"/>
          </a:xfrm>
          <a:custGeom>
            <a:avLst/>
            <a:gdLst>
              <a:gd name="T0" fmla="*/ 0 w 512"/>
              <a:gd name="T1" fmla="*/ 2147483647 h 784"/>
              <a:gd name="T2" fmla="*/ 0 w 512"/>
              <a:gd name="T3" fmla="*/ 2147483647 h 784"/>
              <a:gd name="T4" fmla="*/ 2147483647 w 512"/>
              <a:gd name="T5" fmla="*/ 0 h 784"/>
              <a:gd name="T6" fmla="*/ 2147483647 w 512"/>
              <a:gd name="T7" fmla="*/ 0 h 784"/>
              <a:gd name="T8" fmla="*/ 2147483647 w 512"/>
              <a:gd name="T9" fmla="*/ 2147483647 h 784"/>
              <a:gd name="T10" fmla="*/ 2147483647 w 512"/>
              <a:gd name="T11" fmla="*/ 2147483647 h 784"/>
              <a:gd name="T12" fmla="*/ 2147483647 w 512"/>
              <a:gd name="T13" fmla="*/ 2147483647 h 784"/>
              <a:gd name="T14" fmla="*/ 2147483647 w 512"/>
              <a:gd name="T15" fmla="*/ 2147483647 h 784"/>
              <a:gd name="T16" fmla="*/ 2147483647 w 512"/>
              <a:gd name="T17" fmla="*/ 2147483647 h 784"/>
              <a:gd name="T18" fmla="*/ 2147483647 w 512"/>
              <a:gd name="T19" fmla="*/ 2147483647 h 784"/>
              <a:gd name="T20" fmla="*/ 2147483647 w 512"/>
              <a:gd name="T21" fmla="*/ 2147483647 h 784"/>
              <a:gd name="T22" fmla="*/ 2147483647 w 512"/>
              <a:gd name="T23" fmla="*/ 2147483647 h 784"/>
              <a:gd name="T24" fmla="*/ 2147483647 w 512"/>
              <a:gd name="T25" fmla="*/ 2147483647 h 784"/>
              <a:gd name="T26" fmla="*/ 2147483647 w 512"/>
              <a:gd name="T27" fmla="*/ 2147483647 h 784"/>
              <a:gd name="T28" fmla="*/ 2147483647 w 512"/>
              <a:gd name="T29" fmla="*/ 2147483647 h 784"/>
              <a:gd name="T30" fmla="*/ 2147483647 w 512"/>
              <a:gd name="T31" fmla="*/ 2147483647 h 784"/>
              <a:gd name="T32" fmla="*/ 2147483647 w 512"/>
              <a:gd name="T33" fmla="*/ 2147483647 h 784"/>
              <a:gd name="T34" fmla="*/ 2147483647 w 512"/>
              <a:gd name="T35" fmla="*/ 2147483647 h 784"/>
              <a:gd name="T36" fmla="*/ 2147483647 w 512"/>
              <a:gd name="T37" fmla="*/ 2147483647 h 784"/>
              <a:gd name="T38" fmla="*/ 2147483647 w 512"/>
              <a:gd name="T39" fmla="*/ 2147483647 h 784"/>
              <a:gd name="T40" fmla="*/ 2147483647 w 512"/>
              <a:gd name="T41" fmla="*/ 2147483647 h 784"/>
              <a:gd name="T42" fmla="*/ 2147483647 w 512"/>
              <a:gd name="T43" fmla="*/ 2147483647 h 784"/>
              <a:gd name="T44" fmla="*/ 2147483647 w 512"/>
              <a:gd name="T45" fmla="*/ 2147483647 h 784"/>
              <a:gd name="T46" fmla="*/ 2147483647 w 512"/>
              <a:gd name="T47" fmla="*/ 2147483647 h 784"/>
              <a:gd name="T48" fmla="*/ 2147483647 w 512"/>
              <a:gd name="T49" fmla="*/ 2147483647 h 784"/>
              <a:gd name="T50" fmla="*/ 2147483647 w 512"/>
              <a:gd name="T51" fmla="*/ 2147483647 h 784"/>
              <a:gd name="T52" fmla="*/ 2147483647 w 512"/>
              <a:gd name="T53" fmla="*/ 2147483647 h 784"/>
              <a:gd name="T54" fmla="*/ 2147483647 w 512"/>
              <a:gd name="T55" fmla="*/ 2147483647 h 784"/>
              <a:gd name="T56" fmla="*/ 2147483647 w 512"/>
              <a:gd name="T57" fmla="*/ 2147483647 h 784"/>
              <a:gd name="T58" fmla="*/ 2147483647 w 512"/>
              <a:gd name="T59" fmla="*/ 2147483647 h 784"/>
              <a:gd name="T60" fmla="*/ 2147483647 w 512"/>
              <a:gd name="T61" fmla="*/ 2147483647 h 784"/>
              <a:gd name="T62" fmla="*/ 2147483647 w 512"/>
              <a:gd name="T63" fmla="*/ 2147483647 h 784"/>
              <a:gd name="T64" fmla="*/ 2147483647 w 512"/>
              <a:gd name="T65" fmla="*/ 2147483647 h 784"/>
              <a:gd name="T66" fmla="*/ 0 w 512"/>
              <a:gd name="T67" fmla="*/ 2147483647 h 78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12"/>
              <a:gd name="T103" fmla="*/ 0 h 784"/>
              <a:gd name="T104" fmla="*/ 512 w 512"/>
              <a:gd name="T105" fmla="*/ 784 h 78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12" h="784">
                <a:moveTo>
                  <a:pt x="0" y="296"/>
                </a:moveTo>
                <a:lnTo>
                  <a:pt x="0" y="296"/>
                </a:lnTo>
                <a:lnTo>
                  <a:pt x="80" y="0"/>
                </a:lnTo>
                <a:lnTo>
                  <a:pt x="160" y="16"/>
                </a:lnTo>
                <a:lnTo>
                  <a:pt x="248" y="40"/>
                </a:lnTo>
                <a:lnTo>
                  <a:pt x="288" y="48"/>
                </a:lnTo>
                <a:lnTo>
                  <a:pt x="512" y="96"/>
                </a:lnTo>
                <a:lnTo>
                  <a:pt x="416" y="600"/>
                </a:lnTo>
                <a:lnTo>
                  <a:pt x="400" y="672"/>
                </a:lnTo>
                <a:lnTo>
                  <a:pt x="400" y="680"/>
                </a:lnTo>
                <a:lnTo>
                  <a:pt x="392" y="696"/>
                </a:lnTo>
                <a:lnTo>
                  <a:pt x="384" y="696"/>
                </a:lnTo>
                <a:lnTo>
                  <a:pt x="376" y="688"/>
                </a:lnTo>
                <a:lnTo>
                  <a:pt x="376" y="680"/>
                </a:lnTo>
                <a:lnTo>
                  <a:pt x="360" y="680"/>
                </a:lnTo>
                <a:lnTo>
                  <a:pt x="360" y="672"/>
                </a:lnTo>
                <a:lnTo>
                  <a:pt x="352" y="672"/>
                </a:lnTo>
                <a:lnTo>
                  <a:pt x="352" y="680"/>
                </a:lnTo>
                <a:lnTo>
                  <a:pt x="344" y="680"/>
                </a:lnTo>
                <a:lnTo>
                  <a:pt x="344" y="688"/>
                </a:lnTo>
                <a:lnTo>
                  <a:pt x="344" y="704"/>
                </a:lnTo>
                <a:lnTo>
                  <a:pt x="344" y="736"/>
                </a:lnTo>
                <a:lnTo>
                  <a:pt x="336" y="744"/>
                </a:lnTo>
                <a:lnTo>
                  <a:pt x="336" y="752"/>
                </a:lnTo>
                <a:lnTo>
                  <a:pt x="336" y="768"/>
                </a:lnTo>
                <a:lnTo>
                  <a:pt x="336" y="776"/>
                </a:lnTo>
                <a:lnTo>
                  <a:pt x="328" y="784"/>
                </a:lnTo>
                <a:lnTo>
                  <a:pt x="0" y="296"/>
                </a:lnTo>
                <a:close/>
              </a:path>
            </a:pathLst>
          </a:custGeom>
          <a:solidFill>
            <a:schemeClr val="tx2">
              <a:lumMod val="40000"/>
              <a:lumOff val="60000"/>
            </a:schemeClr>
          </a:solidFill>
          <a:ln w="6350">
            <a:solidFill>
              <a:srgbClr val="000000"/>
            </a:solidFill>
            <a:round/>
            <a:headEnd/>
            <a:tailEnd/>
          </a:ln>
        </p:spPr>
        <p:txBody>
          <a:bodyPr/>
          <a:lstStyle/>
          <a:p>
            <a:endParaRPr lang="en-US"/>
          </a:p>
        </p:txBody>
      </p:sp>
      <p:sp>
        <p:nvSpPr>
          <p:cNvPr id="37" name="Freeform 34"/>
          <p:cNvSpPr>
            <a:spLocks/>
          </p:cNvSpPr>
          <p:nvPr/>
        </p:nvSpPr>
        <p:spPr bwMode="auto">
          <a:xfrm>
            <a:off x="2164672" y="2692126"/>
            <a:ext cx="739703" cy="938964"/>
          </a:xfrm>
          <a:custGeom>
            <a:avLst/>
            <a:gdLst>
              <a:gd name="T0" fmla="*/ 2147483647 w 448"/>
              <a:gd name="T1" fmla="*/ 2147483647 h 568"/>
              <a:gd name="T2" fmla="*/ 2147483647 w 448"/>
              <a:gd name="T3" fmla="*/ 2147483647 h 568"/>
              <a:gd name="T4" fmla="*/ 2147483647 w 448"/>
              <a:gd name="T5" fmla="*/ 2147483647 h 568"/>
              <a:gd name="T6" fmla="*/ 2147483647 w 448"/>
              <a:gd name="T7" fmla="*/ 2147483647 h 568"/>
              <a:gd name="T8" fmla="*/ 2147483647 w 448"/>
              <a:gd name="T9" fmla="*/ 2147483647 h 568"/>
              <a:gd name="T10" fmla="*/ 2147483647 w 448"/>
              <a:gd name="T11" fmla="*/ 2147483647 h 568"/>
              <a:gd name="T12" fmla="*/ 2147483647 w 448"/>
              <a:gd name="T13" fmla="*/ 0 h 568"/>
              <a:gd name="T14" fmla="*/ 2147483647 w 448"/>
              <a:gd name="T15" fmla="*/ 0 h 568"/>
              <a:gd name="T16" fmla="*/ 0 w 448"/>
              <a:gd name="T17" fmla="*/ 2147483647 h 568"/>
              <a:gd name="T18" fmla="*/ 0 w 448"/>
              <a:gd name="T19" fmla="*/ 2147483647 h 568"/>
              <a:gd name="T20" fmla="*/ 2147483647 w 448"/>
              <a:gd name="T21" fmla="*/ 2147483647 h 568"/>
              <a:gd name="T22" fmla="*/ 2147483647 w 448"/>
              <a:gd name="T23" fmla="*/ 2147483647 h 568"/>
              <a:gd name="T24" fmla="*/ 2147483647 w 448"/>
              <a:gd name="T25" fmla="*/ 2147483647 h 5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8"/>
              <a:gd name="T40" fmla="*/ 0 h 568"/>
              <a:gd name="T41" fmla="*/ 448 w 448"/>
              <a:gd name="T42" fmla="*/ 568 h 5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8" h="568">
                <a:moveTo>
                  <a:pt x="448" y="160"/>
                </a:moveTo>
                <a:lnTo>
                  <a:pt x="448" y="160"/>
                </a:lnTo>
                <a:lnTo>
                  <a:pt x="296" y="136"/>
                </a:lnTo>
                <a:lnTo>
                  <a:pt x="312" y="40"/>
                </a:lnTo>
                <a:lnTo>
                  <a:pt x="96" y="0"/>
                </a:lnTo>
                <a:lnTo>
                  <a:pt x="0" y="504"/>
                </a:lnTo>
                <a:lnTo>
                  <a:pt x="392" y="568"/>
                </a:lnTo>
                <a:lnTo>
                  <a:pt x="448" y="160"/>
                </a:lnTo>
                <a:close/>
              </a:path>
            </a:pathLst>
          </a:custGeom>
          <a:solidFill>
            <a:schemeClr val="tx2">
              <a:lumMod val="20000"/>
              <a:lumOff val="80000"/>
            </a:schemeClr>
          </a:solidFill>
          <a:ln w="6350">
            <a:solidFill>
              <a:srgbClr val="000000"/>
            </a:solidFill>
            <a:round/>
            <a:headEnd/>
            <a:tailEnd/>
          </a:ln>
        </p:spPr>
        <p:txBody>
          <a:bodyPr/>
          <a:lstStyle/>
          <a:p>
            <a:endParaRPr lang="en-US"/>
          </a:p>
        </p:txBody>
      </p:sp>
      <p:sp>
        <p:nvSpPr>
          <p:cNvPr id="38" name="Freeform 35"/>
          <p:cNvSpPr>
            <a:spLocks/>
          </p:cNvSpPr>
          <p:nvPr/>
        </p:nvSpPr>
        <p:spPr bwMode="auto">
          <a:xfrm>
            <a:off x="1912370" y="3526441"/>
            <a:ext cx="900258" cy="1043611"/>
          </a:xfrm>
          <a:custGeom>
            <a:avLst/>
            <a:gdLst>
              <a:gd name="T0" fmla="*/ 2147483647 w 544"/>
              <a:gd name="T1" fmla="*/ 2147483647 h 632"/>
              <a:gd name="T2" fmla="*/ 2147483647 w 544"/>
              <a:gd name="T3" fmla="*/ 2147483647 h 632"/>
              <a:gd name="T4" fmla="*/ 2147483647 w 544"/>
              <a:gd name="T5" fmla="*/ 2147483647 h 632"/>
              <a:gd name="T6" fmla="*/ 2147483647 w 544"/>
              <a:gd name="T7" fmla="*/ 2147483647 h 632"/>
              <a:gd name="T8" fmla="*/ 2147483647 w 544"/>
              <a:gd name="T9" fmla="*/ 2147483647 h 632"/>
              <a:gd name="T10" fmla="*/ 2147483647 w 544"/>
              <a:gd name="T11" fmla="*/ 2147483647 h 632"/>
              <a:gd name="T12" fmla="*/ 2147483647 w 544"/>
              <a:gd name="T13" fmla="*/ 2147483647 h 632"/>
              <a:gd name="T14" fmla="*/ 2147483647 w 544"/>
              <a:gd name="T15" fmla="*/ 2147483647 h 632"/>
              <a:gd name="T16" fmla="*/ 2147483647 w 544"/>
              <a:gd name="T17" fmla="*/ 2147483647 h 632"/>
              <a:gd name="T18" fmla="*/ 2147483647 w 544"/>
              <a:gd name="T19" fmla="*/ 2147483647 h 632"/>
              <a:gd name="T20" fmla="*/ 2147483647 w 544"/>
              <a:gd name="T21" fmla="*/ 2147483647 h 632"/>
              <a:gd name="T22" fmla="*/ 2147483647 w 544"/>
              <a:gd name="T23" fmla="*/ 2147483647 h 632"/>
              <a:gd name="T24" fmla="*/ 2147483647 w 544"/>
              <a:gd name="T25" fmla="*/ 2147483647 h 632"/>
              <a:gd name="T26" fmla="*/ 2147483647 w 544"/>
              <a:gd name="T27" fmla="*/ 2147483647 h 632"/>
              <a:gd name="T28" fmla="*/ 2147483647 w 544"/>
              <a:gd name="T29" fmla="*/ 2147483647 h 632"/>
              <a:gd name="T30" fmla="*/ 2147483647 w 544"/>
              <a:gd name="T31" fmla="*/ 2147483647 h 632"/>
              <a:gd name="T32" fmla="*/ 2147483647 w 544"/>
              <a:gd name="T33" fmla="*/ 2147483647 h 632"/>
              <a:gd name="T34" fmla="*/ 2147483647 w 544"/>
              <a:gd name="T35" fmla="*/ 2147483647 h 632"/>
              <a:gd name="T36" fmla="*/ 2147483647 w 544"/>
              <a:gd name="T37" fmla="*/ 2147483647 h 632"/>
              <a:gd name="T38" fmla="*/ 2147483647 w 544"/>
              <a:gd name="T39" fmla="*/ 2147483647 h 632"/>
              <a:gd name="T40" fmla="*/ 2147483647 w 544"/>
              <a:gd name="T41" fmla="*/ 2147483647 h 632"/>
              <a:gd name="T42" fmla="*/ 2147483647 w 544"/>
              <a:gd name="T43" fmla="*/ 2147483647 h 632"/>
              <a:gd name="T44" fmla="*/ 2147483647 w 544"/>
              <a:gd name="T45" fmla="*/ 2147483647 h 632"/>
              <a:gd name="T46" fmla="*/ 2147483647 w 544"/>
              <a:gd name="T47" fmla="*/ 2147483647 h 632"/>
              <a:gd name="T48" fmla="*/ 2147483647 w 544"/>
              <a:gd name="T49" fmla="*/ 2147483647 h 632"/>
              <a:gd name="T50" fmla="*/ 2147483647 w 544"/>
              <a:gd name="T51" fmla="*/ 2147483647 h 632"/>
              <a:gd name="T52" fmla="*/ 2147483647 w 544"/>
              <a:gd name="T53" fmla="*/ 0 h 632"/>
              <a:gd name="T54" fmla="*/ 2147483647 w 544"/>
              <a:gd name="T55" fmla="*/ 2147483647 h 632"/>
              <a:gd name="T56" fmla="*/ 2147483647 w 544"/>
              <a:gd name="T57" fmla="*/ 2147483647 h 632"/>
              <a:gd name="T58" fmla="*/ 2147483647 w 544"/>
              <a:gd name="T59" fmla="*/ 2147483647 h 632"/>
              <a:gd name="T60" fmla="*/ 0 w 544"/>
              <a:gd name="T61" fmla="*/ 2147483647 h 632"/>
              <a:gd name="T62" fmla="*/ 2147483647 w 544"/>
              <a:gd name="T63" fmla="*/ 2147483647 h 632"/>
              <a:gd name="T64" fmla="*/ 2147483647 w 544"/>
              <a:gd name="T65" fmla="*/ 2147483647 h 6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44"/>
              <a:gd name="T100" fmla="*/ 0 h 632"/>
              <a:gd name="T101" fmla="*/ 544 w 544"/>
              <a:gd name="T102" fmla="*/ 632 h 6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44" h="632">
                <a:moveTo>
                  <a:pt x="24" y="416"/>
                </a:moveTo>
                <a:lnTo>
                  <a:pt x="32" y="416"/>
                </a:lnTo>
                <a:lnTo>
                  <a:pt x="32" y="392"/>
                </a:lnTo>
                <a:lnTo>
                  <a:pt x="24" y="384"/>
                </a:lnTo>
                <a:lnTo>
                  <a:pt x="24" y="368"/>
                </a:lnTo>
                <a:lnTo>
                  <a:pt x="24" y="360"/>
                </a:lnTo>
                <a:lnTo>
                  <a:pt x="24" y="352"/>
                </a:lnTo>
                <a:lnTo>
                  <a:pt x="40" y="344"/>
                </a:lnTo>
                <a:lnTo>
                  <a:pt x="48" y="336"/>
                </a:lnTo>
                <a:lnTo>
                  <a:pt x="48" y="320"/>
                </a:lnTo>
                <a:lnTo>
                  <a:pt x="48" y="312"/>
                </a:lnTo>
                <a:lnTo>
                  <a:pt x="48" y="304"/>
                </a:lnTo>
                <a:lnTo>
                  <a:pt x="48" y="296"/>
                </a:lnTo>
                <a:lnTo>
                  <a:pt x="72" y="280"/>
                </a:lnTo>
                <a:lnTo>
                  <a:pt x="88" y="280"/>
                </a:lnTo>
                <a:lnTo>
                  <a:pt x="88" y="272"/>
                </a:lnTo>
                <a:lnTo>
                  <a:pt x="88" y="264"/>
                </a:lnTo>
                <a:lnTo>
                  <a:pt x="80" y="248"/>
                </a:lnTo>
                <a:lnTo>
                  <a:pt x="80" y="232"/>
                </a:lnTo>
                <a:lnTo>
                  <a:pt x="64" y="208"/>
                </a:lnTo>
                <a:lnTo>
                  <a:pt x="64" y="200"/>
                </a:lnTo>
                <a:lnTo>
                  <a:pt x="64" y="184"/>
                </a:lnTo>
                <a:lnTo>
                  <a:pt x="72" y="176"/>
                </a:lnTo>
                <a:lnTo>
                  <a:pt x="72" y="168"/>
                </a:lnTo>
                <a:lnTo>
                  <a:pt x="72" y="152"/>
                </a:lnTo>
                <a:lnTo>
                  <a:pt x="72" y="144"/>
                </a:lnTo>
                <a:lnTo>
                  <a:pt x="80" y="136"/>
                </a:lnTo>
                <a:lnTo>
                  <a:pt x="80" y="104"/>
                </a:lnTo>
                <a:lnTo>
                  <a:pt x="80" y="88"/>
                </a:lnTo>
                <a:lnTo>
                  <a:pt x="80" y="80"/>
                </a:lnTo>
                <a:lnTo>
                  <a:pt x="88" y="80"/>
                </a:lnTo>
                <a:lnTo>
                  <a:pt x="88" y="72"/>
                </a:lnTo>
                <a:lnTo>
                  <a:pt x="96" y="72"/>
                </a:lnTo>
                <a:lnTo>
                  <a:pt x="96" y="80"/>
                </a:lnTo>
                <a:lnTo>
                  <a:pt x="112" y="80"/>
                </a:lnTo>
                <a:lnTo>
                  <a:pt x="112" y="88"/>
                </a:lnTo>
                <a:lnTo>
                  <a:pt x="120" y="96"/>
                </a:lnTo>
                <a:lnTo>
                  <a:pt x="128" y="96"/>
                </a:lnTo>
                <a:lnTo>
                  <a:pt x="136" y="80"/>
                </a:lnTo>
                <a:lnTo>
                  <a:pt x="136" y="72"/>
                </a:lnTo>
                <a:lnTo>
                  <a:pt x="152" y="0"/>
                </a:lnTo>
                <a:lnTo>
                  <a:pt x="544" y="64"/>
                </a:lnTo>
                <a:lnTo>
                  <a:pt x="464" y="632"/>
                </a:lnTo>
                <a:lnTo>
                  <a:pt x="296" y="608"/>
                </a:lnTo>
                <a:lnTo>
                  <a:pt x="0" y="440"/>
                </a:lnTo>
                <a:lnTo>
                  <a:pt x="16" y="416"/>
                </a:lnTo>
                <a:lnTo>
                  <a:pt x="24" y="416"/>
                </a:lnTo>
                <a:close/>
              </a:path>
            </a:pathLst>
          </a:custGeom>
          <a:solidFill>
            <a:schemeClr val="tx2">
              <a:lumMod val="40000"/>
              <a:lumOff val="60000"/>
            </a:schemeClr>
          </a:solidFill>
          <a:ln w="6350">
            <a:solidFill>
              <a:srgbClr val="000000"/>
            </a:solidFill>
            <a:round/>
            <a:headEnd/>
            <a:tailEnd/>
          </a:ln>
        </p:spPr>
        <p:txBody>
          <a:bodyPr/>
          <a:lstStyle/>
          <a:p>
            <a:endParaRPr lang="en-US"/>
          </a:p>
        </p:txBody>
      </p:sp>
      <p:sp>
        <p:nvSpPr>
          <p:cNvPr id="39" name="Freeform 36"/>
          <p:cNvSpPr>
            <a:spLocks/>
          </p:cNvSpPr>
          <p:nvPr/>
        </p:nvSpPr>
        <p:spPr bwMode="auto">
          <a:xfrm>
            <a:off x="1952509" y="1476490"/>
            <a:ext cx="794177" cy="1281578"/>
          </a:xfrm>
          <a:custGeom>
            <a:avLst/>
            <a:gdLst>
              <a:gd name="T0" fmla="*/ 2147483647 w 480"/>
              <a:gd name="T1" fmla="*/ 2147483647 h 776"/>
              <a:gd name="T2" fmla="*/ 2147483647 w 480"/>
              <a:gd name="T3" fmla="*/ 2147483647 h 776"/>
              <a:gd name="T4" fmla="*/ 2147483647 w 480"/>
              <a:gd name="T5" fmla="*/ 2147483647 h 776"/>
              <a:gd name="T6" fmla="*/ 2147483647 w 480"/>
              <a:gd name="T7" fmla="*/ 2147483647 h 776"/>
              <a:gd name="T8" fmla="*/ 2147483647 w 480"/>
              <a:gd name="T9" fmla="*/ 2147483647 h 776"/>
              <a:gd name="T10" fmla="*/ 2147483647 w 480"/>
              <a:gd name="T11" fmla="*/ 2147483647 h 776"/>
              <a:gd name="T12" fmla="*/ 2147483647 w 480"/>
              <a:gd name="T13" fmla="*/ 2147483647 h 776"/>
              <a:gd name="T14" fmla="*/ 2147483647 w 480"/>
              <a:gd name="T15" fmla="*/ 2147483647 h 776"/>
              <a:gd name="T16" fmla="*/ 2147483647 w 480"/>
              <a:gd name="T17" fmla="*/ 2147483647 h 776"/>
              <a:gd name="T18" fmla="*/ 2147483647 w 480"/>
              <a:gd name="T19" fmla="*/ 2147483647 h 776"/>
              <a:gd name="T20" fmla="*/ 2147483647 w 480"/>
              <a:gd name="T21" fmla="*/ 2147483647 h 776"/>
              <a:gd name="T22" fmla="*/ 2147483647 w 480"/>
              <a:gd name="T23" fmla="*/ 2147483647 h 776"/>
              <a:gd name="T24" fmla="*/ 2147483647 w 480"/>
              <a:gd name="T25" fmla="*/ 2147483647 h 776"/>
              <a:gd name="T26" fmla="*/ 2147483647 w 480"/>
              <a:gd name="T27" fmla="*/ 2147483647 h 776"/>
              <a:gd name="T28" fmla="*/ 2147483647 w 480"/>
              <a:gd name="T29" fmla="*/ 2147483647 h 776"/>
              <a:gd name="T30" fmla="*/ 2147483647 w 480"/>
              <a:gd name="T31" fmla="*/ 2147483647 h 776"/>
              <a:gd name="T32" fmla="*/ 2147483647 w 480"/>
              <a:gd name="T33" fmla="*/ 2147483647 h 776"/>
              <a:gd name="T34" fmla="*/ 2147483647 w 480"/>
              <a:gd name="T35" fmla="*/ 2147483647 h 776"/>
              <a:gd name="T36" fmla="*/ 2147483647 w 480"/>
              <a:gd name="T37" fmla="*/ 2147483647 h 776"/>
              <a:gd name="T38" fmla="*/ 2147483647 w 480"/>
              <a:gd name="T39" fmla="*/ 2147483647 h 776"/>
              <a:gd name="T40" fmla="*/ 2147483647 w 480"/>
              <a:gd name="T41" fmla="*/ 2147483647 h 776"/>
              <a:gd name="T42" fmla="*/ 2147483647 w 480"/>
              <a:gd name="T43" fmla="*/ 2147483647 h 776"/>
              <a:gd name="T44" fmla="*/ 2147483647 w 480"/>
              <a:gd name="T45" fmla="*/ 2147483647 h 776"/>
              <a:gd name="T46" fmla="*/ 2147483647 w 480"/>
              <a:gd name="T47" fmla="*/ 2147483647 h 776"/>
              <a:gd name="T48" fmla="*/ 2147483647 w 480"/>
              <a:gd name="T49" fmla="*/ 2147483647 h 776"/>
              <a:gd name="T50" fmla="*/ 2147483647 w 480"/>
              <a:gd name="T51" fmla="*/ 2147483647 h 776"/>
              <a:gd name="T52" fmla="*/ 2147483647 w 480"/>
              <a:gd name="T53" fmla="*/ 2147483647 h 776"/>
              <a:gd name="T54" fmla="*/ 2147483647 w 480"/>
              <a:gd name="T55" fmla="*/ 2147483647 h 776"/>
              <a:gd name="T56" fmla="*/ 2147483647 w 480"/>
              <a:gd name="T57" fmla="*/ 2147483647 h 776"/>
              <a:gd name="T58" fmla="*/ 2147483647 w 480"/>
              <a:gd name="T59" fmla="*/ 2147483647 h 776"/>
              <a:gd name="T60" fmla="*/ 2147483647 w 480"/>
              <a:gd name="T61" fmla="*/ 2147483647 h 776"/>
              <a:gd name="T62" fmla="*/ 2147483647 w 480"/>
              <a:gd name="T63" fmla="*/ 2147483647 h 776"/>
              <a:gd name="T64" fmla="*/ 2147483647 w 480"/>
              <a:gd name="T65" fmla="*/ 2147483647 h 776"/>
              <a:gd name="T66" fmla="*/ 2147483647 w 480"/>
              <a:gd name="T67" fmla="*/ 2147483647 h 776"/>
              <a:gd name="T68" fmla="*/ 2147483647 w 480"/>
              <a:gd name="T69" fmla="*/ 2147483647 h 776"/>
              <a:gd name="T70" fmla="*/ 2147483647 w 480"/>
              <a:gd name="T71" fmla="*/ 2147483647 h 776"/>
              <a:gd name="T72" fmla="*/ 2147483647 w 480"/>
              <a:gd name="T73" fmla="*/ 2147483647 h 776"/>
              <a:gd name="T74" fmla="*/ 0 w 480"/>
              <a:gd name="T75" fmla="*/ 2147483647 h 776"/>
              <a:gd name="T76" fmla="*/ 2147483647 w 480"/>
              <a:gd name="T77" fmla="*/ 2147483647 h 776"/>
              <a:gd name="T78" fmla="*/ 2147483647 w 480"/>
              <a:gd name="T79" fmla="*/ 2147483647 h 776"/>
              <a:gd name="T80" fmla="*/ 2147483647 w 480"/>
              <a:gd name="T81" fmla="*/ 2147483647 h 776"/>
              <a:gd name="T82" fmla="*/ 2147483647 w 480"/>
              <a:gd name="T83" fmla="*/ 2147483647 h 776"/>
              <a:gd name="T84" fmla="*/ 2147483647 w 480"/>
              <a:gd name="T85" fmla="*/ 2147483647 h 776"/>
              <a:gd name="T86" fmla="*/ 2147483647 w 480"/>
              <a:gd name="T87" fmla="*/ 2147483647 h 776"/>
              <a:gd name="T88" fmla="*/ 2147483647 w 480"/>
              <a:gd name="T89" fmla="*/ 2147483647 h 776"/>
              <a:gd name="T90" fmla="*/ 2147483647 w 480"/>
              <a:gd name="T91" fmla="*/ 2147483647 h 776"/>
              <a:gd name="T92" fmla="*/ 2147483647 w 480"/>
              <a:gd name="T93" fmla="*/ 2147483647 h 776"/>
              <a:gd name="T94" fmla="*/ 2147483647 w 480"/>
              <a:gd name="T95" fmla="*/ 2147483647 h 776"/>
              <a:gd name="T96" fmla="*/ 2147483647 w 480"/>
              <a:gd name="T97" fmla="*/ 2147483647 h 776"/>
              <a:gd name="T98" fmla="*/ 2147483647 w 480"/>
              <a:gd name="T99" fmla="*/ 0 h 776"/>
              <a:gd name="T100" fmla="*/ 2147483647 w 480"/>
              <a:gd name="T101" fmla="*/ 2147483647 h 77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80"/>
              <a:gd name="T154" fmla="*/ 0 h 776"/>
              <a:gd name="T155" fmla="*/ 480 w 480"/>
              <a:gd name="T156" fmla="*/ 776 h 77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80" h="776">
                <a:moveTo>
                  <a:pt x="200" y="112"/>
                </a:moveTo>
                <a:lnTo>
                  <a:pt x="200" y="112"/>
                </a:lnTo>
                <a:lnTo>
                  <a:pt x="208" y="128"/>
                </a:lnTo>
                <a:lnTo>
                  <a:pt x="216" y="152"/>
                </a:lnTo>
                <a:lnTo>
                  <a:pt x="216" y="160"/>
                </a:lnTo>
                <a:lnTo>
                  <a:pt x="208" y="160"/>
                </a:lnTo>
                <a:lnTo>
                  <a:pt x="216" y="168"/>
                </a:lnTo>
                <a:lnTo>
                  <a:pt x="208" y="168"/>
                </a:lnTo>
                <a:lnTo>
                  <a:pt x="208" y="176"/>
                </a:lnTo>
                <a:lnTo>
                  <a:pt x="224" y="184"/>
                </a:lnTo>
                <a:lnTo>
                  <a:pt x="224" y="192"/>
                </a:lnTo>
                <a:lnTo>
                  <a:pt x="240" y="192"/>
                </a:lnTo>
                <a:lnTo>
                  <a:pt x="248" y="232"/>
                </a:lnTo>
                <a:lnTo>
                  <a:pt x="248" y="248"/>
                </a:lnTo>
                <a:lnTo>
                  <a:pt x="256" y="248"/>
                </a:lnTo>
                <a:lnTo>
                  <a:pt x="256" y="256"/>
                </a:lnTo>
                <a:lnTo>
                  <a:pt x="264" y="256"/>
                </a:lnTo>
                <a:lnTo>
                  <a:pt x="272" y="264"/>
                </a:lnTo>
                <a:lnTo>
                  <a:pt x="288" y="264"/>
                </a:lnTo>
                <a:lnTo>
                  <a:pt x="288" y="272"/>
                </a:lnTo>
                <a:lnTo>
                  <a:pt x="280" y="288"/>
                </a:lnTo>
                <a:lnTo>
                  <a:pt x="280" y="296"/>
                </a:lnTo>
                <a:lnTo>
                  <a:pt x="272" y="304"/>
                </a:lnTo>
                <a:lnTo>
                  <a:pt x="272" y="312"/>
                </a:lnTo>
                <a:lnTo>
                  <a:pt x="272" y="320"/>
                </a:lnTo>
                <a:lnTo>
                  <a:pt x="264" y="328"/>
                </a:lnTo>
                <a:lnTo>
                  <a:pt x="272" y="336"/>
                </a:lnTo>
                <a:lnTo>
                  <a:pt x="264" y="344"/>
                </a:lnTo>
                <a:lnTo>
                  <a:pt x="256" y="344"/>
                </a:lnTo>
                <a:lnTo>
                  <a:pt x="256" y="360"/>
                </a:lnTo>
                <a:lnTo>
                  <a:pt x="256" y="368"/>
                </a:lnTo>
                <a:lnTo>
                  <a:pt x="256" y="376"/>
                </a:lnTo>
                <a:lnTo>
                  <a:pt x="264" y="376"/>
                </a:lnTo>
                <a:lnTo>
                  <a:pt x="264" y="384"/>
                </a:lnTo>
                <a:lnTo>
                  <a:pt x="280" y="384"/>
                </a:lnTo>
                <a:lnTo>
                  <a:pt x="296" y="368"/>
                </a:lnTo>
                <a:lnTo>
                  <a:pt x="304" y="368"/>
                </a:lnTo>
                <a:lnTo>
                  <a:pt x="304" y="384"/>
                </a:lnTo>
                <a:lnTo>
                  <a:pt x="304" y="392"/>
                </a:lnTo>
                <a:lnTo>
                  <a:pt x="304" y="408"/>
                </a:lnTo>
                <a:lnTo>
                  <a:pt x="312" y="424"/>
                </a:lnTo>
                <a:lnTo>
                  <a:pt x="320" y="440"/>
                </a:lnTo>
                <a:lnTo>
                  <a:pt x="320" y="448"/>
                </a:lnTo>
                <a:lnTo>
                  <a:pt x="312" y="448"/>
                </a:lnTo>
                <a:lnTo>
                  <a:pt x="312" y="456"/>
                </a:lnTo>
                <a:lnTo>
                  <a:pt x="320" y="464"/>
                </a:lnTo>
                <a:lnTo>
                  <a:pt x="328" y="464"/>
                </a:lnTo>
                <a:lnTo>
                  <a:pt x="336" y="480"/>
                </a:lnTo>
                <a:lnTo>
                  <a:pt x="336" y="488"/>
                </a:lnTo>
                <a:lnTo>
                  <a:pt x="344" y="512"/>
                </a:lnTo>
                <a:lnTo>
                  <a:pt x="344" y="520"/>
                </a:lnTo>
                <a:lnTo>
                  <a:pt x="352" y="520"/>
                </a:lnTo>
                <a:lnTo>
                  <a:pt x="352" y="512"/>
                </a:lnTo>
                <a:lnTo>
                  <a:pt x="360" y="504"/>
                </a:lnTo>
                <a:lnTo>
                  <a:pt x="368" y="504"/>
                </a:lnTo>
                <a:lnTo>
                  <a:pt x="376" y="512"/>
                </a:lnTo>
                <a:lnTo>
                  <a:pt x="384" y="512"/>
                </a:lnTo>
                <a:lnTo>
                  <a:pt x="392" y="504"/>
                </a:lnTo>
                <a:lnTo>
                  <a:pt x="400" y="504"/>
                </a:lnTo>
                <a:lnTo>
                  <a:pt x="400" y="512"/>
                </a:lnTo>
                <a:lnTo>
                  <a:pt x="408" y="512"/>
                </a:lnTo>
                <a:lnTo>
                  <a:pt x="424" y="504"/>
                </a:lnTo>
                <a:lnTo>
                  <a:pt x="432" y="512"/>
                </a:lnTo>
                <a:lnTo>
                  <a:pt x="440" y="512"/>
                </a:lnTo>
                <a:lnTo>
                  <a:pt x="448" y="512"/>
                </a:lnTo>
                <a:lnTo>
                  <a:pt x="456" y="496"/>
                </a:lnTo>
                <a:lnTo>
                  <a:pt x="464" y="496"/>
                </a:lnTo>
                <a:lnTo>
                  <a:pt x="472" y="512"/>
                </a:lnTo>
                <a:lnTo>
                  <a:pt x="480" y="528"/>
                </a:lnTo>
                <a:lnTo>
                  <a:pt x="440" y="776"/>
                </a:lnTo>
                <a:lnTo>
                  <a:pt x="224" y="736"/>
                </a:lnTo>
                <a:lnTo>
                  <a:pt x="176" y="728"/>
                </a:lnTo>
                <a:lnTo>
                  <a:pt x="72" y="704"/>
                </a:lnTo>
                <a:lnTo>
                  <a:pt x="0" y="688"/>
                </a:lnTo>
                <a:lnTo>
                  <a:pt x="40" y="536"/>
                </a:lnTo>
                <a:lnTo>
                  <a:pt x="40" y="520"/>
                </a:lnTo>
                <a:lnTo>
                  <a:pt x="56" y="496"/>
                </a:lnTo>
                <a:lnTo>
                  <a:pt x="56" y="488"/>
                </a:lnTo>
                <a:lnTo>
                  <a:pt x="56" y="480"/>
                </a:lnTo>
                <a:lnTo>
                  <a:pt x="56" y="472"/>
                </a:lnTo>
                <a:lnTo>
                  <a:pt x="40" y="464"/>
                </a:lnTo>
                <a:lnTo>
                  <a:pt x="40" y="456"/>
                </a:lnTo>
                <a:lnTo>
                  <a:pt x="48" y="448"/>
                </a:lnTo>
                <a:lnTo>
                  <a:pt x="48" y="432"/>
                </a:lnTo>
                <a:lnTo>
                  <a:pt x="72" y="408"/>
                </a:lnTo>
                <a:lnTo>
                  <a:pt x="80" y="400"/>
                </a:lnTo>
                <a:lnTo>
                  <a:pt x="80" y="392"/>
                </a:lnTo>
                <a:lnTo>
                  <a:pt x="120" y="344"/>
                </a:lnTo>
                <a:lnTo>
                  <a:pt x="120" y="336"/>
                </a:lnTo>
                <a:lnTo>
                  <a:pt x="120" y="328"/>
                </a:lnTo>
                <a:lnTo>
                  <a:pt x="112" y="320"/>
                </a:lnTo>
                <a:lnTo>
                  <a:pt x="96" y="296"/>
                </a:lnTo>
                <a:lnTo>
                  <a:pt x="96" y="288"/>
                </a:lnTo>
                <a:lnTo>
                  <a:pt x="104" y="280"/>
                </a:lnTo>
                <a:lnTo>
                  <a:pt x="104" y="272"/>
                </a:lnTo>
                <a:lnTo>
                  <a:pt x="96" y="256"/>
                </a:lnTo>
                <a:lnTo>
                  <a:pt x="104" y="248"/>
                </a:lnTo>
                <a:lnTo>
                  <a:pt x="152" y="0"/>
                </a:lnTo>
                <a:lnTo>
                  <a:pt x="216" y="16"/>
                </a:lnTo>
                <a:lnTo>
                  <a:pt x="200" y="112"/>
                </a:lnTo>
                <a:close/>
              </a:path>
            </a:pathLst>
          </a:custGeom>
          <a:solidFill>
            <a:schemeClr val="tx2">
              <a:lumMod val="20000"/>
              <a:lumOff val="80000"/>
            </a:schemeClr>
          </a:solidFill>
          <a:ln w="6350">
            <a:solidFill>
              <a:srgbClr val="000000"/>
            </a:solidFill>
            <a:round/>
            <a:headEnd/>
            <a:tailEnd/>
          </a:ln>
        </p:spPr>
        <p:txBody>
          <a:bodyPr/>
          <a:lstStyle/>
          <a:p>
            <a:endParaRPr lang="en-US"/>
          </a:p>
        </p:txBody>
      </p:sp>
      <p:sp>
        <p:nvSpPr>
          <p:cNvPr id="40" name="Freeform 37"/>
          <p:cNvSpPr>
            <a:spLocks/>
          </p:cNvSpPr>
          <p:nvPr/>
        </p:nvSpPr>
        <p:spPr bwMode="auto">
          <a:xfrm>
            <a:off x="2653507" y="2256332"/>
            <a:ext cx="926062" cy="766940"/>
          </a:xfrm>
          <a:custGeom>
            <a:avLst/>
            <a:gdLst>
              <a:gd name="T0" fmla="*/ 2147483647 w 560"/>
              <a:gd name="T1" fmla="*/ 2147483647 h 464"/>
              <a:gd name="T2" fmla="*/ 2147483647 w 560"/>
              <a:gd name="T3" fmla="*/ 2147483647 h 464"/>
              <a:gd name="T4" fmla="*/ 0 w 560"/>
              <a:gd name="T5" fmla="*/ 2147483647 h 464"/>
              <a:gd name="T6" fmla="*/ 0 w 560"/>
              <a:gd name="T7" fmla="*/ 2147483647 h 464"/>
              <a:gd name="T8" fmla="*/ 2147483647 w 560"/>
              <a:gd name="T9" fmla="*/ 2147483647 h 464"/>
              <a:gd name="T10" fmla="*/ 2147483647 w 560"/>
              <a:gd name="T11" fmla="*/ 2147483647 h 464"/>
              <a:gd name="T12" fmla="*/ 2147483647 w 560"/>
              <a:gd name="T13" fmla="*/ 0 h 464"/>
              <a:gd name="T14" fmla="*/ 2147483647 w 560"/>
              <a:gd name="T15" fmla="*/ 0 h 464"/>
              <a:gd name="T16" fmla="*/ 2147483647 w 560"/>
              <a:gd name="T17" fmla="*/ 2147483647 h 464"/>
              <a:gd name="T18" fmla="*/ 2147483647 w 560"/>
              <a:gd name="T19" fmla="*/ 2147483647 h 464"/>
              <a:gd name="T20" fmla="*/ 2147483647 w 560"/>
              <a:gd name="T21" fmla="*/ 2147483647 h 464"/>
              <a:gd name="T22" fmla="*/ 2147483647 w 560"/>
              <a:gd name="T23" fmla="*/ 2147483647 h 464"/>
              <a:gd name="T24" fmla="*/ 2147483647 w 560"/>
              <a:gd name="T25" fmla="*/ 2147483647 h 464"/>
              <a:gd name="T26" fmla="*/ 2147483647 w 560"/>
              <a:gd name="T27" fmla="*/ 2147483647 h 464"/>
              <a:gd name="T28" fmla="*/ 2147483647 w 560"/>
              <a:gd name="T29" fmla="*/ 2147483647 h 464"/>
              <a:gd name="T30" fmla="*/ 2147483647 w 560"/>
              <a:gd name="T31" fmla="*/ 2147483647 h 464"/>
              <a:gd name="T32" fmla="*/ 2147483647 w 560"/>
              <a:gd name="T33" fmla="*/ 2147483647 h 464"/>
              <a:gd name="T34" fmla="*/ 2147483647 w 560"/>
              <a:gd name="T35" fmla="*/ 2147483647 h 464"/>
              <a:gd name="T36" fmla="*/ 2147483647 w 560"/>
              <a:gd name="T37" fmla="*/ 2147483647 h 4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60"/>
              <a:gd name="T58" fmla="*/ 0 h 464"/>
              <a:gd name="T59" fmla="*/ 560 w 560"/>
              <a:gd name="T60" fmla="*/ 464 h 4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60" h="464">
                <a:moveTo>
                  <a:pt x="144" y="424"/>
                </a:moveTo>
                <a:lnTo>
                  <a:pt x="32" y="408"/>
                </a:lnTo>
                <a:lnTo>
                  <a:pt x="0" y="400"/>
                </a:lnTo>
                <a:lnTo>
                  <a:pt x="16" y="304"/>
                </a:lnTo>
                <a:lnTo>
                  <a:pt x="56" y="56"/>
                </a:lnTo>
                <a:lnTo>
                  <a:pt x="64" y="0"/>
                </a:lnTo>
                <a:lnTo>
                  <a:pt x="144" y="16"/>
                </a:lnTo>
                <a:lnTo>
                  <a:pt x="344" y="40"/>
                </a:lnTo>
                <a:lnTo>
                  <a:pt x="560" y="64"/>
                </a:lnTo>
                <a:lnTo>
                  <a:pt x="544" y="264"/>
                </a:lnTo>
                <a:lnTo>
                  <a:pt x="520" y="464"/>
                </a:lnTo>
                <a:lnTo>
                  <a:pt x="480" y="464"/>
                </a:lnTo>
                <a:lnTo>
                  <a:pt x="344" y="448"/>
                </a:lnTo>
                <a:lnTo>
                  <a:pt x="160" y="424"/>
                </a:lnTo>
                <a:lnTo>
                  <a:pt x="144" y="424"/>
                </a:lnTo>
                <a:close/>
              </a:path>
            </a:pathLst>
          </a:custGeom>
          <a:solidFill>
            <a:schemeClr val="tx2">
              <a:lumMod val="20000"/>
              <a:lumOff val="80000"/>
            </a:schemeClr>
          </a:solidFill>
          <a:ln w="6350">
            <a:solidFill>
              <a:srgbClr val="000000"/>
            </a:solidFill>
            <a:round/>
            <a:headEnd/>
            <a:tailEnd/>
          </a:ln>
        </p:spPr>
        <p:txBody>
          <a:bodyPr/>
          <a:lstStyle/>
          <a:p>
            <a:endParaRPr lang="en-US"/>
          </a:p>
        </p:txBody>
      </p:sp>
      <p:sp>
        <p:nvSpPr>
          <p:cNvPr id="41" name="Freeform 38"/>
          <p:cNvSpPr>
            <a:spLocks/>
          </p:cNvSpPr>
          <p:nvPr/>
        </p:nvSpPr>
        <p:spPr bwMode="auto">
          <a:xfrm>
            <a:off x="2679311" y="3631090"/>
            <a:ext cx="926062" cy="966201"/>
          </a:xfrm>
          <a:custGeom>
            <a:avLst/>
            <a:gdLst>
              <a:gd name="T0" fmla="*/ 2147483647 w 560"/>
              <a:gd name="T1" fmla="*/ 2147483647 h 584"/>
              <a:gd name="T2" fmla="*/ 2147483647 w 560"/>
              <a:gd name="T3" fmla="*/ 2147483647 h 584"/>
              <a:gd name="T4" fmla="*/ 2147483647 w 560"/>
              <a:gd name="T5" fmla="*/ 2147483647 h 584"/>
              <a:gd name="T6" fmla="*/ 2147483647 w 560"/>
              <a:gd name="T7" fmla="*/ 2147483647 h 584"/>
              <a:gd name="T8" fmla="*/ 2147483647 w 560"/>
              <a:gd name="T9" fmla="*/ 2147483647 h 584"/>
              <a:gd name="T10" fmla="*/ 2147483647 w 560"/>
              <a:gd name="T11" fmla="*/ 2147483647 h 584"/>
              <a:gd name="T12" fmla="*/ 2147483647 w 560"/>
              <a:gd name="T13" fmla="*/ 2147483647 h 584"/>
              <a:gd name="T14" fmla="*/ 2147483647 w 560"/>
              <a:gd name="T15" fmla="*/ 2147483647 h 584"/>
              <a:gd name="T16" fmla="*/ 2147483647 w 560"/>
              <a:gd name="T17" fmla="*/ 2147483647 h 584"/>
              <a:gd name="T18" fmla="*/ 2147483647 w 560"/>
              <a:gd name="T19" fmla="*/ 2147483647 h 584"/>
              <a:gd name="T20" fmla="*/ 2147483647 w 560"/>
              <a:gd name="T21" fmla="*/ 2147483647 h 584"/>
              <a:gd name="T22" fmla="*/ 2147483647 w 560"/>
              <a:gd name="T23" fmla="*/ 2147483647 h 584"/>
              <a:gd name="T24" fmla="*/ 2147483647 w 560"/>
              <a:gd name="T25" fmla="*/ 2147483647 h 584"/>
              <a:gd name="T26" fmla="*/ 2147483647 w 560"/>
              <a:gd name="T27" fmla="*/ 2147483647 h 584"/>
              <a:gd name="T28" fmla="*/ 2147483647 w 560"/>
              <a:gd name="T29" fmla="*/ 2147483647 h 584"/>
              <a:gd name="T30" fmla="*/ 2147483647 w 560"/>
              <a:gd name="T31" fmla="*/ 2147483647 h 584"/>
              <a:gd name="T32" fmla="*/ 2147483647 w 560"/>
              <a:gd name="T33" fmla="*/ 0 h 584"/>
              <a:gd name="T34" fmla="*/ 2147483647 w 560"/>
              <a:gd name="T35" fmla="*/ 0 h 584"/>
              <a:gd name="T36" fmla="*/ 0 w 560"/>
              <a:gd name="T37" fmla="*/ 2147483647 h 584"/>
              <a:gd name="T38" fmla="*/ 0 w 560"/>
              <a:gd name="T39" fmla="*/ 2147483647 h 584"/>
              <a:gd name="T40" fmla="*/ 2147483647 w 560"/>
              <a:gd name="T41" fmla="*/ 2147483647 h 584"/>
              <a:gd name="T42" fmla="*/ 2147483647 w 560"/>
              <a:gd name="T43" fmla="*/ 2147483647 h 584"/>
              <a:gd name="T44" fmla="*/ 2147483647 w 560"/>
              <a:gd name="T45" fmla="*/ 2147483647 h 58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60"/>
              <a:gd name="T70" fmla="*/ 0 h 584"/>
              <a:gd name="T71" fmla="*/ 560 w 560"/>
              <a:gd name="T72" fmla="*/ 584 h 58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60" h="584">
                <a:moveTo>
                  <a:pt x="80" y="536"/>
                </a:moveTo>
                <a:lnTo>
                  <a:pt x="80" y="536"/>
                </a:lnTo>
                <a:lnTo>
                  <a:pt x="216" y="552"/>
                </a:lnTo>
                <a:lnTo>
                  <a:pt x="216" y="544"/>
                </a:lnTo>
                <a:lnTo>
                  <a:pt x="216" y="528"/>
                </a:lnTo>
                <a:lnTo>
                  <a:pt x="520" y="560"/>
                </a:lnTo>
                <a:lnTo>
                  <a:pt x="552" y="96"/>
                </a:lnTo>
                <a:lnTo>
                  <a:pt x="560" y="48"/>
                </a:lnTo>
                <a:lnTo>
                  <a:pt x="512" y="48"/>
                </a:lnTo>
                <a:lnTo>
                  <a:pt x="328" y="32"/>
                </a:lnTo>
                <a:lnTo>
                  <a:pt x="128" y="8"/>
                </a:lnTo>
                <a:lnTo>
                  <a:pt x="80" y="0"/>
                </a:lnTo>
                <a:lnTo>
                  <a:pt x="0" y="568"/>
                </a:lnTo>
                <a:lnTo>
                  <a:pt x="72" y="584"/>
                </a:lnTo>
                <a:lnTo>
                  <a:pt x="80" y="536"/>
                </a:lnTo>
                <a:close/>
              </a:path>
            </a:pathLst>
          </a:custGeom>
          <a:solidFill>
            <a:schemeClr val="tx2">
              <a:lumMod val="40000"/>
              <a:lumOff val="60000"/>
            </a:schemeClr>
          </a:solidFill>
          <a:ln w="6350">
            <a:solidFill>
              <a:srgbClr val="000000"/>
            </a:solidFill>
            <a:round/>
            <a:headEnd/>
            <a:tailEnd/>
          </a:ln>
        </p:spPr>
        <p:txBody>
          <a:bodyPr/>
          <a:lstStyle/>
          <a:p>
            <a:endParaRPr lang="en-US"/>
          </a:p>
        </p:txBody>
      </p:sp>
      <p:sp>
        <p:nvSpPr>
          <p:cNvPr id="42" name="Freeform 39"/>
          <p:cNvSpPr>
            <a:spLocks/>
          </p:cNvSpPr>
          <p:nvPr/>
        </p:nvSpPr>
        <p:spPr bwMode="auto">
          <a:xfrm>
            <a:off x="2283656" y="1502294"/>
            <a:ext cx="1348953" cy="860119"/>
          </a:xfrm>
          <a:custGeom>
            <a:avLst/>
            <a:gdLst>
              <a:gd name="T0" fmla="*/ 2147483647 w 816"/>
              <a:gd name="T1" fmla="*/ 2147483647 h 520"/>
              <a:gd name="T2" fmla="*/ 2147483647 w 816"/>
              <a:gd name="T3" fmla="*/ 2147483647 h 520"/>
              <a:gd name="T4" fmla="*/ 2147483647 w 816"/>
              <a:gd name="T5" fmla="*/ 2147483647 h 520"/>
              <a:gd name="T6" fmla="*/ 2147483647 w 816"/>
              <a:gd name="T7" fmla="*/ 2147483647 h 520"/>
              <a:gd name="T8" fmla="*/ 2147483647 w 816"/>
              <a:gd name="T9" fmla="*/ 0 h 520"/>
              <a:gd name="T10" fmla="*/ 0 w 816"/>
              <a:gd name="T11" fmla="*/ 2147483647 h 520"/>
              <a:gd name="T12" fmla="*/ 2147483647 w 816"/>
              <a:gd name="T13" fmla="*/ 2147483647 h 520"/>
              <a:gd name="T14" fmla="*/ 2147483647 w 816"/>
              <a:gd name="T15" fmla="*/ 2147483647 h 520"/>
              <a:gd name="T16" fmla="*/ 2147483647 w 816"/>
              <a:gd name="T17" fmla="*/ 2147483647 h 520"/>
              <a:gd name="T18" fmla="*/ 2147483647 w 816"/>
              <a:gd name="T19" fmla="*/ 2147483647 h 520"/>
              <a:gd name="T20" fmla="*/ 2147483647 w 816"/>
              <a:gd name="T21" fmla="*/ 2147483647 h 520"/>
              <a:gd name="T22" fmla="*/ 2147483647 w 816"/>
              <a:gd name="T23" fmla="*/ 2147483647 h 520"/>
              <a:gd name="T24" fmla="*/ 2147483647 w 816"/>
              <a:gd name="T25" fmla="*/ 2147483647 h 520"/>
              <a:gd name="T26" fmla="*/ 2147483647 w 816"/>
              <a:gd name="T27" fmla="*/ 2147483647 h 520"/>
              <a:gd name="T28" fmla="*/ 2147483647 w 816"/>
              <a:gd name="T29" fmla="*/ 2147483647 h 520"/>
              <a:gd name="T30" fmla="*/ 2147483647 w 816"/>
              <a:gd name="T31" fmla="*/ 2147483647 h 520"/>
              <a:gd name="T32" fmla="*/ 2147483647 w 816"/>
              <a:gd name="T33" fmla="*/ 2147483647 h 520"/>
              <a:gd name="T34" fmla="*/ 2147483647 w 816"/>
              <a:gd name="T35" fmla="*/ 2147483647 h 520"/>
              <a:gd name="T36" fmla="*/ 2147483647 w 816"/>
              <a:gd name="T37" fmla="*/ 2147483647 h 520"/>
              <a:gd name="T38" fmla="*/ 2147483647 w 816"/>
              <a:gd name="T39" fmla="*/ 2147483647 h 520"/>
              <a:gd name="T40" fmla="*/ 2147483647 w 816"/>
              <a:gd name="T41" fmla="*/ 2147483647 h 520"/>
              <a:gd name="T42" fmla="*/ 2147483647 w 816"/>
              <a:gd name="T43" fmla="*/ 2147483647 h 520"/>
              <a:gd name="T44" fmla="*/ 2147483647 w 816"/>
              <a:gd name="T45" fmla="*/ 2147483647 h 520"/>
              <a:gd name="T46" fmla="*/ 2147483647 w 816"/>
              <a:gd name="T47" fmla="*/ 2147483647 h 520"/>
              <a:gd name="T48" fmla="*/ 2147483647 w 816"/>
              <a:gd name="T49" fmla="*/ 2147483647 h 520"/>
              <a:gd name="T50" fmla="*/ 2147483647 w 816"/>
              <a:gd name="T51" fmla="*/ 2147483647 h 520"/>
              <a:gd name="T52" fmla="*/ 2147483647 w 816"/>
              <a:gd name="T53" fmla="*/ 2147483647 h 520"/>
              <a:gd name="T54" fmla="*/ 2147483647 w 816"/>
              <a:gd name="T55" fmla="*/ 2147483647 h 520"/>
              <a:gd name="T56" fmla="*/ 2147483647 w 816"/>
              <a:gd name="T57" fmla="*/ 2147483647 h 520"/>
              <a:gd name="T58" fmla="*/ 2147483647 w 816"/>
              <a:gd name="T59" fmla="*/ 2147483647 h 520"/>
              <a:gd name="T60" fmla="*/ 2147483647 w 816"/>
              <a:gd name="T61" fmla="*/ 2147483647 h 520"/>
              <a:gd name="T62" fmla="*/ 2147483647 w 816"/>
              <a:gd name="T63" fmla="*/ 2147483647 h 520"/>
              <a:gd name="T64" fmla="*/ 2147483647 w 816"/>
              <a:gd name="T65" fmla="*/ 2147483647 h 520"/>
              <a:gd name="T66" fmla="*/ 2147483647 w 816"/>
              <a:gd name="T67" fmla="*/ 2147483647 h 520"/>
              <a:gd name="T68" fmla="*/ 2147483647 w 816"/>
              <a:gd name="T69" fmla="*/ 2147483647 h 520"/>
              <a:gd name="T70" fmla="*/ 2147483647 w 816"/>
              <a:gd name="T71" fmla="*/ 2147483647 h 520"/>
              <a:gd name="T72" fmla="*/ 2147483647 w 816"/>
              <a:gd name="T73" fmla="*/ 2147483647 h 520"/>
              <a:gd name="T74" fmla="*/ 2147483647 w 816"/>
              <a:gd name="T75" fmla="*/ 2147483647 h 520"/>
              <a:gd name="T76" fmla="*/ 2147483647 w 816"/>
              <a:gd name="T77" fmla="*/ 2147483647 h 520"/>
              <a:gd name="T78" fmla="*/ 2147483647 w 816"/>
              <a:gd name="T79" fmla="*/ 2147483647 h 520"/>
              <a:gd name="T80" fmla="*/ 2147483647 w 816"/>
              <a:gd name="T81" fmla="*/ 2147483647 h 520"/>
              <a:gd name="T82" fmla="*/ 2147483647 w 816"/>
              <a:gd name="T83" fmla="*/ 2147483647 h 520"/>
              <a:gd name="T84" fmla="*/ 2147483647 w 816"/>
              <a:gd name="T85" fmla="*/ 2147483647 h 520"/>
              <a:gd name="T86" fmla="*/ 2147483647 w 816"/>
              <a:gd name="T87" fmla="*/ 2147483647 h 520"/>
              <a:gd name="T88" fmla="*/ 2147483647 w 816"/>
              <a:gd name="T89" fmla="*/ 2147483647 h 520"/>
              <a:gd name="T90" fmla="*/ 2147483647 w 816"/>
              <a:gd name="T91" fmla="*/ 2147483647 h 520"/>
              <a:gd name="T92" fmla="*/ 2147483647 w 816"/>
              <a:gd name="T93" fmla="*/ 2147483647 h 520"/>
              <a:gd name="T94" fmla="*/ 2147483647 w 816"/>
              <a:gd name="T95" fmla="*/ 2147483647 h 520"/>
              <a:gd name="T96" fmla="*/ 2147483647 w 816"/>
              <a:gd name="T97" fmla="*/ 2147483647 h 520"/>
              <a:gd name="T98" fmla="*/ 2147483647 w 816"/>
              <a:gd name="T99" fmla="*/ 2147483647 h 520"/>
              <a:gd name="T100" fmla="*/ 2147483647 w 816"/>
              <a:gd name="T101" fmla="*/ 2147483647 h 520"/>
              <a:gd name="T102" fmla="*/ 2147483647 w 816"/>
              <a:gd name="T103" fmla="*/ 2147483647 h 520"/>
              <a:gd name="T104" fmla="*/ 2147483647 w 816"/>
              <a:gd name="T105" fmla="*/ 2147483647 h 520"/>
              <a:gd name="T106" fmla="*/ 2147483647 w 816"/>
              <a:gd name="T107" fmla="*/ 2147483647 h 520"/>
              <a:gd name="T108" fmla="*/ 2147483647 w 816"/>
              <a:gd name="T109" fmla="*/ 2147483647 h 520"/>
              <a:gd name="T110" fmla="*/ 2147483647 w 816"/>
              <a:gd name="T111" fmla="*/ 2147483647 h 520"/>
              <a:gd name="T112" fmla="*/ 2147483647 w 816"/>
              <a:gd name="T113" fmla="*/ 2147483647 h 520"/>
              <a:gd name="T114" fmla="*/ 2147483647 w 816"/>
              <a:gd name="T115" fmla="*/ 2147483647 h 520"/>
              <a:gd name="T116" fmla="*/ 2147483647 w 816"/>
              <a:gd name="T117" fmla="*/ 2147483647 h 520"/>
              <a:gd name="T118" fmla="*/ 2147483647 w 816"/>
              <a:gd name="T119" fmla="*/ 2147483647 h 520"/>
              <a:gd name="T120" fmla="*/ 2147483647 w 816"/>
              <a:gd name="T121" fmla="*/ 2147483647 h 52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16"/>
              <a:gd name="T184" fmla="*/ 0 h 520"/>
              <a:gd name="T185" fmla="*/ 816 w 816"/>
              <a:gd name="T186" fmla="*/ 520 h 52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16" h="520">
                <a:moveTo>
                  <a:pt x="368" y="472"/>
                </a:moveTo>
                <a:lnTo>
                  <a:pt x="568" y="496"/>
                </a:lnTo>
                <a:lnTo>
                  <a:pt x="784" y="520"/>
                </a:lnTo>
                <a:lnTo>
                  <a:pt x="816" y="112"/>
                </a:lnTo>
                <a:lnTo>
                  <a:pt x="696" y="112"/>
                </a:lnTo>
                <a:lnTo>
                  <a:pt x="328" y="56"/>
                </a:lnTo>
                <a:lnTo>
                  <a:pt x="88" y="16"/>
                </a:lnTo>
                <a:lnTo>
                  <a:pt x="16" y="0"/>
                </a:lnTo>
                <a:lnTo>
                  <a:pt x="0" y="96"/>
                </a:lnTo>
                <a:lnTo>
                  <a:pt x="8" y="112"/>
                </a:lnTo>
                <a:lnTo>
                  <a:pt x="16" y="136"/>
                </a:lnTo>
                <a:lnTo>
                  <a:pt x="16" y="144"/>
                </a:lnTo>
                <a:lnTo>
                  <a:pt x="8" y="144"/>
                </a:lnTo>
                <a:lnTo>
                  <a:pt x="16" y="152"/>
                </a:lnTo>
                <a:lnTo>
                  <a:pt x="8" y="152"/>
                </a:lnTo>
                <a:lnTo>
                  <a:pt x="8" y="160"/>
                </a:lnTo>
                <a:lnTo>
                  <a:pt x="24" y="168"/>
                </a:lnTo>
                <a:lnTo>
                  <a:pt x="24" y="176"/>
                </a:lnTo>
                <a:lnTo>
                  <a:pt x="40" y="176"/>
                </a:lnTo>
                <a:lnTo>
                  <a:pt x="48" y="216"/>
                </a:lnTo>
                <a:lnTo>
                  <a:pt x="48" y="232"/>
                </a:lnTo>
                <a:lnTo>
                  <a:pt x="56" y="232"/>
                </a:lnTo>
                <a:lnTo>
                  <a:pt x="56" y="240"/>
                </a:lnTo>
                <a:lnTo>
                  <a:pt x="64" y="240"/>
                </a:lnTo>
                <a:lnTo>
                  <a:pt x="72" y="248"/>
                </a:lnTo>
                <a:lnTo>
                  <a:pt x="88" y="248"/>
                </a:lnTo>
                <a:lnTo>
                  <a:pt x="88" y="256"/>
                </a:lnTo>
                <a:lnTo>
                  <a:pt x="80" y="272"/>
                </a:lnTo>
                <a:lnTo>
                  <a:pt x="80" y="280"/>
                </a:lnTo>
                <a:lnTo>
                  <a:pt x="72" y="288"/>
                </a:lnTo>
                <a:lnTo>
                  <a:pt x="72" y="296"/>
                </a:lnTo>
                <a:lnTo>
                  <a:pt x="72" y="304"/>
                </a:lnTo>
                <a:lnTo>
                  <a:pt x="64" y="312"/>
                </a:lnTo>
                <a:lnTo>
                  <a:pt x="72" y="320"/>
                </a:lnTo>
                <a:lnTo>
                  <a:pt x="64" y="328"/>
                </a:lnTo>
                <a:lnTo>
                  <a:pt x="56" y="328"/>
                </a:lnTo>
                <a:lnTo>
                  <a:pt x="56" y="344"/>
                </a:lnTo>
                <a:lnTo>
                  <a:pt x="56" y="352"/>
                </a:lnTo>
                <a:lnTo>
                  <a:pt x="56" y="360"/>
                </a:lnTo>
                <a:lnTo>
                  <a:pt x="64" y="360"/>
                </a:lnTo>
                <a:lnTo>
                  <a:pt x="64" y="368"/>
                </a:lnTo>
                <a:lnTo>
                  <a:pt x="80" y="368"/>
                </a:lnTo>
                <a:lnTo>
                  <a:pt x="96" y="352"/>
                </a:lnTo>
                <a:lnTo>
                  <a:pt x="104" y="352"/>
                </a:lnTo>
                <a:lnTo>
                  <a:pt x="104" y="368"/>
                </a:lnTo>
                <a:lnTo>
                  <a:pt x="104" y="376"/>
                </a:lnTo>
                <a:lnTo>
                  <a:pt x="104" y="392"/>
                </a:lnTo>
                <a:lnTo>
                  <a:pt x="112" y="408"/>
                </a:lnTo>
                <a:lnTo>
                  <a:pt x="120" y="424"/>
                </a:lnTo>
                <a:lnTo>
                  <a:pt x="120" y="432"/>
                </a:lnTo>
                <a:lnTo>
                  <a:pt x="112" y="432"/>
                </a:lnTo>
                <a:lnTo>
                  <a:pt x="112" y="440"/>
                </a:lnTo>
                <a:lnTo>
                  <a:pt x="120" y="448"/>
                </a:lnTo>
                <a:lnTo>
                  <a:pt x="128" y="448"/>
                </a:lnTo>
                <a:lnTo>
                  <a:pt x="136" y="464"/>
                </a:lnTo>
                <a:lnTo>
                  <a:pt x="136" y="472"/>
                </a:lnTo>
                <a:lnTo>
                  <a:pt x="144" y="496"/>
                </a:lnTo>
                <a:lnTo>
                  <a:pt x="144" y="504"/>
                </a:lnTo>
                <a:lnTo>
                  <a:pt x="152" y="504"/>
                </a:lnTo>
                <a:lnTo>
                  <a:pt x="152" y="496"/>
                </a:lnTo>
                <a:lnTo>
                  <a:pt x="160" y="488"/>
                </a:lnTo>
                <a:lnTo>
                  <a:pt x="168" y="488"/>
                </a:lnTo>
                <a:lnTo>
                  <a:pt x="176" y="496"/>
                </a:lnTo>
                <a:lnTo>
                  <a:pt x="184" y="496"/>
                </a:lnTo>
                <a:lnTo>
                  <a:pt x="192" y="488"/>
                </a:lnTo>
                <a:lnTo>
                  <a:pt x="200" y="488"/>
                </a:lnTo>
                <a:lnTo>
                  <a:pt x="200" y="496"/>
                </a:lnTo>
                <a:lnTo>
                  <a:pt x="208" y="496"/>
                </a:lnTo>
                <a:lnTo>
                  <a:pt x="224" y="488"/>
                </a:lnTo>
                <a:lnTo>
                  <a:pt x="232" y="496"/>
                </a:lnTo>
                <a:lnTo>
                  <a:pt x="240" y="496"/>
                </a:lnTo>
                <a:lnTo>
                  <a:pt x="248" y="496"/>
                </a:lnTo>
                <a:lnTo>
                  <a:pt x="256" y="480"/>
                </a:lnTo>
                <a:lnTo>
                  <a:pt x="264" y="480"/>
                </a:lnTo>
                <a:lnTo>
                  <a:pt x="272" y="496"/>
                </a:lnTo>
                <a:lnTo>
                  <a:pt x="280" y="512"/>
                </a:lnTo>
                <a:lnTo>
                  <a:pt x="288" y="456"/>
                </a:lnTo>
                <a:lnTo>
                  <a:pt x="368" y="472"/>
                </a:lnTo>
                <a:close/>
              </a:path>
            </a:pathLst>
          </a:custGeom>
          <a:solidFill>
            <a:schemeClr val="tx2">
              <a:lumMod val="20000"/>
              <a:lumOff val="80000"/>
            </a:schemeClr>
          </a:solidFill>
          <a:ln w="6350">
            <a:solidFill>
              <a:srgbClr val="000000"/>
            </a:solidFill>
            <a:round/>
            <a:headEnd/>
            <a:tailEnd/>
          </a:ln>
        </p:spPr>
        <p:txBody>
          <a:bodyPr/>
          <a:lstStyle/>
          <a:p>
            <a:endParaRPr lang="en-US"/>
          </a:p>
        </p:txBody>
      </p:sp>
      <p:sp>
        <p:nvSpPr>
          <p:cNvPr id="43" name="Freeform 40"/>
          <p:cNvSpPr>
            <a:spLocks/>
          </p:cNvSpPr>
          <p:nvPr/>
        </p:nvSpPr>
        <p:spPr bwMode="auto">
          <a:xfrm>
            <a:off x="2812629" y="2957330"/>
            <a:ext cx="964768" cy="766939"/>
          </a:xfrm>
          <a:custGeom>
            <a:avLst/>
            <a:gdLst>
              <a:gd name="T0" fmla="*/ 2147483647 w 584"/>
              <a:gd name="T1" fmla="*/ 2147483647 h 464"/>
              <a:gd name="T2" fmla="*/ 2147483647 w 584"/>
              <a:gd name="T3" fmla="*/ 2147483647 h 464"/>
              <a:gd name="T4" fmla="*/ 2147483647 w 584"/>
              <a:gd name="T5" fmla="*/ 2147483647 h 464"/>
              <a:gd name="T6" fmla="*/ 0 w 584"/>
              <a:gd name="T7" fmla="*/ 2147483647 h 464"/>
              <a:gd name="T8" fmla="*/ 0 w 584"/>
              <a:gd name="T9" fmla="*/ 2147483647 h 464"/>
              <a:gd name="T10" fmla="*/ 2147483647 w 584"/>
              <a:gd name="T11" fmla="*/ 0 h 464"/>
              <a:gd name="T12" fmla="*/ 2147483647 w 584"/>
              <a:gd name="T13" fmla="*/ 0 h 464"/>
              <a:gd name="T14" fmla="*/ 2147483647 w 584"/>
              <a:gd name="T15" fmla="*/ 2147483647 h 464"/>
              <a:gd name="T16" fmla="*/ 2147483647 w 584"/>
              <a:gd name="T17" fmla="*/ 2147483647 h 464"/>
              <a:gd name="T18" fmla="*/ 2147483647 w 584"/>
              <a:gd name="T19" fmla="*/ 2147483647 h 464"/>
              <a:gd name="T20" fmla="*/ 2147483647 w 584"/>
              <a:gd name="T21" fmla="*/ 2147483647 h 464"/>
              <a:gd name="T22" fmla="*/ 2147483647 w 584"/>
              <a:gd name="T23" fmla="*/ 2147483647 h 464"/>
              <a:gd name="T24" fmla="*/ 2147483647 w 584"/>
              <a:gd name="T25" fmla="*/ 2147483647 h 464"/>
              <a:gd name="T26" fmla="*/ 2147483647 w 584"/>
              <a:gd name="T27" fmla="*/ 2147483647 h 464"/>
              <a:gd name="T28" fmla="*/ 2147483647 w 584"/>
              <a:gd name="T29" fmla="*/ 2147483647 h 464"/>
              <a:gd name="T30" fmla="*/ 2147483647 w 584"/>
              <a:gd name="T31" fmla="*/ 2147483647 h 464"/>
              <a:gd name="T32" fmla="*/ 2147483647 w 584"/>
              <a:gd name="T33" fmla="*/ 2147483647 h 464"/>
              <a:gd name="T34" fmla="*/ 2147483647 w 584"/>
              <a:gd name="T35" fmla="*/ 2147483647 h 46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4"/>
              <a:gd name="T55" fmla="*/ 0 h 464"/>
              <a:gd name="T56" fmla="*/ 584 w 584"/>
              <a:gd name="T57" fmla="*/ 464 h 46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4" h="464">
                <a:moveTo>
                  <a:pt x="432" y="456"/>
                </a:moveTo>
                <a:lnTo>
                  <a:pt x="248" y="440"/>
                </a:lnTo>
                <a:lnTo>
                  <a:pt x="48" y="416"/>
                </a:lnTo>
                <a:lnTo>
                  <a:pt x="0" y="408"/>
                </a:lnTo>
                <a:lnTo>
                  <a:pt x="56" y="0"/>
                </a:lnTo>
                <a:lnTo>
                  <a:pt x="248" y="24"/>
                </a:lnTo>
                <a:lnTo>
                  <a:pt x="384" y="40"/>
                </a:lnTo>
                <a:lnTo>
                  <a:pt x="424" y="40"/>
                </a:lnTo>
                <a:lnTo>
                  <a:pt x="584" y="56"/>
                </a:lnTo>
                <a:lnTo>
                  <a:pt x="576" y="152"/>
                </a:lnTo>
                <a:lnTo>
                  <a:pt x="552" y="464"/>
                </a:lnTo>
                <a:lnTo>
                  <a:pt x="480" y="456"/>
                </a:lnTo>
                <a:lnTo>
                  <a:pt x="432" y="456"/>
                </a:lnTo>
                <a:close/>
              </a:path>
            </a:pathLst>
          </a:custGeom>
          <a:solidFill>
            <a:schemeClr val="tx2">
              <a:lumMod val="40000"/>
              <a:lumOff val="60000"/>
            </a:schemeClr>
          </a:solidFill>
          <a:ln w="6350">
            <a:solidFill>
              <a:srgbClr val="000000"/>
            </a:solidFill>
            <a:round/>
            <a:headEnd/>
            <a:tailEnd/>
          </a:ln>
        </p:spPr>
        <p:txBody>
          <a:bodyPr/>
          <a:lstStyle/>
          <a:p>
            <a:endParaRPr lang="en-US"/>
          </a:p>
        </p:txBody>
      </p:sp>
      <p:sp>
        <p:nvSpPr>
          <p:cNvPr id="44" name="Freeform 41"/>
          <p:cNvSpPr>
            <a:spLocks/>
          </p:cNvSpPr>
          <p:nvPr/>
        </p:nvSpPr>
        <p:spPr bwMode="auto">
          <a:xfrm>
            <a:off x="3592471" y="1687220"/>
            <a:ext cx="874455" cy="556211"/>
          </a:xfrm>
          <a:custGeom>
            <a:avLst/>
            <a:gdLst>
              <a:gd name="T0" fmla="*/ 0 w 529"/>
              <a:gd name="T1" fmla="*/ 2147483647 h 336"/>
              <a:gd name="T2" fmla="*/ 0 w 529"/>
              <a:gd name="T3" fmla="*/ 2147483647 h 336"/>
              <a:gd name="T4" fmla="*/ 0 w 529"/>
              <a:gd name="T5" fmla="*/ 2147483647 h 336"/>
              <a:gd name="T6" fmla="*/ 2147483647 w 529"/>
              <a:gd name="T7" fmla="*/ 2147483647 h 336"/>
              <a:gd name="T8" fmla="*/ 2147483647 w 529"/>
              <a:gd name="T9" fmla="*/ 0 h 336"/>
              <a:gd name="T10" fmla="*/ 2147483647 w 529"/>
              <a:gd name="T11" fmla="*/ 2147483647 h 336"/>
              <a:gd name="T12" fmla="*/ 2147483647 w 529"/>
              <a:gd name="T13" fmla="*/ 2147483647 h 336"/>
              <a:gd name="T14" fmla="*/ 2147483647 w 529"/>
              <a:gd name="T15" fmla="*/ 2147483647 h 336"/>
              <a:gd name="T16" fmla="*/ 2147483647 w 529"/>
              <a:gd name="T17" fmla="*/ 2147483647 h 336"/>
              <a:gd name="T18" fmla="*/ 2147483647 w 529"/>
              <a:gd name="T19" fmla="*/ 2147483647 h 336"/>
              <a:gd name="T20" fmla="*/ 2147483647 w 529"/>
              <a:gd name="T21" fmla="*/ 2147483647 h 336"/>
              <a:gd name="T22" fmla="*/ 2147483647 w 529"/>
              <a:gd name="T23" fmla="*/ 2147483647 h 336"/>
              <a:gd name="T24" fmla="*/ 2147483647 w 529"/>
              <a:gd name="T25" fmla="*/ 2147483647 h 336"/>
              <a:gd name="T26" fmla="*/ 2147483647 w 529"/>
              <a:gd name="T27" fmla="*/ 2147483647 h 336"/>
              <a:gd name="T28" fmla="*/ 2147483647 w 529"/>
              <a:gd name="T29" fmla="*/ 2147483647 h 336"/>
              <a:gd name="T30" fmla="*/ 2147483647 w 529"/>
              <a:gd name="T31" fmla="*/ 2147483647 h 336"/>
              <a:gd name="T32" fmla="*/ 2147483647 w 529"/>
              <a:gd name="T33" fmla="*/ 2147483647 h 336"/>
              <a:gd name="T34" fmla="*/ 2147483647 w 529"/>
              <a:gd name="T35" fmla="*/ 2147483647 h 336"/>
              <a:gd name="T36" fmla="*/ 2147483647 w 529"/>
              <a:gd name="T37" fmla="*/ 2147483647 h 336"/>
              <a:gd name="T38" fmla="*/ 2147483647 w 529"/>
              <a:gd name="T39" fmla="*/ 2147483647 h 336"/>
              <a:gd name="T40" fmla="*/ 2147483647 w 529"/>
              <a:gd name="T41" fmla="*/ 2147483647 h 336"/>
              <a:gd name="T42" fmla="*/ 2147483647 w 529"/>
              <a:gd name="T43" fmla="*/ 2147483647 h 336"/>
              <a:gd name="T44" fmla="*/ 2147483647 w 529"/>
              <a:gd name="T45" fmla="*/ 2147483647 h 336"/>
              <a:gd name="T46" fmla="*/ 2147483647 w 529"/>
              <a:gd name="T47" fmla="*/ 2147483647 h 336"/>
              <a:gd name="T48" fmla="*/ 2147483647 w 529"/>
              <a:gd name="T49" fmla="*/ 2147483647 h 336"/>
              <a:gd name="T50" fmla="*/ 2147483647 w 529"/>
              <a:gd name="T51" fmla="*/ 2147483647 h 336"/>
              <a:gd name="T52" fmla="*/ 2147483647 w 529"/>
              <a:gd name="T53" fmla="*/ 2147483647 h 336"/>
              <a:gd name="T54" fmla="*/ 2147483647 w 529"/>
              <a:gd name="T55" fmla="*/ 2147483647 h 336"/>
              <a:gd name="T56" fmla="*/ 2147483647 w 529"/>
              <a:gd name="T57" fmla="*/ 2147483647 h 336"/>
              <a:gd name="T58" fmla="*/ 2147483647 w 529"/>
              <a:gd name="T59" fmla="*/ 2147483647 h 336"/>
              <a:gd name="T60" fmla="*/ 2147483647 w 529"/>
              <a:gd name="T61" fmla="*/ 2147483647 h 336"/>
              <a:gd name="T62" fmla="*/ 2147483647 w 529"/>
              <a:gd name="T63" fmla="*/ 2147483647 h 336"/>
              <a:gd name="T64" fmla="*/ 2147483647 w 529"/>
              <a:gd name="T65" fmla="*/ 2147483647 h 336"/>
              <a:gd name="T66" fmla="*/ 2147483647 w 529"/>
              <a:gd name="T67" fmla="*/ 2147483647 h 336"/>
              <a:gd name="T68" fmla="*/ 2147483647 w 529"/>
              <a:gd name="T69" fmla="*/ 2147483647 h 336"/>
              <a:gd name="T70" fmla="*/ 2147483647 w 529"/>
              <a:gd name="T71" fmla="*/ 2147483647 h 336"/>
              <a:gd name="T72" fmla="*/ 2147483647 w 529"/>
              <a:gd name="T73" fmla="*/ 2147483647 h 336"/>
              <a:gd name="T74" fmla="*/ 2147483647 w 529"/>
              <a:gd name="T75" fmla="*/ 2147483647 h 336"/>
              <a:gd name="T76" fmla="*/ 0 w 529"/>
              <a:gd name="T77" fmla="*/ 2147483647 h 3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29"/>
              <a:gd name="T118" fmla="*/ 0 h 336"/>
              <a:gd name="T119" fmla="*/ 529 w 529"/>
              <a:gd name="T120" fmla="*/ 336 h 3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29" h="336">
                <a:moveTo>
                  <a:pt x="0" y="312"/>
                </a:moveTo>
                <a:lnTo>
                  <a:pt x="0" y="304"/>
                </a:lnTo>
                <a:lnTo>
                  <a:pt x="0" y="288"/>
                </a:lnTo>
                <a:lnTo>
                  <a:pt x="16" y="96"/>
                </a:lnTo>
                <a:lnTo>
                  <a:pt x="24" y="0"/>
                </a:lnTo>
                <a:lnTo>
                  <a:pt x="24" y="8"/>
                </a:lnTo>
                <a:lnTo>
                  <a:pt x="32" y="8"/>
                </a:lnTo>
                <a:lnTo>
                  <a:pt x="280" y="16"/>
                </a:lnTo>
                <a:lnTo>
                  <a:pt x="441" y="24"/>
                </a:lnTo>
                <a:lnTo>
                  <a:pt x="473" y="24"/>
                </a:lnTo>
                <a:lnTo>
                  <a:pt x="481" y="24"/>
                </a:lnTo>
                <a:lnTo>
                  <a:pt x="489" y="56"/>
                </a:lnTo>
                <a:lnTo>
                  <a:pt x="489" y="72"/>
                </a:lnTo>
                <a:lnTo>
                  <a:pt x="489" y="112"/>
                </a:lnTo>
                <a:lnTo>
                  <a:pt x="489" y="136"/>
                </a:lnTo>
                <a:lnTo>
                  <a:pt x="497" y="144"/>
                </a:lnTo>
                <a:lnTo>
                  <a:pt x="505" y="152"/>
                </a:lnTo>
                <a:lnTo>
                  <a:pt x="505" y="184"/>
                </a:lnTo>
                <a:lnTo>
                  <a:pt x="505" y="200"/>
                </a:lnTo>
                <a:lnTo>
                  <a:pt x="505" y="216"/>
                </a:lnTo>
                <a:lnTo>
                  <a:pt x="505" y="224"/>
                </a:lnTo>
                <a:lnTo>
                  <a:pt x="513" y="240"/>
                </a:lnTo>
                <a:lnTo>
                  <a:pt x="513" y="256"/>
                </a:lnTo>
                <a:lnTo>
                  <a:pt x="513" y="280"/>
                </a:lnTo>
                <a:lnTo>
                  <a:pt x="521" y="288"/>
                </a:lnTo>
                <a:lnTo>
                  <a:pt x="529" y="304"/>
                </a:lnTo>
                <a:lnTo>
                  <a:pt x="529" y="328"/>
                </a:lnTo>
                <a:lnTo>
                  <a:pt x="529" y="336"/>
                </a:lnTo>
                <a:lnTo>
                  <a:pt x="505" y="336"/>
                </a:lnTo>
                <a:lnTo>
                  <a:pt x="296" y="328"/>
                </a:lnTo>
                <a:lnTo>
                  <a:pt x="16" y="312"/>
                </a:lnTo>
                <a:lnTo>
                  <a:pt x="0" y="312"/>
                </a:lnTo>
                <a:close/>
              </a:path>
            </a:pathLst>
          </a:custGeom>
          <a:solidFill>
            <a:schemeClr val="tx2">
              <a:lumMod val="40000"/>
              <a:lumOff val="60000"/>
            </a:schemeClr>
          </a:solidFill>
          <a:ln w="6350">
            <a:solidFill>
              <a:srgbClr val="000000"/>
            </a:solidFill>
            <a:round/>
            <a:headEnd/>
            <a:tailEnd/>
          </a:ln>
        </p:spPr>
        <p:txBody>
          <a:bodyPr/>
          <a:lstStyle/>
          <a:p>
            <a:endParaRPr lang="en-US"/>
          </a:p>
        </p:txBody>
      </p:sp>
      <p:sp>
        <p:nvSpPr>
          <p:cNvPr id="45" name="Freeform 42"/>
          <p:cNvSpPr>
            <a:spLocks/>
          </p:cNvSpPr>
          <p:nvPr/>
        </p:nvSpPr>
        <p:spPr bwMode="auto">
          <a:xfrm>
            <a:off x="3552331" y="2203292"/>
            <a:ext cx="927496" cy="635054"/>
          </a:xfrm>
          <a:custGeom>
            <a:avLst/>
            <a:gdLst>
              <a:gd name="T0" fmla="*/ 2147483647 w 561"/>
              <a:gd name="T1" fmla="*/ 2147483647 h 384"/>
              <a:gd name="T2" fmla="*/ 2147483647 w 561"/>
              <a:gd name="T3" fmla="*/ 2147483647 h 384"/>
              <a:gd name="T4" fmla="*/ 2147483647 w 561"/>
              <a:gd name="T5" fmla="*/ 2147483647 h 384"/>
              <a:gd name="T6" fmla="*/ 2147483647 w 561"/>
              <a:gd name="T7" fmla="*/ 2147483647 h 384"/>
              <a:gd name="T8" fmla="*/ 2147483647 w 561"/>
              <a:gd name="T9" fmla="*/ 2147483647 h 384"/>
              <a:gd name="T10" fmla="*/ 2147483647 w 561"/>
              <a:gd name="T11" fmla="*/ 2147483647 h 384"/>
              <a:gd name="T12" fmla="*/ 2147483647 w 561"/>
              <a:gd name="T13" fmla="*/ 2147483647 h 384"/>
              <a:gd name="T14" fmla="*/ 2147483647 w 561"/>
              <a:gd name="T15" fmla="*/ 2147483647 h 384"/>
              <a:gd name="T16" fmla="*/ 2147483647 w 561"/>
              <a:gd name="T17" fmla="*/ 2147483647 h 384"/>
              <a:gd name="T18" fmla="*/ 2147483647 w 561"/>
              <a:gd name="T19" fmla="*/ 2147483647 h 384"/>
              <a:gd name="T20" fmla="*/ 2147483647 w 561"/>
              <a:gd name="T21" fmla="*/ 2147483647 h 384"/>
              <a:gd name="T22" fmla="*/ 2147483647 w 561"/>
              <a:gd name="T23" fmla="*/ 2147483647 h 384"/>
              <a:gd name="T24" fmla="*/ 2147483647 w 561"/>
              <a:gd name="T25" fmla="*/ 2147483647 h 384"/>
              <a:gd name="T26" fmla="*/ 2147483647 w 561"/>
              <a:gd name="T27" fmla="*/ 2147483647 h 384"/>
              <a:gd name="T28" fmla="*/ 2147483647 w 561"/>
              <a:gd name="T29" fmla="*/ 2147483647 h 384"/>
              <a:gd name="T30" fmla="*/ 2147483647 w 561"/>
              <a:gd name="T31" fmla="*/ 2147483647 h 384"/>
              <a:gd name="T32" fmla="*/ 2147483647 w 561"/>
              <a:gd name="T33" fmla="*/ 2147483647 h 384"/>
              <a:gd name="T34" fmla="*/ 2147483647 w 561"/>
              <a:gd name="T35" fmla="*/ 2147483647 h 384"/>
              <a:gd name="T36" fmla="*/ 2147483647 w 561"/>
              <a:gd name="T37" fmla="*/ 2147483647 h 384"/>
              <a:gd name="T38" fmla="*/ 2147483647 w 561"/>
              <a:gd name="T39" fmla="*/ 2147483647 h 384"/>
              <a:gd name="T40" fmla="*/ 2147483647 w 561"/>
              <a:gd name="T41" fmla="*/ 2147483647 h 384"/>
              <a:gd name="T42" fmla="*/ 2147483647 w 561"/>
              <a:gd name="T43" fmla="*/ 2147483647 h 384"/>
              <a:gd name="T44" fmla="*/ 2147483647 w 561"/>
              <a:gd name="T45" fmla="*/ 2147483647 h 384"/>
              <a:gd name="T46" fmla="*/ 2147483647 w 561"/>
              <a:gd name="T47" fmla="*/ 2147483647 h 384"/>
              <a:gd name="T48" fmla="*/ 2147483647 w 561"/>
              <a:gd name="T49" fmla="*/ 2147483647 h 384"/>
              <a:gd name="T50" fmla="*/ 2147483647 w 561"/>
              <a:gd name="T51" fmla="*/ 2147483647 h 384"/>
              <a:gd name="T52" fmla="*/ 2147483647 w 561"/>
              <a:gd name="T53" fmla="*/ 0 h 384"/>
              <a:gd name="T54" fmla="*/ 2147483647 w 561"/>
              <a:gd name="T55" fmla="*/ 0 h 384"/>
              <a:gd name="T56" fmla="*/ 2147483647 w 561"/>
              <a:gd name="T57" fmla="*/ 2147483647 h 384"/>
              <a:gd name="T58" fmla="*/ 0 w 561"/>
              <a:gd name="T59" fmla="*/ 2147483647 h 384"/>
              <a:gd name="T60" fmla="*/ 2147483647 w 561"/>
              <a:gd name="T61" fmla="*/ 2147483647 h 384"/>
              <a:gd name="T62" fmla="*/ 2147483647 w 561"/>
              <a:gd name="T63" fmla="*/ 2147483647 h 3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61"/>
              <a:gd name="T97" fmla="*/ 0 h 384"/>
              <a:gd name="T98" fmla="*/ 561 w 561"/>
              <a:gd name="T99" fmla="*/ 384 h 38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61" h="384">
                <a:moveTo>
                  <a:pt x="400" y="312"/>
                </a:moveTo>
                <a:lnTo>
                  <a:pt x="432" y="336"/>
                </a:lnTo>
                <a:lnTo>
                  <a:pt x="440" y="344"/>
                </a:lnTo>
                <a:lnTo>
                  <a:pt x="448" y="336"/>
                </a:lnTo>
                <a:lnTo>
                  <a:pt x="456" y="328"/>
                </a:lnTo>
                <a:lnTo>
                  <a:pt x="497" y="328"/>
                </a:lnTo>
                <a:lnTo>
                  <a:pt x="505" y="336"/>
                </a:lnTo>
                <a:lnTo>
                  <a:pt x="513" y="344"/>
                </a:lnTo>
                <a:lnTo>
                  <a:pt x="521" y="344"/>
                </a:lnTo>
                <a:lnTo>
                  <a:pt x="529" y="344"/>
                </a:lnTo>
                <a:lnTo>
                  <a:pt x="545" y="360"/>
                </a:lnTo>
                <a:lnTo>
                  <a:pt x="553" y="376"/>
                </a:lnTo>
                <a:lnTo>
                  <a:pt x="553" y="384"/>
                </a:lnTo>
                <a:lnTo>
                  <a:pt x="561" y="384"/>
                </a:lnTo>
                <a:lnTo>
                  <a:pt x="561" y="376"/>
                </a:lnTo>
                <a:lnTo>
                  <a:pt x="553" y="360"/>
                </a:lnTo>
                <a:lnTo>
                  <a:pt x="545" y="344"/>
                </a:lnTo>
                <a:lnTo>
                  <a:pt x="545" y="336"/>
                </a:lnTo>
                <a:lnTo>
                  <a:pt x="561" y="296"/>
                </a:lnTo>
                <a:lnTo>
                  <a:pt x="545" y="296"/>
                </a:lnTo>
                <a:lnTo>
                  <a:pt x="545" y="288"/>
                </a:lnTo>
                <a:lnTo>
                  <a:pt x="553" y="288"/>
                </a:lnTo>
                <a:lnTo>
                  <a:pt x="553" y="280"/>
                </a:lnTo>
                <a:lnTo>
                  <a:pt x="545" y="272"/>
                </a:lnTo>
                <a:lnTo>
                  <a:pt x="545" y="264"/>
                </a:lnTo>
                <a:lnTo>
                  <a:pt x="561" y="264"/>
                </a:lnTo>
                <a:lnTo>
                  <a:pt x="561" y="80"/>
                </a:lnTo>
                <a:lnTo>
                  <a:pt x="553" y="80"/>
                </a:lnTo>
                <a:lnTo>
                  <a:pt x="537" y="64"/>
                </a:lnTo>
                <a:lnTo>
                  <a:pt x="529" y="56"/>
                </a:lnTo>
                <a:lnTo>
                  <a:pt x="529" y="48"/>
                </a:lnTo>
                <a:lnTo>
                  <a:pt x="537" y="48"/>
                </a:lnTo>
                <a:lnTo>
                  <a:pt x="537" y="40"/>
                </a:lnTo>
                <a:lnTo>
                  <a:pt x="553" y="24"/>
                </a:lnTo>
                <a:lnTo>
                  <a:pt x="545" y="24"/>
                </a:lnTo>
                <a:lnTo>
                  <a:pt x="553" y="16"/>
                </a:lnTo>
                <a:lnTo>
                  <a:pt x="553" y="24"/>
                </a:lnTo>
                <a:lnTo>
                  <a:pt x="529" y="24"/>
                </a:lnTo>
                <a:lnTo>
                  <a:pt x="320" y="16"/>
                </a:lnTo>
                <a:lnTo>
                  <a:pt x="40" y="0"/>
                </a:lnTo>
                <a:lnTo>
                  <a:pt x="24" y="0"/>
                </a:lnTo>
                <a:lnTo>
                  <a:pt x="16" y="96"/>
                </a:lnTo>
                <a:lnTo>
                  <a:pt x="0" y="296"/>
                </a:lnTo>
                <a:lnTo>
                  <a:pt x="8" y="296"/>
                </a:lnTo>
                <a:lnTo>
                  <a:pt x="208" y="304"/>
                </a:lnTo>
                <a:lnTo>
                  <a:pt x="352" y="312"/>
                </a:lnTo>
                <a:lnTo>
                  <a:pt x="400" y="312"/>
                </a:lnTo>
                <a:close/>
              </a:path>
            </a:pathLst>
          </a:custGeom>
          <a:solidFill>
            <a:schemeClr val="tx2">
              <a:lumMod val="20000"/>
              <a:lumOff val="80000"/>
            </a:schemeClr>
          </a:solidFill>
          <a:ln w="6350">
            <a:solidFill>
              <a:srgbClr val="000000"/>
            </a:solidFill>
            <a:round/>
            <a:headEnd/>
            <a:tailEnd/>
          </a:ln>
        </p:spPr>
        <p:txBody>
          <a:bodyPr/>
          <a:lstStyle/>
          <a:p>
            <a:endParaRPr lang="en-US"/>
          </a:p>
        </p:txBody>
      </p:sp>
      <p:sp>
        <p:nvSpPr>
          <p:cNvPr id="46" name="Freeform 43"/>
          <p:cNvSpPr>
            <a:spLocks/>
          </p:cNvSpPr>
          <p:nvPr/>
        </p:nvSpPr>
        <p:spPr bwMode="auto">
          <a:xfrm>
            <a:off x="3513626" y="2692126"/>
            <a:ext cx="1098086" cy="543309"/>
          </a:xfrm>
          <a:custGeom>
            <a:avLst/>
            <a:gdLst>
              <a:gd name="T0" fmla="*/ 2147483647 w 665"/>
              <a:gd name="T1" fmla="*/ 2147483647 h 328"/>
              <a:gd name="T2" fmla="*/ 2147483647 w 665"/>
              <a:gd name="T3" fmla="*/ 2147483647 h 328"/>
              <a:gd name="T4" fmla="*/ 2147483647 w 665"/>
              <a:gd name="T5" fmla="*/ 2147483647 h 328"/>
              <a:gd name="T6" fmla="*/ 2147483647 w 665"/>
              <a:gd name="T7" fmla="*/ 2147483647 h 328"/>
              <a:gd name="T8" fmla="*/ 2147483647 w 665"/>
              <a:gd name="T9" fmla="*/ 2147483647 h 328"/>
              <a:gd name="T10" fmla="*/ 2147483647 w 665"/>
              <a:gd name="T11" fmla="*/ 2147483647 h 328"/>
              <a:gd name="T12" fmla="*/ 2147483647 w 665"/>
              <a:gd name="T13" fmla="*/ 2147483647 h 328"/>
              <a:gd name="T14" fmla="*/ 2147483647 w 665"/>
              <a:gd name="T15" fmla="*/ 2147483647 h 328"/>
              <a:gd name="T16" fmla="*/ 2147483647 w 665"/>
              <a:gd name="T17" fmla="*/ 2147483647 h 328"/>
              <a:gd name="T18" fmla="*/ 2147483647 w 665"/>
              <a:gd name="T19" fmla="*/ 2147483647 h 328"/>
              <a:gd name="T20" fmla="*/ 2147483647 w 665"/>
              <a:gd name="T21" fmla="*/ 2147483647 h 328"/>
              <a:gd name="T22" fmla="*/ 2147483647 w 665"/>
              <a:gd name="T23" fmla="*/ 2147483647 h 328"/>
              <a:gd name="T24" fmla="*/ 2147483647 w 665"/>
              <a:gd name="T25" fmla="*/ 2147483647 h 328"/>
              <a:gd name="T26" fmla="*/ 2147483647 w 665"/>
              <a:gd name="T27" fmla="*/ 2147483647 h 328"/>
              <a:gd name="T28" fmla="*/ 2147483647 w 665"/>
              <a:gd name="T29" fmla="*/ 2147483647 h 328"/>
              <a:gd name="T30" fmla="*/ 2147483647 w 665"/>
              <a:gd name="T31" fmla="*/ 2147483647 h 328"/>
              <a:gd name="T32" fmla="*/ 2147483647 w 665"/>
              <a:gd name="T33" fmla="*/ 2147483647 h 328"/>
              <a:gd name="T34" fmla="*/ 2147483647 w 665"/>
              <a:gd name="T35" fmla="*/ 2147483647 h 328"/>
              <a:gd name="T36" fmla="*/ 2147483647 w 665"/>
              <a:gd name="T37" fmla="*/ 2147483647 h 328"/>
              <a:gd name="T38" fmla="*/ 2147483647 w 665"/>
              <a:gd name="T39" fmla="*/ 2147483647 h 328"/>
              <a:gd name="T40" fmla="*/ 2147483647 w 665"/>
              <a:gd name="T41" fmla="*/ 2147483647 h 328"/>
              <a:gd name="T42" fmla="*/ 2147483647 w 665"/>
              <a:gd name="T43" fmla="*/ 2147483647 h 328"/>
              <a:gd name="T44" fmla="*/ 2147483647 w 665"/>
              <a:gd name="T45" fmla="*/ 2147483647 h 328"/>
              <a:gd name="T46" fmla="*/ 2147483647 w 665"/>
              <a:gd name="T47" fmla="*/ 2147483647 h 328"/>
              <a:gd name="T48" fmla="*/ 2147483647 w 665"/>
              <a:gd name="T49" fmla="*/ 2147483647 h 328"/>
              <a:gd name="T50" fmla="*/ 2147483647 w 665"/>
              <a:gd name="T51" fmla="*/ 2147483647 h 328"/>
              <a:gd name="T52" fmla="*/ 2147483647 w 665"/>
              <a:gd name="T53" fmla="*/ 2147483647 h 328"/>
              <a:gd name="T54" fmla="*/ 2147483647 w 665"/>
              <a:gd name="T55" fmla="*/ 2147483647 h 328"/>
              <a:gd name="T56" fmla="*/ 2147483647 w 665"/>
              <a:gd name="T57" fmla="*/ 2147483647 h 328"/>
              <a:gd name="T58" fmla="*/ 2147483647 w 665"/>
              <a:gd name="T59" fmla="*/ 2147483647 h 328"/>
              <a:gd name="T60" fmla="*/ 2147483647 w 665"/>
              <a:gd name="T61" fmla="*/ 2147483647 h 328"/>
              <a:gd name="T62" fmla="*/ 2147483647 w 665"/>
              <a:gd name="T63" fmla="*/ 2147483647 h 328"/>
              <a:gd name="T64" fmla="*/ 2147483647 w 665"/>
              <a:gd name="T65" fmla="*/ 2147483647 h 328"/>
              <a:gd name="T66" fmla="*/ 2147483647 w 665"/>
              <a:gd name="T67" fmla="*/ 2147483647 h 328"/>
              <a:gd name="T68" fmla="*/ 2147483647 w 665"/>
              <a:gd name="T69" fmla="*/ 2147483647 h 328"/>
              <a:gd name="T70" fmla="*/ 2147483647 w 665"/>
              <a:gd name="T71" fmla="*/ 2147483647 h 328"/>
              <a:gd name="T72" fmla="*/ 2147483647 w 665"/>
              <a:gd name="T73" fmla="*/ 2147483647 h 328"/>
              <a:gd name="T74" fmla="*/ 2147483647 w 665"/>
              <a:gd name="T75" fmla="*/ 2147483647 h 328"/>
              <a:gd name="T76" fmla="*/ 2147483647 w 665"/>
              <a:gd name="T77" fmla="*/ 2147483647 h 328"/>
              <a:gd name="T78" fmla="*/ 2147483647 w 665"/>
              <a:gd name="T79" fmla="*/ 2147483647 h 328"/>
              <a:gd name="T80" fmla="*/ 2147483647 w 665"/>
              <a:gd name="T81" fmla="*/ 2147483647 h 328"/>
              <a:gd name="T82" fmla="*/ 2147483647 w 665"/>
              <a:gd name="T83" fmla="*/ 2147483647 h 328"/>
              <a:gd name="T84" fmla="*/ 2147483647 w 665"/>
              <a:gd name="T85" fmla="*/ 2147483647 h 328"/>
              <a:gd name="T86" fmla="*/ 2147483647 w 665"/>
              <a:gd name="T87" fmla="*/ 2147483647 h 328"/>
              <a:gd name="T88" fmla="*/ 2147483647 w 665"/>
              <a:gd name="T89" fmla="*/ 2147483647 h 328"/>
              <a:gd name="T90" fmla="*/ 2147483647 w 665"/>
              <a:gd name="T91" fmla="*/ 0 h 328"/>
              <a:gd name="T92" fmla="*/ 2147483647 w 665"/>
              <a:gd name="T93" fmla="*/ 0 h 328"/>
              <a:gd name="T94" fmla="*/ 2147483647 w 665"/>
              <a:gd name="T95" fmla="*/ 0 h 328"/>
              <a:gd name="T96" fmla="*/ 0 w 665"/>
              <a:gd name="T97" fmla="*/ 2147483647 h 328"/>
              <a:gd name="T98" fmla="*/ 0 w 665"/>
              <a:gd name="T99" fmla="*/ 2147483647 h 328"/>
              <a:gd name="T100" fmla="*/ 2147483647 w 665"/>
              <a:gd name="T101" fmla="*/ 2147483647 h 328"/>
              <a:gd name="T102" fmla="*/ 2147483647 w 665"/>
              <a:gd name="T103" fmla="*/ 2147483647 h 328"/>
              <a:gd name="T104" fmla="*/ 2147483647 w 665"/>
              <a:gd name="T105" fmla="*/ 2147483647 h 328"/>
              <a:gd name="T106" fmla="*/ 2147483647 w 665"/>
              <a:gd name="T107" fmla="*/ 2147483647 h 328"/>
              <a:gd name="T108" fmla="*/ 2147483647 w 665"/>
              <a:gd name="T109" fmla="*/ 2147483647 h 328"/>
              <a:gd name="T110" fmla="*/ 2147483647 w 665"/>
              <a:gd name="T111" fmla="*/ 2147483647 h 328"/>
              <a:gd name="T112" fmla="*/ 2147483647 w 665"/>
              <a:gd name="T113" fmla="*/ 2147483647 h 328"/>
              <a:gd name="T114" fmla="*/ 2147483647 w 665"/>
              <a:gd name="T115" fmla="*/ 2147483647 h 3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65"/>
              <a:gd name="T175" fmla="*/ 0 h 328"/>
              <a:gd name="T176" fmla="*/ 665 w 665"/>
              <a:gd name="T177" fmla="*/ 328 h 32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65" h="328">
                <a:moveTo>
                  <a:pt x="665" y="328"/>
                </a:moveTo>
                <a:lnTo>
                  <a:pt x="649" y="304"/>
                </a:lnTo>
                <a:lnTo>
                  <a:pt x="641" y="296"/>
                </a:lnTo>
                <a:lnTo>
                  <a:pt x="641" y="288"/>
                </a:lnTo>
                <a:lnTo>
                  <a:pt x="633" y="264"/>
                </a:lnTo>
                <a:lnTo>
                  <a:pt x="625" y="264"/>
                </a:lnTo>
                <a:lnTo>
                  <a:pt x="625" y="232"/>
                </a:lnTo>
                <a:lnTo>
                  <a:pt x="625" y="224"/>
                </a:lnTo>
                <a:lnTo>
                  <a:pt x="625" y="216"/>
                </a:lnTo>
                <a:lnTo>
                  <a:pt x="625" y="208"/>
                </a:lnTo>
                <a:lnTo>
                  <a:pt x="617" y="184"/>
                </a:lnTo>
                <a:lnTo>
                  <a:pt x="617" y="176"/>
                </a:lnTo>
                <a:lnTo>
                  <a:pt x="609" y="176"/>
                </a:lnTo>
                <a:lnTo>
                  <a:pt x="609" y="160"/>
                </a:lnTo>
                <a:lnTo>
                  <a:pt x="609" y="128"/>
                </a:lnTo>
                <a:lnTo>
                  <a:pt x="593" y="120"/>
                </a:lnTo>
                <a:lnTo>
                  <a:pt x="585" y="112"/>
                </a:lnTo>
                <a:lnTo>
                  <a:pt x="585" y="104"/>
                </a:lnTo>
                <a:lnTo>
                  <a:pt x="585" y="96"/>
                </a:lnTo>
                <a:lnTo>
                  <a:pt x="585" y="88"/>
                </a:lnTo>
                <a:lnTo>
                  <a:pt x="569" y="72"/>
                </a:lnTo>
                <a:lnTo>
                  <a:pt x="569" y="64"/>
                </a:lnTo>
                <a:lnTo>
                  <a:pt x="553" y="48"/>
                </a:lnTo>
                <a:lnTo>
                  <a:pt x="545" y="48"/>
                </a:lnTo>
                <a:lnTo>
                  <a:pt x="537" y="48"/>
                </a:lnTo>
                <a:lnTo>
                  <a:pt x="529" y="40"/>
                </a:lnTo>
                <a:lnTo>
                  <a:pt x="521" y="32"/>
                </a:lnTo>
                <a:lnTo>
                  <a:pt x="480" y="32"/>
                </a:lnTo>
                <a:lnTo>
                  <a:pt x="472" y="40"/>
                </a:lnTo>
                <a:lnTo>
                  <a:pt x="464" y="48"/>
                </a:lnTo>
                <a:lnTo>
                  <a:pt x="456" y="40"/>
                </a:lnTo>
                <a:lnTo>
                  <a:pt x="424" y="16"/>
                </a:lnTo>
                <a:lnTo>
                  <a:pt x="303" y="12"/>
                </a:lnTo>
                <a:lnTo>
                  <a:pt x="55" y="0"/>
                </a:lnTo>
                <a:lnTo>
                  <a:pt x="24" y="0"/>
                </a:lnTo>
                <a:lnTo>
                  <a:pt x="0" y="200"/>
                </a:lnTo>
                <a:lnTo>
                  <a:pt x="160" y="216"/>
                </a:lnTo>
                <a:lnTo>
                  <a:pt x="152" y="312"/>
                </a:lnTo>
                <a:lnTo>
                  <a:pt x="184" y="320"/>
                </a:lnTo>
                <a:lnTo>
                  <a:pt x="424" y="328"/>
                </a:lnTo>
                <a:lnTo>
                  <a:pt x="649" y="328"/>
                </a:lnTo>
                <a:lnTo>
                  <a:pt x="665" y="328"/>
                </a:lnTo>
                <a:close/>
              </a:path>
            </a:pathLst>
          </a:custGeom>
          <a:solidFill>
            <a:schemeClr val="tx2">
              <a:lumMod val="20000"/>
              <a:lumOff val="80000"/>
            </a:schemeClr>
          </a:solidFill>
          <a:ln w="6350">
            <a:solidFill>
              <a:srgbClr val="000000"/>
            </a:solidFill>
            <a:round/>
            <a:headEnd/>
            <a:tailEnd/>
          </a:ln>
        </p:spPr>
        <p:txBody>
          <a:bodyPr/>
          <a:lstStyle/>
          <a:p>
            <a:endParaRPr lang="en-US"/>
          </a:p>
        </p:txBody>
      </p:sp>
      <p:sp>
        <p:nvSpPr>
          <p:cNvPr id="47" name="Freeform 44"/>
          <p:cNvSpPr>
            <a:spLocks/>
          </p:cNvSpPr>
          <p:nvPr/>
        </p:nvSpPr>
        <p:spPr bwMode="auto">
          <a:xfrm>
            <a:off x="3724355" y="3208197"/>
            <a:ext cx="980535" cy="528973"/>
          </a:xfrm>
          <a:custGeom>
            <a:avLst/>
            <a:gdLst>
              <a:gd name="T0" fmla="*/ 0 w 593"/>
              <a:gd name="T1" fmla="*/ 2147483647 h 320"/>
              <a:gd name="T2" fmla="*/ 2147483647 w 593"/>
              <a:gd name="T3" fmla="*/ 0 h 320"/>
              <a:gd name="T4" fmla="*/ 2147483647 w 593"/>
              <a:gd name="T5" fmla="*/ 0 h 320"/>
              <a:gd name="T6" fmla="*/ 2147483647 w 593"/>
              <a:gd name="T7" fmla="*/ 2147483647 h 320"/>
              <a:gd name="T8" fmla="*/ 2147483647 w 593"/>
              <a:gd name="T9" fmla="*/ 2147483647 h 320"/>
              <a:gd name="T10" fmla="*/ 2147483647 w 593"/>
              <a:gd name="T11" fmla="*/ 2147483647 h 320"/>
              <a:gd name="T12" fmla="*/ 2147483647 w 593"/>
              <a:gd name="T13" fmla="*/ 2147483647 h 320"/>
              <a:gd name="T14" fmla="*/ 2147483647 w 593"/>
              <a:gd name="T15" fmla="*/ 2147483647 h 320"/>
              <a:gd name="T16" fmla="*/ 2147483647 w 593"/>
              <a:gd name="T17" fmla="*/ 2147483647 h 320"/>
              <a:gd name="T18" fmla="*/ 2147483647 w 593"/>
              <a:gd name="T19" fmla="*/ 2147483647 h 320"/>
              <a:gd name="T20" fmla="*/ 2147483647 w 593"/>
              <a:gd name="T21" fmla="*/ 2147483647 h 320"/>
              <a:gd name="T22" fmla="*/ 2147483647 w 593"/>
              <a:gd name="T23" fmla="*/ 2147483647 h 320"/>
              <a:gd name="T24" fmla="*/ 2147483647 w 593"/>
              <a:gd name="T25" fmla="*/ 2147483647 h 320"/>
              <a:gd name="T26" fmla="*/ 2147483647 w 593"/>
              <a:gd name="T27" fmla="*/ 2147483647 h 320"/>
              <a:gd name="T28" fmla="*/ 2147483647 w 593"/>
              <a:gd name="T29" fmla="*/ 2147483647 h 320"/>
              <a:gd name="T30" fmla="*/ 2147483647 w 593"/>
              <a:gd name="T31" fmla="*/ 2147483647 h 320"/>
              <a:gd name="T32" fmla="*/ 2147483647 w 593"/>
              <a:gd name="T33" fmla="*/ 2147483647 h 320"/>
              <a:gd name="T34" fmla="*/ 2147483647 w 593"/>
              <a:gd name="T35" fmla="*/ 2147483647 h 320"/>
              <a:gd name="T36" fmla="*/ 2147483647 w 593"/>
              <a:gd name="T37" fmla="*/ 2147483647 h 320"/>
              <a:gd name="T38" fmla="*/ 2147483647 w 593"/>
              <a:gd name="T39" fmla="*/ 2147483647 h 320"/>
              <a:gd name="T40" fmla="*/ 2147483647 w 593"/>
              <a:gd name="T41" fmla="*/ 2147483647 h 320"/>
              <a:gd name="T42" fmla="*/ 2147483647 w 593"/>
              <a:gd name="T43" fmla="*/ 2147483647 h 320"/>
              <a:gd name="T44" fmla="*/ 2147483647 w 593"/>
              <a:gd name="T45" fmla="*/ 2147483647 h 320"/>
              <a:gd name="T46" fmla="*/ 2147483647 w 593"/>
              <a:gd name="T47" fmla="*/ 2147483647 h 320"/>
              <a:gd name="T48" fmla="*/ 2147483647 w 593"/>
              <a:gd name="T49" fmla="*/ 2147483647 h 320"/>
              <a:gd name="T50" fmla="*/ 2147483647 w 593"/>
              <a:gd name="T51" fmla="*/ 2147483647 h 320"/>
              <a:gd name="T52" fmla="*/ 2147483647 w 593"/>
              <a:gd name="T53" fmla="*/ 2147483647 h 320"/>
              <a:gd name="T54" fmla="*/ 2147483647 w 593"/>
              <a:gd name="T55" fmla="*/ 2147483647 h 320"/>
              <a:gd name="T56" fmla="*/ 2147483647 w 593"/>
              <a:gd name="T57" fmla="*/ 2147483647 h 320"/>
              <a:gd name="T58" fmla="*/ 2147483647 w 593"/>
              <a:gd name="T59" fmla="*/ 2147483647 h 320"/>
              <a:gd name="T60" fmla="*/ 2147483647 w 593"/>
              <a:gd name="T61" fmla="*/ 2147483647 h 320"/>
              <a:gd name="T62" fmla="*/ 2147483647 w 593"/>
              <a:gd name="T63" fmla="*/ 2147483647 h 320"/>
              <a:gd name="T64" fmla="*/ 2147483647 w 593"/>
              <a:gd name="T65" fmla="*/ 2147483647 h 320"/>
              <a:gd name="T66" fmla="*/ 0 w 593"/>
              <a:gd name="T67" fmla="*/ 2147483647 h 3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93"/>
              <a:gd name="T103" fmla="*/ 0 h 320"/>
              <a:gd name="T104" fmla="*/ 593 w 593"/>
              <a:gd name="T105" fmla="*/ 320 h 32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93" h="320">
                <a:moveTo>
                  <a:pt x="0" y="312"/>
                </a:moveTo>
                <a:lnTo>
                  <a:pt x="24" y="0"/>
                </a:lnTo>
                <a:lnTo>
                  <a:pt x="56" y="8"/>
                </a:lnTo>
                <a:lnTo>
                  <a:pt x="296" y="16"/>
                </a:lnTo>
                <a:lnTo>
                  <a:pt x="521" y="16"/>
                </a:lnTo>
                <a:lnTo>
                  <a:pt x="537" y="16"/>
                </a:lnTo>
                <a:lnTo>
                  <a:pt x="529" y="16"/>
                </a:lnTo>
                <a:lnTo>
                  <a:pt x="545" y="24"/>
                </a:lnTo>
                <a:lnTo>
                  <a:pt x="553" y="32"/>
                </a:lnTo>
                <a:lnTo>
                  <a:pt x="561" y="24"/>
                </a:lnTo>
                <a:lnTo>
                  <a:pt x="561" y="32"/>
                </a:lnTo>
                <a:lnTo>
                  <a:pt x="569" y="32"/>
                </a:lnTo>
                <a:lnTo>
                  <a:pt x="569" y="40"/>
                </a:lnTo>
                <a:lnTo>
                  <a:pt x="569" y="48"/>
                </a:lnTo>
                <a:lnTo>
                  <a:pt x="553" y="56"/>
                </a:lnTo>
                <a:lnTo>
                  <a:pt x="553" y="64"/>
                </a:lnTo>
                <a:lnTo>
                  <a:pt x="569" y="72"/>
                </a:lnTo>
                <a:lnTo>
                  <a:pt x="569" y="80"/>
                </a:lnTo>
                <a:lnTo>
                  <a:pt x="569" y="88"/>
                </a:lnTo>
                <a:lnTo>
                  <a:pt x="577" y="104"/>
                </a:lnTo>
                <a:lnTo>
                  <a:pt x="593" y="104"/>
                </a:lnTo>
                <a:lnTo>
                  <a:pt x="593" y="320"/>
                </a:lnTo>
                <a:lnTo>
                  <a:pt x="529" y="320"/>
                </a:lnTo>
                <a:lnTo>
                  <a:pt x="369" y="320"/>
                </a:lnTo>
                <a:lnTo>
                  <a:pt x="56" y="312"/>
                </a:lnTo>
                <a:lnTo>
                  <a:pt x="0" y="312"/>
                </a:lnTo>
                <a:close/>
              </a:path>
            </a:pathLst>
          </a:custGeom>
          <a:solidFill>
            <a:schemeClr val="tx2">
              <a:lumMod val="20000"/>
              <a:lumOff val="80000"/>
            </a:schemeClr>
          </a:solidFill>
          <a:ln w="6350">
            <a:solidFill>
              <a:srgbClr val="000000"/>
            </a:solidFill>
            <a:round/>
            <a:headEnd/>
            <a:tailEnd/>
          </a:ln>
        </p:spPr>
        <p:txBody>
          <a:bodyPr/>
          <a:lstStyle/>
          <a:p>
            <a:endParaRPr lang="en-US"/>
          </a:p>
        </p:txBody>
      </p:sp>
      <p:sp>
        <p:nvSpPr>
          <p:cNvPr id="48" name="Freeform 45"/>
          <p:cNvSpPr>
            <a:spLocks/>
          </p:cNvSpPr>
          <p:nvPr/>
        </p:nvSpPr>
        <p:spPr bwMode="auto">
          <a:xfrm>
            <a:off x="3592471" y="3711367"/>
            <a:ext cx="1152560" cy="594916"/>
          </a:xfrm>
          <a:custGeom>
            <a:avLst/>
            <a:gdLst>
              <a:gd name="T0" fmla="*/ 2147483647 w 697"/>
              <a:gd name="T1" fmla="*/ 2147483647 h 360"/>
              <a:gd name="T2" fmla="*/ 2147483647 w 697"/>
              <a:gd name="T3" fmla="*/ 2147483647 h 360"/>
              <a:gd name="T4" fmla="*/ 2147483647 w 697"/>
              <a:gd name="T5" fmla="*/ 2147483647 h 360"/>
              <a:gd name="T6" fmla="*/ 2147483647 w 697"/>
              <a:gd name="T7" fmla="*/ 2147483647 h 360"/>
              <a:gd name="T8" fmla="*/ 2147483647 w 697"/>
              <a:gd name="T9" fmla="*/ 2147483647 h 360"/>
              <a:gd name="T10" fmla="*/ 2147483647 w 697"/>
              <a:gd name="T11" fmla="*/ 2147483647 h 360"/>
              <a:gd name="T12" fmla="*/ 2147483647 w 697"/>
              <a:gd name="T13" fmla="*/ 2147483647 h 360"/>
              <a:gd name="T14" fmla="*/ 2147483647 w 697"/>
              <a:gd name="T15" fmla="*/ 2147483647 h 360"/>
              <a:gd name="T16" fmla="*/ 2147483647 w 697"/>
              <a:gd name="T17" fmla="*/ 2147483647 h 360"/>
              <a:gd name="T18" fmla="*/ 2147483647 w 697"/>
              <a:gd name="T19" fmla="*/ 2147483647 h 360"/>
              <a:gd name="T20" fmla="*/ 2147483647 w 697"/>
              <a:gd name="T21" fmla="*/ 2147483647 h 360"/>
              <a:gd name="T22" fmla="*/ 2147483647 w 697"/>
              <a:gd name="T23" fmla="*/ 2147483647 h 360"/>
              <a:gd name="T24" fmla="*/ 2147483647 w 697"/>
              <a:gd name="T25" fmla="*/ 2147483647 h 360"/>
              <a:gd name="T26" fmla="*/ 2147483647 w 697"/>
              <a:gd name="T27" fmla="*/ 2147483647 h 360"/>
              <a:gd name="T28" fmla="*/ 2147483647 w 697"/>
              <a:gd name="T29" fmla="*/ 2147483647 h 360"/>
              <a:gd name="T30" fmla="*/ 2147483647 w 697"/>
              <a:gd name="T31" fmla="*/ 2147483647 h 360"/>
              <a:gd name="T32" fmla="*/ 2147483647 w 697"/>
              <a:gd name="T33" fmla="*/ 2147483647 h 360"/>
              <a:gd name="T34" fmla="*/ 2147483647 w 697"/>
              <a:gd name="T35" fmla="*/ 2147483647 h 360"/>
              <a:gd name="T36" fmla="*/ 2147483647 w 697"/>
              <a:gd name="T37" fmla="*/ 2147483647 h 360"/>
              <a:gd name="T38" fmla="*/ 2147483647 w 697"/>
              <a:gd name="T39" fmla="*/ 2147483647 h 360"/>
              <a:gd name="T40" fmla="*/ 2147483647 w 697"/>
              <a:gd name="T41" fmla="*/ 2147483647 h 360"/>
              <a:gd name="T42" fmla="*/ 2147483647 w 697"/>
              <a:gd name="T43" fmla="*/ 2147483647 h 360"/>
              <a:gd name="T44" fmla="*/ 2147483647 w 697"/>
              <a:gd name="T45" fmla="*/ 2147483647 h 360"/>
              <a:gd name="T46" fmla="*/ 2147483647 w 697"/>
              <a:gd name="T47" fmla="*/ 2147483647 h 360"/>
              <a:gd name="T48" fmla="*/ 2147483647 w 697"/>
              <a:gd name="T49" fmla="*/ 2147483647 h 360"/>
              <a:gd name="T50" fmla="*/ 2147483647 w 697"/>
              <a:gd name="T51" fmla="*/ 2147483647 h 360"/>
              <a:gd name="T52" fmla="*/ 2147483647 w 697"/>
              <a:gd name="T53" fmla="*/ 2147483647 h 360"/>
              <a:gd name="T54" fmla="*/ 2147483647 w 697"/>
              <a:gd name="T55" fmla="*/ 2147483647 h 360"/>
              <a:gd name="T56" fmla="*/ 2147483647 w 697"/>
              <a:gd name="T57" fmla="*/ 2147483647 h 360"/>
              <a:gd name="T58" fmla="*/ 2147483647 w 697"/>
              <a:gd name="T59" fmla="*/ 2147483647 h 360"/>
              <a:gd name="T60" fmla="*/ 2147483647 w 697"/>
              <a:gd name="T61" fmla="*/ 2147483647 h 360"/>
              <a:gd name="T62" fmla="*/ 2147483647 w 697"/>
              <a:gd name="T63" fmla="*/ 2147483647 h 360"/>
              <a:gd name="T64" fmla="*/ 2147483647 w 697"/>
              <a:gd name="T65" fmla="*/ 2147483647 h 360"/>
              <a:gd name="T66" fmla="*/ 2147483647 w 697"/>
              <a:gd name="T67" fmla="*/ 2147483647 h 360"/>
              <a:gd name="T68" fmla="*/ 2147483647 w 697"/>
              <a:gd name="T69" fmla="*/ 2147483647 h 360"/>
              <a:gd name="T70" fmla="*/ 2147483647 w 697"/>
              <a:gd name="T71" fmla="*/ 2147483647 h 360"/>
              <a:gd name="T72" fmla="*/ 2147483647 w 697"/>
              <a:gd name="T73" fmla="*/ 2147483647 h 360"/>
              <a:gd name="T74" fmla="*/ 2147483647 w 697"/>
              <a:gd name="T75" fmla="*/ 2147483647 h 360"/>
              <a:gd name="T76" fmla="*/ 2147483647 w 697"/>
              <a:gd name="T77" fmla="*/ 2147483647 h 360"/>
              <a:gd name="T78" fmla="*/ 2147483647 w 697"/>
              <a:gd name="T79" fmla="*/ 2147483647 h 360"/>
              <a:gd name="T80" fmla="*/ 2147483647 w 697"/>
              <a:gd name="T81" fmla="*/ 2147483647 h 360"/>
              <a:gd name="T82" fmla="*/ 2147483647 w 697"/>
              <a:gd name="T83" fmla="*/ 2147483647 h 360"/>
              <a:gd name="T84" fmla="*/ 2147483647 w 697"/>
              <a:gd name="T85" fmla="*/ 2147483647 h 360"/>
              <a:gd name="T86" fmla="*/ 2147483647 w 697"/>
              <a:gd name="T87" fmla="*/ 2147483647 h 360"/>
              <a:gd name="T88" fmla="*/ 2147483647 w 697"/>
              <a:gd name="T89" fmla="*/ 2147483647 h 360"/>
              <a:gd name="T90" fmla="*/ 2147483647 w 697"/>
              <a:gd name="T91" fmla="*/ 2147483647 h 360"/>
              <a:gd name="T92" fmla="*/ 2147483647 w 697"/>
              <a:gd name="T93" fmla="*/ 2147483647 h 360"/>
              <a:gd name="T94" fmla="*/ 2147483647 w 697"/>
              <a:gd name="T95" fmla="*/ 2147483647 h 360"/>
              <a:gd name="T96" fmla="*/ 2147483647 w 697"/>
              <a:gd name="T97" fmla="*/ 0 h 360"/>
              <a:gd name="T98" fmla="*/ 0 w 697"/>
              <a:gd name="T99" fmla="*/ 2147483647 h 360"/>
              <a:gd name="T100" fmla="*/ 2147483647 w 697"/>
              <a:gd name="T101" fmla="*/ 2147483647 h 3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97"/>
              <a:gd name="T154" fmla="*/ 0 h 360"/>
              <a:gd name="T155" fmla="*/ 697 w 697"/>
              <a:gd name="T156" fmla="*/ 360 h 3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97" h="360">
                <a:moveTo>
                  <a:pt x="240" y="264"/>
                </a:moveTo>
                <a:lnTo>
                  <a:pt x="240" y="264"/>
                </a:lnTo>
                <a:lnTo>
                  <a:pt x="248" y="264"/>
                </a:lnTo>
                <a:lnTo>
                  <a:pt x="264" y="280"/>
                </a:lnTo>
                <a:lnTo>
                  <a:pt x="272" y="280"/>
                </a:lnTo>
                <a:lnTo>
                  <a:pt x="288" y="280"/>
                </a:lnTo>
                <a:lnTo>
                  <a:pt x="296" y="272"/>
                </a:lnTo>
                <a:lnTo>
                  <a:pt x="312" y="304"/>
                </a:lnTo>
                <a:lnTo>
                  <a:pt x="328" y="304"/>
                </a:lnTo>
                <a:lnTo>
                  <a:pt x="336" y="312"/>
                </a:lnTo>
                <a:lnTo>
                  <a:pt x="344" y="312"/>
                </a:lnTo>
                <a:lnTo>
                  <a:pt x="344" y="304"/>
                </a:lnTo>
                <a:lnTo>
                  <a:pt x="360" y="304"/>
                </a:lnTo>
                <a:lnTo>
                  <a:pt x="368" y="312"/>
                </a:lnTo>
                <a:lnTo>
                  <a:pt x="368" y="320"/>
                </a:lnTo>
                <a:lnTo>
                  <a:pt x="376" y="312"/>
                </a:lnTo>
                <a:lnTo>
                  <a:pt x="384" y="312"/>
                </a:lnTo>
                <a:lnTo>
                  <a:pt x="392" y="304"/>
                </a:lnTo>
                <a:lnTo>
                  <a:pt x="392" y="320"/>
                </a:lnTo>
                <a:lnTo>
                  <a:pt x="408" y="320"/>
                </a:lnTo>
                <a:lnTo>
                  <a:pt x="408" y="328"/>
                </a:lnTo>
                <a:lnTo>
                  <a:pt x="416" y="336"/>
                </a:lnTo>
                <a:lnTo>
                  <a:pt x="424" y="328"/>
                </a:lnTo>
                <a:lnTo>
                  <a:pt x="432" y="328"/>
                </a:lnTo>
                <a:lnTo>
                  <a:pt x="441" y="336"/>
                </a:lnTo>
                <a:lnTo>
                  <a:pt x="449" y="336"/>
                </a:lnTo>
                <a:lnTo>
                  <a:pt x="449" y="344"/>
                </a:lnTo>
                <a:lnTo>
                  <a:pt x="457" y="344"/>
                </a:lnTo>
                <a:lnTo>
                  <a:pt x="465" y="336"/>
                </a:lnTo>
                <a:lnTo>
                  <a:pt x="465" y="328"/>
                </a:lnTo>
                <a:lnTo>
                  <a:pt x="465" y="336"/>
                </a:lnTo>
                <a:lnTo>
                  <a:pt x="473" y="352"/>
                </a:lnTo>
                <a:lnTo>
                  <a:pt x="481" y="344"/>
                </a:lnTo>
                <a:lnTo>
                  <a:pt x="489" y="328"/>
                </a:lnTo>
                <a:lnTo>
                  <a:pt x="505" y="336"/>
                </a:lnTo>
                <a:lnTo>
                  <a:pt x="513" y="336"/>
                </a:lnTo>
                <a:lnTo>
                  <a:pt x="513" y="344"/>
                </a:lnTo>
                <a:lnTo>
                  <a:pt x="537" y="352"/>
                </a:lnTo>
                <a:lnTo>
                  <a:pt x="545" y="360"/>
                </a:lnTo>
                <a:lnTo>
                  <a:pt x="561" y="336"/>
                </a:lnTo>
                <a:lnTo>
                  <a:pt x="577" y="336"/>
                </a:lnTo>
                <a:lnTo>
                  <a:pt x="577" y="344"/>
                </a:lnTo>
                <a:lnTo>
                  <a:pt x="585" y="344"/>
                </a:lnTo>
                <a:lnTo>
                  <a:pt x="593" y="336"/>
                </a:lnTo>
                <a:lnTo>
                  <a:pt x="593" y="328"/>
                </a:lnTo>
                <a:lnTo>
                  <a:pt x="609" y="344"/>
                </a:lnTo>
                <a:lnTo>
                  <a:pt x="617" y="344"/>
                </a:lnTo>
                <a:lnTo>
                  <a:pt x="625" y="328"/>
                </a:lnTo>
                <a:lnTo>
                  <a:pt x="641" y="328"/>
                </a:lnTo>
                <a:lnTo>
                  <a:pt x="641" y="336"/>
                </a:lnTo>
                <a:lnTo>
                  <a:pt x="665" y="352"/>
                </a:lnTo>
                <a:lnTo>
                  <a:pt x="681" y="352"/>
                </a:lnTo>
                <a:lnTo>
                  <a:pt x="689" y="360"/>
                </a:lnTo>
                <a:lnTo>
                  <a:pt x="697" y="184"/>
                </a:lnTo>
                <a:lnTo>
                  <a:pt x="681" y="72"/>
                </a:lnTo>
                <a:lnTo>
                  <a:pt x="673" y="16"/>
                </a:lnTo>
                <a:lnTo>
                  <a:pt x="609" y="16"/>
                </a:lnTo>
                <a:lnTo>
                  <a:pt x="449" y="16"/>
                </a:lnTo>
                <a:lnTo>
                  <a:pt x="136" y="8"/>
                </a:lnTo>
                <a:lnTo>
                  <a:pt x="80" y="8"/>
                </a:lnTo>
                <a:lnTo>
                  <a:pt x="8" y="0"/>
                </a:lnTo>
                <a:lnTo>
                  <a:pt x="0" y="48"/>
                </a:lnTo>
                <a:lnTo>
                  <a:pt x="248" y="64"/>
                </a:lnTo>
                <a:lnTo>
                  <a:pt x="240" y="264"/>
                </a:lnTo>
                <a:close/>
              </a:path>
            </a:pathLst>
          </a:custGeom>
          <a:solidFill>
            <a:schemeClr val="tx2">
              <a:lumMod val="20000"/>
              <a:lumOff val="80000"/>
            </a:schemeClr>
          </a:solidFill>
          <a:ln w="6350">
            <a:solidFill>
              <a:srgbClr val="000000"/>
            </a:solidFill>
            <a:round/>
            <a:headEnd/>
            <a:tailEnd/>
          </a:ln>
        </p:spPr>
        <p:txBody>
          <a:bodyPr/>
          <a:lstStyle/>
          <a:p>
            <a:endParaRPr lang="en-US"/>
          </a:p>
        </p:txBody>
      </p:sp>
      <p:sp>
        <p:nvSpPr>
          <p:cNvPr id="49" name="Freeform 46"/>
          <p:cNvSpPr>
            <a:spLocks/>
          </p:cNvSpPr>
          <p:nvPr/>
        </p:nvSpPr>
        <p:spPr bwMode="auto">
          <a:xfrm>
            <a:off x="3036260" y="3790212"/>
            <a:ext cx="1840656" cy="1824887"/>
          </a:xfrm>
          <a:custGeom>
            <a:avLst/>
            <a:gdLst>
              <a:gd name="T0" fmla="*/ 2147483647 w 1113"/>
              <a:gd name="T1" fmla="*/ 0 h 1104"/>
              <a:gd name="T2" fmla="*/ 2147483647 w 1113"/>
              <a:gd name="T3" fmla="*/ 2147483647 h 1104"/>
              <a:gd name="T4" fmla="*/ 2147483647 w 1113"/>
              <a:gd name="T5" fmla="*/ 2147483647 h 1104"/>
              <a:gd name="T6" fmla="*/ 2147483647 w 1113"/>
              <a:gd name="T7" fmla="*/ 2147483647 h 1104"/>
              <a:gd name="T8" fmla="*/ 2147483647 w 1113"/>
              <a:gd name="T9" fmla="*/ 2147483647 h 1104"/>
              <a:gd name="T10" fmla="*/ 2147483647 w 1113"/>
              <a:gd name="T11" fmla="*/ 2147483647 h 1104"/>
              <a:gd name="T12" fmla="*/ 2147483647 w 1113"/>
              <a:gd name="T13" fmla="*/ 2147483647 h 1104"/>
              <a:gd name="T14" fmla="*/ 2147483647 w 1113"/>
              <a:gd name="T15" fmla="*/ 2147483647 h 1104"/>
              <a:gd name="T16" fmla="*/ 2147483647 w 1113"/>
              <a:gd name="T17" fmla="*/ 2147483647 h 1104"/>
              <a:gd name="T18" fmla="*/ 2147483647 w 1113"/>
              <a:gd name="T19" fmla="*/ 2147483647 h 1104"/>
              <a:gd name="T20" fmla="*/ 2147483647 w 1113"/>
              <a:gd name="T21" fmla="*/ 2147483647 h 1104"/>
              <a:gd name="T22" fmla="*/ 2147483647 w 1113"/>
              <a:gd name="T23" fmla="*/ 2147483647 h 1104"/>
              <a:gd name="T24" fmla="*/ 2147483647 w 1113"/>
              <a:gd name="T25" fmla="*/ 2147483647 h 1104"/>
              <a:gd name="T26" fmla="*/ 2147483647 w 1113"/>
              <a:gd name="T27" fmla="*/ 2147483647 h 1104"/>
              <a:gd name="T28" fmla="*/ 2147483647 w 1113"/>
              <a:gd name="T29" fmla="*/ 2147483647 h 1104"/>
              <a:gd name="T30" fmla="*/ 2147483647 w 1113"/>
              <a:gd name="T31" fmla="*/ 2147483647 h 1104"/>
              <a:gd name="T32" fmla="*/ 2147483647 w 1113"/>
              <a:gd name="T33" fmla="*/ 2147483647 h 1104"/>
              <a:gd name="T34" fmla="*/ 2147483647 w 1113"/>
              <a:gd name="T35" fmla="*/ 2147483647 h 1104"/>
              <a:gd name="T36" fmla="*/ 2147483647 w 1113"/>
              <a:gd name="T37" fmla="*/ 2147483647 h 1104"/>
              <a:gd name="T38" fmla="*/ 2147483647 w 1113"/>
              <a:gd name="T39" fmla="*/ 2147483647 h 1104"/>
              <a:gd name="T40" fmla="*/ 2147483647 w 1113"/>
              <a:gd name="T41" fmla="*/ 2147483647 h 1104"/>
              <a:gd name="T42" fmla="*/ 2147483647 w 1113"/>
              <a:gd name="T43" fmla="*/ 2147483647 h 1104"/>
              <a:gd name="T44" fmla="*/ 2147483647 w 1113"/>
              <a:gd name="T45" fmla="*/ 2147483647 h 1104"/>
              <a:gd name="T46" fmla="*/ 2147483647 w 1113"/>
              <a:gd name="T47" fmla="*/ 2147483647 h 1104"/>
              <a:gd name="T48" fmla="*/ 2147483647 w 1113"/>
              <a:gd name="T49" fmla="*/ 2147483647 h 1104"/>
              <a:gd name="T50" fmla="*/ 2147483647 w 1113"/>
              <a:gd name="T51" fmla="*/ 2147483647 h 1104"/>
              <a:gd name="T52" fmla="*/ 2147483647 w 1113"/>
              <a:gd name="T53" fmla="*/ 2147483647 h 1104"/>
              <a:gd name="T54" fmla="*/ 2147483647 w 1113"/>
              <a:gd name="T55" fmla="*/ 2147483647 h 1104"/>
              <a:gd name="T56" fmla="*/ 2147483647 w 1113"/>
              <a:gd name="T57" fmla="*/ 2147483647 h 1104"/>
              <a:gd name="T58" fmla="*/ 2147483647 w 1113"/>
              <a:gd name="T59" fmla="*/ 2147483647 h 1104"/>
              <a:gd name="T60" fmla="*/ 2147483647 w 1113"/>
              <a:gd name="T61" fmla="*/ 2147483647 h 1104"/>
              <a:gd name="T62" fmla="*/ 2147483647 w 1113"/>
              <a:gd name="T63" fmla="*/ 2147483647 h 1104"/>
              <a:gd name="T64" fmla="*/ 2147483647 w 1113"/>
              <a:gd name="T65" fmla="*/ 2147483647 h 1104"/>
              <a:gd name="T66" fmla="*/ 2147483647 w 1113"/>
              <a:gd name="T67" fmla="*/ 2147483647 h 1104"/>
              <a:gd name="T68" fmla="*/ 2147483647 w 1113"/>
              <a:gd name="T69" fmla="*/ 2147483647 h 1104"/>
              <a:gd name="T70" fmla="*/ 2147483647 w 1113"/>
              <a:gd name="T71" fmla="*/ 2147483647 h 1104"/>
              <a:gd name="T72" fmla="*/ 2147483647 w 1113"/>
              <a:gd name="T73" fmla="*/ 2147483647 h 1104"/>
              <a:gd name="T74" fmla="*/ 2147483647 w 1113"/>
              <a:gd name="T75" fmla="*/ 2147483647 h 1104"/>
              <a:gd name="T76" fmla="*/ 2147483647 w 1113"/>
              <a:gd name="T77" fmla="*/ 2147483647 h 1104"/>
              <a:gd name="T78" fmla="*/ 2147483647 w 1113"/>
              <a:gd name="T79" fmla="*/ 2147483647 h 1104"/>
              <a:gd name="T80" fmla="*/ 2147483647 w 1113"/>
              <a:gd name="T81" fmla="*/ 2147483647 h 1104"/>
              <a:gd name="T82" fmla="*/ 2147483647 w 1113"/>
              <a:gd name="T83" fmla="*/ 2147483647 h 1104"/>
              <a:gd name="T84" fmla="*/ 2147483647 w 1113"/>
              <a:gd name="T85" fmla="*/ 2147483647 h 1104"/>
              <a:gd name="T86" fmla="*/ 2147483647 w 1113"/>
              <a:gd name="T87" fmla="*/ 2147483647 h 1104"/>
              <a:gd name="T88" fmla="*/ 2147483647 w 1113"/>
              <a:gd name="T89" fmla="*/ 2147483647 h 1104"/>
              <a:gd name="T90" fmla="*/ 2147483647 w 1113"/>
              <a:gd name="T91" fmla="*/ 2147483647 h 1104"/>
              <a:gd name="T92" fmla="*/ 2147483647 w 1113"/>
              <a:gd name="T93" fmla="*/ 2147483647 h 1104"/>
              <a:gd name="T94" fmla="*/ 2147483647 w 1113"/>
              <a:gd name="T95" fmla="*/ 2147483647 h 1104"/>
              <a:gd name="T96" fmla="*/ 2147483647 w 1113"/>
              <a:gd name="T97" fmla="*/ 2147483647 h 1104"/>
              <a:gd name="T98" fmla="*/ 2147483647 w 1113"/>
              <a:gd name="T99" fmla="*/ 2147483647 h 1104"/>
              <a:gd name="T100" fmla="*/ 2147483647 w 1113"/>
              <a:gd name="T101" fmla="*/ 2147483647 h 1104"/>
              <a:gd name="T102" fmla="*/ 2147483647 w 1113"/>
              <a:gd name="T103" fmla="*/ 2147483647 h 1104"/>
              <a:gd name="T104" fmla="*/ 2147483647 w 1113"/>
              <a:gd name="T105" fmla="*/ 2147483647 h 1104"/>
              <a:gd name="T106" fmla="*/ 2147483647 w 1113"/>
              <a:gd name="T107" fmla="*/ 2147483647 h 1104"/>
              <a:gd name="T108" fmla="*/ 2147483647 w 1113"/>
              <a:gd name="T109" fmla="*/ 2147483647 h 1104"/>
              <a:gd name="T110" fmla="*/ 2147483647 w 1113"/>
              <a:gd name="T111" fmla="*/ 2147483647 h 110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13"/>
              <a:gd name="T169" fmla="*/ 0 h 1104"/>
              <a:gd name="T170" fmla="*/ 1113 w 1113"/>
              <a:gd name="T171" fmla="*/ 1104 h 110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13" h="1104">
                <a:moveTo>
                  <a:pt x="0" y="448"/>
                </a:moveTo>
                <a:lnTo>
                  <a:pt x="0" y="448"/>
                </a:lnTo>
                <a:lnTo>
                  <a:pt x="0" y="432"/>
                </a:lnTo>
                <a:lnTo>
                  <a:pt x="304" y="464"/>
                </a:lnTo>
                <a:lnTo>
                  <a:pt x="336" y="0"/>
                </a:lnTo>
                <a:lnTo>
                  <a:pt x="584" y="16"/>
                </a:lnTo>
                <a:lnTo>
                  <a:pt x="576" y="216"/>
                </a:lnTo>
                <a:lnTo>
                  <a:pt x="584" y="216"/>
                </a:lnTo>
                <a:lnTo>
                  <a:pt x="600" y="232"/>
                </a:lnTo>
                <a:lnTo>
                  <a:pt x="608" y="232"/>
                </a:lnTo>
                <a:lnTo>
                  <a:pt x="624" y="232"/>
                </a:lnTo>
                <a:lnTo>
                  <a:pt x="632" y="224"/>
                </a:lnTo>
                <a:lnTo>
                  <a:pt x="648" y="256"/>
                </a:lnTo>
                <a:lnTo>
                  <a:pt x="664" y="256"/>
                </a:lnTo>
                <a:lnTo>
                  <a:pt x="672" y="264"/>
                </a:lnTo>
                <a:lnTo>
                  <a:pt x="680" y="264"/>
                </a:lnTo>
                <a:lnTo>
                  <a:pt x="680" y="256"/>
                </a:lnTo>
                <a:lnTo>
                  <a:pt x="696" y="256"/>
                </a:lnTo>
                <a:lnTo>
                  <a:pt x="704" y="264"/>
                </a:lnTo>
                <a:lnTo>
                  <a:pt x="704" y="272"/>
                </a:lnTo>
                <a:lnTo>
                  <a:pt x="712" y="264"/>
                </a:lnTo>
                <a:lnTo>
                  <a:pt x="720" y="264"/>
                </a:lnTo>
                <a:lnTo>
                  <a:pt x="728" y="256"/>
                </a:lnTo>
                <a:lnTo>
                  <a:pt x="728" y="272"/>
                </a:lnTo>
                <a:lnTo>
                  <a:pt x="744" y="272"/>
                </a:lnTo>
                <a:lnTo>
                  <a:pt x="744" y="280"/>
                </a:lnTo>
                <a:lnTo>
                  <a:pt x="752" y="288"/>
                </a:lnTo>
                <a:lnTo>
                  <a:pt x="760" y="280"/>
                </a:lnTo>
                <a:lnTo>
                  <a:pt x="768" y="280"/>
                </a:lnTo>
                <a:lnTo>
                  <a:pt x="777" y="288"/>
                </a:lnTo>
                <a:lnTo>
                  <a:pt x="785" y="288"/>
                </a:lnTo>
                <a:lnTo>
                  <a:pt x="785" y="296"/>
                </a:lnTo>
                <a:lnTo>
                  <a:pt x="793" y="296"/>
                </a:lnTo>
                <a:lnTo>
                  <a:pt x="801" y="288"/>
                </a:lnTo>
                <a:lnTo>
                  <a:pt x="801" y="280"/>
                </a:lnTo>
                <a:lnTo>
                  <a:pt x="801" y="288"/>
                </a:lnTo>
                <a:lnTo>
                  <a:pt x="809" y="304"/>
                </a:lnTo>
                <a:lnTo>
                  <a:pt x="817" y="296"/>
                </a:lnTo>
                <a:lnTo>
                  <a:pt x="825" y="280"/>
                </a:lnTo>
                <a:lnTo>
                  <a:pt x="841" y="288"/>
                </a:lnTo>
                <a:lnTo>
                  <a:pt x="849" y="288"/>
                </a:lnTo>
                <a:lnTo>
                  <a:pt x="849" y="296"/>
                </a:lnTo>
                <a:lnTo>
                  <a:pt x="873" y="304"/>
                </a:lnTo>
                <a:lnTo>
                  <a:pt x="881" y="312"/>
                </a:lnTo>
                <a:lnTo>
                  <a:pt x="897" y="288"/>
                </a:lnTo>
                <a:lnTo>
                  <a:pt x="913" y="288"/>
                </a:lnTo>
                <a:lnTo>
                  <a:pt x="913" y="296"/>
                </a:lnTo>
                <a:lnTo>
                  <a:pt x="921" y="296"/>
                </a:lnTo>
                <a:lnTo>
                  <a:pt x="929" y="288"/>
                </a:lnTo>
                <a:lnTo>
                  <a:pt x="929" y="280"/>
                </a:lnTo>
                <a:lnTo>
                  <a:pt x="945" y="296"/>
                </a:lnTo>
                <a:lnTo>
                  <a:pt x="953" y="296"/>
                </a:lnTo>
                <a:lnTo>
                  <a:pt x="961" y="280"/>
                </a:lnTo>
                <a:lnTo>
                  <a:pt x="977" y="280"/>
                </a:lnTo>
                <a:lnTo>
                  <a:pt x="977" y="288"/>
                </a:lnTo>
                <a:lnTo>
                  <a:pt x="1001" y="304"/>
                </a:lnTo>
                <a:lnTo>
                  <a:pt x="1017" y="304"/>
                </a:lnTo>
                <a:lnTo>
                  <a:pt x="1025" y="312"/>
                </a:lnTo>
                <a:lnTo>
                  <a:pt x="1033" y="320"/>
                </a:lnTo>
                <a:lnTo>
                  <a:pt x="1057" y="320"/>
                </a:lnTo>
                <a:lnTo>
                  <a:pt x="1065" y="320"/>
                </a:lnTo>
                <a:lnTo>
                  <a:pt x="1065" y="376"/>
                </a:lnTo>
                <a:lnTo>
                  <a:pt x="1073" y="472"/>
                </a:lnTo>
                <a:lnTo>
                  <a:pt x="1089" y="496"/>
                </a:lnTo>
                <a:lnTo>
                  <a:pt x="1089" y="528"/>
                </a:lnTo>
                <a:lnTo>
                  <a:pt x="1097" y="536"/>
                </a:lnTo>
                <a:lnTo>
                  <a:pt x="1105" y="552"/>
                </a:lnTo>
                <a:lnTo>
                  <a:pt x="1105" y="560"/>
                </a:lnTo>
                <a:lnTo>
                  <a:pt x="1113" y="576"/>
                </a:lnTo>
                <a:lnTo>
                  <a:pt x="1113" y="600"/>
                </a:lnTo>
                <a:lnTo>
                  <a:pt x="1097" y="616"/>
                </a:lnTo>
                <a:lnTo>
                  <a:pt x="1097" y="632"/>
                </a:lnTo>
                <a:lnTo>
                  <a:pt x="1105" y="632"/>
                </a:lnTo>
                <a:lnTo>
                  <a:pt x="1097" y="648"/>
                </a:lnTo>
                <a:lnTo>
                  <a:pt x="1105" y="656"/>
                </a:lnTo>
                <a:lnTo>
                  <a:pt x="1105" y="664"/>
                </a:lnTo>
                <a:lnTo>
                  <a:pt x="1105" y="672"/>
                </a:lnTo>
                <a:lnTo>
                  <a:pt x="1097" y="680"/>
                </a:lnTo>
                <a:lnTo>
                  <a:pt x="1089" y="680"/>
                </a:lnTo>
                <a:lnTo>
                  <a:pt x="1081" y="696"/>
                </a:lnTo>
                <a:lnTo>
                  <a:pt x="1089" y="704"/>
                </a:lnTo>
                <a:lnTo>
                  <a:pt x="1089" y="712"/>
                </a:lnTo>
                <a:lnTo>
                  <a:pt x="1081" y="712"/>
                </a:lnTo>
                <a:lnTo>
                  <a:pt x="1049" y="728"/>
                </a:lnTo>
                <a:lnTo>
                  <a:pt x="1009" y="744"/>
                </a:lnTo>
                <a:lnTo>
                  <a:pt x="1017" y="736"/>
                </a:lnTo>
                <a:lnTo>
                  <a:pt x="1033" y="728"/>
                </a:lnTo>
                <a:lnTo>
                  <a:pt x="1025" y="728"/>
                </a:lnTo>
                <a:lnTo>
                  <a:pt x="1017" y="728"/>
                </a:lnTo>
                <a:lnTo>
                  <a:pt x="1009" y="728"/>
                </a:lnTo>
                <a:lnTo>
                  <a:pt x="1017" y="712"/>
                </a:lnTo>
                <a:lnTo>
                  <a:pt x="1017" y="704"/>
                </a:lnTo>
                <a:lnTo>
                  <a:pt x="1009" y="712"/>
                </a:lnTo>
                <a:lnTo>
                  <a:pt x="1001" y="712"/>
                </a:lnTo>
                <a:lnTo>
                  <a:pt x="1001" y="720"/>
                </a:lnTo>
                <a:lnTo>
                  <a:pt x="993" y="720"/>
                </a:lnTo>
                <a:lnTo>
                  <a:pt x="993" y="712"/>
                </a:lnTo>
                <a:lnTo>
                  <a:pt x="985" y="712"/>
                </a:lnTo>
                <a:lnTo>
                  <a:pt x="993" y="720"/>
                </a:lnTo>
                <a:lnTo>
                  <a:pt x="985" y="728"/>
                </a:lnTo>
                <a:lnTo>
                  <a:pt x="985" y="736"/>
                </a:lnTo>
                <a:lnTo>
                  <a:pt x="1001" y="744"/>
                </a:lnTo>
                <a:lnTo>
                  <a:pt x="1001" y="752"/>
                </a:lnTo>
                <a:lnTo>
                  <a:pt x="985" y="768"/>
                </a:lnTo>
                <a:lnTo>
                  <a:pt x="977" y="768"/>
                </a:lnTo>
                <a:lnTo>
                  <a:pt x="969" y="784"/>
                </a:lnTo>
                <a:lnTo>
                  <a:pt x="977" y="784"/>
                </a:lnTo>
                <a:lnTo>
                  <a:pt x="969" y="792"/>
                </a:lnTo>
                <a:lnTo>
                  <a:pt x="937" y="816"/>
                </a:lnTo>
                <a:lnTo>
                  <a:pt x="921" y="816"/>
                </a:lnTo>
                <a:lnTo>
                  <a:pt x="905" y="832"/>
                </a:lnTo>
                <a:lnTo>
                  <a:pt x="889" y="840"/>
                </a:lnTo>
                <a:lnTo>
                  <a:pt x="881" y="848"/>
                </a:lnTo>
                <a:lnTo>
                  <a:pt x="873" y="848"/>
                </a:lnTo>
                <a:lnTo>
                  <a:pt x="881" y="840"/>
                </a:lnTo>
                <a:lnTo>
                  <a:pt x="889" y="840"/>
                </a:lnTo>
                <a:lnTo>
                  <a:pt x="897" y="832"/>
                </a:lnTo>
                <a:lnTo>
                  <a:pt x="929" y="808"/>
                </a:lnTo>
                <a:lnTo>
                  <a:pt x="889" y="832"/>
                </a:lnTo>
                <a:lnTo>
                  <a:pt x="889" y="824"/>
                </a:lnTo>
                <a:lnTo>
                  <a:pt x="889" y="808"/>
                </a:lnTo>
                <a:lnTo>
                  <a:pt x="881" y="824"/>
                </a:lnTo>
                <a:lnTo>
                  <a:pt x="873" y="824"/>
                </a:lnTo>
                <a:lnTo>
                  <a:pt x="873" y="816"/>
                </a:lnTo>
                <a:lnTo>
                  <a:pt x="873" y="824"/>
                </a:lnTo>
                <a:lnTo>
                  <a:pt x="865" y="832"/>
                </a:lnTo>
                <a:lnTo>
                  <a:pt x="865" y="824"/>
                </a:lnTo>
                <a:lnTo>
                  <a:pt x="857" y="816"/>
                </a:lnTo>
                <a:lnTo>
                  <a:pt x="849" y="816"/>
                </a:lnTo>
                <a:lnTo>
                  <a:pt x="857" y="832"/>
                </a:lnTo>
                <a:lnTo>
                  <a:pt x="865" y="840"/>
                </a:lnTo>
                <a:lnTo>
                  <a:pt x="873" y="840"/>
                </a:lnTo>
                <a:lnTo>
                  <a:pt x="865" y="848"/>
                </a:lnTo>
                <a:lnTo>
                  <a:pt x="857" y="848"/>
                </a:lnTo>
                <a:lnTo>
                  <a:pt x="849" y="856"/>
                </a:lnTo>
                <a:lnTo>
                  <a:pt x="841" y="856"/>
                </a:lnTo>
                <a:lnTo>
                  <a:pt x="841" y="840"/>
                </a:lnTo>
                <a:lnTo>
                  <a:pt x="833" y="840"/>
                </a:lnTo>
                <a:lnTo>
                  <a:pt x="825" y="824"/>
                </a:lnTo>
                <a:lnTo>
                  <a:pt x="833" y="840"/>
                </a:lnTo>
                <a:lnTo>
                  <a:pt x="841" y="848"/>
                </a:lnTo>
                <a:lnTo>
                  <a:pt x="833" y="848"/>
                </a:lnTo>
                <a:lnTo>
                  <a:pt x="833" y="864"/>
                </a:lnTo>
                <a:lnTo>
                  <a:pt x="825" y="872"/>
                </a:lnTo>
                <a:lnTo>
                  <a:pt x="825" y="864"/>
                </a:lnTo>
                <a:lnTo>
                  <a:pt x="817" y="872"/>
                </a:lnTo>
                <a:lnTo>
                  <a:pt x="801" y="880"/>
                </a:lnTo>
                <a:lnTo>
                  <a:pt x="801" y="888"/>
                </a:lnTo>
                <a:lnTo>
                  <a:pt x="809" y="880"/>
                </a:lnTo>
                <a:lnTo>
                  <a:pt x="817" y="880"/>
                </a:lnTo>
                <a:lnTo>
                  <a:pt x="809" y="888"/>
                </a:lnTo>
                <a:lnTo>
                  <a:pt x="801" y="904"/>
                </a:lnTo>
                <a:lnTo>
                  <a:pt x="768" y="904"/>
                </a:lnTo>
                <a:lnTo>
                  <a:pt x="777" y="904"/>
                </a:lnTo>
                <a:lnTo>
                  <a:pt x="785" y="904"/>
                </a:lnTo>
                <a:lnTo>
                  <a:pt x="785" y="912"/>
                </a:lnTo>
                <a:lnTo>
                  <a:pt x="785" y="920"/>
                </a:lnTo>
                <a:lnTo>
                  <a:pt x="793" y="920"/>
                </a:lnTo>
                <a:lnTo>
                  <a:pt x="785" y="952"/>
                </a:lnTo>
                <a:lnTo>
                  <a:pt x="777" y="960"/>
                </a:lnTo>
                <a:lnTo>
                  <a:pt x="777" y="952"/>
                </a:lnTo>
                <a:lnTo>
                  <a:pt x="777" y="944"/>
                </a:lnTo>
                <a:lnTo>
                  <a:pt x="768" y="944"/>
                </a:lnTo>
                <a:lnTo>
                  <a:pt x="768" y="952"/>
                </a:lnTo>
                <a:lnTo>
                  <a:pt x="760" y="960"/>
                </a:lnTo>
                <a:lnTo>
                  <a:pt x="752" y="952"/>
                </a:lnTo>
                <a:lnTo>
                  <a:pt x="752" y="960"/>
                </a:lnTo>
                <a:lnTo>
                  <a:pt x="760" y="968"/>
                </a:lnTo>
                <a:lnTo>
                  <a:pt x="777" y="968"/>
                </a:lnTo>
                <a:lnTo>
                  <a:pt x="777" y="976"/>
                </a:lnTo>
                <a:lnTo>
                  <a:pt x="768" y="1000"/>
                </a:lnTo>
                <a:lnTo>
                  <a:pt x="768" y="1008"/>
                </a:lnTo>
                <a:lnTo>
                  <a:pt x="785" y="1032"/>
                </a:lnTo>
                <a:lnTo>
                  <a:pt x="777" y="1056"/>
                </a:lnTo>
                <a:lnTo>
                  <a:pt x="785" y="1064"/>
                </a:lnTo>
                <a:lnTo>
                  <a:pt x="793" y="1080"/>
                </a:lnTo>
                <a:lnTo>
                  <a:pt x="793" y="1088"/>
                </a:lnTo>
                <a:lnTo>
                  <a:pt x="785" y="1096"/>
                </a:lnTo>
                <a:lnTo>
                  <a:pt x="777" y="1104"/>
                </a:lnTo>
                <a:lnTo>
                  <a:pt x="768" y="1096"/>
                </a:lnTo>
                <a:lnTo>
                  <a:pt x="752" y="1080"/>
                </a:lnTo>
                <a:lnTo>
                  <a:pt x="728" y="1080"/>
                </a:lnTo>
                <a:lnTo>
                  <a:pt x="720" y="1080"/>
                </a:lnTo>
                <a:lnTo>
                  <a:pt x="704" y="1080"/>
                </a:lnTo>
                <a:lnTo>
                  <a:pt x="680" y="1064"/>
                </a:lnTo>
                <a:lnTo>
                  <a:pt x="664" y="1064"/>
                </a:lnTo>
                <a:lnTo>
                  <a:pt x="664" y="1056"/>
                </a:lnTo>
                <a:lnTo>
                  <a:pt x="656" y="1048"/>
                </a:lnTo>
                <a:lnTo>
                  <a:pt x="632" y="1048"/>
                </a:lnTo>
                <a:lnTo>
                  <a:pt x="624" y="1048"/>
                </a:lnTo>
                <a:lnTo>
                  <a:pt x="624" y="1032"/>
                </a:lnTo>
                <a:lnTo>
                  <a:pt x="616" y="1016"/>
                </a:lnTo>
                <a:lnTo>
                  <a:pt x="608" y="984"/>
                </a:lnTo>
                <a:lnTo>
                  <a:pt x="600" y="984"/>
                </a:lnTo>
                <a:lnTo>
                  <a:pt x="600" y="968"/>
                </a:lnTo>
                <a:lnTo>
                  <a:pt x="600" y="960"/>
                </a:lnTo>
                <a:lnTo>
                  <a:pt x="592" y="952"/>
                </a:lnTo>
                <a:lnTo>
                  <a:pt x="592" y="944"/>
                </a:lnTo>
                <a:lnTo>
                  <a:pt x="592" y="920"/>
                </a:lnTo>
                <a:lnTo>
                  <a:pt x="576" y="920"/>
                </a:lnTo>
                <a:lnTo>
                  <a:pt x="552" y="888"/>
                </a:lnTo>
                <a:lnTo>
                  <a:pt x="544" y="864"/>
                </a:lnTo>
                <a:lnTo>
                  <a:pt x="536" y="856"/>
                </a:lnTo>
                <a:lnTo>
                  <a:pt x="528" y="848"/>
                </a:lnTo>
                <a:lnTo>
                  <a:pt x="496" y="776"/>
                </a:lnTo>
                <a:lnTo>
                  <a:pt x="488" y="768"/>
                </a:lnTo>
                <a:lnTo>
                  <a:pt x="480" y="744"/>
                </a:lnTo>
                <a:lnTo>
                  <a:pt x="456" y="728"/>
                </a:lnTo>
                <a:lnTo>
                  <a:pt x="448" y="720"/>
                </a:lnTo>
                <a:lnTo>
                  <a:pt x="432" y="696"/>
                </a:lnTo>
                <a:lnTo>
                  <a:pt x="400" y="696"/>
                </a:lnTo>
                <a:lnTo>
                  <a:pt x="368" y="688"/>
                </a:lnTo>
                <a:lnTo>
                  <a:pt x="360" y="680"/>
                </a:lnTo>
                <a:lnTo>
                  <a:pt x="352" y="680"/>
                </a:lnTo>
                <a:lnTo>
                  <a:pt x="344" y="696"/>
                </a:lnTo>
                <a:lnTo>
                  <a:pt x="336" y="696"/>
                </a:lnTo>
                <a:lnTo>
                  <a:pt x="336" y="688"/>
                </a:lnTo>
                <a:lnTo>
                  <a:pt x="328" y="688"/>
                </a:lnTo>
                <a:lnTo>
                  <a:pt x="320" y="688"/>
                </a:lnTo>
                <a:lnTo>
                  <a:pt x="304" y="704"/>
                </a:lnTo>
                <a:lnTo>
                  <a:pt x="304" y="728"/>
                </a:lnTo>
                <a:lnTo>
                  <a:pt x="296" y="736"/>
                </a:lnTo>
                <a:lnTo>
                  <a:pt x="296" y="744"/>
                </a:lnTo>
                <a:lnTo>
                  <a:pt x="288" y="744"/>
                </a:lnTo>
                <a:lnTo>
                  <a:pt x="280" y="760"/>
                </a:lnTo>
                <a:lnTo>
                  <a:pt x="280" y="768"/>
                </a:lnTo>
                <a:lnTo>
                  <a:pt x="264" y="768"/>
                </a:lnTo>
                <a:lnTo>
                  <a:pt x="256" y="760"/>
                </a:lnTo>
                <a:lnTo>
                  <a:pt x="216" y="736"/>
                </a:lnTo>
                <a:lnTo>
                  <a:pt x="208" y="728"/>
                </a:lnTo>
                <a:lnTo>
                  <a:pt x="192" y="720"/>
                </a:lnTo>
                <a:lnTo>
                  <a:pt x="176" y="704"/>
                </a:lnTo>
                <a:lnTo>
                  <a:pt x="160" y="688"/>
                </a:lnTo>
                <a:lnTo>
                  <a:pt x="152" y="672"/>
                </a:lnTo>
                <a:lnTo>
                  <a:pt x="152" y="648"/>
                </a:lnTo>
                <a:lnTo>
                  <a:pt x="152" y="640"/>
                </a:lnTo>
                <a:lnTo>
                  <a:pt x="144" y="632"/>
                </a:lnTo>
                <a:lnTo>
                  <a:pt x="136" y="616"/>
                </a:lnTo>
                <a:lnTo>
                  <a:pt x="136" y="608"/>
                </a:lnTo>
                <a:lnTo>
                  <a:pt x="128" y="584"/>
                </a:lnTo>
                <a:lnTo>
                  <a:pt x="96" y="560"/>
                </a:lnTo>
                <a:lnTo>
                  <a:pt x="88" y="552"/>
                </a:lnTo>
                <a:lnTo>
                  <a:pt x="80" y="544"/>
                </a:lnTo>
                <a:lnTo>
                  <a:pt x="72" y="528"/>
                </a:lnTo>
                <a:lnTo>
                  <a:pt x="48" y="496"/>
                </a:lnTo>
                <a:lnTo>
                  <a:pt x="32" y="496"/>
                </a:lnTo>
                <a:lnTo>
                  <a:pt x="16" y="456"/>
                </a:lnTo>
                <a:lnTo>
                  <a:pt x="0" y="456"/>
                </a:lnTo>
                <a:lnTo>
                  <a:pt x="0" y="448"/>
                </a:lnTo>
                <a:close/>
              </a:path>
            </a:pathLst>
          </a:custGeom>
          <a:solidFill>
            <a:schemeClr val="tx2">
              <a:lumMod val="20000"/>
              <a:lumOff val="80000"/>
            </a:schemeClr>
          </a:solidFill>
          <a:ln w="6350">
            <a:solidFill>
              <a:srgbClr val="000000"/>
            </a:solidFill>
            <a:round/>
            <a:headEnd/>
            <a:tailEnd/>
          </a:ln>
        </p:spPr>
        <p:txBody>
          <a:bodyPr/>
          <a:lstStyle/>
          <a:p>
            <a:endParaRPr lang="en-US"/>
          </a:p>
        </p:txBody>
      </p:sp>
      <p:sp>
        <p:nvSpPr>
          <p:cNvPr id="50" name="Freeform 47"/>
          <p:cNvSpPr>
            <a:spLocks/>
          </p:cNvSpPr>
          <p:nvPr/>
        </p:nvSpPr>
        <p:spPr bwMode="auto">
          <a:xfrm>
            <a:off x="4386647" y="1661416"/>
            <a:ext cx="873022" cy="977668"/>
          </a:xfrm>
          <a:custGeom>
            <a:avLst/>
            <a:gdLst>
              <a:gd name="T0" fmla="*/ 2147483647 w 528"/>
              <a:gd name="T1" fmla="*/ 2147483647 h 592"/>
              <a:gd name="T2" fmla="*/ 2147483647 w 528"/>
              <a:gd name="T3" fmla="*/ 2147483647 h 592"/>
              <a:gd name="T4" fmla="*/ 2147483647 w 528"/>
              <a:gd name="T5" fmla="*/ 2147483647 h 592"/>
              <a:gd name="T6" fmla="*/ 2147483647 w 528"/>
              <a:gd name="T7" fmla="*/ 2147483647 h 592"/>
              <a:gd name="T8" fmla="*/ 2147483647 w 528"/>
              <a:gd name="T9" fmla="*/ 2147483647 h 592"/>
              <a:gd name="T10" fmla="*/ 2147483647 w 528"/>
              <a:gd name="T11" fmla="*/ 2147483647 h 592"/>
              <a:gd name="T12" fmla="*/ 2147483647 w 528"/>
              <a:gd name="T13" fmla="*/ 2147483647 h 592"/>
              <a:gd name="T14" fmla="*/ 2147483647 w 528"/>
              <a:gd name="T15" fmla="*/ 2147483647 h 592"/>
              <a:gd name="T16" fmla="*/ 2147483647 w 528"/>
              <a:gd name="T17" fmla="*/ 2147483647 h 592"/>
              <a:gd name="T18" fmla="*/ 2147483647 w 528"/>
              <a:gd name="T19" fmla="*/ 2147483647 h 592"/>
              <a:gd name="T20" fmla="*/ 2147483647 w 528"/>
              <a:gd name="T21" fmla="*/ 2147483647 h 592"/>
              <a:gd name="T22" fmla="*/ 2147483647 w 528"/>
              <a:gd name="T23" fmla="*/ 2147483647 h 592"/>
              <a:gd name="T24" fmla="*/ 2147483647 w 528"/>
              <a:gd name="T25" fmla="*/ 2147483647 h 592"/>
              <a:gd name="T26" fmla="*/ 2147483647 w 528"/>
              <a:gd name="T27" fmla="*/ 2147483647 h 592"/>
              <a:gd name="T28" fmla="*/ 2147483647 w 528"/>
              <a:gd name="T29" fmla="*/ 2147483647 h 592"/>
              <a:gd name="T30" fmla="*/ 2147483647 w 528"/>
              <a:gd name="T31" fmla="*/ 2147483647 h 592"/>
              <a:gd name="T32" fmla="*/ 2147483647 w 528"/>
              <a:gd name="T33" fmla="*/ 2147483647 h 592"/>
              <a:gd name="T34" fmla="*/ 2147483647 w 528"/>
              <a:gd name="T35" fmla="*/ 2147483647 h 592"/>
              <a:gd name="T36" fmla="*/ 2147483647 w 528"/>
              <a:gd name="T37" fmla="*/ 2147483647 h 592"/>
              <a:gd name="T38" fmla="*/ 2147483647 w 528"/>
              <a:gd name="T39" fmla="*/ 2147483647 h 592"/>
              <a:gd name="T40" fmla="*/ 2147483647 w 528"/>
              <a:gd name="T41" fmla="*/ 2147483647 h 592"/>
              <a:gd name="T42" fmla="*/ 2147483647 w 528"/>
              <a:gd name="T43" fmla="*/ 2147483647 h 592"/>
              <a:gd name="T44" fmla="*/ 2147483647 w 528"/>
              <a:gd name="T45" fmla="*/ 2147483647 h 592"/>
              <a:gd name="T46" fmla="*/ 2147483647 w 528"/>
              <a:gd name="T47" fmla="*/ 2147483647 h 592"/>
              <a:gd name="T48" fmla="*/ 2147483647 w 528"/>
              <a:gd name="T49" fmla="*/ 2147483647 h 592"/>
              <a:gd name="T50" fmla="*/ 2147483647 w 528"/>
              <a:gd name="T51" fmla="*/ 2147483647 h 592"/>
              <a:gd name="T52" fmla="*/ 2147483647 w 528"/>
              <a:gd name="T53" fmla="*/ 2147483647 h 592"/>
              <a:gd name="T54" fmla="*/ 2147483647 w 528"/>
              <a:gd name="T55" fmla="*/ 2147483647 h 592"/>
              <a:gd name="T56" fmla="*/ 2147483647 w 528"/>
              <a:gd name="T57" fmla="*/ 2147483647 h 592"/>
              <a:gd name="T58" fmla="*/ 2147483647 w 528"/>
              <a:gd name="T59" fmla="*/ 2147483647 h 592"/>
              <a:gd name="T60" fmla="*/ 2147483647 w 528"/>
              <a:gd name="T61" fmla="*/ 2147483647 h 592"/>
              <a:gd name="T62" fmla="*/ 2147483647 w 528"/>
              <a:gd name="T63" fmla="*/ 2147483647 h 592"/>
              <a:gd name="T64" fmla="*/ 2147483647 w 528"/>
              <a:gd name="T65" fmla="*/ 0 h 592"/>
              <a:gd name="T66" fmla="*/ 2147483647 w 528"/>
              <a:gd name="T67" fmla="*/ 2147483647 h 592"/>
              <a:gd name="T68" fmla="*/ 0 w 528"/>
              <a:gd name="T69" fmla="*/ 2147483647 h 592"/>
              <a:gd name="T70" fmla="*/ 2147483647 w 528"/>
              <a:gd name="T71" fmla="*/ 2147483647 h 592"/>
              <a:gd name="T72" fmla="*/ 2147483647 w 528"/>
              <a:gd name="T73" fmla="*/ 2147483647 h 592"/>
              <a:gd name="T74" fmla="*/ 2147483647 w 528"/>
              <a:gd name="T75" fmla="*/ 2147483647 h 592"/>
              <a:gd name="T76" fmla="*/ 2147483647 w 528"/>
              <a:gd name="T77" fmla="*/ 2147483647 h 592"/>
              <a:gd name="T78" fmla="*/ 2147483647 w 528"/>
              <a:gd name="T79" fmla="*/ 2147483647 h 592"/>
              <a:gd name="T80" fmla="*/ 2147483647 w 528"/>
              <a:gd name="T81" fmla="*/ 2147483647 h 592"/>
              <a:gd name="T82" fmla="*/ 2147483647 w 528"/>
              <a:gd name="T83" fmla="*/ 2147483647 h 592"/>
              <a:gd name="T84" fmla="*/ 2147483647 w 528"/>
              <a:gd name="T85" fmla="*/ 2147483647 h 592"/>
              <a:gd name="T86" fmla="*/ 2147483647 w 528"/>
              <a:gd name="T87" fmla="*/ 2147483647 h 592"/>
              <a:gd name="T88" fmla="*/ 2147483647 w 528"/>
              <a:gd name="T89" fmla="*/ 2147483647 h 592"/>
              <a:gd name="T90" fmla="*/ 2147483647 w 528"/>
              <a:gd name="T91" fmla="*/ 2147483647 h 592"/>
              <a:gd name="T92" fmla="*/ 2147483647 w 528"/>
              <a:gd name="T93" fmla="*/ 2147483647 h 592"/>
              <a:gd name="T94" fmla="*/ 2147483647 w 528"/>
              <a:gd name="T95" fmla="*/ 2147483647 h 592"/>
              <a:gd name="T96" fmla="*/ 2147483647 w 528"/>
              <a:gd name="T97" fmla="*/ 2147483647 h 59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8"/>
              <a:gd name="T148" fmla="*/ 0 h 592"/>
              <a:gd name="T149" fmla="*/ 528 w 528"/>
              <a:gd name="T150" fmla="*/ 592 h 59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8" h="592">
                <a:moveTo>
                  <a:pt x="432" y="584"/>
                </a:moveTo>
                <a:lnTo>
                  <a:pt x="432" y="576"/>
                </a:lnTo>
                <a:lnTo>
                  <a:pt x="424" y="544"/>
                </a:lnTo>
                <a:lnTo>
                  <a:pt x="400" y="536"/>
                </a:lnTo>
                <a:lnTo>
                  <a:pt x="376" y="512"/>
                </a:lnTo>
                <a:lnTo>
                  <a:pt x="376" y="496"/>
                </a:lnTo>
                <a:lnTo>
                  <a:pt x="352" y="488"/>
                </a:lnTo>
                <a:lnTo>
                  <a:pt x="344" y="480"/>
                </a:lnTo>
                <a:lnTo>
                  <a:pt x="336" y="480"/>
                </a:lnTo>
                <a:lnTo>
                  <a:pt x="328" y="480"/>
                </a:lnTo>
                <a:lnTo>
                  <a:pt x="312" y="464"/>
                </a:lnTo>
                <a:lnTo>
                  <a:pt x="312" y="456"/>
                </a:lnTo>
                <a:lnTo>
                  <a:pt x="320" y="448"/>
                </a:lnTo>
                <a:lnTo>
                  <a:pt x="320" y="440"/>
                </a:lnTo>
                <a:lnTo>
                  <a:pt x="312" y="432"/>
                </a:lnTo>
                <a:lnTo>
                  <a:pt x="312" y="424"/>
                </a:lnTo>
                <a:lnTo>
                  <a:pt x="312" y="416"/>
                </a:lnTo>
                <a:lnTo>
                  <a:pt x="320" y="392"/>
                </a:lnTo>
                <a:lnTo>
                  <a:pt x="312" y="384"/>
                </a:lnTo>
                <a:lnTo>
                  <a:pt x="304" y="384"/>
                </a:lnTo>
                <a:lnTo>
                  <a:pt x="304" y="368"/>
                </a:lnTo>
                <a:lnTo>
                  <a:pt x="304" y="360"/>
                </a:lnTo>
                <a:lnTo>
                  <a:pt x="312" y="352"/>
                </a:lnTo>
                <a:lnTo>
                  <a:pt x="336" y="336"/>
                </a:lnTo>
                <a:lnTo>
                  <a:pt x="344" y="328"/>
                </a:lnTo>
                <a:lnTo>
                  <a:pt x="344" y="272"/>
                </a:lnTo>
                <a:lnTo>
                  <a:pt x="336" y="272"/>
                </a:lnTo>
                <a:lnTo>
                  <a:pt x="344" y="264"/>
                </a:lnTo>
                <a:lnTo>
                  <a:pt x="376" y="240"/>
                </a:lnTo>
                <a:lnTo>
                  <a:pt x="416" y="200"/>
                </a:lnTo>
                <a:lnTo>
                  <a:pt x="424" y="176"/>
                </a:lnTo>
                <a:lnTo>
                  <a:pt x="456" y="152"/>
                </a:lnTo>
                <a:lnTo>
                  <a:pt x="488" y="152"/>
                </a:lnTo>
                <a:lnTo>
                  <a:pt x="512" y="136"/>
                </a:lnTo>
                <a:lnTo>
                  <a:pt x="520" y="120"/>
                </a:lnTo>
                <a:lnTo>
                  <a:pt x="528" y="120"/>
                </a:lnTo>
                <a:lnTo>
                  <a:pt x="520" y="120"/>
                </a:lnTo>
                <a:lnTo>
                  <a:pt x="504" y="128"/>
                </a:lnTo>
                <a:lnTo>
                  <a:pt x="496" y="128"/>
                </a:lnTo>
                <a:lnTo>
                  <a:pt x="488" y="120"/>
                </a:lnTo>
                <a:lnTo>
                  <a:pt x="432" y="120"/>
                </a:lnTo>
                <a:lnTo>
                  <a:pt x="432" y="104"/>
                </a:lnTo>
                <a:lnTo>
                  <a:pt x="424" y="104"/>
                </a:lnTo>
                <a:lnTo>
                  <a:pt x="408" y="128"/>
                </a:lnTo>
                <a:lnTo>
                  <a:pt x="384" y="128"/>
                </a:lnTo>
                <a:lnTo>
                  <a:pt x="368" y="120"/>
                </a:lnTo>
                <a:lnTo>
                  <a:pt x="368" y="112"/>
                </a:lnTo>
                <a:lnTo>
                  <a:pt x="352" y="112"/>
                </a:lnTo>
                <a:lnTo>
                  <a:pt x="352" y="96"/>
                </a:lnTo>
                <a:lnTo>
                  <a:pt x="344" y="96"/>
                </a:lnTo>
                <a:lnTo>
                  <a:pt x="328" y="112"/>
                </a:lnTo>
                <a:lnTo>
                  <a:pt x="320" y="96"/>
                </a:lnTo>
                <a:lnTo>
                  <a:pt x="312" y="88"/>
                </a:lnTo>
                <a:lnTo>
                  <a:pt x="304" y="88"/>
                </a:lnTo>
                <a:lnTo>
                  <a:pt x="304" y="80"/>
                </a:lnTo>
                <a:lnTo>
                  <a:pt x="312" y="80"/>
                </a:lnTo>
                <a:lnTo>
                  <a:pt x="304" y="80"/>
                </a:lnTo>
                <a:lnTo>
                  <a:pt x="288" y="80"/>
                </a:lnTo>
                <a:lnTo>
                  <a:pt x="264" y="72"/>
                </a:lnTo>
                <a:lnTo>
                  <a:pt x="256" y="72"/>
                </a:lnTo>
                <a:lnTo>
                  <a:pt x="248" y="88"/>
                </a:lnTo>
                <a:lnTo>
                  <a:pt x="232" y="88"/>
                </a:lnTo>
                <a:lnTo>
                  <a:pt x="224" y="72"/>
                </a:lnTo>
                <a:lnTo>
                  <a:pt x="200" y="72"/>
                </a:lnTo>
                <a:lnTo>
                  <a:pt x="200" y="64"/>
                </a:lnTo>
                <a:lnTo>
                  <a:pt x="192" y="72"/>
                </a:lnTo>
                <a:lnTo>
                  <a:pt x="176" y="72"/>
                </a:lnTo>
                <a:lnTo>
                  <a:pt x="168" y="64"/>
                </a:lnTo>
                <a:lnTo>
                  <a:pt x="168" y="56"/>
                </a:lnTo>
                <a:lnTo>
                  <a:pt x="168" y="24"/>
                </a:lnTo>
                <a:lnTo>
                  <a:pt x="152" y="0"/>
                </a:lnTo>
                <a:lnTo>
                  <a:pt x="136" y="0"/>
                </a:lnTo>
                <a:lnTo>
                  <a:pt x="136" y="32"/>
                </a:lnTo>
                <a:lnTo>
                  <a:pt x="128" y="40"/>
                </a:lnTo>
                <a:lnTo>
                  <a:pt x="0" y="40"/>
                </a:lnTo>
                <a:lnTo>
                  <a:pt x="8" y="72"/>
                </a:lnTo>
                <a:lnTo>
                  <a:pt x="8" y="88"/>
                </a:lnTo>
                <a:lnTo>
                  <a:pt x="8" y="128"/>
                </a:lnTo>
                <a:lnTo>
                  <a:pt x="8" y="152"/>
                </a:lnTo>
                <a:lnTo>
                  <a:pt x="16" y="160"/>
                </a:lnTo>
                <a:lnTo>
                  <a:pt x="24" y="168"/>
                </a:lnTo>
                <a:lnTo>
                  <a:pt x="24" y="200"/>
                </a:lnTo>
                <a:lnTo>
                  <a:pt x="24" y="216"/>
                </a:lnTo>
                <a:lnTo>
                  <a:pt x="24" y="232"/>
                </a:lnTo>
                <a:lnTo>
                  <a:pt x="24" y="240"/>
                </a:lnTo>
                <a:lnTo>
                  <a:pt x="32" y="256"/>
                </a:lnTo>
                <a:lnTo>
                  <a:pt x="32" y="272"/>
                </a:lnTo>
                <a:lnTo>
                  <a:pt x="32" y="296"/>
                </a:lnTo>
                <a:lnTo>
                  <a:pt x="40" y="304"/>
                </a:lnTo>
                <a:lnTo>
                  <a:pt x="48" y="320"/>
                </a:lnTo>
                <a:lnTo>
                  <a:pt x="48" y="344"/>
                </a:lnTo>
                <a:lnTo>
                  <a:pt x="48" y="352"/>
                </a:lnTo>
                <a:lnTo>
                  <a:pt x="32" y="368"/>
                </a:lnTo>
                <a:lnTo>
                  <a:pt x="24" y="376"/>
                </a:lnTo>
                <a:lnTo>
                  <a:pt x="24" y="384"/>
                </a:lnTo>
                <a:lnTo>
                  <a:pt x="40" y="400"/>
                </a:lnTo>
                <a:lnTo>
                  <a:pt x="48" y="408"/>
                </a:lnTo>
                <a:lnTo>
                  <a:pt x="56" y="408"/>
                </a:lnTo>
                <a:lnTo>
                  <a:pt x="56" y="448"/>
                </a:lnTo>
                <a:lnTo>
                  <a:pt x="48" y="544"/>
                </a:lnTo>
                <a:lnTo>
                  <a:pt x="56" y="584"/>
                </a:lnTo>
                <a:lnTo>
                  <a:pt x="56" y="592"/>
                </a:lnTo>
                <a:lnTo>
                  <a:pt x="136" y="592"/>
                </a:lnTo>
                <a:lnTo>
                  <a:pt x="400" y="592"/>
                </a:lnTo>
                <a:lnTo>
                  <a:pt x="432" y="584"/>
                </a:lnTo>
                <a:close/>
              </a:path>
            </a:pathLst>
          </a:custGeom>
          <a:solidFill>
            <a:schemeClr val="tx2">
              <a:lumMod val="40000"/>
              <a:lumOff val="60000"/>
            </a:schemeClr>
          </a:solidFill>
          <a:ln w="6350">
            <a:solidFill>
              <a:srgbClr val="000000"/>
            </a:solidFill>
            <a:round/>
            <a:headEnd/>
            <a:tailEnd/>
          </a:ln>
        </p:spPr>
        <p:txBody>
          <a:bodyPr/>
          <a:lstStyle/>
          <a:p>
            <a:endParaRPr lang="en-US"/>
          </a:p>
        </p:txBody>
      </p:sp>
      <p:sp>
        <p:nvSpPr>
          <p:cNvPr id="51" name="Freeform 48"/>
          <p:cNvSpPr>
            <a:spLocks/>
          </p:cNvSpPr>
          <p:nvPr/>
        </p:nvSpPr>
        <p:spPr bwMode="auto">
          <a:xfrm>
            <a:off x="4454024" y="2626183"/>
            <a:ext cx="792743" cy="528973"/>
          </a:xfrm>
          <a:custGeom>
            <a:avLst/>
            <a:gdLst>
              <a:gd name="T0" fmla="*/ 2147483647 w 480"/>
              <a:gd name="T1" fmla="*/ 2147483647 h 320"/>
              <a:gd name="T2" fmla="*/ 2147483647 w 480"/>
              <a:gd name="T3" fmla="*/ 2147483647 h 320"/>
              <a:gd name="T4" fmla="*/ 2147483647 w 480"/>
              <a:gd name="T5" fmla="*/ 2147483647 h 320"/>
              <a:gd name="T6" fmla="*/ 2147483647 w 480"/>
              <a:gd name="T7" fmla="*/ 2147483647 h 320"/>
              <a:gd name="T8" fmla="*/ 2147483647 w 480"/>
              <a:gd name="T9" fmla="*/ 2147483647 h 320"/>
              <a:gd name="T10" fmla="*/ 2147483647 w 480"/>
              <a:gd name="T11" fmla="*/ 2147483647 h 320"/>
              <a:gd name="T12" fmla="*/ 2147483647 w 480"/>
              <a:gd name="T13" fmla="*/ 2147483647 h 320"/>
              <a:gd name="T14" fmla="*/ 2147483647 w 480"/>
              <a:gd name="T15" fmla="*/ 2147483647 h 320"/>
              <a:gd name="T16" fmla="*/ 2147483647 w 480"/>
              <a:gd name="T17" fmla="*/ 2147483647 h 320"/>
              <a:gd name="T18" fmla="*/ 2147483647 w 480"/>
              <a:gd name="T19" fmla="*/ 2147483647 h 320"/>
              <a:gd name="T20" fmla="*/ 0 w 480"/>
              <a:gd name="T21" fmla="*/ 2147483647 h 320"/>
              <a:gd name="T22" fmla="*/ 0 w 480"/>
              <a:gd name="T23" fmla="*/ 2147483647 h 320"/>
              <a:gd name="T24" fmla="*/ 2147483647 w 480"/>
              <a:gd name="T25" fmla="*/ 2147483647 h 320"/>
              <a:gd name="T26" fmla="*/ 0 w 480"/>
              <a:gd name="T27" fmla="*/ 2147483647 h 320"/>
              <a:gd name="T28" fmla="*/ 2147483647 w 480"/>
              <a:gd name="T29" fmla="*/ 2147483647 h 320"/>
              <a:gd name="T30" fmla="*/ 2147483647 w 480"/>
              <a:gd name="T31" fmla="*/ 2147483647 h 320"/>
              <a:gd name="T32" fmla="*/ 0 w 480"/>
              <a:gd name="T33" fmla="*/ 2147483647 h 320"/>
              <a:gd name="T34" fmla="*/ 2147483647 w 480"/>
              <a:gd name="T35" fmla="*/ 2147483647 h 320"/>
              <a:gd name="T36" fmla="*/ 2147483647 w 480"/>
              <a:gd name="T37" fmla="*/ 2147483647 h 320"/>
              <a:gd name="T38" fmla="*/ 2147483647 w 480"/>
              <a:gd name="T39" fmla="*/ 0 h 320"/>
              <a:gd name="T40" fmla="*/ 2147483647 w 480"/>
              <a:gd name="T41" fmla="*/ 2147483647 h 320"/>
              <a:gd name="T42" fmla="*/ 2147483647 w 480"/>
              <a:gd name="T43" fmla="*/ 2147483647 h 320"/>
              <a:gd name="T44" fmla="*/ 2147483647 w 480"/>
              <a:gd name="T45" fmla="*/ 2147483647 h 320"/>
              <a:gd name="T46" fmla="*/ 2147483647 w 480"/>
              <a:gd name="T47" fmla="*/ 2147483647 h 320"/>
              <a:gd name="T48" fmla="*/ 2147483647 w 480"/>
              <a:gd name="T49" fmla="*/ 2147483647 h 320"/>
              <a:gd name="T50" fmla="*/ 2147483647 w 480"/>
              <a:gd name="T51" fmla="*/ 2147483647 h 320"/>
              <a:gd name="T52" fmla="*/ 2147483647 w 480"/>
              <a:gd name="T53" fmla="*/ 2147483647 h 320"/>
              <a:gd name="T54" fmla="*/ 2147483647 w 480"/>
              <a:gd name="T55" fmla="*/ 2147483647 h 320"/>
              <a:gd name="T56" fmla="*/ 2147483647 w 480"/>
              <a:gd name="T57" fmla="*/ 2147483647 h 320"/>
              <a:gd name="T58" fmla="*/ 2147483647 w 480"/>
              <a:gd name="T59" fmla="*/ 2147483647 h 320"/>
              <a:gd name="T60" fmla="*/ 2147483647 w 480"/>
              <a:gd name="T61" fmla="*/ 2147483647 h 320"/>
              <a:gd name="T62" fmla="*/ 2147483647 w 480"/>
              <a:gd name="T63" fmla="*/ 2147483647 h 320"/>
              <a:gd name="T64" fmla="*/ 2147483647 w 480"/>
              <a:gd name="T65" fmla="*/ 2147483647 h 320"/>
              <a:gd name="T66" fmla="*/ 2147483647 w 480"/>
              <a:gd name="T67" fmla="*/ 2147483647 h 320"/>
              <a:gd name="T68" fmla="*/ 2147483647 w 480"/>
              <a:gd name="T69" fmla="*/ 2147483647 h 320"/>
              <a:gd name="T70" fmla="*/ 2147483647 w 480"/>
              <a:gd name="T71" fmla="*/ 2147483647 h 320"/>
              <a:gd name="T72" fmla="*/ 2147483647 w 480"/>
              <a:gd name="T73" fmla="*/ 2147483647 h 320"/>
              <a:gd name="T74" fmla="*/ 2147483647 w 480"/>
              <a:gd name="T75" fmla="*/ 2147483647 h 320"/>
              <a:gd name="T76" fmla="*/ 2147483647 w 480"/>
              <a:gd name="T77" fmla="*/ 2147483647 h 320"/>
              <a:gd name="T78" fmla="*/ 2147483647 w 480"/>
              <a:gd name="T79" fmla="*/ 2147483647 h 320"/>
              <a:gd name="T80" fmla="*/ 2147483647 w 480"/>
              <a:gd name="T81" fmla="*/ 2147483647 h 320"/>
              <a:gd name="T82" fmla="*/ 2147483647 w 480"/>
              <a:gd name="T83" fmla="*/ 2147483647 h 320"/>
              <a:gd name="T84" fmla="*/ 2147483647 w 480"/>
              <a:gd name="T85" fmla="*/ 2147483647 h 320"/>
              <a:gd name="T86" fmla="*/ 2147483647 w 480"/>
              <a:gd name="T87" fmla="*/ 2147483647 h 320"/>
              <a:gd name="T88" fmla="*/ 2147483647 w 480"/>
              <a:gd name="T89" fmla="*/ 2147483647 h 320"/>
              <a:gd name="T90" fmla="*/ 2147483647 w 480"/>
              <a:gd name="T91" fmla="*/ 2147483647 h 320"/>
              <a:gd name="T92" fmla="*/ 2147483647 w 480"/>
              <a:gd name="T93" fmla="*/ 2147483647 h 32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80"/>
              <a:gd name="T142" fmla="*/ 0 h 320"/>
              <a:gd name="T143" fmla="*/ 480 w 480"/>
              <a:gd name="T144" fmla="*/ 320 h 32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80" h="320">
                <a:moveTo>
                  <a:pt x="56" y="304"/>
                </a:moveTo>
                <a:lnTo>
                  <a:pt x="56" y="272"/>
                </a:lnTo>
                <a:lnTo>
                  <a:pt x="56" y="264"/>
                </a:lnTo>
                <a:lnTo>
                  <a:pt x="56" y="256"/>
                </a:lnTo>
                <a:lnTo>
                  <a:pt x="56" y="248"/>
                </a:lnTo>
                <a:lnTo>
                  <a:pt x="48" y="224"/>
                </a:lnTo>
                <a:lnTo>
                  <a:pt x="48" y="216"/>
                </a:lnTo>
                <a:lnTo>
                  <a:pt x="40" y="216"/>
                </a:lnTo>
                <a:lnTo>
                  <a:pt x="40" y="200"/>
                </a:lnTo>
                <a:lnTo>
                  <a:pt x="40" y="168"/>
                </a:lnTo>
                <a:lnTo>
                  <a:pt x="24" y="160"/>
                </a:lnTo>
                <a:lnTo>
                  <a:pt x="16" y="152"/>
                </a:lnTo>
                <a:lnTo>
                  <a:pt x="16" y="144"/>
                </a:lnTo>
                <a:lnTo>
                  <a:pt x="16" y="136"/>
                </a:lnTo>
                <a:lnTo>
                  <a:pt x="16" y="128"/>
                </a:lnTo>
                <a:lnTo>
                  <a:pt x="16" y="120"/>
                </a:lnTo>
                <a:lnTo>
                  <a:pt x="8" y="104"/>
                </a:lnTo>
                <a:lnTo>
                  <a:pt x="0" y="88"/>
                </a:lnTo>
                <a:lnTo>
                  <a:pt x="0" y="80"/>
                </a:lnTo>
                <a:lnTo>
                  <a:pt x="16" y="40"/>
                </a:lnTo>
                <a:lnTo>
                  <a:pt x="0" y="40"/>
                </a:lnTo>
                <a:lnTo>
                  <a:pt x="0" y="32"/>
                </a:lnTo>
                <a:lnTo>
                  <a:pt x="8" y="32"/>
                </a:lnTo>
                <a:lnTo>
                  <a:pt x="8" y="24"/>
                </a:lnTo>
                <a:lnTo>
                  <a:pt x="0" y="16"/>
                </a:lnTo>
                <a:lnTo>
                  <a:pt x="0" y="8"/>
                </a:lnTo>
                <a:lnTo>
                  <a:pt x="16" y="8"/>
                </a:lnTo>
                <a:lnTo>
                  <a:pt x="96" y="8"/>
                </a:lnTo>
                <a:lnTo>
                  <a:pt x="360" y="8"/>
                </a:lnTo>
                <a:lnTo>
                  <a:pt x="392" y="0"/>
                </a:lnTo>
                <a:lnTo>
                  <a:pt x="400" y="16"/>
                </a:lnTo>
                <a:lnTo>
                  <a:pt x="400" y="24"/>
                </a:lnTo>
                <a:lnTo>
                  <a:pt x="400" y="32"/>
                </a:lnTo>
                <a:lnTo>
                  <a:pt x="400" y="48"/>
                </a:lnTo>
                <a:lnTo>
                  <a:pt x="400" y="56"/>
                </a:lnTo>
                <a:lnTo>
                  <a:pt x="408" y="72"/>
                </a:lnTo>
                <a:lnTo>
                  <a:pt x="408" y="80"/>
                </a:lnTo>
                <a:lnTo>
                  <a:pt x="424" y="88"/>
                </a:lnTo>
                <a:lnTo>
                  <a:pt x="432" y="88"/>
                </a:lnTo>
                <a:lnTo>
                  <a:pt x="440" y="88"/>
                </a:lnTo>
                <a:lnTo>
                  <a:pt x="440" y="104"/>
                </a:lnTo>
                <a:lnTo>
                  <a:pt x="448" y="104"/>
                </a:lnTo>
                <a:lnTo>
                  <a:pt x="456" y="120"/>
                </a:lnTo>
                <a:lnTo>
                  <a:pt x="456" y="128"/>
                </a:lnTo>
                <a:lnTo>
                  <a:pt x="464" y="128"/>
                </a:lnTo>
                <a:lnTo>
                  <a:pt x="472" y="136"/>
                </a:lnTo>
                <a:lnTo>
                  <a:pt x="480" y="136"/>
                </a:lnTo>
                <a:lnTo>
                  <a:pt x="480" y="152"/>
                </a:lnTo>
                <a:lnTo>
                  <a:pt x="480" y="160"/>
                </a:lnTo>
                <a:lnTo>
                  <a:pt x="472" y="176"/>
                </a:lnTo>
                <a:lnTo>
                  <a:pt x="464" y="176"/>
                </a:lnTo>
                <a:lnTo>
                  <a:pt x="464" y="184"/>
                </a:lnTo>
                <a:lnTo>
                  <a:pt x="464" y="192"/>
                </a:lnTo>
                <a:lnTo>
                  <a:pt x="464" y="200"/>
                </a:lnTo>
                <a:lnTo>
                  <a:pt x="448" y="200"/>
                </a:lnTo>
                <a:lnTo>
                  <a:pt x="448" y="208"/>
                </a:lnTo>
                <a:lnTo>
                  <a:pt x="432" y="208"/>
                </a:lnTo>
                <a:lnTo>
                  <a:pt x="416" y="216"/>
                </a:lnTo>
                <a:lnTo>
                  <a:pt x="416" y="232"/>
                </a:lnTo>
                <a:lnTo>
                  <a:pt x="416" y="240"/>
                </a:lnTo>
                <a:lnTo>
                  <a:pt x="424" y="256"/>
                </a:lnTo>
                <a:lnTo>
                  <a:pt x="424" y="264"/>
                </a:lnTo>
                <a:lnTo>
                  <a:pt x="416" y="272"/>
                </a:lnTo>
                <a:lnTo>
                  <a:pt x="416" y="280"/>
                </a:lnTo>
                <a:lnTo>
                  <a:pt x="416" y="288"/>
                </a:lnTo>
                <a:lnTo>
                  <a:pt x="408" y="296"/>
                </a:lnTo>
                <a:lnTo>
                  <a:pt x="392" y="296"/>
                </a:lnTo>
                <a:lnTo>
                  <a:pt x="392" y="312"/>
                </a:lnTo>
                <a:lnTo>
                  <a:pt x="400" y="312"/>
                </a:lnTo>
                <a:lnTo>
                  <a:pt x="392" y="320"/>
                </a:lnTo>
                <a:lnTo>
                  <a:pt x="376" y="304"/>
                </a:lnTo>
                <a:lnTo>
                  <a:pt x="368" y="296"/>
                </a:lnTo>
                <a:lnTo>
                  <a:pt x="64" y="304"/>
                </a:lnTo>
                <a:lnTo>
                  <a:pt x="56" y="304"/>
                </a:lnTo>
                <a:close/>
              </a:path>
            </a:pathLst>
          </a:custGeom>
          <a:solidFill>
            <a:schemeClr val="tx2">
              <a:lumMod val="40000"/>
              <a:lumOff val="60000"/>
            </a:schemeClr>
          </a:solidFill>
          <a:ln w="6350">
            <a:solidFill>
              <a:srgbClr val="000000"/>
            </a:solidFill>
            <a:round/>
            <a:headEnd/>
            <a:tailEnd/>
          </a:ln>
        </p:spPr>
        <p:txBody>
          <a:bodyPr/>
          <a:lstStyle/>
          <a:p>
            <a:endParaRPr lang="en-US"/>
          </a:p>
        </p:txBody>
      </p:sp>
      <p:sp>
        <p:nvSpPr>
          <p:cNvPr id="52" name="Freeform 49"/>
          <p:cNvSpPr>
            <a:spLocks/>
          </p:cNvSpPr>
          <p:nvPr/>
        </p:nvSpPr>
        <p:spPr bwMode="auto">
          <a:xfrm>
            <a:off x="4558670" y="3116451"/>
            <a:ext cx="885923" cy="766940"/>
          </a:xfrm>
          <a:custGeom>
            <a:avLst/>
            <a:gdLst>
              <a:gd name="T0" fmla="*/ 2147483647 w 536"/>
              <a:gd name="T1" fmla="*/ 2147483647 h 464"/>
              <a:gd name="T2" fmla="*/ 2147483647 w 536"/>
              <a:gd name="T3" fmla="*/ 2147483647 h 464"/>
              <a:gd name="T4" fmla="*/ 2147483647 w 536"/>
              <a:gd name="T5" fmla="*/ 2147483647 h 464"/>
              <a:gd name="T6" fmla="*/ 2147483647 w 536"/>
              <a:gd name="T7" fmla="*/ 2147483647 h 464"/>
              <a:gd name="T8" fmla="*/ 2147483647 w 536"/>
              <a:gd name="T9" fmla="*/ 2147483647 h 464"/>
              <a:gd name="T10" fmla="*/ 2147483647 w 536"/>
              <a:gd name="T11" fmla="*/ 2147483647 h 464"/>
              <a:gd name="T12" fmla="*/ 2147483647 w 536"/>
              <a:gd name="T13" fmla="*/ 2147483647 h 464"/>
              <a:gd name="T14" fmla="*/ 2147483647 w 536"/>
              <a:gd name="T15" fmla="*/ 2147483647 h 464"/>
              <a:gd name="T16" fmla="*/ 2147483647 w 536"/>
              <a:gd name="T17" fmla="*/ 2147483647 h 464"/>
              <a:gd name="T18" fmla="*/ 2147483647 w 536"/>
              <a:gd name="T19" fmla="*/ 2147483647 h 464"/>
              <a:gd name="T20" fmla="*/ 2147483647 w 536"/>
              <a:gd name="T21" fmla="*/ 2147483647 h 464"/>
              <a:gd name="T22" fmla="*/ 2147483647 w 536"/>
              <a:gd name="T23" fmla="*/ 2147483647 h 464"/>
              <a:gd name="T24" fmla="*/ 2147483647 w 536"/>
              <a:gd name="T25" fmla="*/ 2147483647 h 464"/>
              <a:gd name="T26" fmla="*/ 2147483647 w 536"/>
              <a:gd name="T27" fmla="*/ 2147483647 h 464"/>
              <a:gd name="T28" fmla="*/ 0 w 536"/>
              <a:gd name="T29" fmla="*/ 2147483647 h 464"/>
              <a:gd name="T30" fmla="*/ 2147483647 w 536"/>
              <a:gd name="T31" fmla="*/ 0 h 464"/>
              <a:gd name="T32" fmla="*/ 2147483647 w 536"/>
              <a:gd name="T33" fmla="*/ 2147483647 h 464"/>
              <a:gd name="T34" fmla="*/ 2147483647 w 536"/>
              <a:gd name="T35" fmla="*/ 2147483647 h 464"/>
              <a:gd name="T36" fmla="*/ 2147483647 w 536"/>
              <a:gd name="T37" fmla="*/ 2147483647 h 464"/>
              <a:gd name="T38" fmla="*/ 2147483647 w 536"/>
              <a:gd name="T39" fmla="*/ 2147483647 h 464"/>
              <a:gd name="T40" fmla="*/ 2147483647 w 536"/>
              <a:gd name="T41" fmla="*/ 2147483647 h 464"/>
              <a:gd name="T42" fmla="*/ 2147483647 w 536"/>
              <a:gd name="T43" fmla="*/ 2147483647 h 464"/>
              <a:gd name="T44" fmla="*/ 2147483647 w 536"/>
              <a:gd name="T45" fmla="*/ 2147483647 h 464"/>
              <a:gd name="T46" fmla="*/ 2147483647 w 536"/>
              <a:gd name="T47" fmla="*/ 2147483647 h 464"/>
              <a:gd name="T48" fmla="*/ 2147483647 w 536"/>
              <a:gd name="T49" fmla="*/ 2147483647 h 464"/>
              <a:gd name="T50" fmla="*/ 2147483647 w 536"/>
              <a:gd name="T51" fmla="*/ 2147483647 h 464"/>
              <a:gd name="T52" fmla="*/ 2147483647 w 536"/>
              <a:gd name="T53" fmla="*/ 2147483647 h 464"/>
              <a:gd name="T54" fmla="*/ 2147483647 w 536"/>
              <a:gd name="T55" fmla="*/ 2147483647 h 464"/>
              <a:gd name="T56" fmla="*/ 2147483647 w 536"/>
              <a:gd name="T57" fmla="*/ 2147483647 h 464"/>
              <a:gd name="T58" fmla="*/ 2147483647 w 536"/>
              <a:gd name="T59" fmla="*/ 2147483647 h 464"/>
              <a:gd name="T60" fmla="*/ 2147483647 w 536"/>
              <a:gd name="T61" fmla="*/ 2147483647 h 464"/>
              <a:gd name="T62" fmla="*/ 2147483647 w 536"/>
              <a:gd name="T63" fmla="*/ 2147483647 h 464"/>
              <a:gd name="T64" fmla="*/ 2147483647 w 536"/>
              <a:gd name="T65" fmla="*/ 2147483647 h 464"/>
              <a:gd name="T66" fmla="*/ 2147483647 w 536"/>
              <a:gd name="T67" fmla="*/ 2147483647 h 464"/>
              <a:gd name="T68" fmla="*/ 2147483647 w 536"/>
              <a:gd name="T69" fmla="*/ 2147483647 h 464"/>
              <a:gd name="T70" fmla="*/ 2147483647 w 536"/>
              <a:gd name="T71" fmla="*/ 2147483647 h 464"/>
              <a:gd name="T72" fmla="*/ 2147483647 w 536"/>
              <a:gd name="T73" fmla="*/ 2147483647 h 464"/>
              <a:gd name="T74" fmla="*/ 2147483647 w 536"/>
              <a:gd name="T75" fmla="*/ 2147483647 h 464"/>
              <a:gd name="T76" fmla="*/ 2147483647 w 536"/>
              <a:gd name="T77" fmla="*/ 2147483647 h 464"/>
              <a:gd name="T78" fmla="*/ 2147483647 w 536"/>
              <a:gd name="T79" fmla="*/ 2147483647 h 464"/>
              <a:gd name="T80" fmla="*/ 2147483647 w 536"/>
              <a:gd name="T81" fmla="*/ 2147483647 h 464"/>
              <a:gd name="T82" fmla="*/ 2147483647 w 536"/>
              <a:gd name="T83" fmla="*/ 2147483647 h 464"/>
              <a:gd name="T84" fmla="*/ 2147483647 w 536"/>
              <a:gd name="T85" fmla="*/ 2147483647 h 464"/>
              <a:gd name="T86" fmla="*/ 2147483647 w 536"/>
              <a:gd name="T87" fmla="*/ 2147483647 h 464"/>
              <a:gd name="T88" fmla="*/ 2147483647 w 536"/>
              <a:gd name="T89" fmla="*/ 2147483647 h 464"/>
              <a:gd name="T90" fmla="*/ 2147483647 w 536"/>
              <a:gd name="T91" fmla="*/ 2147483647 h 464"/>
              <a:gd name="T92" fmla="*/ 2147483647 w 536"/>
              <a:gd name="T93" fmla="*/ 2147483647 h 464"/>
              <a:gd name="T94" fmla="*/ 2147483647 w 536"/>
              <a:gd name="T95" fmla="*/ 2147483647 h 464"/>
              <a:gd name="T96" fmla="*/ 2147483647 w 536"/>
              <a:gd name="T97" fmla="*/ 2147483647 h 464"/>
              <a:gd name="T98" fmla="*/ 2147483647 w 536"/>
              <a:gd name="T99" fmla="*/ 2147483647 h 464"/>
              <a:gd name="T100" fmla="*/ 2147483647 w 536"/>
              <a:gd name="T101" fmla="*/ 2147483647 h 464"/>
              <a:gd name="T102" fmla="*/ 2147483647 w 536"/>
              <a:gd name="T103" fmla="*/ 2147483647 h 464"/>
              <a:gd name="T104" fmla="*/ 2147483647 w 536"/>
              <a:gd name="T105" fmla="*/ 2147483647 h 464"/>
              <a:gd name="T106" fmla="*/ 2147483647 w 536"/>
              <a:gd name="T107" fmla="*/ 2147483647 h 464"/>
              <a:gd name="T108" fmla="*/ 2147483647 w 536"/>
              <a:gd name="T109" fmla="*/ 2147483647 h 464"/>
              <a:gd name="T110" fmla="*/ 2147483647 w 536"/>
              <a:gd name="T111" fmla="*/ 2147483647 h 464"/>
              <a:gd name="T112" fmla="*/ 2147483647 w 536"/>
              <a:gd name="T113" fmla="*/ 2147483647 h 464"/>
              <a:gd name="T114" fmla="*/ 2147483647 w 536"/>
              <a:gd name="T115" fmla="*/ 2147483647 h 464"/>
              <a:gd name="T116" fmla="*/ 2147483647 w 536"/>
              <a:gd name="T117" fmla="*/ 2147483647 h 464"/>
              <a:gd name="T118" fmla="*/ 2147483647 w 536"/>
              <a:gd name="T119" fmla="*/ 2147483647 h 46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36"/>
              <a:gd name="T181" fmla="*/ 0 h 464"/>
              <a:gd name="T182" fmla="*/ 536 w 536"/>
              <a:gd name="T183" fmla="*/ 464 h 46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36" h="464">
                <a:moveTo>
                  <a:pt x="96" y="432"/>
                </a:moveTo>
                <a:lnTo>
                  <a:pt x="88" y="376"/>
                </a:lnTo>
                <a:lnTo>
                  <a:pt x="88" y="160"/>
                </a:lnTo>
                <a:lnTo>
                  <a:pt x="72" y="160"/>
                </a:lnTo>
                <a:lnTo>
                  <a:pt x="64" y="144"/>
                </a:lnTo>
                <a:lnTo>
                  <a:pt x="64" y="136"/>
                </a:lnTo>
                <a:lnTo>
                  <a:pt x="64" y="128"/>
                </a:lnTo>
                <a:lnTo>
                  <a:pt x="48" y="120"/>
                </a:lnTo>
                <a:lnTo>
                  <a:pt x="48" y="112"/>
                </a:lnTo>
                <a:lnTo>
                  <a:pt x="64" y="104"/>
                </a:lnTo>
                <a:lnTo>
                  <a:pt x="64" y="96"/>
                </a:lnTo>
                <a:lnTo>
                  <a:pt x="64" y="88"/>
                </a:lnTo>
                <a:lnTo>
                  <a:pt x="56" y="88"/>
                </a:lnTo>
                <a:lnTo>
                  <a:pt x="56" y="80"/>
                </a:lnTo>
                <a:lnTo>
                  <a:pt x="48" y="88"/>
                </a:lnTo>
                <a:lnTo>
                  <a:pt x="40" y="80"/>
                </a:lnTo>
                <a:lnTo>
                  <a:pt x="24" y="72"/>
                </a:lnTo>
                <a:lnTo>
                  <a:pt x="32" y="72"/>
                </a:lnTo>
                <a:lnTo>
                  <a:pt x="16" y="48"/>
                </a:lnTo>
                <a:lnTo>
                  <a:pt x="8" y="40"/>
                </a:lnTo>
                <a:lnTo>
                  <a:pt x="8" y="32"/>
                </a:lnTo>
                <a:lnTo>
                  <a:pt x="0" y="8"/>
                </a:lnTo>
                <a:lnTo>
                  <a:pt x="304" y="0"/>
                </a:lnTo>
                <a:lnTo>
                  <a:pt x="312" y="8"/>
                </a:lnTo>
                <a:lnTo>
                  <a:pt x="328" y="24"/>
                </a:lnTo>
                <a:lnTo>
                  <a:pt x="328" y="32"/>
                </a:lnTo>
                <a:lnTo>
                  <a:pt x="320" y="40"/>
                </a:lnTo>
                <a:lnTo>
                  <a:pt x="320" y="64"/>
                </a:lnTo>
                <a:lnTo>
                  <a:pt x="344" y="104"/>
                </a:lnTo>
                <a:lnTo>
                  <a:pt x="376" y="128"/>
                </a:lnTo>
                <a:lnTo>
                  <a:pt x="392" y="136"/>
                </a:lnTo>
                <a:lnTo>
                  <a:pt x="392" y="176"/>
                </a:lnTo>
                <a:lnTo>
                  <a:pt x="408" y="176"/>
                </a:lnTo>
                <a:lnTo>
                  <a:pt x="408" y="160"/>
                </a:lnTo>
                <a:lnTo>
                  <a:pt x="424" y="168"/>
                </a:lnTo>
                <a:lnTo>
                  <a:pt x="440" y="176"/>
                </a:lnTo>
                <a:lnTo>
                  <a:pt x="440" y="184"/>
                </a:lnTo>
                <a:lnTo>
                  <a:pt x="432" y="200"/>
                </a:lnTo>
                <a:lnTo>
                  <a:pt x="432" y="216"/>
                </a:lnTo>
                <a:lnTo>
                  <a:pt x="424" y="224"/>
                </a:lnTo>
                <a:lnTo>
                  <a:pt x="424" y="240"/>
                </a:lnTo>
                <a:lnTo>
                  <a:pt x="432" y="256"/>
                </a:lnTo>
                <a:lnTo>
                  <a:pt x="456" y="264"/>
                </a:lnTo>
                <a:lnTo>
                  <a:pt x="456" y="272"/>
                </a:lnTo>
                <a:lnTo>
                  <a:pt x="472" y="272"/>
                </a:lnTo>
                <a:lnTo>
                  <a:pt x="480" y="280"/>
                </a:lnTo>
                <a:lnTo>
                  <a:pt x="496" y="288"/>
                </a:lnTo>
                <a:lnTo>
                  <a:pt x="496" y="304"/>
                </a:lnTo>
                <a:lnTo>
                  <a:pt x="504" y="320"/>
                </a:lnTo>
                <a:lnTo>
                  <a:pt x="496" y="328"/>
                </a:lnTo>
                <a:lnTo>
                  <a:pt x="496" y="336"/>
                </a:lnTo>
                <a:lnTo>
                  <a:pt x="504" y="344"/>
                </a:lnTo>
                <a:lnTo>
                  <a:pt x="512" y="352"/>
                </a:lnTo>
                <a:lnTo>
                  <a:pt x="512" y="360"/>
                </a:lnTo>
                <a:lnTo>
                  <a:pt x="512" y="352"/>
                </a:lnTo>
                <a:lnTo>
                  <a:pt x="512" y="344"/>
                </a:lnTo>
                <a:lnTo>
                  <a:pt x="520" y="344"/>
                </a:lnTo>
                <a:lnTo>
                  <a:pt x="520" y="352"/>
                </a:lnTo>
                <a:lnTo>
                  <a:pt x="528" y="360"/>
                </a:lnTo>
                <a:lnTo>
                  <a:pt x="536" y="368"/>
                </a:lnTo>
                <a:lnTo>
                  <a:pt x="528" y="368"/>
                </a:lnTo>
                <a:lnTo>
                  <a:pt x="528" y="400"/>
                </a:lnTo>
                <a:lnTo>
                  <a:pt x="520" y="400"/>
                </a:lnTo>
                <a:lnTo>
                  <a:pt x="504" y="408"/>
                </a:lnTo>
                <a:lnTo>
                  <a:pt x="496" y="432"/>
                </a:lnTo>
                <a:lnTo>
                  <a:pt x="496" y="440"/>
                </a:lnTo>
                <a:lnTo>
                  <a:pt x="488" y="440"/>
                </a:lnTo>
                <a:lnTo>
                  <a:pt x="496" y="440"/>
                </a:lnTo>
                <a:lnTo>
                  <a:pt x="496" y="448"/>
                </a:lnTo>
                <a:lnTo>
                  <a:pt x="504" y="448"/>
                </a:lnTo>
                <a:lnTo>
                  <a:pt x="496" y="448"/>
                </a:lnTo>
                <a:lnTo>
                  <a:pt x="488" y="464"/>
                </a:lnTo>
                <a:lnTo>
                  <a:pt x="440" y="464"/>
                </a:lnTo>
                <a:lnTo>
                  <a:pt x="448" y="440"/>
                </a:lnTo>
                <a:lnTo>
                  <a:pt x="456" y="432"/>
                </a:lnTo>
                <a:lnTo>
                  <a:pt x="456" y="424"/>
                </a:lnTo>
                <a:lnTo>
                  <a:pt x="448" y="416"/>
                </a:lnTo>
                <a:lnTo>
                  <a:pt x="440" y="416"/>
                </a:lnTo>
                <a:lnTo>
                  <a:pt x="96" y="432"/>
                </a:lnTo>
                <a:close/>
              </a:path>
            </a:pathLst>
          </a:custGeom>
          <a:solidFill>
            <a:schemeClr val="tx2">
              <a:lumMod val="20000"/>
              <a:lumOff val="80000"/>
            </a:schemeClr>
          </a:solidFill>
          <a:ln w="6350">
            <a:solidFill>
              <a:srgbClr val="000000"/>
            </a:solidFill>
            <a:round/>
            <a:headEnd/>
            <a:tailEnd/>
          </a:ln>
        </p:spPr>
        <p:txBody>
          <a:bodyPr/>
          <a:lstStyle/>
          <a:p>
            <a:endParaRPr lang="en-US"/>
          </a:p>
        </p:txBody>
      </p:sp>
      <p:sp>
        <p:nvSpPr>
          <p:cNvPr id="53" name="Freeform 50"/>
          <p:cNvSpPr>
            <a:spLocks/>
          </p:cNvSpPr>
          <p:nvPr/>
        </p:nvSpPr>
        <p:spPr bwMode="auto">
          <a:xfrm>
            <a:off x="4717793" y="3803113"/>
            <a:ext cx="660857" cy="609251"/>
          </a:xfrm>
          <a:custGeom>
            <a:avLst/>
            <a:gdLst>
              <a:gd name="T0" fmla="*/ 2147483647 w 400"/>
              <a:gd name="T1" fmla="*/ 2147483647 h 368"/>
              <a:gd name="T2" fmla="*/ 2147483647 w 400"/>
              <a:gd name="T3" fmla="*/ 2147483647 h 368"/>
              <a:gd name="T4" fmla="*/ 2147483647 w 400"/>
              <a:gd name="T5" fmla="*/ 2147483647 h 368"/>
              <a:gd name="T6" fmla="*/ 2147483647 w 400"/>
              <a:gd name="T7" fmla="*/ 2147483647 h 368"/>
              <a:gd name="T8" fmla="*/ 2147483647 w 400"/>
              <a:gd name="T9" fmla="*/ 2147483647 h 368"/>
              <a:gd name="T10" fmla="*/ 2147483647 w 400"/>
              <a:gd name="T11" fmla="*/ 2147483647 h 368"/>
              <a:gd name="T12" fmla="*/ 2147483647 w 400"/>
              <a:gd name="T13" fmla="*/ 2147483647 h 368"/>
              <a:gd name="T14" fmla="*/ 2147483647 w 400"/>
              <a:gd name="T15" fmla="*/ 2147483647 h 368"/>
              <a:gd name="T16" fmla="*/ 2147483647 w 400"/>
              <a:gd name="T17" fmla="*/ 2147483647 h 368"/>
              <a:gd name="T18" fmla="*/ 2147483647 w 400"/>
              <a:gd name="T19" fmla="*/ 2147483647 h 368"/>
              <a:gd name="T20" fmla="*/ 2147483647 w 400"/>
              <a:gd name="T21" fmla="*/ 2147483647 h 368"/>
              <a:gd name="T22" fmla="*/ 2147483647 w 400"/>
              <a:gd name="T23" fmla="*/ 2147483647 h 368"/>
              <a:gd name="T24" fmla="*/ 2147483647 w 400"/>
              <a:gd name="T25" fmla="*/ 2147483647 h 368"/>
              <a:gd name="T26" fmla="*/ 2147483647 w 400"/>
              <a:gd name="T27" fmla="*/ 2147483647 h 368"/>
              <a:gd name="T28" fmla="*/ 2147483647 w 400"/>
              <a:gd name="T29" fmla="*/ 2147483647 h 368"/>
              <a:gd name="T30" fmla="*/ 2147483647 w 400"/>
              <a:gd name="T31" fmla="*/ 2147483647 h 368"/>
              <a:gd name="T32" fmla="*/ 2147483647 w 400"/>
              <a:gd name="T33" fmla="*/ 2147483647 h 368"/>
              <a:gd name="T34" fmla="*/ 2147483647 w 400"/>
              <a:gd name="T35" fmla="*/ 2147483647 h 368"/>
              <a:gd name="T36" fmla="*/ 2147483647 w 400"/>
              <a:gd name="T37" fmla="*/ 2147483647 h 368"/>
              <a:gd name="T38" fmla="*/ 2147483647 w 400"/>
              <a:gd name="T39" fmla="*/ 2147483647 h 368"/>
              <a:gd name="T40" fmla="*/ 2147483647 w 400"/>
              <a:gd name="T41" fmla="*/ 2147483647 h 368"/>
              <a:gd name="T42" fmla="*/ 2147483647 w 400"/>
              <a:gd name="T43" fmla="*/ 2147483647 h 368"/>
              <a:gd name="T44" fmla="*/ 2147483647 w 400"/>
              <a:gd name="T45" fmla="*/ 2147483647 h 368"/>
              <a:gd name="T46" fmla="*/ 2147483647 w 400"/>
              <a:gd name="T47" fmla="*/ 2147483647 h 368"/>
              <a:gd name="T48" fmla="*/ 2147483647 w 400"/>
              <a:gd name="T49" fmla="*/ 2147483647 h 368"/>
              <a:gd name="T50" fmla="*/ 2147483647 w 400"/>
              <a:gd name="T51" fmla="*/ 2147483647 h 368"/>
              <a:gd name="T52" fmla="*/ 2147483647 w 400"/>
              <a:gd name="T53" fmla="*/ 2147483647 h 368"/>
              <a:gd name="T54" fmla="*/ 2147483647 w 400"/>
              <a:gd name="T55" fmla="*/ 2147483647 h 368"/>
              <a:gd name="T56" fmla="*/ 2147483647 w 400"/>
              <a:gd name="T57" fmla="*/ 2147483647 h 368"/>
              <a:gd name="T58" fmla="*/ 2147483647 w 400"/>
              <a:gd name="T59" fmla="*/ 2147483647 h 368"/>
              <a:gd name="T60" fmla="*/ 2147483647 w 400"/>
              <a:gd name="T61" fmla="*/ 2147483647 h 368"/>
              <a:gd name="T62" fmla="*/ 2147483647 w 400"/>
              <a:gd name="T63" fmla="*/ 2147483647 h 368"/>
              <a:gd name="T64" fmla="*/ 2147483647 w 400"/>
              <a:gd name="T65" fmla="*/ 2147483647 h 368"/>
              <a:gd name="T66" fmla="*/ 2147483647 w 400"/>
              <a:gd name="T67" fmla="*/ 2147483647 h 368"/>
              <a:gd name="T68" fmla="*/ 2147483647 w 400"/>
              <a:gd name="T69" fmla="*/ 2147483647 h 368"/>
              <a:gd name="T70" fmla="*/ 2147483647 w 400"/>
              <a:gd name="T71" fmla="*/ 2147483647 h 368"/>
              <a:gd name="T72" fmla="*/ 2147483647 w 400"/>
              <a:gd name="T73" fmla="*/ 0 h 368"/>
              <a:gd name="T74" fmla="*/ 2147483647 w 400"/>
              <a:gd name="T75" fmla="*/ 0 h 368"/>
              <a:gd name="T76" fmla="*/ 0 w 400"/>
              <a:gd name="T77" fmla="*/ 2147483647 h 368"/>
              <a:gd name="T78" fmla="*/ 0 w 400"/>
              <a:gd name="T79" fmla="*/ 2147483647 h 368"/>
              <a:gd name="T80" fmla="*/ 2147483647 w 400"/>
              <a:gd name="T81" fmla="*/ 2147483647 h 368"/>
              <a:gd name="T82" fmla="*/ 2147483647 w 400"/>
              <a:gd name="T83" fmla="*/ 2147483647 h 368"/>
              <a:gd name="T84" fmla="*/ 2147483647 w 400"/>
              <a:gd name="T85" fmla="*/ 2147483647 h 368"/>
              <a:gd name="T86" fmla="*/ 2147483647 w 400"/>
              <a:gd name="T87" fmla="*/ 2147483647 h 368"/>
              <a:gd name="T88" fmla="*/ 2147483647 w 400"/>
              <a:gd name="T89" fmla="*/ 2147483647 h 368"/>
              <a:gd name="T90" fmla="*/ 2147483647 w 400"/>
              <a:gd name="T91" fmla="*/ 2147483647 h 368"/>
              <a:gd name="T92" fmla="*/ 2147483647 w 400"/>
              <a:gd name="T93" fmla="*/ 2147483647 h 36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00"/>
              <a:gd name="T142" fmla="*/ 0 h 368"/>
              <a:gd name="T143" fmla="*/ 400 w 400"/>
              <a:gd name="T144" fmla="*/ 368 h 36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00" h="368">
                <a:moveTo>
                  <a:pt x="296" y="344"/>
                </a:moveTo>
                <a:lnTo>
                  <a:pt x="296" y="344"/>
                </a:lnTo>
                <a:lnTo>
                  <a:pt x="296" y="336"/>
                </a:lnTo>
                <a:lnTo>
                  <a:pt x="288" y="320"/>
                </a:lnTo>
                <a:lnTo>
                  <a:pt x="288" y="312"/>
                </a:lnTo>
                <a:lnTo>
                  <a:pt x="280" y="304"/>
                </a:lnTo>
                <a:lnTo>
                  <a:pt x="288" y="296"/>
                </a:lnTo>
                <a:lnTo>
                  <a:pt x="288" y="288"/>
                </a:lnTo>
                <a:lnTo>
                  <a:pt x="296" y="288"/>
                </a:lnTo>
                <a:lnTo>
                  <a:pt x="288" y="280"/>
                </a:lnTo>
                <a:lnTo>
                  <a:pt x="296" y="280"/>
                </a:lnTo>
                <a:lnTo>
                  <a:pt x="296" y="272"/>
                </a:lnTo>
                <a:lnTo>
                  <a:pt x="296" y="264"/>
                </a:lnTo>
                <a:lnTo>
                  <a:pt x="296" y="256"/>
                </a:lnTo>
                <a:lnTo>
                  <a:pt x="304" y="256"/>
                </a:lnTo>
                <a:lnTo>
                  <a:pt x="304" y="248"/>
                </a:lnTo>
                <a:lnTo>
                  <a:pt x="312" y="240"/>
                </a:lnTo>
                <a:lnTo>
                  <a:pt x="312" y="232"/>
                </a:lnTo>
                <a:lnTo>
                  <a:pt x="328" y="216"/>
                </a:lnTo>
                <a:lnTo>
                  <a:pt x="336" y="208"/>
                </a:lnTo>
                <a:lnTo>
                  <a:pt x="336" y="184"/>
                </a:lnTo>
                <a:lnTo>
                  <a:pt x="344" y="176"/>
                </a:lnTo>
                <a:lnTo>
                  <a:pt x="352" y="168"/>
                </a:lnTo>
                <a:lnTo>
                  <a:pt x="360" y="152"/>
                </a:lnTo>
                <a:lnTo>
                  <a:pt x="352" y="152"/>
                </a:lnTo>
                <a:lnTo>
                  <a:pt x="360" y="144"/>
                </a:lnTo>
                <a:lnTo>
                  <a:pt x="368" y="144"/>
                </a:lnTo>
                <a:lnTo>
                  <a:pt x="368" y="136"/>
                </a:lnTo>
                <a:lnTo>
                  <a:pt x="368" y="128"/>
                </a:lnTo>
                <a:lnTo>
                  <a:pt x="368" y="120"/>
                </a:lnTo>
                <a:lnTo>
                  <a:pt x="368" y="112"/>
                </a:lnTo>
                <a:lnTo>
                  <a:pt x="376" y="96"/>
                </a:lnTo>
                <a:lnTo>
                  <a:pt x="384" y="88"/>
                </a:lnTo>
                <a:lnTo>
                  <a:pt x="384" y="80"/>
                </a:lnTo>
                <a:lnTo>
                  <a:pt x="376" y="80"/>
                </a:lnTo>
                <a:lnTo>
                  <a:pt x="384" y="80"/>
                </a:lnTo>
                <a:lnTo>
                  <a:pt x="384" y="72"/>
                </a:lnTo>
                <a:lnTo>
                  <a:pt x="400" y="64"/>
                </a:lnTo>
                <a:lnTo>
                  <a:pt x="400" y="56"/>
                </a:lnTo>
                <a:lnTo>
                  <a:pt x="392" y="48"/>
                </a:lnTo>
                <a:lnTo>
                  <a:pt x="344" y="48"/>
                </a:lnTo>
                <a:lnTo>
                  <a:pt x="352" y="24"/>
                </a:lnTo>
                <a:lnTo>
                  <a:pt x="360" y="16"/>
                </a:lnTo>
                <a:lnTo>
                  <a:pt x="360" y="8"/>
                </a:lnTo>
                <a:lnTo>
                  <a:pt x="352" y="0"/>
                </a:lnTo>
                <a:lnTo>
                  <a:pt x="344" y="0"/>
                </a:lnTo>
                <a:lnTo>
                  <a:pt x="0" y="16"/>
                </a:lnTo>
                <a:lnTo>
                  <a:pt x="16" y="128"/>
                </a:lnTo>
                <a:lnTo>
                  <a:pt x="8" y="304"/>
                </a:lnTo>
                <a:lnTo>
                  <a:pt x="16" y="312"/>
                </a:lnTo>
                <a:lnTo>
                  <a:pt x="40" y="312"/>
                </a:lnTo>
                <a:lnTo>
                  <a:pt x="48" y="312"/>
                </a:lnTo>
                <a:lnTo>
                  <a:pt x="48" y="368"/>
                </a:lnTo>
                <a:lnTo>
                  <a:pt x="288" y="360"/>
                </a:lnTo>
                <a:lnTo>
                  <a:pt x="296" y="344"/>
                </a:lnTo>
                <a:close/>
              </a:path>
            </a:pathLst>
          </a:custGeom>
          <a:solidFill>
            <a:schemeClr val="tx2">
              <a:lumMod val="40000"/>
              <a:lumOff val="60000"/>
            </a:schemeClr>
          </a:solidFill>
          <a:ln w="6350">
            <a:solidFill>
              <a:srgbClr val="000000"/>
            </a:solidFill>
            <a:round/>
            <a:headEnd/>
            <a:tailEnd/>
          </a:ln>
        </p:spPr>
        <p:txBody>
          <a:bodyPr/>
          <a:lstStyle/>
          <a:p>
            <a:endParaRPr lang="en-US"/>
          </a:p>
        </p:txBody>
      </p:sp>
      <p:sp>
        <p:nvSpPr>
          <p:cNvPr id="54" name="Freeform 51"/>
          <p:cNvSpPr>
            <a:spLocks/>
          </p:cNvSpPr>
          <p:nvPr/>
        </p:nvSpPr>
        <p:spPr bwMode="auto">
          <a:xfrm>
            <a:off x="4796637" y="4398029"/>
            <a:ext cx="741137" cy="662291"/>
          </a:xfrm>
          <a:custGeom>
            <a:avLst/>
            <a:gdLst>
              <a:gd name="T0" fmla="*/ 2147483647 w 448"/>
              <a:gd name="T1" fmla="*/ 2147483647 h 400"/>
              <a:gd name="T2" fmla="*/ 2147483647 w 448"/>
              <a:gd name="T3" fmla="*/ 2147483647 h 400"/>
              <a:gd name="T4" fmla="*/ 2147483647 w 448"/>
              <a:gd name="T5" fmla="*/ 2147483647 h 400"/>
              <a:gd name="T6" fmla="*/ 2147483647 w 448"/>
              <a:gd name="T7" fmla="*/ 2147483647 h 400"/>
              <a:gd name="T8" fmla="*/ 2147483647 w 448"/>
              <a:gd name="T9" fmla="*/ 0 h 400"/>
              <a:gd name="T10" fmla="*/ 2147483647 w 448"/>
              <a:gd name="T11" fmla="*/ 2147483647 h 400"/>
              <a:gd name="T12" fmla="*/ 2147483647 w 448"/>
              <a:gd name="T13" fmla="*/ 2147483647 h 400"/>
              <a:gd name="T14" fmla="*/ 2147483647 w 448"/>
              <a:gd name="T15" fmla="*/ 2147483647 h 400"/>
              <a:gd name="T16" fmla="*/ 2147483647 w 448"/>
              <a:gd name="T17" fmla="*/ 2147483647 h 400"/>
              <a:gd name="T18" fmla="*/ 2147483647 w 448"/>
              <a:gd name="T19" fmla="*/ 2147483647 h 400"/>
              <a:gd name="T20" fmla="*/ 2147483647 w 448"/>
              <a:gd name="T21" fmla="*/ 2147483647 h 400"/>
              <a:gd name="T22" fmla="*/ 2147483647 w 448"/>
              <a:gd name="T23" fmla="*/ 2147483647 h 400"/>
              <a:gd name="T24" fmla="*/ 2147483647 w 448"/>
              <a:gd name="T25" fmla="*/ 2147483647 h 400"/>
              <a:gd name="T26" fmla="*/ 2147483647 w 448"/>
              <a:gd name="T27" fmla="*/ 2147483647 h 400"/>
              <a:gd name="T28" fmla="*/ 2147483647 w 448"/>
              <a:gd name="T29" fmla="*/ 2147483647 h 400"/>
              <a:gd name="T30" fmla="*/ 2147483647 w 448"/>
              <a:gd name="T31" fmla="*/ 2147483647 h 400"/>
              <a:gd name="T32" fmla="*/ 2147483647 w 448"/>
              <a:gd name="T33" fmla="*/ 2147483647 h 400"/>
              <a:gd name="T34" fmla="*/ 2147483647 w 448"/>
              <a:gd name="T35" fmla="*/ 2147483647 h 400"/>
              <a:gd name="T36" fmla="*/ 2147483647 w 448"/>
              <a:gd name="T37" fmla="*/ 2147483647 h 400"/>
              <a:gd name="T38" fmla="*/ 2147483647 w 448"/>
              <a:gd name="T39" fmla="*/ 2147483647 h 400"/>
              <a:gd name="T40" fmla="*/ 2147483647 w 448"/>
              <a:gd name="T41" fmla="*/ 2147483647 h 400"/>
              <a:gd name="T42" fmla="*/ 2147483647 w 448"/>
              <a:gd name="T43" fmla="*/ 2147483647 h 400"/>
              <a:gd name="T44" fmla="*/ 2147483647 w 448"/>
              <a:gd name="T45" fmla="*/ 2147483647 h 400"/>
              <a:gd name="T46" fmla="*/ 2147483647 w 448"/>
              <a:gd name="T47" fmla="*/ 2147483647 h 400"/>
              <a:gd name="T48" fmla="*/ 2147483647 w 448"/>
              <a:gd name="T49" fmla="*/ 2147483647 h 400"/>
              <a:gd name="T50" fmla="*/ 2147483647 w 448"/>
              <a:gd name="T51" fmla="*/ 2147483647 h 400"/>
              <a:gd name="T52" fmla="*/ 2147483647 w 448"/>
              <a:gd name="T53" fmla="*/ 2147483647 h 400"/>
              <a:gd name="T54" fmla="*/ 2147483647 w 448"/>
              <a:gd name="T55" fmla="*/ 2147483647 h 400"/>
              <a:gd name="T56" fmla="*/ 2147483647 w 448"/>
              <a:gd name="T57" fmla="*/ 2147483647 h 400"/>
              <a:gd name="T58" fmla="*/ 2147483647 w 448"/>
              <a:gd name="T59" fmla="*/ 2147483647 h 400"/>
              <a:gd name="T60" fmla="*/ 2147483647 w 448"/>
              <a:gd name="T61" fmla="*/ 2147483647 h 400"/>
              <a:gd name="T62" fmla="*/ 2147483647 w 448"/>
              <a:gd name="T63" fmla="*/ 2147483647 h 400"/>
              <a:gd name="T64" fmla="*/ 2147483647 w 448"/>
              <a:gd name="T65" fmla="*/ 2147483647 h 400"/>
              <a:gd name="T66" fmla="*/ 2147483647 w 448"/>
              <a:gd name="T67" fmla="*/ 2147483647 h 400"/>
              <a:gd name="T68" fmla="*/ 2147483647 w 448"/>
              <a:gd name="T69" fmla="*/ 2147483647 h 400"/>
              <a:gd name="T70" fmla="*/ 2147483647 w 448"/>
              <a:gd name="T71" fmla="*/ 2147483647 h 400"/>
              <a:gd name="T72" fmla="*/ 2147483647 w 448"/>
              <a:gd name="T73" fmla="*/ 2147483647 h 400"/>
              <a:gd name="T74" fmla="*/ 2147483647 w 448"/>
              <a:gd name="T75" fmla="*/ 2147483647 h 400"/>
              <a:gd name="T76" fmla="*/ 2147483647 w 448"/>
              <a:gd name="T77" fmla="*/ 2147483647 h 400"/>
              <a:gd name="T78" fmla="*/ 2147483647 w 448"/>
              <a:gd name="T79" fmla="*/ 2147483647 h 400"/>
              <a:gd name="T80" fmla="*/ 2147483647 w 448"/>
              <a:gd name="T81" fmla="*/ 2147483647 h 400"/>
              <a:gd name="T82" fmla="*/ 2147483647 w 448"/>
              <a:gd name="T83" fmla="*/ 2147483647 h 400"/>
              <a:gd name="T84" fmla="*/ 2147483647 w 448"/>
              <a:gd name="T85" fmla="*/ 2147483647 h 400"/>
              <a:gd name="T86" fmla="*/ 2147483647 w 448"/>
              <a:gd name="T87" fmla="*/ 2147483647 h 400"/>
              <a:gd name="T88" fmla="*/ 2147483647 w 448"/>
              <a:gd name="T89" fmla="*/ 2147483647 h 400"/>
              <a:gd name="T90" fmla="*/ 2147483647 w 448"/>
              <a:gd name="T91" fmla="*/ 2147483647 h 400"/>
              <a:gd name="T92" fmla="*/ 2147483647 w 448"/>
              <a:gd name="T93" fmla="*/ 2147483647 h 400"/>
              <a:gd name="T94" fmla="*/ 2147483647 w 448"/>
              <a:gd name="T95" fmla="*/ 2147483647 h 400"/>
              <a:gd name="T96" fmla="*/ 2147483647 w 448"/>
              <a:gd name="T97" fmla="*/ 2147483647 h 400"/>
              <a:gd name="T98" fmla="*/ 2147483647 w 448"/>
              <a:gd name="T99" fmla="*/ 2147483647 h 400"/>
              <a:gd name="T100" fmla="*/ 2147483647 w 448"/>
              <a:gd name="T101" fmla="*/ 2147483647 h 400"/>
              <a:gd name="T102" fmla="*/ 2147483647 w 448"/>
              <a:gd name="T103" fmla="*/ 2147483647 h 400"/>
              <a:gd name="T104" fmla="*/ 2147483647 w 448"/>
              <a:gd name="T105" fmla="*/ 2147483647 h 400"/>
              <a:gd name="T106" fmla="*/ 2147483647 w 448"/>
              <a:gd name="T107" fmla="*/ 2147483647 h 400"/>
              <a:gd name="T108" fmla="*/ 2147483647 w 448"/>
              <a:gd name="T109" fmla="*/ 2147483647 h 400"/>
              <a:gd name="T110" fmla="*/ 2147483647 w 448"/>
              <a:gd name="T111" fmla="*/ 2147483647 h 400"/>
              <a:gd name="T112" fmla="*/ 2147483647 w 448"/>
              <a:gd name="T113" fmla="*/ 2147483647 h 400"/>
              <a:gd name="T114" fmla="*/ 2147483647 w 448"/>
              <a:gd name="T115" fmla="*/ 2147483647 h 400"/>
              <a:gd name="T116" fmla="*/ 2147483647 w 448"/>
              <a:gd name="T117" fmla="*/ 2147483647 h 400"/>
              <a:gd name="T118" fmla="*/ 2147483647 w 448"/>
              <a:gd name="T119" fmla="*/ 2147483647 h 4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48"/>
              <a:gd name="T181" fmla="*/ 0 h 400"/>
              <a:gd name="T182" fmla="*/ 448 w 448"/>
              <a:gd name="T183" fmla="*/ 400 h 40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48" h="400">
                <a:moveTo>
                  <a:pt x="40" y="304"/>
                </a:moveTo>
                <a:lnTo>
                  <a:pt x="40" y="288"/>
                </a:lnTo>
                <a:lnTo>
                  <a:pt x="32" y="280"/>
                </a:lnTo>
                <a:lnTo>
                  <a:pt x="40" y="264"/>
                </a:lnTo>
                <a:lnTo>
                  <a:pt x="32" y="264"/>
                </a:lnTo>
                <a:lnTo>
                  <a:pt x="32" y="248"/>
                </a:lnTo>
                <a:lnTo>
                  <a:pt x="48" y="232"/>
                </a:lnTo>
                <a:lnTo>
                  <a:pt x="48" y="208"/>
                </a:lnTo>
                <a:lnTo>
                  <a:pt x="40" y="192"/>
                </a:lnTo>
                <a:lnTo>
                  <a:pt x="40" y="184"/>
                </a:lnTo>
                <a:lnTo>
                  <a:pt x="32" y="168"/>
                </a:lnTo>
                <a:lnTo>
                  <a:pt x="24" y="160"/>
                </a:lnTo>
                <a:lnTo>
                  <a:pt x="24" y="128"/>
                </a:lnTo>
                <a:lnTo>
                  <a:pt x="8" y="104"/>
                </a:lnTo>
                <a:lnTo>
                  <a:pt x="0" y="8"/>
                </a:lnTo>
                <a:lnTo>
                  <a:pt x="240" y="0"/>
                </a:lnTo>
                <a:lnTo>
                  <a:pt x="240" y="8"/>
                </a:lnTo>
                <a:lnTo>
                  <a:pt x="248" y="8"/>
                </a:lnTo>
                <a:lnTo>
                  <a:pt x="248" y="16"/>
                </a:lnTo>
                <a:lnTo>
                  <a:pt x="248" y="24"/>
                </a:lnTo>
                <a:lnTo>
                  <a:pt x="256" y="24"/>
                </a:lnTo>
                <a:lnTo>
                  <a:pt x="248" y="32"/>
                </a:lnTo>
                <a:lnTo>
                  <a:pt x="248" y="40"/>
                </a:lnTo>
                <a:lnTo>
                  <a:pt x="256" y="40"/>
                </a:lnTo>
                <a:lnTo>
                  <a:pt x="256" y="48"/>
                </a:lnTo>
                <a:lnTo>
                  <a:pt x="256" y="56"/>
                </a:lnTo>
                <a:lnTo>
                  <a:pt x="256" y="64"/>
                </a:lnTo>
                <a:lnTo>
                  <a:pt x="264" y="64"/>
                </a:lnTo>
                <a:lnTo>
                  <a:pt x="264" y="72"/>
                </a:lnTo>
                <a:lnTo>
                  <a:pt x="264" y="80"/>
                </a:lnTo>
                <a:lnTo>
                  <a:pt x="256" y="80"/>
                </a:lnTo>
                <a:lnTo>
                  <a:pt x="248" y="80"/>
                </a:lnTo>
                <a:lnTo>
                  <a:pt x="248" y="88"/>
                </a:lnTo>
                <a:lnTo>
                  <a:pt x="256" y="88"/>
                </a:lnTo>
                <a:lnTo>
                  <a:pt x="248" y="96"/>
                </a:lnTo>
                <a:lnTo>
                  <a:pt x="248" y="104"/>
                </a:lnTo>
                <a:lnTo>
                  <a:pt x="248" y="120"/>
                </a:lnTo>
                <a:lnTo>
                  <a:pt x="240" y="112"/>
                </a:lnTo>
                <a:lnTo>
                  <a:pt x="232" y="136"/>
                </a:lnTo>
                <a:lnTo>
                  <a:pt x="224" y="144"/>
                </a:lnTo>
                <a:lnTo>
                  <a:pt x="232" y="144"/>
                </a:lnTo>
                <a:lnTo>
                  <a:pt x="224" y="152"/>
                </a:lnTo>
                <a:lnTo>
                  <a:pt x="224" y="160"/>
                </a:lnTo>
                <a:lnTo>
                  <a:pt x="216" y="168"/>
                </a:lnTo>
                <a:lnTo>
                  <a:pt x="224" y="168"/>
                </a:lnTo>
                <a:lnTo>
                  <a:pt x="224" y="176"/>
                </a:lnTo>
                <a:lnTo>
                  <a:pt x="208" y="184"/>
                </a:lnTo>
                <a:lnTo>
                  <a:pt x="208" y="192"/>
                </a:lnTo>
                <a:lnTo>
                  <a:pt x="216" y="192"/>
                </a:lnTo>
                <a:lnTo>
                  <a:pt x="216" y="200"/>
                </a:lnTo>
                <a:lnTo>
                  <a:pt x="216" y="208"/>
                </a:lnTo>
                <a:lnTo>
                  <a:pt x="376" y="192"/>
                </a:lnTo>
                <a:lnTo>
                  <a:pt x="376" y="216"/>
                </a:lnTo>
                <a:lnTo>
                  <a:pt x="368" y="224"/>
                </a:lnTo>
                <a:lnTo>
                  <a:pt x="368" y="240"/>
                </a:lnTo>
                <a:lnTo>
                  <a:pt x="376" y="240"/>
                </a:lnTo>
                <a:lnTo>
                  <a:pt x="392" y="264"/>
                </a:lnTo>
                <a:lnTo>
                  <a:pt x="392" y="272"/>
                </a:lnTo>
                <a:lnTo>
                  <a:pt x="384" y="280"/>
                </a:lnTo>
                <a:lnTo>
                  <a:pt x="368" y="272"/>
                </a:lnTo>
                <a:lnTo>
                  <a:pt x="360" y="272"/>
                </a:lnTo>
                <a:lnTo>
                  <a:pt x="360" y="264"/>
                </a:lnTo>
                <a:lnTo>
                  <a:pt x="352" y="256"/>
                </a:lnTo>
                <a:lnTo>
                  <a:pt x="344" y="256"/>
                </a:lnTo>
                <a:lnTo>
                  <a:pt x="336" y="264"/>
                </a:lnTo>
                <a:lnTo>
                  <a:pt x="328" y="272"/>
                </a:lnTo>
                <a:lnTo>
                  <a:pt x="320" y="288"/>
                </a:lnTo>
                <a:lnTo>
                  <a:pt x="320" y="296"/>
                </a:lnTo>
                <a:lnTo>
                  <a:pt x="344" y="296"/>
                </a:lnTo>
                <a:lnTo>
                  <a:pt x="360" y="296"/>
                </a:lnTo>
                <a:lnTo>
                  <a:pt x="368" y="288"/>
                </a:lnTo>
                <a:lnTo>
                  <a:pt x="376" y="288"/>
                </a:lnTo>
                <a:lnTo>
                  <a:pt x="384" y="280"/>
                </a:lnTo>
                <a:lnTo>
                  <a:pt x="392" y="288"/>
                </a:lnTo>
                <a:lnTo>
                  <a:pt x="384" y="296"/>
                </a:lnTo>
                <a:lnTo>
                  <a:pt x="376" y="296"/>
                </a:lnTo>
                <a:lnTo>
                  <a:pt x="376" y="304"/>
                </a:lnTo>
                <a:lnTo>
                  <a:pt x="384" y="304"/>
                </a:lnTo>
                <a:lnTo>
                  <a:pt x="392" y="304"/>
                </a:lnTo>
                <a:lnTo>
                  <a:pt x="400" y="304"/>
                </a:lnTo>
                <a:lnTo>
                  <a:pt x="400" y="296"/>
                </a:lnTo>
                <a:lnTo>
                  <a:pt x="408" y="288"/>
                </a:lnTo>
                <a:lnTo>
                  <a:pt x="408" y="296"/>
                </a:lnTo>
                <a:lnTo>
                  <a:pt x="416" y="296"/>
                </a:lnTo>
                <a:lnTo>
                  <a:pt x="408" y="312"/>
                </a:lnTo>
                <a:lnTo>
                  <a:pt x="416" y="312"/>
                </a:lnTo>
                <a:lnTo>
                  <a:pt x="424" y="312"/>
                </a:lnTo>
                <a:lnTo>
                  <a:pt x="424" y="320"/>
                </a:lnTo>
                <a:lnTo>
                  <a:pt x="408" y="320"/>
                </a:lnTo>
                <a:lnTo>
                  <a:pt x="392" y="320"/>
                </a:lnTo>
                <a:lnTo>
                  <a:pt x="392" y="336"/>
                </a:lnTo>
                <a:lnTo>
                  <a:pt x="392" y="344"/>
                </a:lnTo>
                <a:lnTo>
                  <a:pt x="392" y="352"/>
                </a:lnTo>
                <a:lnTo>
                  <a:pt x="400" y="352"/>
                </a:lnTo>
                <a:lnTo>
                  <a:pt x="408" y="352"/>
                </a:lnTo>
                <a:lnTo>
                  <a:pt x="408" y="360"/>
                </a:lnTo>
                <a:lnTo>
                  <a:pt x="424" y="360"/>
                </a:lnTo>
                <a:lnTo>
                  <a:pt x="440" y="368"/>
                </a:lnTo>
                <a:lnTo>
                  <a:pt x="440" y="376"/>
                </a:lnTo>
                <a:lnTo>
                  <a:pt x="448" y="376"/>
                </a:lnTo>
                <a:lnTo>
                  <a:pt x="448" y="384"/>
                </a:lnTo>
                <a:lnTo>
                  <a:pt x="440" y="384"/>
                </a:lnTo>
                <a:lnTo>
                  <a:pt x="440" y="392"/>
                </a:lnTo>
                <a:lnTo>
                  <a:pt x="432" y="384"/>
                </a:lnTo>
                <a:lnTo>
                  <a:pt x="424" y="400"/>
                </a:lnTo>
                <a:lnTo>
                  <a:pt x="424" y="392"/>
                </a:lnTo>
                <a:lnTo>
                  <a:pt x="424" y="384"/>
                </a:lnTo>
                <a:lnTo>
                  <a:pt x="416" y="376"/>
                </a:lnTo>
                <a:lnTo>
                  <a:pt x="400" y="368"/>
                </a:lnTo>
                <a:lnTo>
                  <a:pt x="384" y="368"/>
                </a:lnTo>
                <a:lnTo>
                  <a:pt x="384" y="360"/>
                </a:lnTo>
                <a:lnTo>
                  <a:pt x="376" y="352"/>
                </a:lnTo>
                <a:lnTo>
                  <a:pt x="368" y="352"/>
                </a:lnTo>
                <a:lnTo>
                  <a:pt x="352" y="344"/>
                </a:lnTo>
                <a:lnTo>
                  <a:pt x="360" y="360"/>
                </a:lnTo>
                <a:lnTo>
                  <a:pt x="360" y="368"/>
                </a:lnTo>
                <a:lnTo>
                  <a:pt x="360" y="360"/>
                </a:lnTo>
                <a:lnTo>
                  <a:pt x="352" y="360"/>
                </a:lnTo>
                <a:lnTo>
                  <a:pt x="352" y="368"/>
                </a:lnTo>
                <a:lnTo>
                  <a:pt x="352" y="376"/>
                </a:lnTo>
                <a:lnTo>
                  <a:pt x="360" y="384"/>
                </a:lnTo>
                <a:lnTo>
                  <a:pt x="352" y="392"/>
                </a:lnTo>
                <a:lnTo>
                  <a:pt x="344" y="392"/>
                </a:lnTo>
                <a:lnTo>
                  <a:pt x="344" y="384"/>
                </a:lnTo>
                <a:lnTo>
                  <a:pt x="336" y="368"/>
                </a:lnTo>
                <a:lnTo>
                  <a:pt x="328" y="368"/>
                </a:lnTo>
                <a:lnTo>
                  <a:pt x="320" y="376"/>
                </a:lnTo>
                <a:lnTo>
                  <a:pt x="312" y="368"/>
                </a:lnTo>
                <a:lnTo>
                  <a:pt x="312" y="376"/>
                </a:lnTo>
                <a:lnTo>
                  <a:pt x="304" y="392"/>
                </a:lnTo>
                <a:lnTo>
                  <a:pt x="296" y="392"/>
                </a:lnTo>
                <a:lnTo>
                  <a:pt x="288" y="392"/>
                </a:lnTo>
                <a:lnTo>
                  <a:pt x="288" y="384"/>
                </a:lnTo>
                <a:lnTo>
                  <a:pt x="288" y="376"/>
                </a:lnTo>
                <a:lnTo>
                  <a:pt x="296" y="376"/>
                </a:lnTo>
                <a:lnTo>
                  <a:pt x="280" y="376"/>
                </a:lnTo>
                <a:lnTo>
                  <a:pt x="280" y="384"/>
                </a:lnTo>
                <a:lnTo>
                  <a:pt x="264" y="384"/>
                </a:lnTo>
                <a:lnTo>
                  <a:pt x="272" y="376"/>
                </a:lnTo>
                <a:lnTo>
                  <a:pt x="248" y="352"/>
                </a:lnTo>
                <a:lnTo>
                  <a:pt x="232" y="352"/>
                </a:lnTo>
                <a:lnTo>
                  <a:pt x="224" y="352"/>
                </a:lnTo>
                <a:lnTo>
                  <a:pt x="224" y="344"/>
                </a:lnTo>
                <a:lnTo>
                  <a:pt x="224" y="336"/>
                </a:lnTo>
                <a:lnTo>
                  <a:pt x="216" y="328"/>
                </a:lnTo>
                <a:lnTo>
                  <a:pt x="208" y="328"/>
                </a:lnTo>
                <a:lnTo>
                  <a:pt x="208" y="336"/>
                </a:lnTo>
                <a:lnTo>
                  <a:pt x="200" y="336"/>
                </a:lnTo>
                <a:lnTo>
                  <a:pt x="200" y="328"/>
                </a:lnTo>
                <a:lnTo>
                  <a:pt x="200" y="320"/>
                </a:lnTo>
                <a:lnTo>
                  <a:pt x="192" y="328"/>
                </a:lnTo>
                <a:lnTo>
                  <a:pt x="176" y="336"/>
                </a:lnTo>
                <a:lnTo>
                  <a:pt x="168" y="336"/>
                </a:lnTo>
                <a:lnTo>
                  <a:pt x="184" y="344"/>
                </a:lnTo>
                <a:lnTo>
                  <a:pt x="184" y="352"/>
                </a:lnTo>
                <a:lnTo>
                  <a:pt x="168" y="360"/>
                </a:lnTo>
                <a:lnTo>
                  <a:pt x="144" y="352"/>
                </a:lnTo>
                <a:lnTo>
                  <a:pt x="104" y="352"/>
                </a:lnTo>
                <a:lnTo>
                  <a:pt x="88" y="336"/>
                </a:lnTo>
                <a:lnTo>
                  <a:pt x="72" y="336"/>
                </a:lnTo>
                <a:lnTo>
                  <a:pt x="72" y="328"/>
                </a:lnTo>
                <a:lnTo>
                  <a:pt x="80" y="320"/>
                </a:lnTo>
                <a:lnTo>
                  <a:pt x="72" y="304"/>
                </a:lnTo>
                <a:lnTo>
                  <a:pt x="64" y="312"/>
                </a:lnTo>
                <a:lnTo>
                  <a:pt x="72" y="320"/>
                </a:lnTo>
                <a:lnTo>
                  <a:pt x="64" y="320"/>
                </a:lnTo>
                <a:lnTo>
                  <a:pt x="64" y="328"/>
                </a:lnTo>
                <a:lnTo>
                  <a:pt x="72" y="328"/>
                </a:lnTo>
                <a:lnTo>
                  <a:pt x="64" y="336"/>
                </a:lnTo>
                <a:lnTo>
                  <a:pt x="40" y="336"/>
                </a:lnTo>
                <a:lnTo>
                  <a:pt x="32" y="344"/>
                </a:lnTo>
                <a:lnTo>
                  <a:pt x="24" y="336"/>
                </a:lnTo>
                <a:lnTo>
                  <a:pt x="32" y="320"/>
                </a:lnTo>
                <a:lnTo>
                  <a:pt x="32" y="312"/>
                </a:lnTo>
                <a:lnTo>
                  <a:pt x="40" y="304"/>
                </a:lnTo>
                <a:close/>
              </a:path>
            </a:pathLst>
          </a:custGeom>
          <a:solidFill>
            <a:schemeClr val="tx2">
              <a:lumMod val="20000"/>
              <a:lumOff val="80000"/>
            </a:schemeClr>
          </a:solidFill>
          <a:ln w="6350">
            <a:solidFill>
              <a:srgbClr val="000000"/>
            </a:solidFill>
            <a:round/>
            <a:headEnd/>
            <a:tailEnd/>
          </a:ln>
        </p:spPr>
        <p:txBody>
          <a:bodyPr/>
          <a:lstStyle/>
          <a:p>
            <a:endParaRPr lang="en-US"/>
          </a:p>
        </p:txBody>
      </p:sp>
      <p:sp>
        <p:nvSpPr>
          <p:cNvPr id="55" name="Freeform 52"/>
          <p:cNvSpPr>
            <a:spLocks/>
          </p:cNvSpPr>
          <p:nvPr/>
        </p:nvSpPr>
        <p:spPr bwMode="auto">
          <a:xfrm>
            <a:off x="4889817" y="2044169"/>
            <a:ext cx="688096" cy="754037"/>
          </a:xfrm>
          <a:custGeom>
            <a:avLst/>
            <a:gdLst>
              <a:gd name="T0" fmla="*/ 2147483647 w 416"/>
              <a:gd name="T1" fmla="*/ 2147483647 h 456"/>
              <a:gd name="T2" fmla="*/ 2147483647 w 416"/>
              <a:gd name="T3" fmla="*/ 2147483647 h 456"/>
              <a:gd name="T4" fmla="*/ 2147483647 w 416"/>
              <a:gd name="T5" fmla="*/ 2147483647 h 456"/>
              <a:gd name="T6" fmla="*/ 2147483647 w 416"/>
              <a:gd name="T7" fmla="*/ 2147483647 h 456"/>
              <a:gd name="T8" fmla="*/ 2147483647 w 416"/>
              <a:gd name="T9" fmla="*/ 2147483647 h 456"/>
              <a:gd name="T10" fmla="*/ 2147483647 w 416"/>
              <a:gd name="T11" fmla="*/ 2147483647 h 456"/>
              <a:gd name="T12" fmla="*/ 2147483647 w 416"/>
              <a:gd name="T13" fmla="*/ 2147483647 h 456"/>
              <a:gd name="T14" fmla="*/ 2147483647 w 416"/>
              <a:gd name="T15" fmla="*/ 2147483647 h 456"/>
              <a:gd name="T16" fmla="*/ 2147483647 w 416"/>
              <a:gd name="T17" fmla="*/ 2147483647 h 456"/>
              <a:gd name="T18" fmla="*/ 2147483647 w 416"/>
              <a:gd name="T19" fmla="*/ 2147483647 h 456"/>
              <a:gd name="T20" fmla="*/ 2147483647 w 416"/>
              <a:gd name="T21" fmla="*/ 2147483647 h 456"/>
              <a:gd name="T22" fmla="*/ 2147483647 w 416"/>
              <a:gd name="T23" fmla="*/ 2147483647 h 456"/>
              <a:gd name="T24" fmla="*/ 2147483647 w 416"/>
              <a:gd name="T25" fmla="*/ 2147483647 h 456"/>
              <a:gd name="T26" fmla="*/ 2147483647 w 416"/>
              <a:gd name="T27" fmla="*/ 2147483647 h 456"/>
              <a:gd name="T28" fmla="*/ 2147483647 w 416"/>
              <a:gd name="T29" fmla="*/ 2147483647 h 456"/>
              <a:gd name="T30" fmla="*/ 0 w 416"/>
              <a:gd name="T31" fmla="*/ 2147483647 h 456"/>
              <a:gd name="T32" fmla="*/ 2147483647 w 416"/>
              <a:gd name="T33" fmla="*/ 2147483647 h 456"/>
              <a:gd name="T34" fmla="*/ 2147483647 w 416"/>
              <a:gd name="T35" fmla="*/ 2147483647 h 456"/>
              <a:gd name="T36" fmla="*/ 2147483647 w 416"/>
              <a:gd name="T37" fmla="*/ 2147483647 h 456"/>
              <a:gd name="T38" fmla="*/ 2147483647 w 416"/>
              <a:gd name="T39" fmla="*/ 2147483647 h 456"/>
              <a:gd name="T40" fmla="*/ 2147483647 w 416"/>
              <a:gd name="T41" fmla="*/ 2147483647 h 456"/>
              <a:gd name="T42" fmla="*/ 2147483647 w 416"/>
              <a:gd name="T43" fmla="*/ 2147483647 h 456"/>
              <a:gd name="T44" fmla="*/ 2147483647 w 416"/>
              <a:gd name="T45" fmla="*/ 0 h 456"/>
              <a:gd name="T46" fmla="*/ 2147483647 w 416"/>
              <a:gd name="T47" fmla="*/ 2147483647 h 456"/>
              <a:gd name="T48" fmla="*/ 2147483647 w 416"/>
              <a:gd name="T49" fmla="*/ 2147483647 h 456"/>
              <a:gd name="T50" fmla="*/ 2147483647 w 416"/>
              <a:gd name="T51" fmla="*/ 2147483647 h 456"/>
              <a:gd name="T52" fmla="*/ 2147483647 w 416"/>
              <a:gd name="T53" fmla="*/ 2147483647 h 456"/>
              <a:gd name="T54" fmla="*/ 2147483647 w 416"/>
              <a:gd name="T55" fmla="*/ 2147483647 h 456"/>
              <a:gd name="T56" fmla="*/ 2147483647 w 416"/>
              <a:gd name="T57" fmla="*/ 2147483647 h 456"/>
              <a:gd name="T58" fmla="*/ 2147483647 w 416"/>
              <a:gd name="T59" fmla="*/ 2147483647 h 456"/>
              <a:gd name="T60" fmla="*/ 2147483647 w 416"/>
              <a:gd name="T61" fmla="*/ 2147483647 h 456"/>
              <a:gd name="T62" fmla="*/ 2147483647 w 416"/>
              <a:gd name="T63" fmla="*/ 2147483647 h 456"/>
              <a:gd name="T64" fmla="*/ 2147483647 w 416"/>
              <a:gd name="T65" fmla="*/ 2147483647 h 456"/>
              <a:gd name="T66" fmla="*/ 2147483647 w 416"/>
              <a:gd name="T67" fmla="*/ 2147483647 h 456"/>
              <a:gd name="T68" fmla="*/ 2147483647 w 416"/>
              <a:gd name="T69" fmla="*/ 2147483647 h 456"/>
              <a:gd name="T70" fmla="*/ 2147483647 w 416"/>
              <a:gd name="T71" fmla="*/ 2147483647 h 456"/>
              <a:gd name="T72" fmla="*/ 2147483647 w 416"/>
              <a:gd name="T73" fmla="*/ 2147483647 h 456"/>
              <a:gd name="T74" fmla="*/ 2147483647 w 416"/>
              <a:gd name="T75" fmla="*/ 2147483647 h 456"/>
              <a:gd name="T76" fmla="*/ 2147483647 w 416"/>
              <a:gd name="T77" fmla="*/ 2147483647 h 456"/>
              <a:gd name="T78" fmla="*/ 2147483647 w 416"/>
              <a:gd name="T79" fmla="*/ 2147483647 h 456"/>
              <a:gd name="T80" fmla="*/ 2147483647 w 416"/>
              <a:gd name="T81" fmla="*/ 2147483647 h 456"/>
              <a:gd name="T82" fmla="*/ 2147483647 w 416"/>
              <a:gd name="T83" fmla="*/ 2147483647 h 456"/>
              <a:gd name="T84" fmla="*/ 2147483647 w 416"/>
              <a:gd name="T85" fmla="*/ 2147483647 h 456"/>
              <a:gd name="T86" fmla="*/ 2147483647 w 416"/>
              <a:gd name="T87" fmla="*/ 2147483647 h 456"/>
              <a:gd name="T88" fmla="*/ 2147483647 w 416"/>
              <a:gd name="T89" fmla="*/ 2147483647 h 456"/>
              <a:gd name="T90" fmla="*/ 2147483647 w 416"/>
              <a:gd name="T91" fmla="*/ 2147483647 h 456"/>
              <a:gd name="T92" fmla="*/ 2147483647 w 416"/>
              <a:gd name="T93" fmla="*/ 2147483647 h 456"/>
              <a:gd name="T94" fmla="*/ 2147483647 w 416"/>
              <a:gd name="T95" fmla="*/ 2147483647 h 456"/>
              <a:gd name="T96" fmla="*/ 2147483647 w 416"/>
              <a:gd name="T97" fmla="*/ 2147483647 h 456"/>
              <a:gd name="T98" fmla="*/ 2147483647 w 416"/>
              <a:gd name="T99" fmla="*/ 2147483647 h 456"/>
              <a:gd name="T100" fmla="*/ 2147483647 w 416"/>
              <a:gd name="T101" fmla="*/ 2147483647 h 456"/>
              <a:gd name="T102" fmla="*/ 2147483647 w 416"/>
              <a:gd name="T103" fmla="*/ 2147483647 h 456"/>
              <a:gd name="T104" fmla="*/ 2147483647 w 416"/>
              <a:gd name="T105" fmla="*/ 2147483647 h 456"/>
              <a:gd name="T106" fmla="*/ 2147483647 w 416"/>
              <a:gd name="T107" fmla="*/ 2147483647 h 45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16"/>
              <a:gd name="T163" fmla="*/ 0 h 456"/>
              <a:gd name="T164" fmla="*/ 416 w 416"/>
              <a:gd name="T165" fmla="*/ 456 h 45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16" h="456">
                <a:moveTo>
                  <a:pt x="176" y="448"/>
                </a:moveTo>
                <a:lnTo>
                  <a:pt x="168" y="440"/>
                </a:lnTo>
                <a:lnTo>
                  <a:pt x="160" y="440"/>
                </a:lnTo>
                <a:lnTo>
                  <a:pt x="144" y="432"/>
                </a:lnTo>
                <a:lnTo>
                  <a:pt x="144" y="424"/>
                </a:lnTo>
                <a:lnTo>
                  <a:pt x="136" y="408"/>
                </a:lnTo>
                <a:lnTo>
                  <a:pt x="136" y="400"/>
                </a:lnTo>
                <a:lnTo>
                  <a:pt x="136" y="392"/>
                </a:lnTo>
                <a:lnTo>
                  <a:pt x="136" y="384"/>
                </a:lnTo>
                <a:lnTo>
                  <a:pt x="136" y="376"/>
                </a:lnTo>
                <a:lnTo>
                  <a:pt x="136" y="368"/>
                </a:lnTo>
                <a:lnTo>
                  <a:pt x="128" y="352"/>
                </a:lnTo>
                <a:lnTo>
                  <a:pt x="128" y="344"/>
                </a:lnTo>
                <a:lnTo>
                  <a:pt x="120" y="312"/>
                </a:lnTo>
                <a:lnTo>
                  <a:pt x="96" y="304"/>
                </a:lnTo>
                <a:lnTo>
                  <a:pt x="72" y="280"/>
                </a:lnTo>
                <a:lnTo>
                  <a:pt x="72" y="264"/>
                </a:lnTo>
                <a:lnTo>
                  <a:pt x="48" y="256"/>
                </a:lnTo>
                <a:lnTo>
                  <a:pt x="40" y="248"/>
                </a:lnTo>
                <a:lnTo>
                  <a:pt x="32" y="248"/>
                </a:lnTo>
                <a:lnTo>
                  <a:pt x="24" y="248"/>
                </a:lnTo>
                <a:lnTo>
                  <a:pt x="8" y="232"/>
                </a:lnTo>
                <a:lnTo>
                  <a:pt x="8" y="224"/>
                </a:lnTo>
                <a:lnTo>
                  <a:pt x="16" y="216"/>
                </a:lnTo>
                <a:lnTo>
                  <a:pt x="16" y="208"/>
                </a:lnTo>
                <a:lnTo>
                  <a:pt x="8" y="200"/>
                </a:lnTo>
                <a:lnTo>
                  <a:pt x="8" y="192"/>
                </a:lnTo>
                <a:lnTo>
                  <a:pt x="8" y="184"/>
                </a:lnTo>
                <a:lnTo>
                  <a:pt x="16" y="160"/>
                </a:lnTo>
                <a:lnTo>
                  <a:pt x="8" y="152"/>
                </a:lnTo>
                <a:lnTo>
                  <a:pt x="0" y="152"/>
                </a:lnTo>
                <a:lnTo>
                  <a:pt x="0" y="136"/>
                </a:lnTo>
                <a:lnTo>
                  <a:pt x="0" y="128"/>
                </a:lnTo>
                <a:lnTo>
                  <a:pt x="8" y="120"/>
                </a:lnTo>
                <a:lnTo>
                  <a:pt x="32" y="104"/>
                </a:lnTo>
                <a:lnTo>
                  <a:pt x="40" y="96"/>
                </a:lnTo>
                <a:lnTo>
                  <a:pt x="40" y="40"/>
                </a:lnTo>
                <a:lnTo>
                  <a:pt x="32" y="40"/>
                </a:lnTo>
                <a:lnTo>
                  <a:pt x="40" y="32"/>
                </a:lnTo>
                <a:lnTo>
                  <a:pt x="48" y="24"/>
                </a:lnTo>
                <a:lnTo>
                  <a:pt x="56" y="24"/>
                </a:lnTo>
                <a:lnTo>
                  <a:pt x="64" y="32"/>
                </a:lnTo>
                <a:lnTo>
                  <a:pt x="72" y="32"/>
                </a:lnTo>
                <a:lnTo>
                  <a:pt x="88" y="24"/>
                </a:lnTo>
                <a:lnTo>
                  <a:pt x="96" y="24"/>
                </a:lnTo>
                <a:lnTo>
                  <a:pt x="112" y="16"/>
                </a:lnTo>
                <a:lnTo>
                  <a:pt x="128" y="8"/>
                </a:lnTo>
                <a:lnTo>
                  <a:pt x="136" y="0"/>
                </a:lnTo>
                <a:lnTo>
                  <a:pt x="144" y="8"/>
                </a:lnTo>
                <a:lnTo>
                  <a:pt x="136" y="16"/>
                </a:lnTo>
                <a:lnTo>
                  <a:pt x="136" y="24"/>
                </a:lnTo>
                <a:lnTo>
                  <a:pt x="136" y="32"/>
                </a:lnTo>
                <a:lnTo>
                  <a:pt x="136" y="40"/>
                </a:lnTo>
                <a:lnTo>
                  <a:pt x="144" y="32"/>
                </a:lnTo>
                <a:lnTo>
                  <a:pt x="152" y="32"/>
                </a:lnTo>
                <a:lnTo>
                  <a:pt x="168" y="40"/>
                </a:lnTo>
                <a:lnTo>
                  <a:pt x="184" y="40"/>
                </a:lnTo>
                <a:lnTo>
                  <a:pt x="192" y="56"/>
                </a:lnTo>
                <a:lnTo>
                  <a:pt x="192" y="64"/>
                </a:lnTo>
                <a:lnTo>
                  <a:pt x="224" y="64"/>
                </a:lnTo>
                <a:lnTo>
                  <a:pt x="272" y="72"/>
                </a:lnTo>
                <a:lnTo>
                  <a:pt x="280" y="88"/>
                </a:lnTo>
                <a:lnTo>
                  <a:pt x="328" y="96"/>
                </a:lnTo>
                <a:lnTo>
                  <a:pt x="336" y="96"/>
                </a:lnTo>
                <a:lnTo>
                  <a:pt x="336" y="104"/>
                </a:lnTo>
                <a:lnTo>
                  <a:pt x="344" y="104"/>
                </a:lnTo>
                <a:lnTo>
                  <a:pt x="360" y="112"/>
                </a:lnTo>
                <a:lnTo>
                  <a:pt x="360" y="136"/>
                </a:lnTo>
                <a:lnTo>
                  <a:pt x="352" y="144"/>
                </a:lnTo>
                <a:lnTo>
                  <a:pt x="352" y="152"/>
                </a:lnTo>
                <a:lnTo>
                  <a:pt x="368" y="152"/>
                </a:lnTo>
                <a:lnTo>
                  <a:pt x="368" y="160"/>
                </a:lnTo>
                <a:lnTo>
                  <a:pt x="368" y="176"/>
                </a:lnTo>
                <a:lnTo>
                  <a:pt x="376" y="176"/>
                </a:lnTo>
                <a:lnTo>
                  <a:pt x="368" y="184"/>
                </a:lnTo>
                <a:lnTo>
                  <a:pt x="360" y="192"/>
                </a:lnTo>
                <a:lnTo>
                  <a:pt x="360" y="200"/>
                </a:lnTo>
                <a:lnTo>
                  <a:pt x="360" y="208"/>
                </a:lnTo>
                <a:lnTo>
                  <a:pt x="352" y="216"/>
                </a:lnTo>
                <a:lnTo>
                  <a:pt x="352" y="232"/>
                </a:lnTo>
                <a:lnTo>
                  <a:pt x="360" y="232"/>
                </a:lnTo>
                <a:lnTo>
                  <a:pt x="368" y="224"/>
                </a:lnTo>
                <a:lnTo>
                  <a:pt x="376" y="216"/>
                </a:lnTo>
                <a:lnTo>
                  <a:pt x="376" y="208"/>
                </a:lnTo>
                <a:lnTo>
                  <a:pt x="384" y="192"/>
                </a:lnTo>
                <a:lnTo>
                  <a:pt x="392" y="192"/>
                </a:lnTo>
                <a:lnTo>
                  <a:pt x="392" y="184"/>
                </a:lnTo>
                <a:lnTo>
                  <a:pt x="392" y="176"/>
                </a:lnTo>
                <a:lnTo>
                  <a:pt x="400" y="160"/>
                </a:lnTo>
                <a:lnTo>
                  <a:pt x="416" y="152"/>
                </a:lnTo>
                <a:lnTo>
                  <a:pt x="416" y="160"/>
                </a:lnTo>
                <a:lnTo>
                  <a:pt x="416" y="168"/>
                </a:lnTo>
                <a:lnTo>
                  <a:pt x="416" y="176"/>
                </a:lnTo>
                <a:lnTo>
                  <a:pt x="408" y="184"/>
                </a:lnTo>
                <a:lnTo>
                  <a:pt x="408" y="192"/>
                </a:lnTo>
                <a:lnTo>
                  <a:pt x="408" y="200"/>
                </a:lnTo>
                <a:lnTo>
                  <a:pt x="392" y="232"/>
                </a:lnTo>
                <a:lnTo>
                  <a:pt x="392" y="256"/>
                </a:lnTo>
                <a:lnTo>
                  <a:pt x="392" y="264"/>
                </a:lnTo>
                <a:lnTo>
                  <a:pt x="384" y="272"/>
                </a:lnTo>
                <a:lnTo>
                  <a:pt x="376" y="288"/>
                </a:lnTo>
                <a:lnTo>
                  <a:pt x="384" y="304"/>
                </a:lnTo>
                <a:lnTo>
                  <a:pt x="384" y="320"/>
                </a:lnTo>
                <a:lnTo>
                  <a:pt x="376" y="328"/>
                </a:lnTo>
                <a:lnTo>
                  <a:pt x="376" y="352"/>
                </a:lnTo>
                <a:lnTo>
                  <a:pt x="376" y="384"/>
                </a:lnTo>
                <a:lnTo>
                  <a:pt x="384" y="400"/>
                </a:lnTo>
                <a:lnTo>
                  <a:pt x="384" y="408"/>
                </a:lnTo>
                <a:lnTo>
                  <a:pt x="384" y="416"/>
                </a:lnTo>
                <a:lnTo>
                  <a:pt x="384" y="432"/>
                </a:lnTo>
                <a:lnTo>
                  <a:pt x="384" y="440"/>
                </a:lnTo>
                <a:lnTo>
                  <a:pt x="176" y="456"/>
                </a:lnTo>
                <a:lnTo>
                  <a:pt x="176" y="448"/>
                </a:lnTo>
                <a:close/>
              </a:path>
            </a:pathLst>
          </a:custGeom>
          <a:solidFill>
            <a:schemeClr val="tx2">
              <a:lumMod val="20000"/>
              <a:lumOff val="80000"/>
            </a:schemeClr>
          </a:solidFill>
          <a:ln w="6350">
            <a:solidFill>
              <a:srgbClr val="000000"/>
            </a:solidFill>
            <a:round/>
            <a:headEnd/>
            <a:tailEnd/>
          </a:ln>
        </p:spPr>
        <p:txBody>
          <a:bodyPr/>
          <a:lstStyle/>
          <a:p>
            <a:endParaRPr lang="en-US"/>
          </a:p>
        </p:txBody>
      </p:sp>
      <p:sp>
        <p:nvSpPr>
          <p:cNvPr id="56" name="Freeform 53"/>
          <p:cNvSpPr>
            <a:spLocks/>
          </p:cNvSpPr>
          <p:nvPr/>
        </p:nvSpPr>
        <p:spPr bwMode="auto">
          <a:xfrm>
            <a:off x="5087645" y="2772404"/>
            <a:ext cx="528973" cy="938964"/>
          </a:xfrm>
          <a:custGeom>
            <a:avLst/>
            <a:gdLst>
              <a:gd name="T0" fmla="*/ 2147483647 w 320"/>
              <a:gd name="T1" fmla="*/ 2147483647 h 568"/>
              <a:gd name="T2" fmla="*/ 2147483647 w 320"/>
              <a:gd name="T3" fmla="*/ 2147483647 h 568"/>
              <a:gd name="T4" fmla="*/ 2147483647 w 320"/>
              <a:gd name="T5" fmla="*/ 2147483647 h 568"/>
              <a:gd name="T6" fmla="*/ 2147483647 w 320"/>
              <a:gd name="T7" fmla="*/ 2147483647 h 568"/>
              <a:gd name="T8" fmla="*/ 2147483647 w 320"/>
              <a:gd name="T9" fmla="*/ 2147483647 h 568"/>
              <a:gd name="T10" fmla="*/ 2147483647 w 320"/>
              <a:gd name="T11" fmla="*/ 2147483647 h 568"/>
              <a:gd name="T12" fmla="*/ 2147483647 w 320"/>
              <a:gd name="T13" fmla="*/ 2147483647 h 568"/>
              <a:gd name="T14" fmla="*/ 2147483647 w 320"/>
              <a:gd name="T15" fmla="*/ 2147483647 h 568"/>
              <a:gd name="T16" fmla="*/ 2147483647 w 320"/>
              <a:gd name="T17" fmla="*/ 2147483647 h 568"/>
              <a:gd name="T18" fmla="*/ 2147483647 w 320"/>
              <a:gd name="T19" fmla="*/ 2147483647 h 568"/>
              <a:gd name="T20" fmla="*/ 2147483647 w 320"/>
              <a:gd name="T21" fmla="*/ 2147483647 h 568"/>
              <a:gd name="T22" fmla="*/ 2147483647 w 320"/>
              <a:gd name="T23" fmla="*/ 2147483647 h 568"/>
              <a:gd name="T24" fmla="*/ 2147483647 w 320"/>
              <a:gd name="T25" fmla="*/ 2147483647 h 568"/>
              <a:gd name="T26" fmla="*/ 2147483647 w 320"/>
              <a:gd name="T27" fmla="*/ 2147483647 h 568"/>
              <a:gd name="T28" fmla="*/ 2147483647 w 320"/>
              <a:gd name="T29" fmla="*/ 2147483647 h 568"/>
              <a:gd name="T30" fmla="*/ 2147483647 w 320"/>
              <a:gd name="T31" fmla="*/ 2147483647 h 568"/>
              <a:gd name="T32" fmla="*/ 2147483647 w 320"/>
              <a:gd name="T33" fmla="*/ 2147483647 h 568"/>
              <a:gd name="T34" fmla="*/ 2147483647 w 320"/>
              <a:gd name="T35" fmla="*/ 2147483647 h 568"/>
              <a:gd name="T36" fmla="*/ 2147483647 w 320"/>
              <a:gd name="T37" fmla="*/ 2147483647 h 568"/>
              <a:gd name="T38" fmla="*/ 2147483647 w 320"/>
              <a:gd name="T39" fmla="*/ 2147483647 h 568"/>
              <a:gd name="T40" fmla="*/ 2147483647 w 320"/>
              <a:gd name="T41" fmla="*/ 2147483647 h 568"/>
              <a:gd name="T42" fmla="*/ 2147483647 w 320"/>
              <a:gd name="T43" fmla="*/ 2147483647 h 568"/>
              <a:gd name="T44" fmla="*/ 2147483647 w 320"/>
              <a:gd name="T45" fmla="*/ 2147483647 h 568"/>
              <a:gd name="T46" fmla="*/ 2147483647 w 320"/>
              <a:gd name="T47" fmla="*/ 2147483647 h 568"/>
              <a:gd name="T48" fmla="*/ 2147483647 w 320"/>
              <a:gd name="T49" fmla="*/ 2147483647 h 568"/>
              <a:gd name="T50" fmla="*/ 2147483647 w 320"/>
              <a:gd name="T51" fmla="*/ 2147483647 h 568"/>
              <a:gd name="T52" fmla="*/ 2147483647 w 320"/>
              <a:gd name="T53" fmla="*/ 2147483647 h 568"/>
              <a:gd name="T54" fmla="*/ 2147483647 w 320"/>
              <a:gd name="T55" fmla="*/ 2147483647 h 568"/>
              <a:gd name="T56" fmla="*/ 2147483647 w 320"/>
              <a:gd name="T57" fmla="*/ 2147483647 h 568"/>
              <a:gd name="T58" fmla="*/ 0 w 320"/>
              <a:gd name="T59" fmla="*/ 2147483647 h 568"/>
              <a:gd name="T60" fmla="*/ 2147483647 w 320"/>
              <a:gd name="T61" fmla="*/ 2147483647 h 568"/>
              <a:gd name="T62" fmla="*/ 2147483647 w 320"/>
              <a:gd name="T63" fmla="*/ 2147483647 h 568"/>
              <a:gd name="T64" fmla="*/ 2147483647 w 320"/>
              <a:gd name="T65" fmla="*/ 2147483647 h 568"/>
              <a:gd name="T66" fmla="*/ 2147483647 w 320"/>
              <a:gd name="T67" fmla="*/ 2147483647 h 568"/>
              <a:gd name="T68" fmla="*/ 2147483647 w 320"/>
              <a:gd name="T69" fmla="*/ 2147483647 h 568"/>
              <a:gd name="T70" fmla="*/ 2147483647 w 320"/>
              <a:gd name="T71" fmla="*/ 2147483647 h 568"/>
              <a:gd name="T72" fmla="*/ 2147483647 w 320"/>
              <a:gd name="T73" fmla="*/ 2147483647 h 568"/>
              <a:gd name="T74" fmla="*/ 2147483647 w 320"/>
              <a:gd name="T75" fmla="*/ 2147483647 h 568"/>
              <a:gd name="T76" fmla="*/ 2147483647 w 320"/>
              <a:gd name="T77" fmla="*/ 2147483647 h 568"/>
              <a:gd name="T78" fmla="*/ 2147483647 w 320"/>
              <a:gd name="T79" fmla="*/ 2147483647 h 568"/>
              <a:gd name="T80" fmla="*/ 2147483647 w 320"/>
              <a:gd name="T81" fmla="*/ 2147483647 h 568"/>
              <a:gd name="T82" fmla="*/ 2147483647 w 320"/>
              <a:gd name="T83" fmla="*/ 2147483647 h 568"/>
              <a:gd name="T84" fmla="*/ 2147483647 w 320"/>
              <a:gd name="T85" fmla="*/ 2147483647 h 568"/>
              <a:gd name="T86" fmla="*/ 2147483647 w 320"/>
              <a:gd name="T87" fmla="*/ 2147483647 h 568"/>
              <a:gd name="T88" fmla="*/ 2147483647 w 320"/>
              <a:gd name="T89" fmla="*/ 2147483647 h 568"/>
              <a:gd name="T90" fmla="*/ 2147483647 w 320"/>
              <a:gd name="T91" fmla="*/ 2147483647 h 56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20"/>
              <a:gd name="T139" fmla="*/ 0 h 568"/>
              <a:gd name="T140" fmla="*/ 320 w 320"/>
              <a:gd name="T141" fmla="*/ 568 h 56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20" h="568">
                <a:moveTo>
                  <a:pt x="216" y="544"/>
                </a:moveTo>
                <a:lnTo>
                  <a:pt x="232" y="544"/>
                </a:lnTo>
                <a:lnTo>
                  <a:pt x="240" y="544"/>
                </a:lnTo>
                <a:lnTo>
                  <a:pt x="256" y="552"/>
                </a:lnTo>
                <a:lnTo>
                  <a:pt x="264" y="552"/>
                </a:lnTo>
                <a:lnTo>
                  <a:pt x="264" y="544"/>
                </a:lnTo>
                <a:lnTo>
                  <a:pt x="256" y="536"/>
                </a:lnTo>
                <a:lnTo>
                  <a:pt x="256" y="520"/>
                </a:lnTo>
                <a:lnTo>
                  <a:pt x="272" y="512"/>
                </a:lnTo>
                <a:lnTo>
                  <a:pt x="288" y="512"/>
                </a:lnTo>
                <a:lnTo>
                  <a:pt x="288" y="504"/>
                </a:lnTo>
                <a:lnTo>
                  <a:pt x="280" y="496"/>
                </a:lnTo>
                <a:lnTo>
                  <a:pt x="288" y="488"/>
                </a:lnTo>
                <a:lnTo>
                  <a:pt x="288" y="480"/>
                </a:lnTo>
                <a:lnTo>
                  <a:pt x="288" y="472"/>
                </a:lnTo>
                <a:lnTo>
                  <a:pt x="288" y="464"/>
                </a:lnTo>
                <a:lnTo>
                  <a:pt x="288" y="456"/>
                </a:lnTo>
                <a:lnTo>
                  <a:pt x="296" y="456"/>
                </a:lnTo>
                <a:lnTo>
                  <a:pt x="296" y="448"/>
                </a:lnTo>
                <a:lnTo>
                  <a:pt x="296" y="432"/>
                </a:lnTo>
                <a:lnTo>
                  <a:pt x="304" y="424"/>
                </a:lnTo>
                <a:lnTo>
                  <a:pt x="312" y="400"/>
                </a:lnTo>
                <a:lnTo>
                  <a:pt x="320" y="392"/>
                </a:lnTo>
                <a:lnTo>
                  <a:pt x="320" y="384"/>
                </a:lnTo>
                <a:lnTo>
                  <a:pt x="320" y="376"/>
                </a:lnTo>
                <a:lnTo>
                  <a:pt x="320" y="360"/>
                </a:lnTo>
                <a:lnTo>
                  <a:pt x="320" y="344"/>
                </a:lnTo>
                <a:lnTo>
                  <a:pt x="312" y="344"/>
                </a:lnTo>
                <a:lnTo>
                  <a:pt x="312" y="336"/>
                </a:lnTo>
                <a:lnTo>
                  <a:pt x="312" y="320"/>
                </a:lnTo>
                <a:lnTo>
                  <a:pt x="312" y="312"/>
                </a:lnTo>
                <a:lnTo>
                  <a:pt x="296" y="72"/>
                </a:lnTo>
                <a:lnTo>
                  <a:pt x="288" y="72"/>
                </a:lnTo>
                <a:lnTo>
                  <a:pt x="280" y="56"/>
                </a:lnTo>
                <a:lnTo>
                  <a:pt x="280" y="48"/>
                </a:lnTo>
                <a:lnTo>
                  <a:pt x="280" y="40"/>
                </a:lnTo>
                <a:lnTo>
                  <a:pt x="264" y="32"/>
                </a:lnTo>
                <a:lnTo>
                  <a:pt x="264" y="16"/>
                </a:lnTo>
                <a:lnTo>
                  <a:pt x="264" y="8"/>
                </a:lnTo>
                <a:lnTo>
                  <a:pt x="264" y="0"/>
                </a:lnTo>
                <a:lnTo>
                  <a:pt x="56" y="16"/>
                </a:lnTo>
                <a:lnTo>
                  <a:pt x="64" y="16"/>
                </a:lnTo>
                <a:lnTo>
                  <a:pt x="72" y="32"/>
                </a:lnTo>
                <a:lnTo>
                  <a:pt x="72" y="40"/>
                </a:lnTo>
                <a:lnTo>
                  <a:pt x="80" y="40"/>
                </a:lnTo>
                <a:lnTo>
                  <a:pt x="88" y="48"/>
                </a:lnTo>
                <a:lnTo>
                  <a:pt x="96" y="48"/>
                </a:lnTo>
                <a:lnTo>
                  <a:pt x="96" y="64"/>
                </a:lnTo>
                <a:lnTo>
                  <a:pt x="96" y="72"/>
                </a:lnTo>
                <a:lnTo>
                  <a:pt x="88" y="88"/>
                </a:lnTo>
                <a:lnTo>
                  <a:pt x="80" y="88"/>
                </a:lnTo>
                <a:lnTo>
                  <a:pt x="80" y="96"/>
                </a:lnTo>
                <a:lnTo>
                  <a:pt x="80" y="104"/>
                </a:lnTo>
                <a:lnTo>
                  <a:pt x="80" y="112"/>
                </a:lnTo>
                <a:lnTo>
                  <a:pt x="64" y="112"/>
                </a:lnTo>
                <a:lnTo>
                  <a:pt x="64" y="120"/>
                </a:lnTo>
                <a:lnTo>
                  <a:pt x="48" y="120"/>
                </a:lnTo>
                <a:lnTo>
                  <a:pt x="32" y="128"/>
                </a:lnTo>
                <a:lnTo>
                  <a:pt x="32" y="144"/>
                </a:lnTo>
                <a:lnTo>
                  <a:pt x="32" y="152"/>
                </a:lnTo>
                <a:lnTo>
                  <a:pt x="40" y="168"/>
                </a:lnTo>
                <a:lnTo>
                  <a:pt x="40" y="176"/>
                </a:lnTo>
                <a:lnTo>
                  <a:pt x="32" y="184"/>
                </a:lnTo>
                <a:lnTo>
                  <a:pt x="32" y="192"/>
                </a:lnTo>
                <a:lnTo>
                  <a:pt x="32" y="200"/>
                </a:lnTo>
                <a:lnTo>
                  <a:pt x="24" y="208"/>
                </a:lnTo>
                <a:lnTo>
                  <a:pt x="8" y="208"/>
                </a:lnTo>
                <a:lnTo>
                  <a:pt x="8" y="224"/>
                </a:lnTo>
                <a:lnTo>
                  <a:pt x="16" y="224"/>
                </a:lnTo>
                <a:lnTo>
                  <a:pt x="8" y="232"/>
                </a:lnTo>
                <a:lnTo>
                  <a:pt x="8" y="240"/>
                </a:lnTo>
                <a:lnTo>
                  <a:pt x="0" y="248"/>
                </a:lnTo>
                <a:lnTo>
                  <a:pt x="0" y="272"/>
                </a:lnTo>
                <a:lnTo>
                  <a:pt x="24" y="312"/>
                </a:lnTo>
                <a:lnTo>
                  <a:pt x="56" y="336"/>
                </a:lnTo>
                <a:lnTo>
                  <a:pt x="72" y="344"/>
                </a:lnTo>
                <a:lnTo>
                  <a:pt x="72" y="384"/>
                </a:lnTo>
                <a:lnTo>
                  <a:pt x="88" y="384"/>
                </a:lnTo>
                <a:lnTo>
                  <a:pt x="88" y="368"/>
                </a:lnTo>
                <a:lnTo>
                  <a:pt x="104" y="376"/>
                </a:lnTo>
                <a:lnTo>
                  <a:pt x="120" y="384"/>
                </a:lnTo>
                <a:lnTo>
                  <a:pt x="120" y="392"/>
                </a:lnTo>
                <a:lnTo>
                  <a:pt x="112" y="408"/>
                </a:lnTo>
                <a:lnTo>
                  <a:pt x="112" y="424"/>
                </a:lnTo>
                <a:lnTo>
                  <a:pt x="104" y="432"/>
                </a:lnTo>
                <a:lnTo>
                  <a:pt x="104" y="448"/>
                </a:lnTo>
                <a:lnTo>
                  <a:pt x="112" y="464"/>
                </a:lnTo>
                <a:lnTo>
                  <a:pt x="136" y="472"/>
                </a:lnTo>
                <a:lnTo>
                  <a:pt x="136" y="480"/>
                </a:lnTo>
                <a:lnTo>
                  <a:pt x="152" y="480"/>
                </a:lnTo>
                <a:lnTo>
                  <a:pt x="160" y="488"/>
                </a:lnTo>
                <a:lnTo>
                  <a:pt x="176" y="496"/>
                </a:lnTo>
                <a:lnTo>
                  <a:pt x="176" y="512"/>
                </a:lnTo>
                <a:lnTo>
                  <a:pt x="184" y="528"/>
                </a:lnTo>
                <a:lnTo>
                  <a:pt x="176" y="536"/>
                </a:lnTo>
                <a:lnTo>
                  <a:pt x="176" y="544"/>
                </a:lnTo>
                <a:lnTo>
                  <a:pt x="184" y="552"/>
                </a:lnTo>
                <a:lnTo>
                  <a:pt x="192" y="560"/>
                </a:lnTo>
                <a:lnTo>
                  <a:pt x="192" y="568"/>
                </a:lnTo>
                <a:lnTo>
                  <a:pt x="192" y="560"/>
                </a:lnTo>
                <a:lnTo>
                  <a:pt x="192" y="552"/>
                </a:lnTo>
                <a:lnTo>
                  <a:pt x="200" y="552"/>
                </a:lnTo>
                <a:lnTo>
                  <a:pt x="200" y="560"/>
                </a:lnTo>
                <a:lnTo>
                  <a:pt x="208" y="552"/>
                </a:lnTo>
                <a:lnTo>
                  <a:pt x="216" y="544"/>
                </a:lnTo>
                <a:close/>
              </a:path>
            </a:pathLst>
          </a:custGeom>
          <a:solidFill>
            <a:schemeClr val="tx2">
              <a:lumMod val="40000"/>
              <a:lumOff val="60000"/>
            </a:schemeClr>
          </a:solidFill>
          <a:ln w="6350">
            <a:solidFill>
              <a:srgbClr val="000000"/>
            </a:solidFill>
            <a:round/>
            <a:headEnd/>
            <a:tailEnd/>
          </a:ln>
        </p:spPr>
        <p:txBody>
          <a:bodyPr/>
          <a:lstStyle/>
          <a:p>
            <a:endParaRPr lang="en-US"/>
          </a:p>
        </p:txBody>
      </p:sp>
      <p:sp>
        <p:nvSpPr>
          <p:cNvPr id="57" name="Freeform 54"/>
          <p:cNvSpPr>
            <a:spLocks/>
          </p:cNvSpPr>
          <p:nvPr/>
        </p:nvSpPr>
        <p:spPr bwMode="auto">
          <a:xfrm>
            <a:off x="5656756" y="2177488"/>
            <a:ext cx="501736" cy="700997"/>
          </a:xfrm>
          <a:custGeom>
            <a:avLst/>
            <a:gdLst>
              <a:gd name="T0" fmla="*/ 2147483647 w 304"/>
              <a:gd name="T1" fmla="*/ 2147483647 h 424"/>
              <a:gd name="T2" fmla="*/ 2147483647 w 304"/>
              <a:gd name="T3" fmla="*/ 2147483647 h 424"/>
              <a:gd name="T4" fmla="*/ 2147483647 w 304"/>
              <a:gd name="T5" fmla="*/ 2147483647 h 424"/>
              <a:gd name="T6" fmla="*/ 2147483647 w 304"/>
              <a:gd name="T7" fmla="*/ 2147483647 h 424"/>
              <a:gd name="T8" fmla="*/ 2147483647 w 304"/>
              <a:gd name="T9" fmla="*/ 2147483647 h 424"/>
              <a:gd name="T10" fmla="*/ 2147483647 w 304"/>
              <a:gd name="T11" fmla="*/ 2147483647 h 424"/>
              <a:gd name="T12" fmla="*/ 2147483647 w 304"/>
              <a:gd name="T13" fmla="*/ 2147483647 h 424"/>
              <a:gd name="T14" fmla="*/ 2147483647 w 304"/>
              <a:gd name="T15" fmla="*/ 2147483647 h 424"/>
              <a:gd name="T16" fmla="*/ 2147483647 w 304"/>
              <a:gd name="T17" fmla="*/ 2147483647 h 424"/>
              <a:gd name="T18" fmla="*/ 2147483647 w 304"/>
              <a:gd name="T19" fmla="*/ 2147483647 h 424"/>
              <a:gd name="T20" fmla="*/ 2147483647 w 304"/>
              <a:gd name="T21" fmla="*/ 2147483647 h 424"/>
              <a:gd name="T22" fmla="*/ 2147483647 w 304"/>
              <a:gd name="T23" fmla="*/ 2147483647 h 424"/>
              <a:gd name="T24" fmla="*/ 2147483647 w 304"/>
              <a:gd name="T25" fmla="*/ 2147483647 h 424"/>
              <a:gd name="T26" fmla="*/ 2147483647 w 304"/>
              <a:gd name="T27" fmla="*/ 2147483647 h 424"/>
              <a:gd name="T28" fmla="*/ 2147483647 w 304"/>
              <a:gd name="T29" fmla="*/ 2147483647 h 424"/>
              <a:gd name="T30" fmla="*/ 2147483647 w 304"/>
              <a:gd name="T31" fmla="*/ 2147483647 h 424"/>
              <a:gd name="T32" fmla="*/ 2147483647 w 304"/>
              <a:gd name="T33" fmla="*/ 2147483647 h 424"/>
              <a:gd name="T34" fmla="*/ 2147483647 w 304"/>
              <a:gd name="T35" fmla="*/ 2147483647 h 424"/>
              <a:gd name="T36" fmla="*/ 2147483647 w 304"/>
              <a:gd name="T37" fmla="*/ 2147483647 h 424"/>
              <a:gd name="T38" fmla="*/ 2147483647 w 304"/>
              <a:gd name="T39" fmla="*/ 2147483647 h 424"/>
              <a:gd name="T40" fmla="*/ 2147483647 w 304"/>
              <a:gd name="T41" fmla="*/ 2147483647 h 424"/>
              <a:gd name="T42" fmla="*/ 2147483647 w 304"/>
              <a:gd name="T43" fmla="*/ 2147483647 h 424"/>
              <a:gd name="T44" fmla="*/ 2147483647 w 304"/>
              <a:gd name="T45" fmla="*/ 2147483647 h 424"/>
              <a:gd name="T46" fmla="*/ 2147483647 w 304"/>
              <a:gd name="T47" fmla="*/ 2147483647 h 424"/>
              <a:gd name="T48" fmla="*/ 2147483647 w 304"/>
              <a:gd name="T49" fmla="*/ 2147483647 h 424"/>
              <a:gd name="T50" fmla="*/ 2147483647 w 304"/>
              <a:gd name="T51" fmla="*/ 0 h 424"/>
              <a:gd name="T52" fmla="*/ 2147483647 w 304"/>
              <a:gd name="T53" fmla="*/ 2147483647 h 424"/>
              <a:gd name="T54" fmla="*/ 2147483647 w 304"/>
              <a:gd name="T55" fmla="*/ 2147483647 h 424"/>
              <a:gd name="T56" fmla="*/ 2147483647 w 304"/>
              <a:gd name="T57" fmla="*/ 2147483647 h 424"/>
              <a:gd name="T58" fmla="*/ 2147483647 w 304"/>
              <a:gd name="T59" fmla="*/ 2147483647 h 424"/>
              <a:gd name="T60" fmla="*/ 2147483647 w 304"/>
              <a:gd name="T61" fmla="*/ 2147483647 h 424"/>
              <a:gd name="T62" fmla="*/ 2147483647 w 304"/>
              <a:gd name="T63" fmla="*/ 2147483647 h 424"/>
              <a:gd name="T64" fmla="*/ 2147483647 w 304"/>
              <a:gd name="T65" fmla="*/ 2147483647 h 424"/>
              <a:gd name="T66" fmla="*/ 2147483647 w 304"/>
              <a:gd name="T67" fmla="*/ 2147483647 h 424"/>
              <a:gd name="T68" fmla="*/ 2147483647 w 304"/>
              <a:gd name="T69" fmla="*/ 2147483647 h 424"/>
              <a:gd name="T70" fmla="*/ 2147483647 w 304"/>
              <a:gd name="T71" fmla="*/ 2147483647 h 424"/>
              <a:gd name="T72" fmla="*/ 2147483647 w 304"/>
              <a:gd name="T73" fmla="*/ 2147483647 h 424"/>
              <a:gd name="T74" fmla="*/ 2147483647 w 304"/>
              <a:gd name="T75" fmla="*/ 2147483647 h 424"/>
              <a:gd name="T76" fmla="*/ 2147483647 w 304"/>
              <a:gd name="T77" fmla="*/ 2147483647 h 424"/>
              <a:gd name="T78" fmla="*/ 2147483647 w 304"/>
              <a:gd name="T79" fmla="*/ 2147483647 h 424"/>
              <a:gd name="T80" fmla="*/ 2147483647 w 304"/>
              <a:gd name="T81" fmla="*/ 2147483647 h 424"/>
              <a:gd name="T82" fmla="*/ 2147483647 w 304"/>
              <a:gd name="T83" fmla="*/ 2147483647 h 424"/>
              <a:gd name="T84" fmla="*/ 2147483647 w 304"/>
              <a:gd name="T85" fmla="*/ 2147483647 h 424"/>
              <a:gd name="T86" fmla="*/ 0 w 304"/>
              <a:gd name="T87" fmla="*/ 2147483647 h 424"/>
              <a:gd name="T88" fmla="*/ 2147483647 w 304"/>
              <a:gd name="T89" fmla="*/ 2147483647 h 424"/>
              <a:gd name="T90" fmla="*/ 2147483647 w 304"/>
              <a:gd name="T91" fmla="*/ 2147483647 h 424"/>
              <a:gd name="T92" fmla="*/ 2147483647 w 304"/>
              <a:gd name="T93" fmla="*/ 2147483647 h 424"/>
              <a:gd name="T94" fmla="*/ 0 w 304"/>
              <a:gd name="T95" fmla="*/ 2147483647 h 424"/>
              <a:gd name="T96" fmla="*/ 2147483647 w 304"/>
              <a:gd name="T97" fmla="*/ 2147483647 h 424"/>
              <a:gd name="T98" fmla="*/ 2147483647 w 304"/>
              <a:gd name="T99" fmla="*/ 2147483647 h 42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04"/>
              <a:gd name="T151" fmla="*/ 0 h 424"/>
              <a:gd name="T152" fmla="*/ 304 w 304"/>
              <a:gd name="T153" fmla="*/ 424 h 42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04" h="424">
                <a:moveTo>
                  <a:pt x="248" y="400"/>
                </a:moveTo>
                <a:lnTo>
                  <a:pt x="248" y="392"/>
                </a:lnTo>
                <a:lnTo>
                  <a:pt x="264" y="376"/>
                </a:lnTo>
                <a:lnTo>
                  <a:pt x="264" y="368"/>
                </a:lnTo>
                <a:lnTo>
                  <a:pt x="264" y="360"/>
                </a:lnTo>
                <a:lnTo>
                  <a:pt x="264" y="344"/>
                </a:lnTo>
                <a:lnTo>
                  <a:pt x="272" y="336"/>
                </a:lnTo>
                <a:lnTo>
                  <a:pt x="280" y="336"/>
                </a:lnTo>
                <a:lnTo>
                  <a:pt x="288" y="328"/>
                </a:lnTo>
                <a:lnTo>
                  <a:pt x="288" y="320"/>
                </a:lnTo>
                <a:lnTo>
                  <a:pt x="288" y="312"/>
                </a:lnTo>
                <a:lnTo>
                  <a:pt x="288" y="304"/>
                </a:lnTo>
                <a:lnTo>
                  <a:pt x="288" y="296"/>
                </a:lnTo>
                <a:lnTo>
                  <a:pt x="296" y="296"/>
                </a:lnTo>
                <a:lnTo>
                  <a:pt x="304" y="304"/>
                </a:lnTo>
                <a:lnTo>
                  <a:pt x="304" y="296"/>
                </a:lnTo>
                <a:lnTo>
                  <a:pt x="304" y="264"/>
                </a:lnTo>
                <a:lnTo>
                  <a:pt x="296" y="200"/>
                </a:lnTo>
                <a:lnTo>
                  <a:pt x="272" y="160"/>
                </a:lnTo>
                <a:lnTo>
                  <a:pt x="264" y="160"/>
                </a:lnTo>
                <a:lnTo>
                  <a:pt x="256" y="160"/>
                </a:lnTo>
                <a:lnTo>
                  <a:pt x="248" y="168"/>
                </a:lnTo>
                <a:lnTo>
                  <a:pt x="240" y="168"/>
                </a:lnTo>
                <a:lnTo>
                  <a:pt x="232" y="176"/>
                </a:lnTo>
                <a:lnTo>
                  <a:pt x="232" y="184"/>
                </a:lnTo>
                <a:lnTo>
                  <a:pt x="224" y="200"/>
                </a:lnTo>
                <a:lnTo>
                  <a:pt x="216" y="200"/>
                </a:lnTo>
                <a:lnTo>
                  <a:pt x="216" y="208"/>
                </a:lnTo>
                <a:lnTo>
                  <a:pt x="216" y="216"/>
                </a:lnTo>
                <a:lnTo>
                  <a:pt x="208" y="216"/>
                </a:lnTo>
                <a:lnTo>
                  <a:pt x="200" y="208"/>
                </a:lnTo>
                <a:lnTo>
                  <a:pt x="192" y="208"/>
                </a:lnTo>
                <a:lnTo>
                  <a:pt x="192" y="192"/>
                </a:lnTo>
                <a:lnTo>
                  <a:pt x="192" y="176"/>
                </a:lnTo>
                <a:lnTo>
                  <a:pt x="200" y="176"/>
                </a:lnTo>
                <a:lnTo>
                  <a:pt x="208" y="168"/>
                </a:lnTo>
                <a:lnTo>
                  <a:pt x="216" y="144"/>
                </a:lnTo>
                <a:lnTo>
                  <a:pt x="224" y="136"/>
                </a:lnTo>
                <a:lnTo>
                  <a:pt x="224" y="128"/>
                </a:lnTo>
                <a:lnTo>
                  <a:pt x="224" y="104"/>
                </a:lnTo>
                <a:lnTo>
                  <a:pt x="224" y="96"/>
                </a:lnTo>
                <a:lnTo>
                  <a:pt x="216" y="80"/>
                </a:lnTo>
                <a:lnTo>
                  <a:pt x="208" y="72"/>
                </a:lnTo>
                <a:lnTo>
                  <a:pt x="208" y="64"/>
                </a:lnTo>
                <a:lnTo>
                  <a:pt x="216" y="64"/>
                </a:lnTo>
                <a:lnTo>
                  <a:pt x="224" y="64"/>
                </a:lnTo>
                <a:lnTo>
                  <a:pt x="216" y="56"/>
                </a:lnTo>
                <a:lnTo>
                  <a:pt x="200" y="40"/>
                </a:lnTo>
                <a:lnTo>
                  <a:pt x="192" y="40"/>
                </a:lnTo>
                <a:lnTo>
                  <a:pt x="176" y="32"/>
                </a:lnTo>
                <a:lnTo>
                  <a:pt x="168" y="24"/>
                </a:lnTo>
                <a:lnTo>
                  <a:pt x="160" y="24"/>
                </a:lnTo>
                <a:lnTo>
                  <a:pt x="144" y="16"/>
                </a:lnTo>
                <a:lnTo>
                  <a:pt x="128" y="8"/>
                </a:lnTo>
                <a:lnTo>
                  <a:pt x="112" y="0"/>
                </a:lnTo>
                <a:lnTo>
                  <a:pt x="104" y="0"/>
                </a:lnTo>
                <a:lnTo>
                  <a:pt x="104" y="8"/>
                </a:lnTo>
                <a:lnTo>
                  <a:pt x="96" y="8"/>
                </a:lnTo>
                <a:lnTo>
                  <a:pt x="96" y="16"/>
                </a:lnTo>
                <a:lnTo>
                  <a:pt x="88" y="16"/>
                </a:lnTo>
                <a:lnTo>
                  <a:pt x="88" y="32"/>
                </a:lnTo>
                <a:lnTo>
                  <a:pt x="96" y="40"/>
                </a:lnTo>
                <a:lnTo>
                  <a:pt x="96" y="48"/>
                </a:lnTo>
                <a:lnTo>
                  <a:pt x="88" y="48"/>
                </a:lnTo>
                <a:lnTo>
                  <a:pt x="72" y="56"/>
                </a:lnTo>
                <a:lnTo>
                  <a:pt x="72" y="72"/>
                </a:lnTo>
                <a:lnTo>
                  <a:pt x="72" y="96"/>
                </a:lnTo>
                <a:lnTo>
                  <a:pt x="72" y="104"/>
                </a:lnTo>
                <a:lnTo>
                  <a:pt x="64" y="112"/>
                </a:lnTo>
                <a:lnTo>
                  <a:pt x="56" y="112"/>
                </a:lnTo>
                <a:lnTo>
                  <a:pt x="56" y="104"/>
                </a:lnTo>
                <a:lnTo>
                  <a:pt x="56" y="80"/>
                </a:lnTo>
                <a:lnTo>
                  <a:pt x="56" y="72"/>
                </a:lnTo>
                <a:lnTo>
                  <a:pt x="48" y="80"/>
                </a:lnTo>
                <a:lnTo>
                  <a:pt x="40" y="96"/>
                </a:lnTo>
                <a:lnTo>
                  <a:pt x="32" y="96"/>
                </a:lnTo>
                <a:lnTo>
                  <a:pt x="24" y="104"/>
                </a:lnTo>
                <a:lnTo>
                  <a:pt x="24" y="120"/>
                </a:lnTo>
                <a:lnTo>
                  <a:pt x="16" y="120"/>
                </a:lnTo>
                <a:lnTo>
                  <a:pt x="16" y="128"/>
                </a:lnTo>
                <a:lnTo>
                  <a:pt x="16" y="136"/>
                </a:lnTo>
                <a:lnTo>
                  <a:pt x="16" y="152"/>
                </a:lnTo>
                <a:lnTo>
                  <a:pt x="8" y="184"/>
                </a:lnTo>
                <a:lnTo>
                  <a:pt x="0" y="192"/>
                </a:lnTo>
                <a:lnTo>
                  <a:pt x="8" y="208"/>
                </a:lnTo>
                <a:lnTo>
                  <a:pt x="8" y="216"/>
                </a:lnTo>
                <a:lnTo>
                  <a:pt x="8" y="224"/>
                </a:lnTo>
                <a:lnTo>
                  <a:pt x="0" y="224"/>
                </a:lnTo>
                <a:lnTo>
                  <a:pt x="0" y="232"/>
                </a:lnTo>
                <a:lnTo>
                  <a:pt x="16" y="272"/>
                </a:lnTo>
                <a:lnTo>
                  <a:pt x="32" y="280"/>
                </a:lnTo>
                <a:lnTo>
                  <a:pt x="40" y="304"/>
                </a:lnTo>
                <a:lnTo>
                  <a:pt x="40" y="344"/>
                </a:lnTo>
                <a:lnTo>
                  <a:pt x="32" y="368"/>
                </a:lnTo>
                <a:lnTo>
                  <a:pt x="24" y="384"/>
                </a:lnTo>
                <a:lnTo>
                  <a:pt x="16" y="400"/>
                </a:lnTo>
                <a:lnTo>
                  <a:pt x="16" y="408"/>
                </a:lnTo>
                <a:lnTo>
                  <a:pt x="8" y="424"/>
                </a:lnTo>
                <a:lnTo>
                  <a:pt x="0" y="424"/>
                </a:lnTo>
                <a:lnTo>
                  <a:pt x="152" y="408"/>
                </a:lnTo>
                <a:lnTo>
                  <a:pt x="152" y="424"/>
                </a:lnTo>
                <a:lnTo>
                  <a:pt x="248" y="408"/>
                </a:lnTo>
                <a:lnTo>
                  <a:pt x="248" y="400"/>
                </a:lnTo>
                <a:close/>
              </a:path>
            </a:pathLst>
          </a:custGeom>
          <a:solidFill>
            <a:schemeClr val="tx2">
              <a:lumMod val="40000"/>
              <a:lumOff val="60000"/>
            </a:schemeClr>
          </a:solidFill>
          <a:ln w="6350">
            <a:solidFill>
              <a:srgbClr val="000000"/>
            </a:solidFill>
            <a:round/>
            <a:headEnd/>
            <a:tailEnd/>
          </a:ln>
        </p:spPr>
        <p:txBody>
          <a:bodyPr/>
          <a:lstStyle/>
          <a:p>
            <a:endParaRPr lang="en-US"/>
          </a:p>
        </p:txBody>
      </p:sp>
      <p:sp>
        <p:nvSpPr>
          <p:cNvPr id="58" name="Freeform 55"/>
          <p:cNvSpPr>
            <a:spLocks/>
          </p:cNvSpPr>
          <p:nvPr/>
        </p:nvSpPr>
        <p:spPr bwMode="auto">
          <a:xfrm>
            <a:off x="5167922" y="1939522"/>
            <a:ext cx="752603" cy="395655"/>
          </a:xfrm>
          <a:custGeom>
            <a:avLst/>
            <a:gdLst>
              <a:gd name="T0" fmla="*/ 2147483647 w 456"/>
              <a:gd name="T1" fmla="*/ 2147483647 h 240"/>
              <a:gd name="T2" fmla="*/ 2147483647 w 456"/>
              <a:gd name="T3" fmla="*/ 2147483647 h 240"/>
              <a:gd name="T4" fmla="*/ 2147483647 w 456"/>
              <a:gd name="T5" fmla="*/ 2147483647 h 240"/>
              <a:gd name="T6" fmla="*/ 2147483647 w 456"/>
              <a:gd name="T7" fmla="*/ 2147483647 h 240"/>
              <a:gd name="T8" fmla="*/ 2147483647 w 456"/>
              <a:gd name="T9" fmla="*/ 2147483647 h 240"/>
              <a:gd name="T10" fmla="*/ 2147483647 w 456"/>
              <a:gd name="T11" fmla="*/ 2147483647 h 240"/>
              <a:gd name="T12" fmla="*/ 2147483647 w 456"/>
              <a:gd name="T13" fmla="*/ 2147483647 h 240"/>
              <a:gd name="T14" fmla="*/ 2147483647 w 456"/>
              <a:gd name="T15" fmla="*/ 2147483647 h 240"/>
              <a:gd name="T16" fmla="*/ 2147483647 w 456"/>
              <a:gd name="T17" fmla="*/ 2147483647 h 240"/>
              <a:gd name="T18" fmla="*/ 2147483647 w 456"/>
              <a:gd name="T19" fmla="*/ 2147483647 h 240"/>
              <a:gd name="T20" fmla="*/ 2147483647 w 456"/>
              <a:gd name="T21" fmla="*/ 2147483647 h 240"/>
              <a:gd name="T22" fmla="*/ 2147483647 w 456"/>
              <a:gd name="T23" fmla="*/ 2147483647 h 240"/>
              <a:gd name="T24" fmla="*/ 2147483647 w 456"/>
              <a:gd name="T25" fmla="*/ 2147483647 h 240"/>
              <a:gd name="T26" fmla="*/ 2147483647 w 456"/>
              <a:gd name="T27" fmla="*/ 2147483647 h 240"/>
              <a:gd name="T28" fmla="*/ 2147483647 w 456"/>
              <a:gd name="T29" fmla="*/ 2147483647 h 240"/>
              <a:gd name="T30" fmla="*/ 2147483647 w 456"/>
              <a:gd name="T31" fmla="*/ 2147483647 h 240"/>
              <a:gd name="T32" fmla="*/ 2147483647 w 456"/>
              <a:gd name="T33" fmla="*/ 2147483647 h 240"/>
              <a:gd name="T34" fmla="*/ 2147483647 w 456"/>
              <a:gd name="T35" fmla="*/ 2147483647 h 240"/>
              <a:gd name="T36" fmla="*/ 2147483647 w 456"/>
              <a:gd name="T37" fmla="*/ 2147483647 h 240"/>
              <a:gd name="T38" fmla="*/ 2147483647 w 456"/>
              <a:gd name="T39" fmla="*/ 2147483647 h 240"/>
              <a:gd name="T40" fmla="*/ 2147483647 w 456"/>
              <a:gd name="T41" fmla="*/ 2147483647 h 240"/>
              <a:gd name="T42" fmla="*/ 2147483647 w 456"/>
              <a:gd name="T43" fmla="*/ 2147483647 h 240"/>
              <a:gd name="T44" fmla="*/ 2147483647 w 456"/>
              <a:gd name="T45" fmla="*/ 2147483647 h 240"/>
              <a:gd name="T46" fmla="*/ 2147483647 w 456"/>
              <a:gd name="T47" fmla="*/ 2147483647 h 240"/>
              <a:gd name="T48" fmla="*/ 2147483647 w 456"/>
              <a:gd name="T49" fmla="*/ 2147483647 h 240"/>
              <a:gd name="T50" fmla="*/ 2147483647 w 456"/>
              <a:gd name="T51" fmla="*/ 2147483647 h 240"/>
              <a:gd name="T52" fmla="*/ 2147483647 w 456"/>
              <a:gd name="T53" fmla="*/ 2147483647 h 240"/>
              <a:gd name="T54" fmla="*/ 2147483647 w 456"/>
              <a:gd name="T55" fmla="*/ 2147483647 h 240"/>
              <a:gd name="T56" fmla="*/ 2147483647 w 456"/>
              <a:gd name="T57" fmla="*/ 2147483647 h 240"/>
              <a:gd name="T58" fmla="*/ 2147483647 w 456"/>
              <a:gd name="T59" fmla="*/ 2147483647 h 240"/>
              <a:gd name="T60" fmla="*/ 2147483647 w 456"/>
              <a:gd name="T61" fmla="*/ 2147483647 h 240"/>
              <a:gd name="T62" fmla="*/ 2147483647 w 456"/>
              <a:gd name="T63" fmla="*/ 2147483647 h 240"/>
              <a:gd name="T64" fmla="*/ 2147483647 w 456"/>
              <a:gd name="T65" fmla="*/ 2147483647 h 240"/>
              <a:gd name="T66" fmla="*/ 2147483647 w 456"/>
              <a:gd name="T67" fmla="*/ 2147483647 h 240"/>
              <a:gd name="T68" fmla="*/ 2147483647 w 456"/>
              <a:gd name="T69" fmla="*/ 2147483647 h 240"/>
              <a:gd name="T70" fmla="*/ 2147483647 w 456"/>
              <a:gd name="T71" fmla="*/ 2147483647 h 240"/>
              <a:gd name="T72" fmla="*/ 2147483647 w 456"/>
              <a:gd name="T73" fmla="*/ 2147483647 h 240"/>
              <a:gd name="T74" fmla="*/ 2147483647 w 456"/>
              <a:gd name="T75" fmla="*/ 2147483647 h 240"/>
              <a:gd name="T76" fmla="*/ 2147483647 w 456"/>
              <a:gd name="T77" fmla="*/ 2147483647 h 240"/>
              <a:gd name="T78" fmla="*/ 2147483647 w 456"/>
              <a:gd name="T79" fmla="*/ 2147483647 h 240"/>
              <a:gd name="T80" fmla="*/ 2147483647 w 456"/>
              <a:gd name="T81" fmla="*/ 2147483647 h 240"/>
              <a:gd name="T82" fmla="*/ 2147483647 w 456"/>
              <a:gd name="T83" fmla="*/ 2147483647 h 240"/>
              <a:gd name="T84" fmla="*/ 2147483647 w 456"/>
              <a:gd name="T85" fmla="*/ 2147483647 h 240"/>
              <a:gd name="T86" fmla="*/ 2147483647 w 456"/>
              <a:gd name="T87" fmla="*/ 0 h 240"/>
              <a:gd name="T88" fmla="*/ 2147483647 w 456"/>
              <a:gd name="T89" fmla="*/ 2147483647 h 240"/>
              <a:gd name="T90" fmla="*/ 2147483647 w 456"/>
              <a:gd name="T91" fmla="*/ 2147483647 h 240"/>
              <a:gd name="T92" fmla="*/ 2147483647 w 456"/>
              <a:gd name="T93" fmla="*/ 2147483647 h 240"/>
              <a:gd name="T94" fmla="*/ 2147483647 w 456"/>
              <a:gd name="T95" fmla="*/ 2147483647 h 24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56"/>
              <a:gd name="T145" fmla="*/ 0 h 240"/>
              <a:gd name="T146" fmla="*/ 456 w 456"/>
              <a:gd name="T147" fmla="*/ 240 h 24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56" h="240">
                <a:moveTo>
                  <a:pt x="0" y="104"/>
                </a:moveTo>
                <a:lnTo>
                  <a:pt x="0" y="104"/>
                </a:lnTo>
                <a:lnTo>
                  <a:pt x="16" y="104"/>
                </a:lnTo>
                <a:lnTo>
                  <a:pt x="24" y="120"/>
                </a:lnTo>
                <a:lnTo>
                  <a:pt x="24" y="128"/>
                </a:lnTo>
                <a:lnTo>
                  <a:pt x="56" y="128"/>
                </a:lnTo>
                <a:lnTo>
                  <a:pt x="104" y="136"/>
                </a:lnTo>
                <a:lnTo>
                  <a:pt x="112" y="152"/>
                </a:lnTo>
                <a:lnTo>
                  <a:pt x="160" y="160"/>
                </a:lnTo>
                <a:lnTo>
                  <a:pt x="168" y="160"/>
                </a:lnTo>
                <a:lnTo>
                  <a:pt x="168" y="168"/>
                </a:lnTo>
                <a:lnTo>
                  <a:pt x="176" y="168"/>
                </a:lnTo>
                <a:lnTo>
                  <a:pt x="192" y="176"/>
                </a:lnTo>
                <a:lnTo>
                  <a:pt x="192" y="200"/>
                </a:lnTo>
                <a:lnTo>
                  <a:pt x="184" y="208"/>
                </a:lnTo>
                <a:lnTo>
                  <a:pt x="184" y="216"/>
                </a:lnTo>
                <a:lnTo>
                  <a:pt x="200" y="216"/>
                </a:lnTo>
                <a:lnTo>
                  <a:pt x="200" y="224"/>
                </a:lnTo>
                <a:lnTo>
                  <a:pt x="200" y="240"/>
                </a:lnTo>
                <a:lnTo>
                  <a:pt x="208" y="240"/>
                </a:lnTo>
                <a:lnTo>
                  <a:pt x="216" y="224"/>
                </a:lnTo>
                <a:lnTo>
                  <a:pt x="232" y="192"/>
                </a:lnTo>
                <a:lnTo>
                  <a:pt x="240" y="176"/>
                </a:lnTo>
                <a:lnTo>
                  <a:pt x="240" y="152"/>
                </a:lnTo>
                <a:lnTo>
                  <a:pt x="248" y="152"/>
                </a:lnTo>
                <a:lnTo>
                  <a:pt x="248" y="160"/>
                </a:lnTo>
                <a:lnTo>
                  <a:pt x="248" y="168"/>
                </a:lnTo>
                <a:lnTo>
                  <a:pt x="248" y="176"/>
                </a:lnTo>
                <a:lnTo>
                  <a:pt x="264" y="160"/>
                </a:lnTo>
                <a:lnTo>
                  <a:pt x="272" y="152"/>
                </a:lnTo>
                <a:lnTo>
                  <a:pt x="280" y="152"/>
                </a:lnTo>
                <a:lnTo>
                  <a:pt x="272" y="160"/>
                </a:lnTo>
                <a:lnTo>
                  <a:pt x="272" y="168"/>
                </a:lnTo>
                <a:lnTo>
                  <a:pt x="272" y="176"/>
                </a:lnTo>
                <a:lnTo>
                  <a:pt x="280" y="168"/>
                </a:lnTo>
                <a:lnTo>
                  <a:pt x="288" y="160"/>
                </a:lnTo>
                <a:lnTo>
                  <a:pt x="296" y="152"/>
                </a:lnTo>
                <a:lnTo>
                  <a:pt x="288" y="152"/>
                </a:lnTo>
                <a:lnTo>
                  <a:pt x="288" y="144"/>
                </a:lnTo>
                <a:lnTo>
                  <a:pt x="296" y="136"/>
                </a:lnTo>
                <a:lnTo>
                  <a:pt x="304" y="136"/>
                </a:lnTo>
                <a:lnTo>
                  <a:pt x="320" y="136"/>
                </a:lnTo>
                <a:lnTo>
                  <a:pt x="336" y="136"/>
                </a:lnTo>
                <a:lnTo>
                  <a:pt x="344" y="120"/>
                </a:lnTo>
                <a:lnTo>
                  <a:pt x="376" y="120"/>
                </a:lnTo>
                <a:lnTo>
                  <a:pt x="384" y="128"/>
                </a:lnTo>
                <a:lnTo>
                  <a:pt x="400" y="136"/>
                </a:lnTo>
                <a:lnTo>
                  <a:pt x="400" y="144"/>
                </a:lnTo>
                <a:lnTo>
                  <a:pt x="408" y="144"/>
                </a:lnTo>
                <a:lnTo>
                  <a:pt x="400" y="128"/>
                </a:lnTo>
                <a:lnTo>
                  <a:pt x="408" y="120"/>
                </a:lnTo>
                <a:lnTo>
                  <a:pt x="408" y="128"/>
                </a:lnTo>
                <a:lnTo>
                  <a:pt x="416" y="128"/>
                </a:lnTo>
                <a:lnTo>
                  <a:pt x="424" y="120"/>
                </a:lnTo>
                <a:lnTo>
                  <a:pt x="432" y="120"/>
                </a:lnTo>
                <a:lnTo>
                  <a:pt x="456" y="120"/>
                </a:lnTo>
                <a:lnTo>
                  <a:pt x="456" y="112"/>
                </a:lnTo>
                <a:lnTo>
                  <a:pt x="448" y="104"/>
                </a:lnTo>
                <a:lnTo>
                  <a:pt x="432" y="104"/>
                </a:lnTo>
                <a:lnTo>
                  <a:pt x="432" y="96"/>
                </a:lnTo>
                <a:lnTo>
                  <a:pt x="432" y="72"/>
                </a:lnTo>
                <a:lnTo>
                  <a:pt x="424" y="72"/>
                </a:lnTo>
                <a:lnTo>
                  <a:pt x="416" y="80"/>
                </a:lnTo>
                <a:lnTo>
                  <a:pt x="408" y="80"/>
                </a:lnTo>
                <a:lnTo>
                  <a:pt x="400" y="80"/>
                </a:lnTo>
                <a:lnTo>
                  <a:pt x="392" y="80"/>
                </a:lnTo>
                <a:lnTo>
                  <a:pt x="376" y="80"/>
                </a:lnTo>
                <a:lnTo>
                  <a:pt x="376" y="72"/>
                </a:lnTo>
                <a:lnTo>
                  <a:pt x="376" y="56"/>
                </a:lnTo>
                <a:lnTo>
                  <a:pt x="376" y="48"/>
                </a:lnTo>
                <a:lnTo>
                  <a:pt x="360" y="56"/>
                </a:lnTo>
                <a:lnTo>
                  <a:pt x="344" y="64"/>
                </a:lnTo>
                <a:lnTo>
                  <a:pt x="312" y="64"/>
                </a:lnTo>
                <a:lnTo>
                  <a:pt x="296" y="64"/>
                </a:lnTo>
                <a:lnTo>
                  <a:pt x="264" y="96"/>
                </a:lnTo>
                <a:lnTo>
                  <a:pt x="256" y="96"/>
                </a:lnTo>
                <a:lnTo>
                  <a:pt x="248" y="96"/>
                </a:lnTo>
                <a:lnTo>
                  <a:pt x="248" y="88"/>
                </a:lnTo>
                <a:lnTo>
                  <a:pt x="240" y="88"/>
                </a:lnTo>
                <a:lnTo>
                  <a:pt x="232" y="88"/>
                </a:lnTo>
                <a:lnTo>
                  <a:pt x="232" y="96"/>
                </a:lnTo>
                <a:lnTo>
                  <a:pt x="216" y="96"/>
                </a:lnTo>
                <a:lnTo>
                  <a:pt x="208" y="88"/>
                </a:lnTo>
                <a:lnTo>
                  <a:pt x="208" y="80"/>
                </a:lnTo>
                <a:lnTo>
                  <a:pt x="200" y="80"/>
                </a:lnTo>
                <a:lnTo>
                  <a:pt x="184" y="56"/>
                </a:lnTo>
                <a:lnTo>
                  <a:pt x="168" y="56"/>
                </a:lnTo>
                <a:lnTo>
                  <a:pt x="152" y="64"/>
                </a:lnTo>
                <a:lnTo>
                  <a:pt x="152" y="56"/>
                </a:lnTo>
                <a:lnTo>
                  <a:pt x="144" y="56"/>
                </a:lnTo>
                <a:lnTo>
                  <a:pt x="136" y="72"/>
                </a:lnTo>
                <a:lnTo>
                  <a:pt x="136" y="48"/>
                </a:lnTo>
                <a:lnTo>
                  <a:pt x="136" y="56"/>
                </a:lnTo>
                <a:lnTo>
                  <a:pt x="128" y="56"/>
                </a:lnTo>
                <a:lnTo>
                  <a:pt x="128" y="48"/>
                </a:lnTo>
                <a:lnTo>
                  <a:pt x="128" y="40"/>
                </a:lnTo>
                <a:lnTo>
                  <a:pt x="136" y="40"/>
                </a:lnTo>
                <a:lnTo>
                  <a:pt x="136" y="48"/>
                </a:lnTo>
                <a:lnTo>
                  <a:pt x="144" y="40"/>
                </a:lnTo>
                <a:lnTo>
                  <a:pt x="144" y="32"/>
                </a:lnTo>
                <a:lnTo>
                  <a:pt x="152" y="32"/>
                </a:lnTo>
                <a:lnTo>
                  <a:pt x="168" y="16"/>
                </a:lnTo>
                <a:lnTo>
                  <a:pt x="168" y="8"/>
                </a:lnTo>
                <a:lnTo>
                  <a:pt x="176" y="8"/>
                </a:lnTo>
                <a:lnTo>
                  <a:pt x="184" y="0"/>
                </a:lnTo>
                <a:lnTo>
                  <a:pt x="176" y="0"/>
                </a:lnTo>
                <a:lnTo>
                  <a:pt x="152" y="0"/>
                </a:lnTo>
                <a:lnTo>
                  <a:pt x="128" y="16"/>
                </a:lnTo>
                <a:lnTo>
                  <a:pt x="120" y="24"/>
                </a:lnTo>
                <a:lnTo>
                  <a:pt x="112" y="24"/>
                </a:lnTo>
                <a:lnTo>
                  <a:pt x="96" y="56"/>
                </a:lnTo>
                <a:lnTo>
                  <a:pt x="80" y="64"/>
                </a:lnTo>
                <a:lnTo>
                  <a:pt x="72" y="72"/>
                </a:lnTo>
                <a:lnTo>
                  <a:pt x="64" y="72"/>
                </a:lnTo>
                <a:lnTo>
                  <a:pt x="56" y="72"/>
                </a:lnTo>
                <a:lnTo>
                  <a:pt x="40" y="80"/>
                </a:lnTo>
                <a:lnTo>
                  <a:pt x="32" y="88"/>
                </a:lnTo>
                <a:lnTo>
                  <a:pt x="8" y="96"/>
                </a:lnTo>
                <a:lnTo>
                  <a:pt x="0" y="104"/>
                </a:lnTo>
                <a:close/>
              </a:path>
            </a:pathLst>
          </a:custGeom>
          <a:solidFill>
            <a:schemeClr val="tx2">
              <a:lumMod val="40000"/>
              <a:lumOff val="60000"/>
            </a:schemeClr>
          </a:solidFill>
          <a:ln w="6350">
            <a:solidFill>
              <a:srgbClr val="000000"/>
            </a:solidFill>
            <a:round/>
            <a:headEnd/>
            <a:tailEnd/>
          </a:ln>
        </p:spPr>
        <p:txBody>
          <a:bodyPr/>
          <a:lstStyle/>
          <a:p>
            <a:endParaRPr lang="en-US"/>
          </a:p>
        </p:txBody>
      </p:sp>
      <p:sp>
        <p:nvSpPr>
          <p:cNvPr id="59" name="Freeform 56"/>
          <p:cNvSpPr>
            <a:spLocks/>
          </p:cNvSpPr>
          <p:nvPr/>
        </p:nvSpPr>
        <p:spPr bwMode="auto">
          <a:xfrm>
            <a:off x="5907625" y="2745167"/>
            <a:ext cx="556211" cy="622153"/>
          </a:xfrm>
          <a:custGeom>
            <a:avLst/>
            <a:gdLst>
              <a:gd name="T0" fmla="*/ 2147483647 w 336"/>
              <a:gd name="T1" fmla="*/ 2147483647 h 376"/>
              <a:gd name="T2" fmla="*/ 2147483647 w 336"/>
              <a:gd name="T3" fmla="*/ 2147483647 h 376"/>
              <a:gd name="T4" fmla="*/ 2147483647 w 336"/>
              <a:gd name="T5" fmla="*/ 2147483647 h 376"/>
              <a:gd name="T6" fmla="*/ 2147483647 w 336"/>
              <a:gd name="T7" fmla="*/ 2147483647 h 376"/>
              <a:gd name="T8" fmla="*/ 2147483647 w 336"/>
              <a:gd name="T9" fmla="*/ 2147483647 h 376"/>
              <a:gd name="T10" fmla="*/ 2147483647 w 336"/>
              <a:gd name="T11" fmla="*/ 2147483647 h 376"/>
              <a:gd name="T12" fmla="*/ 2147483647 w 336"/>
              <a:gd name="T13" fmla="*/ 2147483647 h 376"/>
              <a:gd name="T14" fmla="*/ 2147483647 w 336"/>
              <a:gd name="T15" fmla="*/ 2147483647 h 376"/>
              <a:gd name="T16" fmla="*/ 2147483647 w 336"/>
              <a:gd name="T17" fmla="*/ 2147483647 h 376"/>
              <a:gd name="T18" fmla="*/ 2147483647 w 336"/>
              <a:gd name="T19" fmla="*/ 2147483647 h 376"/>
              <a:gd name="T20" fmla="*/ 2147483647 w 336"/>
              <a:gd name="T21" fmla="*/ 2147483647 h 376"/>
              <a:gd name="T22" fmla="*/ 2147483647 w 336"/>
              <a:gd name="T23" fmla="*/ 2147483647 h 376"/>
              <a:gd name="T24" fmla="*/ 2147483647 w 336"/>
              <a:gd name="T25" fmla="*/ 2147483647 h 376"/>
              <a:gd name="T26" fmla="*/ 2147483647 w 336"/>
              <a:gd name="T27" fmla="*/ 2147483647 h 376"/>
              <a:gd name="T28" fmla="*/ 2147483647 w 336"/>
              <a:gd name="T29" fmla="*/ 2147483647 h 376"/>
              <a:gd name="T30" fmla="*/ 2147483647 w 336"/>
              <a:gd name="T31" fmla="*/ 0 h 376"/>
              <a:gd name="T32" fmla="*/ 2147483647 w 336"/>
              <a:gd name="T33" fmla="*/ 2147483647 h 376"/>
              <a:gd name="T34" fmla="*/ 2147483647 w 336"/>
              <a:gd name="T35" fmla="*/ 2147483647 h 376"/>
              <a:gd name="T36" fmla="*/ 2147483647 w 336"/>
              <a:gd name="T37" fmla="*/ 2147483647 h 376"/>
              <a:gd name="T38" fmla="*/ 2147483647 w 336"/>
              <a:gd name="T39" fmla="*/ 2147483647 h 376"/>
              <a:gd name="T40" fmla="*/ 2147483647 w 336"/>
              <a:gd name="T41" fmla="*/ 2147483647 h 376"/>
              <a:gd name="T42" fmla="*/ 2147483647 w 336"/>
              <a:gd name="T43" fmla="*/ 2147483647 h 376"/>
              <a:gd name="T44" fmla="*/ 2147483647 w 336"/>
              <a:gd name="T45" fmla="*/ 2147483647 h 376"/>
              <a:gd name="T46" fmla="*/ 2147483647 w 336"/>
              <a:gd name="T47" fmla="*/ 2147483647 h 376"/>
              <a:gd name="T48" fmla="*/ 2147483647 w 336"/>
              <a:gd name="T49" fmla="*/ 2147483647 h 376"/>
              <a:gd name="T50" fmla="*/ 2147483647 w 336"/>
              <a:gd name="T51" fmla="*/ 2147483647 h 376"/>
              <a:gd name="T52" fmla="*/ 2147483647 w 336"/>
              <a:gd name="T53" fmla="*/ 2147483647 h 376"/>
              <a:gd name="T54" fmla="*/ 2147483647 w 336"/>
              <a:gd name="T55" fmla="*/ 2147483647 h 376"/>
              <a:gd name="T56" fmla="*/ 2147483647 w 336"/>
              <a:gd name="T57" fmla="*/ 2147483647 h 376"/>
              <a:gd name="T58" fmla="*/ 2147483647 w 336"/>
              <a:gd name="T59" fmla="*/ 2147483647 h 376"/>
              <a:gd name="T60" fmla="*/ 2147483647 w 336"/>
              <a:gd name="T61" fmla="*/ 2147483647 h 376"/>
              <a:gd name="T62" fmla="*/ 2147483647 w 336"/>
              <a:gd name="T63" fmla="*/ 2147483647 h 376"/>
              <a:gd name="T64" fmla="*/ 2147483647 w 336"/>
              <a:gd name="T65" fmla="*/ 2147483647 h 376"/>
              <a:gd name="T66" fmla="*/ 2147483647 w 336"/>
              <a:gd name="T67" fmla="*/ 2147483647 h 376"/>
              <a:gd name="T68" fmla="*/ 2147483647 w 336"/>
              <a:gd name="T69" fmla="*/ 2147483647 h 376"/>
              <a:gd name="T70" fmla="*/ 2147483647 w 336"/>
              <a:gd name="T71" fmla="*/ 2147483647 h 376"/>
              <a:gd name="T72" fmla="*/ 2147483647 w 336"/>
              <a:gd name="T73" fmla="*/ 2147483647 h 376"/>
              <a:gd name="T74" fmla="*/ 2147483647 w 336"/>
              <a:gd name="T75" fmla="*/ 2147483647 h 376"/>
              <a:gd name="T76" fmla="*/ 2147483647 w 336"/>
              <a:gd name="T77" fmla="*/ 2147483647 h 376"/>
              <a:gd name="T78" fmla="*/ 2147483647 w 336"/>
              <a:gd name="T79" fmla="*/ 2147483647 h 376"/>
              <a:gd name="T80" fmla="*/ 2147483647 w 336"/>
              <a:gd name="T81" fmla="*/ 2147483647 h 376"/>
              <a:gd name="T82" fmla="*/ 2147483647 w 336"/>
              <a:gd name="T83" fmla="*/ 2147483647 h 376"/>
              <a:gd name="T84" fmla="*/ 2147483647 w 336"/>
              <a:gd name="T85" fmla="*/ 2147483647 h 376"/>
              <a:gd name="T86" fmla="*/ 2147483647 w 336"/>
              <a:gd name="T87" fmla="*/ 2147483647 h 376"/>
              <a:gd name="T88" fmla="*/ 2147483647 w 336"/>
              <a:gd name="T89" fmla="*/ 2147483647 h 376"/>
              <a:gd name="T90" fmla="*/ 2147483647 w 336"/>
              <a:gd name="T91" fmla="*/ 2147483647 h 376"/>
              <a:gd name="T92" fmla="*/ 2147483647 w 336"/>
              <a:gd name="T93" fmla="*/ 2147483647 h 376"/>
              <a:gd name="T94" fmla="*/ 0 w 336"/>
              <a:gd name="T95" fmla="*/ 2147483647 h 3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36"/>
              <a:gd name="T145" fmla="*/ 0 h 376"/>
              <a:gd name="T146" fmla="*/ 336 w 336"/>
              <a:gd name="T147" fmla="*/ 376 h 37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36" h="376">
                <a:moveTo>
                  <a:pt x="96" y="64"/>
                </a:moveTo>
                <a:lnTo>
                  <a:pt x="96" y="64"/>
                </a:lnTo>
                <a:lnTo>
                  <a:pt x="104" y="64"/>
                </a:lnTo>
                <a:lnTo>
                  <a:pt x="104" y="56"/>
                </a:lnTo>
                <a:lnTo>
                  <a:pt x="128" y="56"/>
                </a:lnTo>
                <a:lnTo>
                  <a:pt x="136" y="72"/>
                </a:lnTo>
                <a:lnTo>
                  <a:pt x="144" y="72"/>
                </a:lnTo>
                <a:lnTo>
                  <a:pt x="152" y="64"/>
                </a:lnTo>
                <a:lnTo>
                  <a:pt x="160" y="72"/>
                </a:lnTo>
                <a:lnTo>
                  <a:pt x="144" y="72"/>
                </a:lnTo>
                <a:lnTo>
                  <a:pt x="136" y="80"/>
                </a:lnTo>
                <a:lnTo>
                  <a:pt x="144" y="80"/>
                </a:lnTo>
                <a:lnTo>
                  <a:pt x="152" y="80"/>
                </a:lnTo>
                <a:lnTo>
                  <a:pt x="160" y="72"/>
                </a:lnTo>
                <a:lnTo>
                  <a:pt x="168" y="80"/>
                </a:lnTo>
                <a:lnTo>
                  <a:pt x="176" y="80"/>
                </a:lnTo>
                <a:lnTo>
                  <a:pt x="192" y="72"/>
                </a:lnTo>
                <a:lnTo>
                  <a:pt x="198" y="64"/>
                </a:lnTo>
                <a:lnTo>
                  <a:pt x="208" y="64"/>
                </a:lnTo>
                <a:lnTo>
                  <a:pt x="224" y="64"/>
                </a:lnTo>
                <a:lnTo>
                  <a:pt x="240" y="48"/>
                </a:lnTo>
                <a:lnTo>
                  <a:pt x="278" y="6"/>
                </a:lnTo>
                <a:lnTo>
                  <a:pt x="312" y="0"/>
                </a:lnTo>
                <a:lnTo>
                  <a:pt x="336" y="136"/>
                </a:lnTo>
                <a:lnTo>
                  <a:pt x="328" y="136"/>
                </a:lnTo>
                <a:lnTo>
                  <a:pt x="328" y="144"/>
                </a:lnTo>
                <a:lnTo>
                  <a:pt x="336" y="152"/>
                </a:lnTo>
                <a:lnTo>
                  <a:pt x="336" y="176"/>
                </a:lnTo>
                <a:lnTo>
                  <a:pt x="328" y="176"/>
                </a:lnTo>
                <a:lnTo>
                  <a:pt x="328" y="216"/>
                </a:lnTo>
                <a:lnTo>
                  <a:pt x="328" y="224"/>
                </a:lnTo>
                <a:lnTo>
                  <a:pt x="328" y="240"/>
                </a:lnTo>
                <a:lnTo>
                  <a:pt x="312" y="256"/>
                </a:lnTo>
                <a:lnTo>
                  <a:pt x="304" y="264"/>
                </a:lnTo>
                <a:lnTo>
                  <a:pt x="296" y="272"/>
                </a:lnTo>
                <a:lnTo>
                  <a:pt x="288" y="272"/>
                </a:lnTo>
                <a:lnTo>
                  <a:pt x="272" y="288"/>
                </a:lnTo>
                <a:lnTo>
                  <a:pt x="264" y="312"/>
                </a:lnTo>
                <a:lnTo>
                  <a:pt x="264" y="328"/>
                </a:lnTo>
                <a:lnTo>
                  <a:pt x="256" y="328"/>
                </a:lnTo>
                <a:lnTo>
                  <a:pt x="256" y="312"/>
                </a:lnTo>
                <a:lnTo>
                  <a:pt x="240" y="312"/>
                </a:lnTo>
                <a:lnTo>
                  <a:pt x="240" y="328"/>
                </a:lnTo>
                <a:lnTo>
                  <a:pt x="240" y="336"/>
                </a:lnTo>
                <a:lnTo>
                  <a:pt x="240" y="344"/>
                </a:lnTo>
                <a:lnTo>
                  <a:pt x="240" y="360"/>
                </a:lnTo>
                <a:lnTo>
                  <a:pt x="232" y="368"/>
                </a:lnTo>
                <a:lnTo>
                  <a:pt x="224" y="376"/>
                </a:lnTo>
                <a:lnTo>
                  <a:pt x="216" y="376"/>
                </a:lnTo>
                <a:lnTo>
                  <a:pt x="208" y="376"/>
                </a:lnTo>
                <a:lnTo>
                  <a:pt x="200" y="368"/>
                </a:lnTo>
                <a:lnTo>
                  <a:pt x="192" y="368"/>
                </a:lnTo>
                <a:lnTo>
                  <a:pt x="192" y="360"/>
                </a:lnTo>
                <a:lnTo>
                  <a:pt x="184" y="352"/>
                </a:lnTo>
                <a:lnTo>
                  <a:pt x="176" y="352"/>
                </a:lnTo>
                <a:lnTo>
                  <a:pt x="168" y="368"/>
                </a:lnTo>
                <a:lnTo>
                  <a:pt x="160" y="368"/>
                </a:lnTo>
                <a:lnTo>
                  <a:pt x="144" y="368"/>
                </a:lnTo>
                <a:lnTo>
                  <a:pt x="136" y="360"/>
                </a:lnTo>
                <a:lnTo>
                  <a:pt x="128" y="360"/>
                </a:lnTo>
                <a:lnTo>
                  <a:pt x="128" y="368"/>
                </a:lnTo>
                <a:lnTo>
                  <a:pt x="120" y="368"/>
                </a:lnTo>
                <a:lnTo>
                  <a:pt x="104" y="360"/>
                </a:lnTo>
                <a:lnTo>
                  <a:pt x="80" y="360"/>
                </a:lnTo>
                <a:lnTo>
                  <a:pt x="80" y="352"/>
                </a:lnTo>
                <a:lnTo>
                  <a:pt x="72" y="336"/>
                </a:lnTo>
                <a:lnTo>
                  <a:pt x="48" y="336"/>
                </a:lnTo>
                <a:lnTo>
                  <a:pt x="32" y="336"/>
                </a:lnTo>
                <a:lnTo>
                  <a:pt x="0" y="80"/>
                </a:lnTo>
                <a:lnTo>
                  <a:pt x="96" y="64"/>
                </a:lnTo>
                <a:close/>
              </a:path>
            </a:pathLst>
          </a:custGeom>
          <a:solidFill>
            <a:schemeClr val="tx2">
              <a:lumMod val="40000"/>
              <a:lumOff val="60000"/>
            </a:schemeClr>
          </a:solidFill>
          <a:ln w="6350">
            <a:solidFill>
              <a:srgbClr val="000000"/>
            </a:solidFill>
            <a:round/>
            <a:headEnd/>
            <a:tailEnd/>
          </a:ln>
        </p:spPr>
        <p:txBody>
          <a:bodyPr/>
          <a:lstStyle/>
          <a:p>
            <a:endParaRPr lang="en-US">
              <a:solidFill>
                <a:schemeClr val="bg1"/>
              </a:solidFill>
            </a:endParaRPr>
          </a:p>
        </p:txBody>
      </p:sp>
      <p:sp>
        <p:nvSpPr>
          <p:cNvPr id="60" name="Freeform 57"/>
          <p:cNvSpPr>
            <a:spLocks/>
          </p:cNvSpPr>
          <p:nvPr/>
        </p:nvSpPr>
        <p:spPr bwMode="auto">
          <a:xfrm>
            <a:off x="6502541" y="2071406"/>
            <a:ext cx="807079" cy="713899"/>
          </a:xfrm>
          <a:custGeom>
            <a:avLst/>
            <a:gdLst>
              <a:gd name="T0" fmla="*/ 2147483647 w 488"/>
              <a:gd name="T1" fmla="*/ 2147483647 h 432"/>
              <a:gd name="T2" fmla="*/ 2147483647 w 488"/>
              <a:gd name="T3" fmla="*/ 2147483647 h 432"/>
              <a:gd name="T4" fmla="*/ 2147483647 w 488"/>
              <a:gd name="T5" fmla="*/ 2147483647 h 432"/>
              <a:gd name="T6" fmla="*/ 2147483647 w 488"/>
              <a:gd name="T7" fmla="*/ 2147483647 h 432"/>
              <a:gd name="T8" fmla="*/ 2147483647 w 488"/>
              <a:gd name="T9" fmla="*/ 2147483647 h 432"/>
              <a:gd name="T10" fmla="*/ 2147483647 w 488"/>
              <a:gd name="T11" fmla="*/ 2147483647 h 432"/>
              <a:gd name="T12" fmla="*/ 2147483647 w 488"/>
              <a:gd name="T13" fmla="*/ 2147483647 h 432"/>
              <a:gd name="T14" fmla="*/ 2147483647 w 488"/>
              <a:gd name="T15" fmla="*/ 2147483647 h 432"/>
              <a:gd name="T16" fmla="*/ 2147483647 w 488"/>
              <a:gd name="T17" fmla="*/ 2147483647 h 432"/>
              <a:gd name="T18" fmla="*/ 2147483647 w 488"/>
              <a:gd name="T19" fmla="*/ 2147483647 h 432"/>
              <a:gd name="T20" fmla="*/ 2147483647 w 488"/>
              <a:gd name="T21" fmla="*/ 2147483647 h 432"/>
              <a:gd name="T22" fmla="*/ 2147483647 w 488"/>
              <a:gd name="T23" fmla="*/ 2147483647 h 432"/>
              <a:gd name="T24" fmla="*/ 2147483647 w 488"/>
              <a:gd name="T25" fmla="*/ 2147483647 h 432"/>
              <a:gd name="T26" fmla="*/ 2147483647 w 488"/>
              <a:gd name="T27" fmla="*/ 2147483647 h 432"/>
              <a:gd name="T28" fmla="*/ 2147483647 w 488"/>
              <a:gd name="T29" fmla="*/ 2147483647 h 432"/>
              <a:gd name="T30" fmla="*/ 2147483647 w 488"/>
              <a:gd name="T31" fmla="*/ 2147483647 h 432"/>
              <a:gd name="T32" fmla="*/ 2147483647 w 488"/>
              <a:gd name="T33" fmla="*/ 2147483647 h 432"/>
              <a:gd name="T34" fmla="*/ 2147483647 w 488"/>
              <a:gd name="T35" fmla="*/ 2147483647 h 432"/>
              <a:gd name="T36" fmla="*/ 2147483647 w 488"/>
              <a:gd name="T37" fmla="*/ 2147483647 h 432"/>
              <a:gd name="T38" fmla="*/ 2147483647 w 488"/>
              <a:gd name="T39" fmla="*/ 2147483647 h 432"/>
              <a:gd name="T40" fmla="*/ 2147483647 w 488"/>
              <a:gd name="T41" fmla="*/ 2147483647 h 432"/>
              <a:gd name="T42" fmla="*/ 2147483647 w 488"/>
              <a:gd name="T43" fmla="*/ 0 h 432"/>
              <a:gd name="T44" fmla="*/ 2147483647 w 488"/>
              <a:gd name="T45" fmla="*/ 2147483647 h 432"/>
              <a:gd name="T46" fmla="*/ 2147483647 w 488"/>
              <a:gd name="T47" fmla="*/ 2147483647 h 432"/>
              <a:gd name="T48" fmla="*/ 2147483647 w 488"/>
              <a:gd name="T49" fmla="*/ 2147483647 h 432"/>
              <a:gd name="T50" fmla="*/ 2147483647 w 488"/>
              <a:gd name="T51" fmla="*/ 2147483647 h 432"/>
              <a:gd name="T52" fmla="*/ 2147483647 w 488"/>
              <a:gd name="T53" fmla="*/ 2147483647 h 432"/>
              <a:gd name="T54" fmla="*/ 2147483647 w 488"/>
              <a:gd name="T55" fmla="*/ 2147483647 h 432"/>
              <a:gd name="T56" fmla="*/ 2147483647 w 488"/>
              <a:gd name="T57" fmla="*/ 2147483647 h 432"/>
              <a:gd name="T58" fmla="*/ 2147483647 w 488"/>
              <a:gd name="T59" fmla="*/ 2147483647 h 432"/>
              <a:gd name="T60" fmla="*/ 2147483647 w 488"/>
              <a:gd name="T61" fmla="*/ 2147483647 h 432"/>
              <a:gd name="T62" fmla="*/ 2147483647 w 488"/>
              <a:gd name="T63" fmla="*/ 2147483647 h 432"/>
              <a:gd name="T64" fmla="*/ 2147483647 w 488"/>
              <a:gd name="T65" fmla="*/ 2147483647 h 432"/>
              <a:gd name="T66" fmla="*/ 2147483647 w 488"/>
              <a:gd name="T67" fmla="*/ 2147483647 h 432"/>
              <a:gd name="T68" fmla="*/ 2147483647 w 488"/>
              <a:gd name="T69" fmla="*/ 2147483647 h 432"/>
              <a:gd name="T70" fmla="*/ 2147483647 w 488"/>
              <a:gd name="T71" fmla="*/ 2147483647 h 432"/>
              <a:gd name="T72" fmla="*/ 2147483647 w 488"/>
              <a:gd name="T73" fmla="*/ 2147483647 h 432"/>
              <a:gd name="T74" fmla="*/ 2147483647 w 488"/>
              <a:gd name="T75" fmla="*/ 2147483647 h 432"/>
              <a:gd name="T76" fmla="*/ 2147483647 w 488"/>
              <a:gd name="T77" fmla="*/ 2147483647 h 432"/>
              <a:gd name="T78" fmla="*/ 2147483647 w 488"/>
              <a:gd name="T79" fmla="*/ 2147483647 h 432"/>
              <a:gd name="T80" fmla="*/ 2147483647 w 488"/>
              <a:gd name="T81" fmla="*/ 2147483647 h 432"/>
              <a:gd name="T82" fmla="*/ 2147483647 w 488"/>
              <a:gd name="T83" fmla="*/ 2147483647 h 432"/>
              <a:gd name="T84" fmla="*/ 2147483647 w 488"/>
              <a:gd name="T85" fmla="*/ 2147483647 h 432"/>
              <a:gd name="T86" fmla="*/ 2147483647 w 488"/>
              <a:gd name="T87" fmla="*/ 2147483647 h 432"/>
              <a:gd name="T88" fmla="*/ 2147483647 w 488"/>
              <a:gd name="T89" fmla="*/ 2147483647 h 432"/>
              <a:gd name="T90" fmla="*/ 2147483647 w 488"/>
              <a:gd name="T91" fmla="*/ 2147483647 h 432"/>
              <a:gd name="T92" fmla="*/ 2147483647 w 488"/>
              <a:gd name="T93" fmla="*/ 2147483647 h 432"/>
              <a:gd name="T94" fmla="*/ 2147483647 w 488"/>
              <a:gd name="T95" fmla="*/ 2147483647 h 432"/>
              <a:gd name="T96" fmla="*/ 2147483647 w 488"/>
              <a:gd name="T97" fmla="*/ 2147483647 h 432"/>
              <a:gd name="T98" fmla="*/ 0 w 488"/>
              <a:gd name="T99" fmla="*/ 2147483647 h 432"/>
              <a:gd name="T100" fmla="*/ 2147483647 w 488"/>
              <a:gd name="T101" fmla="*/ 2147483647 h 43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88"/>
              <a:gd name="T154" fmla="*/ 0 h 432"/>
              <a:gd name="T155" fmla="*/ 488 w 488"/>
              <a:gd name="T156" fmla="*/ 432 h 43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88" h="432">
                <a:moveTo>
                  <a:pt x="112" y="376"/>
                </a:moveTo>
                <a:lnTo>
                  <a:pt x="320" y="336"/>
                </a:lnTo>
                <a:lnTo>
                  <a:pt x="328" y="328"/>
                </a:lnTo>
                <a:lnTo>
                  <a:pt x="336" y="328"/>
                </a:lnTo>
                <a:lnTo>
                  <a:pt x="344" y="344"/>
                </a:lnTo>
                <a:lnTo>
                  <a:pt x="352" y="344"/>
                </a:lnTo>
                <a:lnTo>
                  <a:pt x="360" y="352"/>
                </a:lnTo>
                <a:lnTo>
                  <a:pt x="360" y="368"/>
                </a:lnTo>
                <a:lnTo>
                  <a:pt x="368" y="376"/>
                </a:lnTo>
                <a:lnTo>
                  <a:pt x="376" y="376"/>
                </a:lnTo>
                <a:lnTo>
                  <a:pt x="392" y="384"/>
                </a:lnTo>
                <a:lnTo>
                  <a:pt x="464" y="408"/>
                </a:lnTo>
                <a:lnTo>
                  <a:pt x="464" y="432"/>
                </a:lnTo>
                <a:lnTo>
                  <a:pt x="472" y="424"/>
                </a:lnTo>
                <a:lnTo>
                  <a:pt x="480" y="400"/>
                </a:lnTo>
                <a:lnTo>
                  <a:pt x="472" y="392"/>
                </a:lnTo>
                <a:lnTo>
                  <a:pt x="488" y="376"/>
                </a:lnTo>
                <a:lnTo>
                  <a:pt x="480" y="368"/>
                </a:lnTo>
                <a:lnTo>
                  <a:pt x="464" y="296"/>
                </a:lnTo>
                <a:lnTo>
                  <a:pt x="464" y="224"/>
                </a:lnTo>
                <a:lnTo>
                  <a:pt x="456" y="200"/>
                </a:lnTo>
                <a:lnTo>
                  <a:pt x="448" y="152"/>
                </a:lnTo>
                <a:lnTo>
                  <a:pt x="448" y="136"/>
                </a:lnTo>
                <a:lnTo>
                  <a:pt x="440" y="136"/>
                </a:lnTo>
                <a:lnTo>
                  <a:pt x="440" y="144"/>
                </a:lnTo>
                <a:lnTo>
                  <a:pt x="432" y="136"/>
                </a:lnTo>
                <a:lnTo>
                  <a:pt x="424" y="96"/>
                </a:lnTo>
                <a:lnTo>
                  <a:pt x="424" y="72"/>
                </a:lnTo>
                <a:lnTo>
                  <a:pt x="416" y="56"/>
                </a:lnTo>
                <a:lnTo>
                  <a:pt x="408" y="0"/>
                </a:lnTo>
                <a:lnTo>
                  <a:pt x="320" y="16"/>
                </a:lnTo>
                <a:lnTo>
                  <a:pt x="296" y="24"/>
                </a:lnTo>
                <a:lnTo>
                  <a:pt x="264" y="72"/>
                </a:lnTo>
                <a:lnTo>
                  <a:pt x="248" y="96"/>
                </a:lnTo>
                <a:lnTo>
                  <a:pt x="240" y="112"/>
                </a:lnTo>
                <a:lnTo>
                  <a:pt x="216" y="136"/>
                </a:lnTo>
                <a:lnTo>
                  <a:pt x="224" y="136"/>
                </a:lnTo>
                <a:lnTo>
                  <a:pt x="232" y="144"/>
                </a:lnTo>
                <a:lnTo>
                  <a:pt x="232" y="160"/>
                </a:lnTo>
                <a:lnTo>
                  <a:pt x="224" y="160"/>
                </a:lnTo>
                <a:lnTo>
                  <a:pt x="232" y="168"/>
                </a:lnTo>
                <a:lnTo>
                  <a:pt x="232" y="184"/>
                </a:lnTo>
                <a:lnTo>
                  <a:pt x="232" y="192"/>
                </a:lnTo>
                <a:lnTo>
                  <a:pt x="224" y="192"/>
                </a:lnTo>
                <a:lnTo>
                  <a:pt x="208" y="208"/>
                </a:lnTo>
                <a:lnTo>
                  <a:pt x="200" y="224"/>
                </a:lnTo>
                <a:lnTo>
                  <a:pt x="184" y="232"/>
                </a:lnTo>
                <a:lnTo>
                  <a:pt x="176" y="232"/>
                </a:lnTo>
                <a:lnTo>
                  <a:pt x="168" y="232"/>
                </a:lnTo>
                <a:lnTo>
                  <a:pt x="160" y="232"/>
                </a:lnTo>
                <a:lnTo>
                  <a:pt x="152" y="240"/>
                </a:lnTo>
                <a:lnTo>
                  <a:pt x="136" y="240"/>
                </a:lnTo>
                <a:lnTo>
                  <a:pt x="128" y="232"/>
                </a:lnTo>
                <a:lnTo>
                  <a:pt x="80" y="232"/>
                </a:lnTo>
                <a:lnTo>
                  <a:pt x="48" y="256"/>
                </a:lnTo>
                <a:lnTo>
                  <a:pt x="40" y="264"/>
                </a:lnTo>
                <a:lnTo>
                  <a:pt x="40" y="272"/>
                </a:lnTo>
                <a:lnTo>
                  <a:pt x="48" y="280"/>
                </a:lnTo>
                <a:lnTo>
                  <a:pt x="56" y="288"/>
                </a:lnTo>
                <a:lnTo>
                  <a:pt x="56" y="296"/>
                </a:lnTo>
                <a:lnTo>
                  <a:pt x="56" y="304"/>
                </a:lnTo>
                <a:lnTo>
                  <a:pt x="56" y="312"/>
                </a:lnTo>
                <a:lnTo>
                  <a:pt x="48" y="320"/>
                </a:lnTo>
                <a:lnTo>
                  <a:pt x="40" y="328"/>
                </a:lnTo>
                <a:lnTo>
                  <a:pt x="32" y="344"/>
                </a:lnTo>
                <a:lnTo>
                  <a:pt x="24" y="352"/>
                </a:lnTo>
                <a:lnTo>
                  <a:pt x="8" y="368"/>
                </a:lnTo>
                <a:lnTo>
                  <a:pt x="0" y="368"/>
                </a:lnTo>
                <a:lnTo>
                  <a:pt x="8" y="392"/>
                </a:lnTo>
                <a:lnTo>
                  <a:pt x="112" y="376"/>
                </a:lnTo>
                <a:close/>
              </a:path>
            </a:pathLst>
          </a:custGeom>
          <a:solidFill>
            <a:schemeClr val="tx2">
              <a:lumMod val="40000"/>
              <a:lumOff val="60000"/>
            </a:schemeClr>
          </a:solidFill>
          <a:ln w="6350">
            <a:solidFill>
              <a:srgbClr val="000000"/>
            </a:solidFill>
            <a:round/>
            <a:headEnd/>
            <a:tailEnd/>
          </a:ln>
        </p:spPr>
        <p:txBody>
          <a:bodyPr/>
          <a:lstStyle/>
          <a:p>
            <a:endParaRPr lang="en-US"/>
          </a:p>
        </p:txBody>
      </p:sp>
      <p:sp>
        <p:nvSpPr>
          <p:cNvPr id="61" name="Freeform 58"/>
          <p:cNvSpPr>
            <a:spLocks/>
          </p:cNvSpPr>
          <p:nvPr/>
        </p:nvSpPr>
        <p:spPr bwMode="auto">
          <a:xfrm>
            <a:off x="5563577" y="2851248"/>
            <a:ext cx="397088" cy="713899"/>
          </a:xfrm>
          <a:custGeom>
            <a:avLst/>
            <a:gdLst>
              <a:gd name="T0" fmla="*/ 0 w 240"/>
              <a:gd name="T1" fmla="*/ 2147483647 h 432"/>
              <a:gd name="T2" fmla="*/ 0 w 240"/>
              <a:gd name="T3" fmla="*/ 2147483647 h 432"/>
              <a:gd name="T4" fmla="*/ 2147483647 w 240"/>
              <a:gd name="T5" fmla="*/ 2147483647 h 432"/>
              <a:gd name="T6" fmla="*/ 2147483647 w 240"/>
              <a:gd name="T7" fmla="*/ 2147483647 h 432"/>
              <a:gd name="T8" fmla="*/ 2147483647 w 240"/>
              <a:gd name="T9" fmla="*/ 2147483647 h 432"/>
              <a:gd name="T10" fmla="*/ 2147483647 w 240"/>
              <a:gd name="T11" fmla="*/ 2147483647 h 432"/>
              <a:gd name="T12" fmla="*/ 2147483647 w 240"/>
              <a:gd name="T13" fmla="*/ 2147483647 h 432"/>
              <a:gd name="T14" fmla="*/ 2147483647 w 240"/>
              <a:gd name="T15" fmla="*/ 2147483647 h 432"/>
              <a:gd name="T16" fmla="*/ 2147483647 w 240"/>
              <a:gd name="T17" fmla="*/ 2147483647 h 432"/>
              <a:gd name="T18" fmla="*/ 2147483647 w 240"/>
              <a:gd name="T19" fmla="*/ 2147483647 h 432"/>
              <a:gd name="T20" fmla="*/ 2147483647 w 240"/>
              <a:gd name="T21" fmla="*/ 2147483647 h 432"/>
              <a:gd name="T22" fmla="*/ 2147483647 w 240"/>
              <a:gd name="T23" fmla="*/ 2147483647 h 432"/>
              <a:gd name="T24" fmla="*/ 2147483647 w 240"/>
              <a:gd name="T25" fmla="*/ 2147483647 h 432"/>
              <a:gd name="T26" fmla="*/ 2147483647 w 240"/>
              <a:gd name="T27" fmla="*/ 0 h 432"/>
              <a:gd name="T28" fmla="*/ 2147483647 w 240"/>
              <a:gd name="T29" fmla="*/ 2147483647 h 432"/>
              <a:gd name="T30" fmla="*/ 2147483647 w 240"/>
              <a:gd name="T31" fmla="*/ 2147483647 h 432"/>
              <a:gd name="T32" fmla="*/ 2147483647 w 240"/>
              <a:gd name="T33" fmla="*/ 2147483647 h 432"/>
              <a:gd name="T34" fmla="*/ 2147483647 w 240"/>
              <a:gd name="T35" fmla="*/ 2147483647 h 432"/>
              <a:gd name="T36" fmla="*/ 2147483647 w 240"/>
              <a:gd name="T37" fmla="*/ 2147483647 h 432"/>
              <a:gd name="T38" fmla="*/ 2147483647 w 240"/>
              <a:gd name="T39" fmla="*/ 2147483647 h 432"/>
              <a:gd name="T40" fmla="*/ 2147483647 w 240"/>
              <a:gd name="T41" fmla="*/ 2147483647 h 432"/>
              <a:gd name="T42" fmla="*/ 2147483647 w 240"/>
              <a:gd name="T43" fmla="*/ 2147483647 h 432"/>
              <a:gd name="T44" fmla="*/ 2147483647 w 240"/>
              <a:gd name="T45" fmla="*/ 2147483647 h 432"/>
              <a:gd name="T46" fmla="*/ 2147483647 w 240"/>
              <a:gd name="T47" fmla="*/ 2147483647 h 432"/>
              <a:gd name="T48" fmla="*/ 2147483647 w 240"/>
              <a:gd name="T49" fmla="*/ 2147483647 h 432"/>
              <a:gd name="T50" fmla="*/ 2147483647 w 240"/>
              <a:gd name="T51" fmla="*/ 2147483647 h 432"/>
              <a:gd name="T52" fmla="*/ 2147483647 w 240"/>
              <a:gd name="T53" fmla="*/ 2147483647 h 432"/>
              <a:gd name="T54" fmla="*/ 2147483647 w 240"/>
              <a:gd name="T55" fmla="*/ 2147483647 h 432"/>
              <a:gd name="T56" fmla="*/ 2147483647 w 240"/>
              <a:gd name="T57" fmla="*/ 2147483647 h 432"/>
              <a:gd name="T58" fmla="*/ 2147483647 w 240"/>
              <a:gd name="T59" fmla="*/ 2147483647 h 432"/>
              <a:gd name="T60" fmla="*/ 2147483647 w 240"/>
              <a:gd name="T61" fmla="*/ 2147483647 h 432"/>
              <a:gd name="T62" fmla="*/ 2147483647 w 240"/>
              <a:gd name="T63" fmla="*/ 2147483647 h 432"/>
              <a:gd name="T64" fmla="*/ 2147483647 w 240"/>
              <a:gd name="T65" fmla="*/ 2147483647 h 432"/>
              <a:gd name="T66" fmla="*/ 2147483647 w 240"/>
              <a:gd name="T67" fmla="*/ 2147483647 h 432"/>
              <a:gd name="T68" fmla="*/ 2147483647 w 240"/>
              <a:gd name="T69" fmla="*/ 2147483647 h 432"/>
              <a:gd name="T70" fmla="*/ 2147483647 w 240"/>
              <a:gd name="T71" fmla="*/ 2147483647 h 432"/>
              <a:gd name="T72" fmla="*/ 2147483647 w 240"/>
              <a:gd name="T73" fmla="*/ 2147483647 h 432"/>
              <a:gd name="T74" fmla="*/ 2147483647 w 240"/>
              <a:gd name="T75" fmla="*/ 2147483647 h 432"/>
              <a:gd name="T76" fmla="*/ 2147483647 w 240"/>
              <a:gd name="T77" fmla="*/ 2147483647 h 432"/>
              <a:gd name="T78" fmla="*/ 2147483647 w 240"/>
              <a:gd name="T79" fmla="*/ 2147483647 h 432"/>
              <a:gd name="T80" fmla="*/ 2147483647 w 240"/>
              <a:gd name="T81" fmla="*/ 2147483647 h 43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40"/>
              <a:gd name="T124" fmla="*/ 0 h 432"/>
              <a:gd name="T125" fmla="*/ 240 w 240"/>
              <a:gd name="T126" fmla="*/ 432 h 43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40" h="432">
                <a:moveTo>
                  <a:pt x="0" y="424"/>
                </a:moveTo>
                <a:lnTo>
                  <a:pt x="0" y="424"/>
                </a:lnTo>
                <a:lnTo>
                  <a:pt x="0" y="416"/>
                </a:lnTo>
                <a:lnTo>
                  <a:pt x="0" y="408"/>
                </a:lnTo>
                <a:lnTo>
                  <a:pt x="8" y="408"/>
                </a:lnTo>
                <a:lnTo>
                  <a:pt x="8" y="400"/>
                </a:lnTo>
                <a:lnTo>
                  <a:pt x="8" y="384"/>
                </a:lnTo>
                <a:lnTo>
                  <a:pt x="16" y="376"/>
                </a:lnTo>
                <a:lnTo>
                  <a:pt x="24" y="352"/>
                </a:lnTo>
                <a:lnTo>
                  <a:pt x="32" y="344"/>
                </a:lnTo>
                <a:lnTo>
                  <a:pt x="32" y="336"/>
                </a:lnTo>
                <a:lnTo>
                  <a:pt x="32" y="328"/>
                </a:lnTo>
                <a:lnTo>
                  <a:pt x="32" y="312"/>
                </a:lnTo>
                <a:lnTo>
                  <a:pt x="32" y="296"/>
                </a:lnTo>
                <a:lnTo>
                  <a:pt x="24" y="296"/>
                </a:lnTo>
                <a:lnTo>
                  <a:pt x="24" y="288"/>
                </a:lnTo>
                <a:lnTo>
                  <a:pt x="24" y="272"/>
                </a:lnTo>
                <a:lnTo>
                  <a:pt x="24" y="264"/>
                </a:lnTo>
                <a:lnTo>
                  <a:pt x="8" y="24"/>
                </a:lnTo>
                <a:lnTo>
                  <a:pt x="8" y="32"/>
                </a:lnTo>
                <a:lnTo>
                  <a:pt x="8" y="40"/>
                </a:lnTo>
                <a:lnTo>
                  <a:pt x="24" y="32"/>
                </a:lnTo>
                <a:lnTo>
                  <a:pt x="40" y="32"/>
                </a:lnTo>
                <a:lnTo>
                  <a:pt x="56" y="16"/>
                </a:lnTo>
                <a:lnTo>
                  <a:pt x="208" y="0"/>
                </a:lnTo>
                <a:lnTo>
                  <a:pt x="208" y="16"/>
                </a:lnTo>
                <a:lnTo>
                  <a:pt x="240" y="272"/>
                </a:lnTo>
                <a:lnTo>
                  <a:pt x="232" y="280"/>
                </a:lnTo>
                <a:lnTo>
                  <a:pt x="232" y="288"/>
                </a:lnTo>
                <a:lnTo>
                  <a:pt x="240" y="296"/>
                </a:lnTo>
                <a:lnTo>
                  <a:pt x="240" y="304"/>
                </a:lnTo>
                <a:lnTo>
                  <a:pt x="224" y="304"/>
                </a:lnTo>
                <a:lnTo>
                  <a:pt x="216" y="312"/>
                </a:lnTo>
                <a:lnTo>
                  <a:pt x="208" y="312"/>
                </a:lnTo>
                <a:lnTo>
                  <a:pt x="192" y="312"/>
                </a:lnTo>
                <a:lnTo>
                  <a:pt x="192" y="328"/>
                </a:lnTo>
                <a:lnTo>
                  <a:pt x="200" y="328"/>
                </a:lnTo>
                <a:lnTo>
                  <a:pt x="200" y="336"/>
                </a:lnTo>
                <a:lnTo>
                  <a:pt x="192" y="344"/>
                </a:lnTo>
                <a:lnTo>
                  <a:pt x="184" y="360"/>
                </a:lnTo>
                <a:lnTo>
                  <a:pt x="176" y="360"/>
                </a:lnTo>
                <a:lnTo>
                  <a:pt x="168" y="360"/>
                </a:lnTo>
                <a:lnTo>
                  <a:pt x="168" y="384"/>
                </a:lnTo>
                <a:lnTo>
                  <a:pt x="160" y="392"/>
                </a:lnTo>
                <a:lnTo>
                  <a:pt x="144" y="392"/>
                </a:lnTo>
                <a:lnTo>
                  <a:pt x="136" y="384"/>
                </a:lnTo>
                <a:lnTo>
                  <a:pt x="136" y="376"/>
                </a:lnTo>
                <a:lnTo>
                  <a:pt x="128" y="376"/>
                </a:lnTo>
                <a:lnTo>
                  <a:pt x="120" y="400"/>
                </a:lnTo>
                <a:lnTo>
                  <a:pt x="120" y="416"/>
                </a:lnTo>
                <a:lnTo>
                  <a:pt x="112" y="416"/>
                </a:lnTo>
                <a:lnTo>
                  <a:pt x="104" y="408"/>
                </a:lnTo>
                <a:lnTo>
                  <a:pt x="104" y="400"/>
                </a:lnTo>
                <a:lnTo>
                  <a:pt x="96" y="400"/>
                </a:lnTo>
                <a:lnTo>
                  <a:pt x="80" y="416"/>
                </a:lnTo>
                <a:lnTo>
                  <a:pt x="80" y="424"/>
                </a:lnTo>
                <a:lnTo>
                  <a:pt x="72" y="424"/>
                </a:lnTo>
                <a:lnTo>
                  <a:pt x="56" y="408"/>
                </a:lnTo>
                <a:lnTo>
                  <a:pt x="48" y="408"/>
                </a:lnTo>
                <a:lnTo>
                  <a:pt x="40" y="416"/>
                </a:lnTo>
                <a:lnTo>
                  <a:pt x="40" y="408"/>
                </a:lnTo>
                <a:lnTo>
                  <a:pt x="40" y="416"/>
                </a:lnTo>
                <a:lnTo>
                  <a:pt x="40" y="424"/>
                </a:lnTo>
                <a:lnTo>
                  <a:pt x="32" y="424"/>
                </a:lnTo>
                <a:lnTo>
                  <a:pt x="24" y="416"/>
                </a:lnTo>
                <a:lnTo>
                  <a:pt x="16" y="416"/>
                </a:lnTo>
                <a:lnTo>
                  <a:pt x="8" y="416"/>
                </a:lnTo>
                <a:lnTo>
                  <a:pt x="8" y="424"/>
                </a:lnTo>
                <a:lnTo>
                  <a:pt x="8" y="432"/>
                </a:lnTo>
                <a:lnTo>
                  <a:pt x="0" y="424"/>
                </a:lnTo>
                <a:close/>
              </a:path>
            </a:pathLst>
          </a:custGeom>
          <a:solidFill>
            <a:schemeClr val="tx2">
              <a:lumMod val="20000"/>
              <a:lumOff val="80000"/>
            </a:schemeClr>
          </a:solidFill>
          <a:ln w="6350">
            <a:solidFill>
              <a:srgbClr val="000000"/>
            </a:solidFill>
            <a:round/>
            <a:headEnd/>
            <a:tailEnd/>
          </a:ln>
        </p:spPr>
        <p:txBody>
          <a:bodyPr/>
          <a:lstStyle/>
          <a:p>
            <a:endParaRPr lang="en-US">
              <a:solidFill>
                <a:schemeClr val="bg1"/>
              </a:solidFill>
            </a:endParaRPr>
          </a:p>
        </p:txBody>
      </p:sp>
      <p:sp>
        <p:nvSpPr>
          <p:cNvPr id="62" name="Freeform 59"/>
          <p:cNvSpPr>
            <a:spLocks/>
          </p:cNvSpPr>
          <p:nvPr/>
        </p:nvSpPr>
        <p:spPr bwMode="auto">
          <a:xfrm>
            <a:off x="6423696" y="2613283"/>
            <a:ext cx="766939" cy="503169"/>
          </a:xfrm>
          <a:custGeom>
            <a:avLst/>
            <a:gdLst>
              <a:gd name="T0" fmla="*/ 2147483647 w 464"/>
              <a:gd name="T1" fmla="*/ 2147483647 h 304"/>
              <a:gd name="T2" fmla="*/ 2147483647 w 464"/>
              <a:gd name="T3" fmla="*/ 2147483647 h 304"/>
              <a:gd name="T4" fmla="*/ 2147483647 w 464"/>
              <a:gd name="T5" fmla="*/ 2147483647 h 304"/>
              <a:gd name="T6" fmla="*/ 2147483647 w 464"/>
              <a:gd name="T7" fmla="*/ 2147483647 h 304"/>
              <a:gd name="T8" fmla="*/ 2147483647 w 464"/>
              <a:gd name="T9" fmla="*/ 2147483647 h 304"/>
              <a:gd name="T10" fmla="*/ 2147483647 w 464"/>
              <a:gd name="T11" fmla="*/ 2147483647 h 304"/>
              <a:gd name="T12" fmla="*/ 2147483647 w 464"/>
              <a:gd name="T13" fmla="*/ 2147483647 h 304"/>
              <a:gd name="T14" fmla="*/ 2147483647 w 464"/>
              <a:gd name="T15" fmla="*/ 2147483647 h 304"/>
              <a:gd name="T16" fmla="*/ 2147483647 w 464"/>
              <a:gd name="T17" fmla="*/ 2147483647 h 304"/>
              <a:gd name="T18" fmla="*/ 2147483647 w 464"/>
              <a:gd name="T19" fmla="*/ 2147483647 h 304"/>
              <a:gd name="T20" fmla="*/ 2147483647 w 464"/>
              <a:gd name="T21" fmla="*/ 2147483647 h 304"/>
              <a:gd name="T22" fmla="*/ 2147483647 w 464"/>
              <a:gd name="T23" fmla="*/ 2147483647 h 304"/>
              <a:gd name="T24" fmla="*/ 2147483647 w 464"/>
              <a:gd name="T25" fmla="*/ 2147483647 h 304"/>
              <a:gd name="T26" fmla="*/ 2147483647 w 464"/>
              <a:gd name="T27" fmla="*/ 2147483647 h 304"/>
              <a:gd name="T28" fmla="*/ 2147483647 w 464"/>
              <a:gd name="T29" fmla="*/ 2147483647 h 304"/>
              <a:gd name="T30" fmla="*/ 2147483647 w 464"/>
              <a:gd name="T31" fmla="*/ 2147483647 h 304"/>
              <a:gd name="T32" fmla="*/ 2147483647 w 464"/>
              <a:gd name="T33" fmla="*/ 2147483647 h 304"/>
              <a:gd name="T34" fmla="*/ 2147483647 w 464"/>
              <a:gd name="T35" fmla="*/ 2147483647 h 304"/>
              <a:gd name="T36" fmla="*/ 2147483647 w 464"/>
              <a:gd name="T37" fmla="*/ 2147483647 h 304"/>
              <a:gd name="T38" fmla="*/ 2147483647 w 464"/>
              <a:gd name="T39" fmla="*/ 2147483647 h 304"/>
              <a:gd name="T40" fmla="*/ 2147483647 w 464"/>
              <a:gd name="T41" fmla="*/ 2147483647 h 304"/>
              <a:gd name="T42" fmla="*/ 2147483647 w 464"/>
              <a:gd name="T43" fmla="*/ 2147483647 h 304"/>
              <a:gd name="T44" fmla="*/ 2147483647 w 464"/>
              <a:gd name="T45" fmla="*/ 2147483647 h 304"/>
              <a:gd name="T46" fmla="*/ 2147483647 w 464"/>
              <a:gd name="T47" fmla="*/ 2147483647 h 304"/>
              <a:gd name="T48" fmla="*/ 2147483647 w 464"/>
              <a:gd name="T49" fmla="*/ 2147483647 h 304"/>
              <a:gd name="T50" fmla="*/ 2147483647 w 464"/>
              <a:gd name="T51" fmla="*/ 2147483647 h 304"/>
              <a:gd name="T52" fmla="*/ 2147483647 w 464"/>
              <a:gd name="T53" fmla="*/ 2147483647 h 304"/>
              <a:gd name="T54" fmla="*/ 2147483647 w 464"/>
              <a:gd name="T55" fmla="*/ 2147483647 h 304"/>
              <a:gd name="T56" fmla="*/ 2147483647 w 464"/>
              <a:gd name="T57" fmla="*/ 2147483647 h 304"/>
              <a:gd name="T58" fmla="*/ 2147483647 w 464"/>
              <a:gd name="T59" fmla="*/ 2147483647 h 304"/>
              <a:gd name="T60" fmla="*/ 2147483647 w 464"/>
              <a:gd name="T61" fmla="*/ 2147483647 h 304"/>
              <a:gd name="T62" fmla="*/ 2147483647 w 464"/>
              <a:gd name="T63" fmla="*/ 2147483647 h 304"/>
              <a:gd name="T64" fmla="*/ 2147483647 w 464"/>
              <a:gd name="T65" fmla="*/ 2147483647 h 304"/>
              <a:gd name="T66" fmla="*/ 2147483647 w 464"/>
              <a:gd name="T67" fmla="*/ 2147483647 h 304"/>
              <a:gd name="T68" fmla="*/ 2147483647 w 464"/>
              <a:gd name="T69" fmla="*/ 0 h 304"/>
              <a:gd name="T70" fmla="*/ 2147483647 w 464"/>
              <a:gd name="T71" fmla="*/ 0 h 304"/>
              <a:gd name="T72" fmla="*/ 2147483647 w 464"/>
              <a:gd name="T73" fmla="*/ 2147483647 h 304"/>
              <a:gd name="T74" fmla="*/ 2147483647 w 464"/>
              <a:gd name="T75" fmla="*/ 2147483647 h 304"/>
              <a:gd name="T76" fmla="*/ 2147483647 w 464"/>
              <a:gd name="T77" fmla="*/ 2147483647 h 304"/>
              <a:gd name="T78" fmla="*/ 2147483647 w 464"/>
              <a:gd name="T79" fmla="*/ 2147483647 h 304"/>
              <a:gd name="T80" fmla="*/ 2147483647 w 464"/>
              <a:gd name="T81" fmla="*/ 2147483647 h 304"/>
              <a:gd name="T82" fmla="*/ 2147483647 w 464"/>
              <a:gd name="T83" fmla="*/ 2147483647 h 304"/>
              <a:gd name="T84" fmla="*/ 2147483647 w 464"/>
              <a:gd name="T85" fmla="*/ 2147483647 h 304"/>
              <a:gd name="T86" fmla="*/ 2147483647 w 464"/>
              <a:gd name="T87" fmla="*/ 2147483647 h 304"/>
              <a:gd name="T88" fmla="*/ 2147483647 w 464"/>
              <a:gd name="T89" fmla="*/ 2147483647 h 304"/>
              <a:gd name="T90" fmla="*/ 0 w 464"/>
              <a:gd name="T91" fmla="*/ 2147483647 h 304"/>
              <a:gd name="T92" fmla="*/ 0 w 464"/>
              <a:gd name="T93" fmla="*/ 2147483647 h 304"/>
              <a:gd name="T94" fmla="*/ 2147483647 w 464"/>
              <a:gd name="T95" fmla="*/ 2147483647 h 304"/>
              <a:gd name="T96" fmla="*/ 2147483647 w 464"/>
              <a:gd name="T97" fmla="*/ 2147483647 h 304"/>
              <a:gd name="T98" fmla="*/ 2147483647 w 464"/>
              <a:gd name="T99" fmla="*/ 2147483647 h 304"/>
              <a:gd name="T100" fmla="*/ 2147483647 w 464"/>
              <a:gd name="T101" fmla="*/ 2147483647 h 30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64"/>
              <a:gd name="T154" fmla="*/ 0 h 304"/>
              <a:gd name="T155" fmla="*/ 464 w 464"/>
              <a:gd name="T156" fmla="*/ 304 h 30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64" h="304">
                <a:moveTo>
                  <a:pt x="120" y="288"/>
                </a:moveTo>
                <a:lnTo>
                  <a:pt x="400" y="240"/>
                </a:lnTo>
                <a:lnTo>
                  <a:pt x="400" y="216"/>
                </a:lnTo>
                <a:lnTo>
                  <a:pt x="416" y="216"/>
                </a:lnTo>
                <a:lnTo>
                  <a:pt x="424" y="224"/>
                </a:lnTo>
                <a:lnTo>
                  <a:pt x="440" y="208"/>
                </a:lnTo>
                <a:lnTo>
                  <a:pt x="440" y="200"/>
                </a:lnTo>
                <a:lnTo>
                  <a:pt x="456" y="184"/>
                </a:lnTo>
                <a:lnTo>
                  <a:pt x="464" y="176"/>
                </a:lnTo>
                <a:lnTo>
                  <a:pt x="464" y="168"/>
                </a:lnTo>
                <a:lnTo>
                  <a:pt x="432" y="144"/>
                </a:lnTo>
                <a:lnTo>
                  <a:pt x="416" y="136"/>
                </a:lnTo>
                <a:lnTo>
                  <a:pt x="416" y="120"/>
                </a:lnTo>
                <a:lnTo>
                  <a:pt x="424" y="120"/>
                </a:lnTo>
                <a:lnTo>
                  <a:pt x="424" y="112"/>
                </a:lnTo>
                <a:lnTo>
                  <a:pt x="416" y="96"/>
                </a:lnTo>
                <a:lnTo>
                  <a:pt x="432" y="80"/>
                </a:lnTo>
                <a:lnTo>
                  <a:pt x="432" y="64"/>
                </a:lnTo>
                <a:lnTo>
                  <a:pt x="440" y="56"/>
                </a:lnTo>
                <a:lnTo>
                  <a:pt x="424" y="48"/>
                </a:lnTo>
                <a:lnTo>
                  <a:pt x="416" y="48"/>
                </a:lnTo>
                <a:lnTo>
                  <a:pt x="408" y="40"/>
                </a:lnTo>
                <a:lnTo>
                  <a:pt x="408" y="24"/>
                </a:lnTo>
                <a:lnTo>
                  <a:pt x="400" y="16"/>
                </a:lnTo>
                <a:lnTo>
                  <a:pt x="392" y="16"/>
                </a:lnTo>
                <a:lnTo>
                  <a:pt x="384" y="0"/>
                </a:lnTo>
                <a:lnTo>
                  <a:pt x="376" y="0"/>
                </a:lnTo>
                <a:lnTo>
                  <a:pt x="328" y="8"/>
                </a:lnTo>
                <a:lnTo>
                  <a:pt x="216" y="32"/>
                </a:lnTo>
                <a:lnTo>
                  <a:pt x="96" y="56"/>
                </a:lnTo>
                <a:lnTo>
                  <a:pt x="56" y="64"/>
                </a:lnTo>
                <a:lnTo>
                  <a:pt x="48" y="40"/>
                </a:lnTo>
                <a:lnTo>
                  <a:pt x="40" y="48"/>
                </a:lnTo>
                <a:lnTo>
                  <a:pt x="16" y="72"/>
                </a:lnTo>
                <a:lnTo>
                  <a:pt x="0" y="80"/>
                </a:lnTo>
                <a:lnTo>
                  <a:pt x="24" y="216"/>
                </a:lnTo>
                <a:lnTo>
                  <a:pt x="40" y="304"/>
                </a:lnTo>
                <a:lnTo>
                  <a:pt x="120" y="288"/>
                </a:lnTo>
                <a:close/>
              </a:path>
            </a:pathLst>
          </a:custGeom>
          <a:solidFill>
            <a:schemeClr val="tx2">
              <a:lumMod val="20000"/>
              <a:lumOff val="80000"/>
            </a:schemeClr>
          </a:solidFill>
          <a:ln w="6350">
            <a:solidFill>
              <a:srgbClr val="000000"/>
            </a:solidFill>
            <a:round/>
            <a:headEnd/>
            <a:tailEnd/>
          </a:ln>
        </p:spPr>
        <p:txBody>
          <a:bodyPr/>
          <a:lstStyle/>
          <a:p>
            <a:endParaRPr lang="en-US">
              <a:solidFill>
                <a:schemeClr val="bg1"/>
              </a:solidFill>
            </a:endParaRPr>
          </a:p>
        </p:txBody>
      </p:sp>
      <p:sp>
        <p:nvSpPr>
          <p:cNvPr id="63" name="Freeform 60"/>
          <p:cNvSpPr>
            <a:spLocks/>
          </p:cNvSpPr>
          <p:nvPr/>
        </p:nvSpPr>
        <p:spPr bwMode="auto">
          <a:xfrm>
            <a:off x="7177735" y="2018366"/>
            <a:ext cx="210728" cy="422893"/>
          </a:xfrm>
          <a:custGeom>
            <a:avLst/>
            <a:gdLst>
              <a:gd name="T0" fmla="*/ 2147483647 w 128"/>
              <a:gd name="T1" fmla="*/ 2147483647 h 256"/>
              <a:gd name="T2" fmla="*/ 2147483647 w 128"/>
              <a:gd name="T3" fmla="*/ 2147483647 h 256"/>
              <a:gd name="T4" fmla="*/ 2147483647 w 128"/>
              <a:gd name="T5" fmla="*/ 2147483647 h 256"/>
              <a:gd name="T6" fmla="*/ 2147483647 w 128"/>
              <a:gd name="T7" fmla="*/ 2147483647 h 256"/>
              <a:gd name="T8" fmla="*/ 2147483647 w 128"/>
              <a:gd name="T9" fmla="*/ 2147483647 h 256"/>
              <a:gd name="T10" fmla="*/ 2147483647 w 128"/>
              <a:gd name="T11" fmla="*/ 2147483647 h 256"/>
              <a:gd name="T12" fmla="*/ 2147483647 w 128"/>
              <a:gd name="T13" fmla="*/ 2147483647 h 256"/>
              <a:gd name="T14" fmla="*/ 2147483647 w 128"/>
              <a:gd name="T15" fmla="*/ 2147483647 h 256"/>
              <a:gd name="T16" fmla="*/ 2147483647 w 128"/>
              <a:gd name="T17" fmla="*/ 2147483647 h 256"/>
              <a:gd name="T18" fmla="*/ 2147483647 w 128"/>
              <a:gd name="T19" fmla="*/ 2147483647 h 256"/>
              <a:gd name="T20" fmla="*/ 2147483647 w 128"/>
              <a:gd name="T21" fmla="*/ 2147483647 h 256"/>
              <a:gd name="T22" fmla="*/ 2147483647 w 128"/>
              <a:gd name="T23" fmla="*/ 2147483647 h 256"/>
              <a:gd name="T24" fmla="*/ 0 w 128"/>
              <a:gd name="T25" fmla="*/ 2147483647 h 256"/>
              <a:gd name="T26" fmla="*/ 0 w 128"/>
              <a:gd name="T27" fmla="*/ 2147483647 h 256"/>
              <a:gd name="T28" fmla="*/ 2147483647 w 128"/>
              <a:gd name="T29" fmla="*/ 0 h 256"/>
              <a:gd name="T30" fmla="*/ 2147483647 w 128"/>
              <a:gd name="T31" fmla="*/ 0 h 256"/>
              <a:gd name="T32" fmla="*/ 2147483647 w 128"/>
              <a:gd name="T33" fmla="*/ 2147483647 h 256"/>
              <a:gd name="T34" fmla="*/ 2147483647 w 128"/>
              <a:gd name="T35" fmla="*/ 2147483647 h 256"/>
              <a:gd name="T36" fmla="*/ 2147483647 w 128"/>
              <a:gd name="T37" fmla="*/ 2147483647 h 256"/>
              <a:gd name="T38" fmla="*/ 2147483647 w 128"/>
              <a:gd name="T39" fmla="*/ 2147483647 h 256"/>
              <a:gd name="T40" fmla="*/ 2147483647 w 128"/>
              <a:gd name="T41" fmla="*/ 2147483647 h 256"/>
              <a:gd name="T42" fmla="*/ 2147483647 w 128"/>
              <a:gd name="T43" fmla="*/ 2147483647 h 256"/>
              <a:gd name="T44" fmla="*/ 2147483647 w 128"/>
              <a:gd name="T45" fmla="*/ 2147483647 h 256"/>
              <a:gd name="T46" fmla="*/ 2147483647 w 128"/>
              <a:gd name="T47" fmla="*/ 2147483647 h 256"/>
              <a:gd name="T48" fmla="*/ 2147483647 w 128"/>
              <a:gd name="T49" fmla="*/ 2147483647 h 256"/>
              <a:gd name="T50" fmla="*/ 2147483647 w 128"/>
              <a:gd name="T51" fmla="*/ 2147483647 h 256"/>
              <a:gd name="T52" fmla="*/ 2147483647 w 128"/>
              <a:gd name="T53" fmla="*/ 2147483647 h 256"/>
              <a:gd name="T54" fmla="*/ 2147483647 w 128"/>
              <a:gd name="T55" fmla="*/ 2147483647 h 256"/>
              <a:gd name="T56" fmla="*/ 2147483647 w 128"/>
              <a:gd name="T57" fmla="*/ 2147483647 h 256"/>
              <a:gd name="T58" fmla="*/ 2147483647 w 128"/>
              <a:gd name="T59" fmla="*/ 2147483647 h 256"/>
              <a:gd name="T60" fmla="*/ 2147483647 w 128"/>
              <a:gd name="T61" fmla="*/ 2147483647 h 256"/>
              <a:gd name="T62" fmla="*/ 2147483647 w 128"/>
              <a:gd name="T63" fmla="*/ 2147483647 h 256"/>
              <a:gd name="T64" fmla="*/ 2147483647 w 128"/>
              <a:gd name="T65" fmla="*/ 2147483647 h 256"/>
              <a:gd name="T66" fmla="*/ 2147483647 w 128"/>
              <a:gd name="T67" fmla="*/ 2147483647 h 256"/>
              <a:gd name="T68" fmla="*/ 2147483647 w 128"/>
              <a:gd name="T69" fmla="*/ 2147483647 h 256"/>
              <a:gd name="T70" fmla="*/ 2147483647 w 128"/>
              <a:gd name="T71" fmla="*/ 2147483647 h 256"/>
              <a:gd name="T72" fmla="*/ 2147483647 w 128"/>
              <a:gd name="T73" fmla="*/ 2147483647 h 256"/>
              <a:gd name="T74" fmla="*/ 2147483647 w 128"/>
              <a:gd name="T75" fmla="*/ 2147483647 h 256"/>
              <a:gd name="T76" fmla="*/ 2147483647 w 128"/>
              <a:gd name="T77" fmla="*/ 2147483647 h 256"/>
              <a:gd name="T78" fmla="*/ 2147483647 w 128"/>
              <a:gd name="T79" fmla="*/ 2147483647 h 256"/>
              <a:gd name="T80" fmla="*/ 2147483647 w 128"/>
              <a:gd name="T81" fmla="*/ 2147483647 h 256"/>
              <a:gd name="T82" fmla="*/ 2147483647 w 128"/>
              <a:gd name="T83" fmla="*/ 2147483647 h 256"/>
              <a:gd name="T84" fmla="*/ 2147483647 w 128"/>
              <a:gd name="T85" fmla="*/ 2147483647 h 256"/>
              <a:gd name="T86" fmla="*/ 2147483647 w 128"/>
              <a:gd name="T87" fmla="*/ 2147483647 h 256"/>
              <a:gd name="T88" fmla="*/ 2147483647 w 128"/>
              <a:gd name="T89" fmla="*/ 2147483647 h 256"/>
              <a:gd name="T90" fmla="*/ 2147483647 w 128"/>
              <a:gd name="T91" fmla="*/ 2147483647 h 256"/>
              <a:gd name="T92" fmla="*/ 2147483647 w 128"/>
              <a:gd name="T93" fmla="*/ 2147483647 h 256"/>
              <a:gd name="T94" fmla="*/ 2147483647 w 128"/>
              <a:gd name="T95" fmla="*/ 2147483647 h 256"/>
              <a:gd name="T96" fmla="*/ 2147483647 w 128"/>
              <a:gd name="T97" fmla="*/ 2147483647 h 2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8"/>
              <a:gd name="T148" fmla="*/ 0 h 256"/>
              <a:gd name="T149" fmla="*/ 128 w 128"/>
              <a:gd name="T150" fmla="*/ 256 h 25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8" h="256">
                <a:moveTo>
                  <a:pt x="48" y="232"/>
                </a:moveTo>
                <a:lnTo>
                  <a:pt x="40" y="184"/>
                </a:lnTo>
                <a:lnTo>
                  <a:pt x="40" y="168"/>
                </a:lnTo>
                <a:lnTo>
                  <a:pt x="32" y="168"/>
                </a:lnTo>
                <a:lnTo>
                  <a:pt x="32" y="176"/>
                </a:lnTo>
                <a:lnTo>
                  <a:pt x="24" y="168"/>
                </a:lnTo>
                <a:lnTo>
                  <a:pt x="16" y="128"/>
                </a:lnTo>
                <a:lnTo>
                  <a:pt x="16" y="104"/>
                </a:lnTo>
                <a:lnTo>
                  <a:pt x="8" y="88"/>
                </a:lnTo>
                <a:lnTo>
                  <a:pt x="0" y="32"/>
                </a:lnTo>
                <a:lnTo>
                  <a:pt x="128" y="0"/>
                </a:lnTo>
                <a:lnTo>
                  <a:pt x="128" y="8"/>
                </a:lnTo>
                <a:lnTo>
                  <a:pt x="128" y="16"/>
                </a:lnTo>
                <a:lnTo>
                  <a:pt x="120" y="24"/>
                </a:lnTo>
                <a:lnTo>
                  <a:pt x="128" y="32"/>
                </a:lnTo>
                <a:lnTo>
                  <a:pt x="128" y="56"/>
                </a:lnTo>
                <a:lnTo>
                  <a:pt x="128" y="64"/>
                </a:lnTo>
                <a:lnTo>
                  <a:pt x="112" y="72"/>
                </a:lnTo>
                <a:lnTo>
                  <a:pt x="104" y="80"/>
                </a:lnTo>
                <a:lnTo>
                  <a:pt x="112" y="88"/>
                </a:lnTo>
                <a:lnTo>
                  <a:pt x="112" y="104"/>
                </a:lnTo>
                <a:lnTo>
                  <a:pt x="112" y="128"/>
                </a:lnTo>
                <a:lnTo>
                  <a:pt x="104" y="136"/>
                </a:lnTo>
                <a:lnTo>
                  <a:pt x="104" y="144"/>
                </a:lnTo>
                <a:lnTo>
                  <a:pt x="104" y="152"/>
                </a:lnTo>
                <a:lnTo>
                  <a:pt x="96" y="160"/>
                </a:lnTo>
                <a:lnTo>
                  <a:pt x="96" y="176"/>
                </a:lnTo>
                <a:lnTo>
                  <a:pt x="104" y="184"/>
                </a:lnTo>
                <a:lnTo>
                  <a:pt x="104" y="192"/>
                </a:lnTo>
                <a:lnTo>
                  <a:pt x="112" y="208"/>
                </a:lnTo>
                <a:lnTo>
                  <a:pt x="112" y="216"/>
                </a:lnTo>
                <a:lnTo>
                  <a:pt x="104" y="224"/>
                </a:lnTo>
                <a:lnTo>
                  <a:pt x="104" y="240"/>
                </a:lnTo>
                <a:lnTo>
                  <a:pt x="112" y="240"/>
                </a:lnTo>
                <a:lnTo>
                  <a:pt x="56" y="256"/>
                </a:lnTo>
                <a:lnTo>
                  <a:pt x="48" y="232"/>
                </a:lnTo>
                <a:close/>
              </a:path>
            </a:pathLst>
          </a:custGeom>
          <a:solidFill>
            <a:schemeClr val="tx2">
              <a:lumMod val="40000"/>
              <a:lumOff val="60000"/>
            </a:schemeClr>
          </a:solidFill>
          <a:ln w="6350">
            <a:solidFill>
              <a:srgbClr val="000000"/>
            </a:solidFill>
            <a:round/>
            <a:headEnd/>
            <a:tailEnd/>
          </a:ln>
        </p:spPr>
        <p:txBody>
          <a:bodyPr/>
          <a:lstStyle/>
          <a:p>
            <a:endParaRPr lang="en-US"/>
          </a:p>
        </p:txBody>
      </p:sp>
      <p:sp>
        <p:nvSpPr>
          <p:cNvPr id="64" name="Freeform 61"/>
          <p:cNvSpPr>
            <a:spLocks/>
          </p:cNvSpPr>
          <p:nvPr/>
        </p:nvSpPr>
        <p:spPr bwMode="auto">
          <a:xfrm>
            <a:off x="5391553" y="3301377"/>
            <a:ext cx="966201" cy="488834"/>
          </a:xfrm>
          <a:custGeom>
            <a:avLst/>
            <a:gdLst>
              <a:gd name="T0" fmla="*/ 2147483647 w 584"/>
              <a:gd name="T1" fmla="*/ 2147483647 h 296"/>
              <a:gd name="T2" fmla="*/ 2147483647 w 584"/>
              <a:gd name="T3" fmla="*/ 2147483647 h 296"/>
              <a:gd name="T4" fmla="*/ 2147483647 w 584"/>
              <a:gd name="T5" fmla="*/ 2147483647 h 296"/>
              <a:gd name="T6" fmla="*/ 2147483647 w 584"/>
              <a:gd name="T7" fmla="*/ 2147483647 h 296"/>
              <a:gd name="T8" fmla="*/ 2147483647 w 584"/>
              <a:gd name="T9" fmla="*/ 2147483647 h 296"/>
              <a:gd name="T10" fmla="*/ 2147483647 w 584"/>
              <a:gd name="T11" fmla="*/ 2147483647 h 296"/>
              <a:gd name="T12" fmla="*/ 2147483647 w 584"/>
              <a:gd name="T13" fmla="*/ 2147483647 h 296"/>
              <a:gd name="T14" fmla="*/ 2147483647 w 584"/>
              <a:gd name="T15" fmla="*/ 0 h 296"/>
              <a:gd name="T16" fmla="*/ 2147483647 w 584"/>
              <a:gd name="T17" fmla="*/ 0 h 296"/>
              <a:gd name="T18" fmla="*/ 2147483647 w 584"/>
              <a:gd name="T19" fmla="*/ 2147483647 h 296"/>
              <a:gd name="T20" fmla="*/ 2147483647 w 584"/>
              <a:gd name="T21" fmla="*/ 2147483647 h 296"/>
              <a:gd name="T22" fmla="*/ 2147483647 w 584"/>
              <a:gd name="T23" fmla="*/ 2147483647 h 296"/>
              <a:gd name="T24" fmla="*/ 2147483647 w 584"/>
              <a:gd name="T25" fmla="*/ 2147483647 h 296"/>
              <a:gd name="T26" fmla="*/ 2147483647 w 584"/>
              <a:gd name="T27" fmla="*/ 2147483647 h 296"/>
              <a:gd name="T28" fmla="*/ 2147483647 w 584"/>
              <a:gd name="T29" fmla="*/ 2147483647 h 296"/>
              <a:gd name="T30" fmla="*/ 2147483647 w 584"/>
              <a:gd name="T31" fmla="*/ 2147483647 h 296"/>
              <a:gd name="T32" fmla="*/ 2147483647 w 584"/>
              <a:gd name="T33" fmla="*/ 2147483647 h 296"/>
              <a:gd name="T34" fmla="*/ 2147483647 w 584"/>
              <a:gd name="T35" fmla="*/ 2147483647 h 296"/>
              <a:gd name="T36" fmla="*/ 2147483647 w 584"/>
              <a:gd name="T37" fmla="*/ 2147483647 h 296"/>
              <a:gd name="T38" fmla="*/ 2147483647 w 584"/>
              <a:gd name="T39" fmla="*/ 2147483647 h 296"/>
              <a:gd name="T40" fmla="*/ 2147483647 w 584"/>
              <a:gd name="T41" fmla="*/ 2147483647 h 296"/>
              <a:gd name="T42" fmla="*/ 2147483647 w 584"/>
              <a:gd name="T43" fmla="*/ 2147483647 h 296"/>
              <a:gd name="T44" fmla="*/ 2147483647 w 584"/>
              <a:gd name="T45" fmla="*/ 2147483647 h 296"/>
              <a:gd name="T46" fmla="*/ 2147483647 w 584"/>
              <a:gd name="T47" fmla="*/ 2147483647 h 296"/>
              <a:gd name="T48" fmla="*/ 2147483647 w 584"/>
              <a:gd name="T49" fmla="*/ 2147483647 h 296"/>
              <a:gd name="T50" fmla="*/ 2147483647 w 584"/>
              <a:gd name="T51" fmla="*/ 2147483647 h 296"/>
              <a:gd name="T52" fmla="*/ 2147483647 w 584"/>
              <a:gd name="T53" fmla="*/ 2147483647 h 296"/>
              <a:gd name="T54" fmla="*/ 2147483647 w 584"/>
              <a:gd name="T55" fmla="*/ 2147483647 h 296"/>
              <a:gd name="T56" fmla="*/ 2147483647 w 584"/>
              <a:gd name="T57" fmla="*/ 2147483647 h 296"/>
              <a:gd name="T58" fmla="*/ 2147483647 w 584"/>
              <a:gd name="T59" fmla="*/ 2147483647 h 296"/>
              <a:gd name="T60" fmla="*/ 2147483647 w 584"/>
              <a:gd name="T61" fmla="*/ 2147483647 h 296"/>
              <a:gd name="T62" fmla="*/ 2147483647 w 584"/>
              <a:gd name="T63" fmla="*/ 2147483647 h 296"/>
              <a:gd name="T64" fmla="*/ 2147483647 w 584"/>
              <a:gd name="T65" fmla="*/ 2147483647 h 296"/>
              <a:gd name="T66" fmla="*/ 2147483647 w 584"/>
              <a:gd name="T67" fmla="*/ 2147483647 h 296"/>
              <a:gd name="T68" fmla="*/ 2147483647 w 584"/>
              <a:gd name="T69" fmla="*/ 2147483647 h 296"/>
              <a:gd name="T70" fmla="*/ 2147483647 w 584"/>
              <a:gd name="T71" fmla="*/ 2147483647 h 296"/>
              <a:gd name="T72" fmla="*/ 2147483647 w 584"/>
              <a:gd name="T73" fmla="*/ 2147483647 h 296"/>
              <a:gd name="T74" fmla="*/ 2147483647 w 584"/>
              <a:gd name="T75" fmla="*/ 2147483647 h 296"/>
              <a:gd name="T76" fmla="*/ 2147483647 w 584"/>
              <a:gd name="T77" fmla="*/ 2147483647 h 296"/>
              <a:gd name="T78" fmla="*/ 2147483647 w 584"/>
              <a:gd name="T79" fmla="*/ 2147483647 h 296"/>
              <a:gd name="T80" fmla="*/ 2147483647 w 584"/>
              <a:gd name="T81" fmla="*/ 2147483647 h 296"/>
              <a:gd name="T82" fmla="*/ 2147483647 w 584"/>
              <a:gd name="T83" fmla="*/ 2147483647 h 296"/>
              <a:gd name="T84" fmla="*/ 2147483647 w 584"/>
              <a:gd name="T85" fmla="*/ 2147483647 h 296"/>
              <a:gd name="T86" fmla="*/ 2147483647 w 584"/>
              <a:gd name="T87" fmla="*/ 2147483647 h 296"/>
              <a:gd name="T88" fmla="*/ 2147483647 w 584"/>
              <a:gd name="T89" fmla="*/ 2147483647 h 296"/>
              <a:gd name="T90" fmla="*/ 2147483647 w 584"/>
              <a:gd name="T91" fmla="*/ 2147483647 h 296"/>
              <a:gd name="T92" fmla="*/ 2147483647 w 584"/>
              <a:gd name="T93" fmla="*/ 2147483647 h 296"/>
              <a:gd name="T94" fmla="*/ 2147483647 w 584"/>
              <a:gd name="T95" fmla="*/ 2147483647 h 296"/>
              <a:gd name="T96" fmla="*/ 2147483647 w 584"/>
              <a:gd name="T97" fmla="*/ 2147483647 h 29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84"/>
              <a:gd name="T148" fmla="*/ 0 h 296"/>
              <a:gd name="T149" fmla="*/ 584 w 584"/>
              <a:gd name="T150" fmla="*/ 296 h 29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84" h="296">
                <a:moveTo>
                  <a:pt x="520" y="40"/>
                </a:moveTo>
                <a:lnTo>
                  <a:pt x="512" y="32"/>
                </a:lnTo>
                <a:lnTo>
                  <a:pt x="504" y="32"/>
                </a:lnTo>
                <a:lnTo>
                  <a:pt x="504" y="24"/>
                </a:lnTo>
                <a:lnTo>
                  <a:pt x="496" y="16"/>
                </a:lnTo>
                <a:lnTo>
                  <a:pt x="488" y="16"/>
                </a:lnTo>
                <a:lnTo>
                  <a:pt x="480" y="32"/>
                </a:lnTo>
                <a:lnTo>
                  <a:pt x="472" y="32"/>
                </a:lnTo>
                <a:lnTo>
                  <a:pt x="456" y="32"/>
                </a:lnTo>
                <a:lnTo>
                  <a:pt x="448" y="24"/>
                </a:lnTo>
                <a:lnTo>
                  <a:pt x="440" y="24"/>
                </a:lnTo>
                <a:lnTo>
                  <a:pt x="440" y="32"/>
                </a:lnTo>
                <a:lnTo>
                  <a:pt x="432" y="32"/>
                </a:lnTo>
                <a:lnTo>
                  <a:pt x="416" y="24"/>
                </a:lnTo>
                <a:lnTo>
                  <a:pt x="392" y="24"/>
                </a:lnTo>
                <a:lnTo>
                  <a:pt x="392" y="16"/>
                </a:lnTo>
                <a:lnTo>
                  <a:pt x="384" y="0"/>
                </a:lnTo>
                <a:lnTo>
                  <a:pt x="360" y="0"/>
                </a:lnTo>
                <a:lnTo>
                  <a:pt x="344" y="0"/>
                </a:lnTo>
                <a:lnTo>
                  <a:pt x="336" y="8"/>
                </a:lnTo>
                <a:lnTo>
                  <a:pt x="336" y="16"/>
                </a:lnTo>
                <a:lnTo>
                  <a:pt x="344" y="24"/>
                </a:lnTo>
                <a:lnTo>
                  <a:pt x="344" y="32"/>
                </a:lnTo>
                <a:lnTo>
                  <a:pt x="328" y="32"/>
                </a:lnTo>
                <a:lnTo>
                  <a:pt x="320" y="40"/>
                </a:lnTo>
                <a:lnTo>
                  <a:pt x="312" y="40"/>
                </a:lnTo>
                <a:lnTo>
                  <a:pt x="296" y="40"/>
                </a:lnTo>
                <a:lnTo>
                  <a:pt x="296" y="56"/>
                </a:lnTo>
                <a:lnTo>
                  <a:pt x="304" y="56"/>
                </a:lnTo>
                <a:lnTo>
                  <a:pt x="304" y="64"/>
                </a:lnTo>
                <a:lnTo>
                  <a:pt x="296" y="72"/>
                </a:lnTo>
                <a:lnTo>
                  <a:pt x="288" y="88"/>
                </a:lnTo>
                <a:lnTo>
                  <a:pt x="280" y="88"/>
                </a:lnTo>
                <a:lnTo>
                  <a:pt x="272" y="88"/>
                </a:lnTo>
                <a:lnTo>
                  <a:pt x="272" y="112"/>
                </a:lnTo>
                <a:lnTo>
                  <a:pt x="264" y="120"/>
                </a:lnTo>
                <a:lnTo>
                  <a:pt x="248" y="120"/>
                </a:lnTo>
                <a:lnTo>
                  <a:pt x="240" y="112"/>
                </a:lnTo>
                <a:lnTo>
                  <a:pt x="240" y="104"/>
                </a:lnTo>
                <a:lnTo>
                  <a:pt x="232" y="104"/>
                </a:lnTo>
                <a:lnTo>
                  <a:pt x="224" y="128"/>
                </a:lnTo>
                <a:lnTo>
                  <a:pt x="224" y="144"/>
                </a:lnTo>
                <a:lnTo>
                  <a:pt x="216" y="144"/>
                </a:lnTo>
                <a:lnTo>
                  <a:pt x="208" y="136"/>
                </a:lnTo>
                <a:lnTo>
                  <a:pt x="208" y="128"/>
                </a:lnTo>
                <a:lnTo>
                  <a:pt x="200" y="128"/>
                </a:lnTo>
                <a:lnTo>
                  <a:pt x="184" y="144"/>
                </a:lnTo>
                <a:lnTo>
                  <a:pt x="184" y="152"/>
                </a:lnTo>
                <a:lnTo>
                  <a:pt x="176" y="152"/>
                </a:lnTo>
                <a:lnTo>
                  <a:pt x="160" y="136"/>
                </a:lnTo>
                <a:lnTo>
                  <a:pt x="152" y="136"/>
                </a:lnTo>
                <a:lnTo>
                  <a:pt x="144" y="144"/>
                </a:lnTo>
                <a:lnTo>
                  <a:pt x="144" y="136"/>
                </a:lnTo>
                <a:lnTo>
                  <a:pt x="144" y="144"/>
                </a:lnTo>
                <a:lnTo>
                  <a:pt x="144" y="152"/>
                </a:lnTo>
                <a:lnTo>
                  <a:pt x="136" y="152"/>
                </a:lnTo>
                <a:lnTo>
                  <a:pt x="128" y="144"/>
                </a:lnTo>
                <a:lnTo>
                  <a:pt x="120" y="144"/>
                </a:lnTo>
                <a:lnTo>
                  <a:pt x="112" y="144"/>
                </a:lnTo>
                <a:lnTo>
                  <a:pt x="112" y="152"/>
                </a:lnTo>
                <a:lnTo>
                  <a:pt x="112" y="160"/>
                </a:lnTo>
                <a:lnTo>
                  <a:pt x="104" y="160"/>
                </a:lnTo>
                <a:lnTo>
                  <a:pt x="112" y="160"/>
                </a:lnTo>
                <a:lnTo>
                  <a:pt x="104" y="168"/>
                </a:lnTo>
                <a:lnTo>
                  <a:pt x="96" y="176"/>
                </a:lnTo>
                <a:lnTo>
                  <a:pt x="104" y="184"/>
                </a:lnTo>
                <a:lnTo>
                  <a:pt x="104" y="192"/>
                </a:lnTo>
                <a:lnTo>
                  <a:pt x="88" y="192"/>
                </a:lnTo>
                <a:lnTo>
                  <a:pt x="72" y="200"/>
                </a:lnTo>
                <a:lnTo>
                  <a:pt x="72" y="216"/>
                </a:lnTo>
                <a:lnTo>
                  <a:pt x="80" y="224"/>
                </a:lnTo>
                <a:lnTo>
                  <a:pt x="80" y="232"/>
                </a:lnTo>
                <a:lnTo>
                  <a:pt x="72" y="232"/>
                </a:lnTo>
                <a:lnTo>
                  <a:pt x="48" y="224"/>
                </a:lnTo>
                <a:lnTo>
                  <a:pt x="32" y="224"/>
                </a:lnTo>
                <a:lnTo>
                  <a:pt x="24" y="232"/>
                </a:lnTo>
                <a:lnTo>
                  <a:pt x="16" y="240"/>
                </a:lnTo>
                <a:lnTo>
                  <a:pt x="24" y="248"/>
                </a:lnTo>
                <a:lnTo>
                  <a:pt x="32" y="256"/>
                </a:lnTo>
                <a:lnTo>
                  <a:pt x="24" y="256"/>
                </a:lnTo>
                <a:lnTo>
                  <a:pt x="24" y="288"/>
                </a:lnTo>
                <a:lnTo>
                  <a:pt x="16" y="288"/>
                </a:lnTo>
                <a:lnTo>
                  <a:pt x="0" y="296"/>
                </a:lnTo>
                <a:lnTo>
                  <a:pt x="120" y="288"/>
                </a:lnTo>
                <a:lnTo>
                  <a:pt x="112" y="272"/>
                </a:lnTo>
                <a:lnTo>
                  <a:pt x="120" y="272"/>
                </a:lnTo>
                <a:lnTo>
                  <a:pt x="136" y="272"/>
                </a:lnTo>
                <a:lnTo>
                  <a:pt x="144" y="272"/>
                </a:lnTo>
                <a:lnTo>
                  <a:pt x="448" y="248"/>
                </a:lnTo>
                <a:lnTo>
                  <a:pt x="464" y="240"/>
                </a:lnTo>
                <a:lnTo>
                  <a:pt x="482" y="234"/>
                </a:lnTo>
                <a:lnTo>
                  <a:pt x="504" y="216"/>
                </a:lnTo>
                <a:lnTo>
                  <a:pt x="504" y="208"/>
                </a:lnTo>
                <a:lnTo>
                  <a:pt x="520" y="208"/>
                </a:lnTo>
                <a:lnTo>
                  <a:pt x="526" y="194"/>
                </a:lnTo>
                <a:lnTo>
                  <a:pt x="536" y="184"/>
                </a:lnTo>
                <a:lnTo>
                  <a:pt x="546" y="170"/>
                </a:lnTo>
                <a:lnTo>
                  <a:pt x="560" y="160"/>
                </a:lnTo>
                <a:lnTo>
                  <a:pt x="568" y="152"/>
                </a:lnTo>
                <a:lnTo>
                  <a:pt x="568" y="144"/>
                </a:lnTo>
                <a:lnTo>
                  <a:pt x="568" y="152"/>
                </a:lnTo>
                <a:lnTo>
                  <a:pt x="584" y="128"/>
                </a:lnTo>
                <a:lnTo>
                  <a:pt x="576" y="128"/>
                </a:lnTo>
                <a:lnTo>
                  <a:pt x="568" y="120"/>
                </a:lnTo>
                <a:lnTo>
                  <a:pt x="560" y="120"/>
                </a:lnTo>
                <a:lnTo>
                  <a:pt x="552" y="112"/>
                </a:lnTo>
                <a:lnTo>
                  <a:pt x="536" y="88"/>
                </a:lnTo>
                <a:lnTo>
                  <a:pt x="528" y="72"/>
                </a:lnTo>
                <a:lnTo>
                  <a:pt x="528" y="64"/>
                </a:lnTo>
                <a:lnTo>
                  <a:pt x="528" y="56"/>
                </a:lnTo>
                <a:lnTo>
                  <a:pt x="520" y="48"/>
                </a:lnTo>
                <a:lnTo>
                  <a:pt x="520" y="40"/>
                </a:lnTo>
                <a:lnTo>
                  <a:pt x="528" y="40"/>
                </a:lnTo>
                <a:lnTo>
                  <a:pt x="520" y="40"/>
                </a:lnTo>
                <a:close/>
              </a:path>
            </a:pathLst>
          </a:custGeom>
          <a:solidFill>
            <a:schemeClr val="tx2">
              <a:lumMod val="40000"/>
              <a:lumOff val="60000"/>
            </a:schemeClr>
          </a:solidFill>
          <a:ln w="6350">
            <a:solidFill>
              <a:srgbClr val="000000"/>
            </a:solidFill>
            <a:round/>
            <a:headEnd/>
            <a:tailEnd/>
          </a:ln>
        </p:spPr>
        <p:txBody>
          <a:bodyPr/>
          <a:lstStyle/>
          <a:p>
            <a:endParaRPr lang="en-US"/>
          </a:p>
        </p:txBody>
      </p:sp>
      <p:sp>
        <p:nvSpPr>
          <p:cNvPr id="65" name="Freeform 62"/>
          <p:cNvSpPr>
            <a:spLocks/>
          </p:cNvSpPr>
          <p:nvPr/>
        </p:nvSpPr>
        <p:spPr bwMode="auto">
          <a:xfrm>
            <a:off x="6251672" y="2970231"/>
            <a:ext cx="607818" cy="594916"/>
          </a:xfrm>
          <a:custGeom>
            <a:avLst/>
            <a:gdLst>
              <a:gd name="T0" fmla="*/ 2147483647 w 368"/>
              <a:gd name="T1" fmla="*/ 2147483647 h 360"/>
              <a:gd name="T2" fmla="*/ 2147483647 w 368"/>
              <a:gd name="T3" fmla="*/ 2147483647 h 360"/>
              <a:gd name="T4" fmla="*/ 2147483647 w 368"/>
              <a:gd name="T5" fmla="*/ 2147483647 h 360"/>
              <a:gd name="T6" fmla="*/ 0 w 368"/>
              <a:gd name="T7" fmla="*/ 2147483647 h 360"/>
              <a:gd name="T8" fmla="*/ 0 w 368"/>
              <a:gd name="T9" fmla="*/ 2147483647 h 360"/>
              <a:gd name="T10" fmla="*/ 2147483647 w 368"/>
              <a:gd name="T11" fmla="*/ 2147483647 h 360"/>
              <a:gd name="T12" fmla="*/ 2147483647 w 368"/>
              <a:gd name="T13" fmla="*/ 2147483647 h 360"/>
              <a:gd name="T14" fmla="*/ 2147483647 w 368"/>
              <a:gd name="T15" fmla="*/ 2147483647 h 360"/>
              <a:gd name="T16" fmla="*/ 2147483647 w 368"/>
              <a:gd name="T17" fmla="*/ 2147483647 h 360"/>
              <a:gd name="T18" fmla="*/ 2147483647 w 368"/>
              <a:gd name="T19" fmla="*/ 2147483647 h 360"/>
              <a:gd name="T20" fmla="*/ 2147483647 w 368"/>
              <a:gd name="T21" fmla="*/ 2147483647 h 360"/>
              <a:gd name="T22" fmla="*/ 2147483647 w 368"/>
              <a:gd name="T23" fmla="*/ 2147483647 h 360"/>
              <a:gd name="T24" fmla="*/ 2147483647 w 368"/>
              <a:gd name="T25" fmla="*/ 2147483647 h 360"/>
              <a:gd name="T26" fmla="*/ 2147483647 w 368"/>
              <a:gd name="T27" fmla="*/ 2147483647 h 360"/>
              <a:gd name="T28" fmla="*/ 2147483647 w 368"/>
              <a:gd name="T29" fmla="*/ 2147483647 h 360"/>
              <a:gd name="T30" fmla="*/ 2147483647 w 368"/>
              <a:gd name="T31" fmla="*/ 0 h 360"/>
              <a:gd name="T32" fmla="*/ 2147483647 w 368"/>
              <a:gd name="T33" fmla="*/ 0 h 360"/>
              <a:gd name="T34" fmla="*/ 2147483647 w 368"/>
              <a:gd name="T35" fmla="*/ 2147483647 h 360"/>
              <a:gd name="T36" fmla="*/ 2147483647 w 368"/>
              <a:gd name="T37" fmla="*/ 2147483647 h 360"/>
              <a:gd name="T38" fmla="*/ 2147483647 w 368"/>
              <a:gd name="T39" fmla="*/ 2147483647 h 360"/>
              <a:gd name="T40" fmla="*/ 2147483647 w 368"/>
              <a:gd name="T41" fmla="*/ 2147483647 h 360"/>
              <a:gd name="T42" fmla="*/ 2147483647 w 368"/>
              <a:gd name="T43" fmla="*/ 2147483647 h 360"/>
              <a:gd name="T44" fmla="*/ 2147483647 w 368"/>
              <a:gd name="T45" fmla="*/ 2147483647 h 360"/>
              <a:gd name="T46" fmla="*/ 2147483647 w 368"/>
              <a:gd name="T47" fmla="*/ 2147483647 h 360"/>
              <a:gd name="T48" fmla="*/ 2147483647 w 368"/>
              <a:gd name="T49" fmla="*/ 2147483647 h 360"/>
              <a:gd name="T50" fmla="*/ 2147483647 w 368"/>
              <a:gd name="T51" fmla="*/ 2147483647 h 360"/>
              <a:gd name="T52" fmla="*/ 2147483647 w 368"/>
              <a:gd name="T53" fmla="*/ 2147483647 h 360"/>
              <a:gd name="T54" fmla="*/ 2147483647 w 368"/>
              <a:gd name="T55" fmla="*/ 2147483647 h 360"/>
              <a:gd name="T56" fmla="*/ 2147483647 w 368"/>
              <a:gd name="T57" fmla="*/ 2147483647 h 360"/>
              <a:gd name="T58" fmla="*/ 2147483647 w 368"/>
              <a:gd name="T59" fmla="*/ 2147483647 h 360"/>
              <a:gd name="T60" fmla="*/ 2147483647 w 368"/>
              <a:gd name="T61" fmla="*/ 2147483647 h 360"/>
              <a:gd name="T62" fmla="*/ 2147483647 w 368"/>
              <a:gd name="T63" fmla="*/ 2147483647 h 360"/>
              <a:gd name="T64" fmla="*/ 2147483647 w 368"/>
              <a:gd name="T65" fmla="*/ 2147483647 h 360"/>
              <a:gd name="T66" fmla="*/ 2147483647 w 368"/>
              <a:gd name="T67" fmla="*/ 2147483647 h 360"/>
              <a:gd name="T68" fmla="*/ 2147483647 w 368"/>
              <a:gd name="T69" fmla="*/ 2147483647 h 360"/>
              <a:gd name="T70" fmla="*/ 2147483647 w 368"/>
              <a:gd name="T71" fmla="*/ 2147483647 h 360"/>
              <a:gd name="T72" fmla="*/ 2147483647 w 368"/>
              <a:gd name="T73" fmla="*/ 2147483647 h 360"/>
              <a:gd name="T74" fmla="*/ 2147483647 w 368"/>
              <a:gd name="T75" fmla="*/ 2147483647 h 360"/>
              <a:gd name="T76" fmla="*/ 2147483647 w 368"/>
              <a:gd name="T77" fmla="*/ 2147483647 h 360"/>
              <a:gd name="T78" fmla="*/ 2147483647 w 368"/>
              <a:gd name="T79" fmla="*/ 2147483647 h 360"/>
              <a:gd name="T80" fmla="*/ 2147483647 w 368"/>
              <a:gd name="T81" fmla="*/ 2147483647 h 360"/>
              <a:gd name="T82" fmla="*/ 2147483647 w 368"/>
              <a:gd name="T83" fmla="*/ 2147483647 h 360"/>
              <a:gd name="T84" fmla="*/ 2147483647 w 368"/>
              <a:gd name="T85" fmla="*/ 2147483647 h 360"/>
              <a:gd name="T86" fmla="*/ 2147483647 w 368"/>
              <a:gd name="T87" fmla="*/ 2147483647 h 360"/>
              <a:gd name="T88" fmla="*/ 2147483647 w 368"/>
              <a:gd name="T89" fmla="*/ 2147483647 h 360"/>
              <a:gd name="T90" fmla="*/ 2147483647 w 368"/>
              <a:gd name="T91" fmla="*/ 2147483647 h 360"/>
              <a:gd name="T92" fmla="*/ 2147483647 w 368"/>
              <a:gd name="T93" fmla="*/ 2147483647 h 360"/>
              <a:gd name="T94" fmla="*/ 2147483647 w 368"/>
              <a:gd name="T95" fmla="*/ 2147483647 h 360"/>
              <a:gd name="T96" fmla="*/ 2147483647 w 368"/>
              <a:gd name="T97" fmla="*/ 2147483647 h 360"/>
              <a:gd name="T98" fmla="*/ 2147483647 w 368"/>
              <a:gd name="T99" fmla="*/ 2147483647 h 360"/>
              <a:gd name="T100" fmla="*/ 2147483647 w 368"/>
              <a:gd name="T101" fmla="*/ 2147483647 h 3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68"/>
              <a:gd name="T154" fmla="*/ 0 h 360"/>
              <a:gd name="T155" fmla="*/ 368 w 368"/>
              <a:gd name="T156" fmla="*/ 360 h 3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68" h="360">
                <a:moveTo>
                  <a:pt x="56" y="328"/>
                </a:moveTo>
                <a:lnTo>
                  <a:pt x="56" y="328"/>
                </a:lnTo>
                <a:lnTo>
                  <a:pt x="48" y="320"/>
                </a:lnTo>
                <a:lnTo>
                  <a:pt x="40" y="320"/>
                </a:lnTo>
                <a:lnTo>
                  <a:pt x="32" y="312"/>
                </a:lnTo>
                <a:lnTo>
                  <a:pt x="16" y="288"/>
                </a:lnTo>
                <a:lnTo>
                  <a:pt x="8" y="272"/>
                </a:lnTo>
                <a:lnTo>
                  <a:pt x="8" y="264"/>
                </a:lnTo>
                <a:lnTo>
                  <a:pt x="8" y="256"/>
                </a:lnTo>
                <a:lnTo>
                  <a:pt x="0" y="248"/>
                </a:lnTo>
                <a:lnTo>
                  <a:pt x="0" y="240"/>
                </a:lnTo>
                <a:lnTo>
                  <a:pt x="8" y="240"/>
                </a:lnTo>
                <a:lnTo>
                  <a:pt x="16" y="240"/>
                </a:lnTo>
                <a:lnTo>
                  <a:pt x="24" y="224"/>
                </a:lnTo>
                <a:lnTo>
                  <a:pt x="32" y="224"/>
                </a:lnTo>
                <a:lnTo>
                  <a:pt x="32" y="208"/>
                </a:lnTo>
                <a:lnTo>
                  <a:pt x="32" y="200"/>
                </a:lnTo>
                <a:lnTo>
                  <a:pt x="32" y="192"/>
                </a:lnTo>
                <a:lnTo>
                  <a:pt x="32" y="176"/>
                </a:lnTo>
                <a:lnTo>
                  <a:pt x="48" y="176"/>
                </a:lnTo>
                <a:lnTo>
                  <a:pt x="48" y="192"/>
                </a:lnTo>
                <a:lnTo>
                  <a:pt x="56" y="192"/>
                </a:lnTo>
                <a:lnTo>
                  <a:pt x="56" y="176"/>
                </a:lnTo>
                <a:lnTo>
                  <a:pt x="64" y="152"/>
                </a:lnTo>
                <a:lnTo>
                  <a:pt x="80" y="136"/>
                </a:lnTo>
                <a:lnTo>
                  <a:pt x="88" y="136"/>
                </a:lnTo>
                <a:lnTo>
                  <a:pt x="96" y="128"/>
                </a:lnTo>
                <a:lnTo>
                  <a:pt x="112" y="112"/>
                </a:lnTo>
                <a:lnTo>
                  <a:pt x="120" y="104"/>
                </a:lnTo>
                <a:lnTo>
                  <a:pt x="120" y="88"/>
                </a:lnTo>
                <a:lnTo>
                  <a:pt x="120" y="80"/>
                </a:lnTo>
                <a:lnTo>
                  <a:pt x="120" y="40"/>
                </a:lnTo>
                <a:lnTo>
                  <a:pt x="128" y="40"/>
                </a:lnTo>
                <a:lnTo>
                  <a:pt x="128" y="24"/>
                </a:lnTo>
                <a:lnTo>
                  <a:pt x="120" y="8"/>
                </a:lnTo>
                <a:lnTo>
                  <a:pt x="120" y="0"/>
                </a:lnTo>
                <a:lnTo>
                  <a:pt x="128" y="0"/>
                </a:lnTo>
                <a:lnTo>
                  <a:pt x="144" y="88"/>
                </a:lnTo>
                <a:lnTo>
                  <a:pt x="224" y="72"/>
                </a:lnTo>
                <a:lnTo>
                  <a:pt x="232" y="120"/>
                </a:lnTo>
                <a:lnTo>
                  <a:pt x="256" y="96"/>
                </a:lnTo>
                <a:lnTo>
                  <a:pt x="264" y="96"/>
                </a:lnTo>
                <a:lnTo>
                  <a:pt x="272" y="88"/>
                </a:lnTo>
                <a:lnTo>
                  <a:pt x="280" y="80"/>
                </a:lnTo>
                <a:lnTo>
                  <a:pt x="296" y="80"/>
                </a:lnTo>
                <a:lnTo>
                  <a:pt x="304" y="80"/>
                </a:lnTo>
                <a:lnTo>
                  <a:pt x="312" y="64"/>
                </a:lnTo>
                <a:lnTo>
                  <a:pt x="328" y="64"/>
                </a:lnTo>
                <a:lnTo>
                  <a:pt x="336" y="64"/>
                </a:lnTo>
                <a:lnTo>
                  <a:pt x="344" y="64"/>
                </a:lnTo>
                <a:lnTo>
                  <a:pt x="352" y="64"/>
                </a:lnTo>
                <a:lnTo>
                  <a:pt x="352" y="72"/>
                </a:lnTo>
                <a:lnTo>
                  <a:pt x="368" y="88"/>
                </a:lnTo>
                <a:lnTo>
                  <a:pt x="368" y="96"/>
                </a:lnTo>
                <a:lnTo>
                  <a:pt x="360" y="96"/>
                </a:lnTo>
                <a:lnTo>
                  <a:pt x="360" y="104"/>
                </a:lnTo>
                <a:lnTo>
                  <a:pt x="352" y="104"/>
                </a:lnTo>
                <a:lnTo>
                  <a:pt x="328" y="96"/>
                </a:lnTo>
                <a:lnTo>
                  <a:pt x="320" y="96"/>
                </a:lnTo>
                <a:lnTo>
                  <a:pt x="312" y="88"/>
                </a:lnTo>
                <a:lnTo>
                  <a:pt x="312" y="112"/>
                </a:lnTo>
                <a:lnTo>
                  <a:pt x="304" y="120"/>
                </a:lnTo>
                <a:lnTo>
                  <a:pt x="304" y="128"/>
                </a:lnTo>
                <a:lnTo>
                  <a:pt x="296" y="144"/>
                </a:lnTo>
                <a:lnTo>
                  <a:pt x="288" y="144"/>
                </a:lnTo>
                <a:lnTo>
                  <a:pt x="288" y="152"/>
                </a:lnTo>
                <a:lnTo>
                  <a:pt x="288" y="160"/>
                </a:lnTo>
                <a:lnTo>
                  <a:pt x="280" y="160"/>
                </a:lnTo>
                <a:lnTo>
                  <a:pt x="272" y="160"/>
                </a:lnTo>
                <a:lnTo>
                  <a:pt x="264" y="160"/>
                </a:lnTo>
                <a:lnTo>
                  <a:pt x="264" y="176"/>
                </a:lnTo>
                <a:lnTo>
                  <a:pt x="264" y="184"/>
                </a:lnTo>
                <a:lnTo>
                  <a:pt x="264" y="192"/>
                </a:lnTo>
                <a:lnTo>
                  <a:pt x="264" y="200"/>
                </a:lnTo>
                <a:lnTo>
                  <a:pt x="248" y="200"/>
                </a:lnTo>
                <a:lnTo>
                  <a:pt x="232" y="192"/>
                </a:lnTo>
                <a:lnTo>
                  <a:pt x="224" y="192"/>
                </a:lnTo>
                <a:lnTo>
                  <a:pt x="224" y="200"/>
                </a:lnTo>
                <a:lnTo>
                  <a:pt x="224" y="208"/>
                </a:lnTo>
                <a:lnTo>
                  <a:pt x="224" y="216"/>
                </a:lnTo>
                <a:lnTo>
                  <a:pt x="224" y="224"/>
                </a:lnTo>
                <a:lnTo>
                  <a:pt x="216" y="232"/>
                </a:lnTo>
                <a:lnTo>
                  <a:pt x="216" y="240"/>
                </a:lnTo>
                <a:lnTo>
                  <a:pt x="216" y="256"/>
                </a:lnTo>
                <a:lnTo>
                  <a:pt x="208" y="264"/>
                </a:lnTo>
                <a:lnTo>
                  <a:pt x="200" y="280"/>
                </a:lnTo>
                <a:lnTo>
                  <a:pt x="200" y="288"/>
                </a:lnTo>
                <a:lnTo>
                  <a:pt x="200" y="296"/>
                </a:lnTo>
                <a:lnTo>
                  <a:pt x="192" y="304"/>
                </a:lnTo>
                <a:lnTo>
                  <a:pt x="200" y="312"/>
                </a:lnTo>
                <a:lnTo>
                  <a:pt x="184" y="320"/>
                </a:lnTo>
                <a:lnTo>
                  <a:pt x="168" y="320"/>
                </a:lnTo>
                <a:lnTo>
                  <a:pt x="168" y="328"/>
                </a:lnTo>
                <a:lnTo>
                  <a:pt x="160" y="328"/>
                </a:lnTo>
                <a:lnTo>
                  <a:pt x="152" y="328"/>
                </a:lnTo>
                <a:lnTo>
                  <a:pt x="152" y="336"/>
                </a:lnTo>
                <a:lnTo>
                  <a:pt x="144" y="344"/>
                </a:lnTo>
                <a:lnTo>
                  <a:pt x="136" y="344"/>
                </a:lnTo>
                <a:lnTo>
                  <a:pt x="128" y="344"/>
                </a:lnTo>
                <a:lnTo>
                  <a:pt x="120" y="344"/>
                </a:lnTo>
                <a:lnTo>
                  <a:pt x="112" y="344"/>
                </a:lnTo>
                <a:lnTo>
                  <a:pt x="104" y="360"/>
                </a:lnTo>
                <a:lnTo>
                  <a:pt x="96" y="360"/>
                </a:lnTo>
                <a:lnTo>
                  <a:pt x="88" y="352"/>
                </a:lnTo>
                <a:lnTo>
                  <a:pt x="72" y="352"/>
                </a:lnTo>
                <a:lnTo>
                  <a:pt x="64" y="336"/>
                </a:lnTo>
                <a:lnTo>
                  <a:pt x="64" y="328"/>
                </a:lnTo>
                <a:lnTo>
                  <a:pt x="56" y="328"/>
                </a:lnTo>
                <a:close/>
              </a:path>
            </a:pathLst>
          </a:custGeom>
          <a:solidFill>
            <a:schemeClr val="tx2">
              <a:lumMod val="40000"/>
              <a:lumOff val="60000"/>
            </a:schemeClr>
          </a:solidFill>
          <a:ln w="6350">
            <a:solidFill>
              <a:srgbClr val="000000"/>
            </a:solidFill>
            <a:round/>
            <a:headEnd/>
            <a:tailEnd/>
          </a:ln>
        </p:spPr>
        <p:txBody>
          <a:bodyPr/>
          <a:lstStyle/>
          <a:p>
            <a:endParaRPr lang="en-US"/>
          </a:p>
        </p:txBody>
      </p:sp>
      <p:sp>
        <p:nvSpPr>
          <p:cNvPr id="66" name="Freeform 63"/>
          <p:cNvSpPr>
            <a:spLocks/>
          </p:cNvSpPr>
          <p:nvPr/>
        </p:nvSpPr>
        <p:spPr bwMode="auto">
          <a:xfrm>
            <a:off x="7335424" y="1965326"/>
            <a:ext cx="225064" cy="450129"/>
          </a:xfrm>
          <a:custGeom>
            <a:avLst/>
            <a:gdLst>
              <a:gd name="T0" fmla="*/ 2147483647 w 136"/>
              <a:gd name="T1" fmla="*/ 2147483647 h 272"/>
              <a:gd name="T2" fmla="*/ 2147483647 w 136"/>
              <a:gd name="T3" fmla="*/ 2147483647 h 272"/>
              <a:gd name="T4" fmla="*/ 2147483647 w 136"/>
              <a:gd name="T5" fmla="*/ 2147483647 h 272"/>
              <a:gd name="T6" fmla="*/ 2147483647 w 136"/>
              <a:gd name="T7" fmla="*/ 2147483647 h 272"/>
              <a:gd name="T8" fmla="*/ 2147483647 w 136"/>
              <a:gd name="T9" fmla="*/ 2147483647 h 272"/>
              <a:gd name="T10" fmla="*/ 2147483647 w 136"/>
              <a:gd name="T11" fmla="*/ 2147483647 h 272"/>
              <a:gd name="T12" fmla="*/ 2147483647 w 136"/>
              <a:gd name="T13" fmla="*/ 2147483647 h 272"/>
              <a:gd name="T14" fmla="*/ 2147483647 w 136"/>
              <a:gd name="T15" fmla="*/ 2147483647 h 272"/>
              <a:gd name="T16" fmla="*/ 2147483647 w 136"/>
              <a:gd name="T17" fmla="*/ 0 h 272"/>
              <a:gd name="T18" fmla="*/ 2147483647 w 136"/>
              <a:gd name="T19" fmla="*/ 0 h 272"/>
              <a:gd name="T20" fmla="*/ 2147483647 w 136"/>
              <a:gd name="T21" fmla="*/ 2147483647 h 272"/>
              <a:gd name="T22" fmla="*/ 2147483647 w 136"/>
              <a:gd name="T23" fmla="*/ 2147483647 h 272"/>
              <a:gd name="T24" fmla="*/ 2147483647 w 136"/>
              <a:gd name="T25" fmla="*/ 2147483647 h 272"/>
              <a:gd name="T26" fmla="*/ 2147483647 w 136"/>
              <a:gd name="T27" fmla="*/ 2147483647 h 272"/>
              <a:gd name="T28" fmla="*/ 2147483647 w 136"/>
              <a:gd name="T29" fmla="*/ 2147483647 h 272"/>
              <a:gd name="T30" fmla="*/ 2147483647 w 136"/>
              <a:gd name="T31" fmla="*/ 2147483647 h 272"/>
              <a:gd name="T32" fmla="*/ 2147483647 w 136"/>
              <a:gd name="T33" fmla="*/ 2147483647 h 272"/>
              <a:gd name="T34" fmla="*/ 2147483647 w 136"/>
              <a:gd name="T35" fmla="*/ 2147483647 h 272"/>
              <a:gd name="T36" fmla="*/ 2147483647 w 136"/>
              <a:gd name="T37" fmla="*/ 2147483647 h 272"/>
              <a:gd name="T38" fmla="*/ 2147483647 w 136"/>
              <a:gd name="T39" fmla="*/ 2147483647 h 272"/>
              <a:gd name="T40" fmla="*/ 2147483647 w 136"/>
              <a:gd name="T41" fmla="*/ 2147483647 h 272"/>
              <a:gd name="T42" fmla="*/ 2147483647 w 136"/>
              <a:gd name="T43" fmla="*/ 2147483647 h 272"/>
              <a:gd name="T44" fmla="*/ 2147483647 w 136"/>
              <a:gd name="T45" fmla="*/ 2147483647 h 272"/>
              <a:gd name="T46" fmla="*/ 2147483647 w 136"/>
              <a:gd name="T47" fmla="*/ 2147483647 h 272"/>
              <a:gd name="T48" fmla="*/ 2147483647 w 136"/>
              <a:gd name="T49" fmla="*/ 2147483647 h 272"/>
              <a:gd name="T50" fmla="*/ 2147483647 w 136"/>
              <a:gd name="T51" fmla="*/ 2147483647 h 272"/>
              <a:gd name="T52" fmla="*/ 0 w 136"/>
              <a:gd name="T53" fmla="*/ 2147483647 h 272"/>
              <a:gd name="T54" fmla="*/ 2147483647 w 136"/>
              <a:gd name="T55" fmla="*/ 2147483647 h 272"/>
              <a:gd name="T56" fmla="*/ 2147483647 w 136"/>
              <a:gd name="T57" fmla="*/ 2147483647 h 272"/>
              <a:gd name="T58" fmla="*/ 2147483647 w 136"/>
              <a:gd name="T59" fmla="*/ 2147483647 h 272"/>
              <a:gd name="T60" fmla="*/ 2147483647 w 136"/>
              <a:gd name="T61" fmla="*/ 2147483647 h 272"/>
              <a:gd name="T62" fmla="*/ 2147483647 w 136"/>
              <a:gd name="T63" fmla="*/ 2147483647 h 272"/>
              <a:gd name="T64" fmla="*/ 2147483647 w 136"/>
              <a:gd name="T65" fmla="*/ 2147483647 h 2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272"/>
              <a:gd name="T101" fmla="*/ 136 w 136"/>
              <a:gd name="T102" fmla="*/ 272 h 2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272">
                <a:moveTo>
                  <a:pt x="104" y="248"/>
                </a:moveTo>
                <a:lnTo>
                  <a:pt x="104" y="240"/>
                </a:lnTo>
                <a:lnTo>
                  <a:pt x="112" y="232"/>
                </a:lnTo>
                <a:lnTo>
                  <a:pt x="128" y="232"/>
                </a:lnTo>
                <a:lnTo>
                  <a:pt x="128" y="224"/>
                </a:lnTo>
                <a:lnTo>
                  <a:pt x="136" y="216"/>
                </a:lnTo>
                <a:lnTo>
                  <a:pt x="136" y="208"/>
                </a:lnTo>
                <a:lnTo>
                  <a:pt x="128" y="208"/>
                </a:lnTo>
                <a:lnTo>
                  <a:pt x="128" y="200"/>
                </a:lnTo>
                <a:lnTo>
                  <a:pt x="128" y="192"/>
                </a:lnTo>
                <a:lnTo>
                  <a:pt x="120" y="184"/>
                </a:lnTo>
                <a:lnTo>
                  <a:pt x="112" y="184"/>
                </a:lnTo>
                <a:lnTo>
                  <a:pt x="104" y="176"/>
                </a:lnTo>
                <a:lnTo>
                  <a:pt x="56" y="0"/>
                </a:lnTo>
                <a:lnTo>
                  <a:pt x="48" y="0"/>
                </a:lnTo>
                <a:lnTo>
                  <a:pt x="32" y="0"/>
                </a:lnTo>
                <a:lnTo>
                  <a:pt x="32" y="8"/>
                </a:lnTo>
                <a:lnTo>
                  <a:pt x="32" y="16"/>
                </a:lnTo>
                <a:lnTo>
                  <a:pt x="32" y="24"/>
                </a:lnTo>
                <a:lnTo>
                  <a:pt x="24" y="24"/>
                </a:lnTo>
                <a:lnTo>
                  <a:pt x="24" y="32"/>
                </a:lnTo>
                <a:lnTo>
                  <a:pt x="32" y="32"/>
                </a:lnTo>
                <a:lnTo>
                  <a:pt x="32" y="40"/>
                </a:lnTo>
                <a:lnTo>
                  <a:pt x="32" y="48"/>
                </a:lnTo>
                <a:lnTo>
                  <a:pt x="24" y="56"/>
                </a:lnTo>
                <a:lnTo>
                  <a:pt x="32" y="64"/>
                </a:lnTo>
                <a:lnTo>
                  <a:pt x="32" y="88"/>
                </a:lnTo>
                <a:lnTo>
                  <a:pt x="32" y="96"/>
                </a:lnTo>
                <a:lnTo>
                  <a:pt x="16" y="104"/>
                </a:lnTo>
                <a:lnTo>
                  <a:pt x="8" y="112"/>
                </a:lnTo>
                <a:lnTo>
                  <a:pt x="16" y="120"/>
                </a:lnTo>
                <a:lnTo>
                  <a:pt x="16" y="136"/>
                </a:lnTo>
                <a:lnTo>
                  <a:pt x="16" y="160"/>
                </a:lnTo>
                <a:lnTo>
                  <a:pt x="8" y="168"/>
                </a:lnTo>
                <a:lnTo>
                  <a:pt x="8" y="176"/>
                </a:lnTo>
                <a:lnTo>
                  <a:pt x="8" y="184"/>
                </a:lnTo>
                <a:lnTo>
                  <a:pt x="0" y="192"/>
                </a:lnTo>
                <a:lnTo>
                  <a:pt x="0" y="208"/>
                </a:lnTo>
                <a:lnTo>
                  <a:pt x="8" y="216"/>
                </a:lnTo>
                <a:lnTo>
                  <a:pt x="8" y="224"/>
                </a:lnTo>
                <a:lnTo>
                  <a:pt x="16" y="240"/>
                </a:lnTo>
                <a:lnTo>
                  <a:pt x="16" y="248"/>
                </a:lnTo>
                <a:lnTo>
                  <a:pt x="8" y="256"/>
                </a:lnTo>
                <a:lnTo>
                  <a:pt x="8" y="272"/>
                </a:lnTo>
                <a:lnTo>
                  <a:pt x="16" y="272"/>
                </a:lnTo>
                <a:lnTo>
                  <a:pt x="96" y="256"/>
                </a:lnTo>
                <a:lnTo>
                  <a:pt x="104" y="248"/>
                </a:lnTo>
                <a:close/>
              </a:path>
            </a:pathLst>
          </a:custGeom>
          <a:solidFill>
            <a:schemeClr val="tx2">
              <a:lumMod val="20000"/>
              <a:lumOff val="80000"/>
            </a:schemeClr>
          </a:solidFill>
          <a:ln w="6350">
            <a:solidFill>
              <a:srgbClr val="000000"/>
            </a:solidFill>
            <a:round/>
            <a:headEnd/>
            <a:tailEnd/>
          </a:ln>
        </p:spPr>
        <p:txBody>
          <a:bodyPr/>
          <a:lstStyle/>
          <a:p>
            <a:endParaRPr lang="en-US"/>
          </a:p>
        </p:txBody>
      </p:sp>
      <p:sp>
        <p:nvSpPr>
          <p:cNvPr id="67" name="Freeform 64"/>
          <p:cNvSpPr>
            <a:spLocks/>
          </p:cNvSpPr>
          <p:nvPr/>
        </p:nvSpPr>
        <p:spPr bwMode="auto">
          <a:xfrm>
            <a:off x="7415701" y="1529531"/>
            <a:ext cx="488834" cy="779842"/>
          </a:xfrm>
          <a:custGeom>
            <a:avLst/>
            <a:gdLst>
              <a:gd name="T0" fmla="*/ 2147483647 w 296"/>
              <a:gd name="T1" fmla="*/ 2147483647 h 472"/>
              <a:gd name="T2" fmla="*/ 2147483647 w 296"/>
              <a:gd name="T3" fmla="*/ 2147483647 h 472"/>
              <a:gd name="T4" fmla="*/ 0 w 296"/>
              <a:gd name="T5" fmla="*/ 2147483647 h 472"/>
              <a:gd name="T6" fmla="*/ 2147483647 w 296"/>
              <a:gd name="T7" fmla="*/ 2147483647 h 472"/>
              <a:gd name="T8" fmla="*/ 2147483647 w 296"/>
              <a:gd name="T9" fmla="*/ 2147483647 h 472"/>
              <a:gd name="T10" fmla="*/ 2147483647 w 296"/>
              <a:gd name="T11" fmla="*/ 2147483647 h 472"/>
              <a:gd name="T12" fmla="*/ 2147483647 w 296"/>
              <a:gd name="T13" fmla="*/ 2147483647 h 472"/>
              <a:gd name="T14" fmla="*/ 2147483647 w 296"/>
              <a:gd name="T15" fmla="*/ 2147483647 h 472"/>
              <a:gd name="T16" fmla="*/ 2147483647 w 296"/>
              <a:gd name="T17" fmla="*/ 2147483647 h 472"/>
              <a:gd name="T18" fmla="*/ 2147483647 w 296"/>
              <a:gd name="T19" fmla="*/ 2147483647 h 472"/>
              <a:gd name="T20" fmla="*/ 2147483647 w 296"/>
              <a:gd name="T21" fmla="*/ 2147483647 h 472"/>
              <a:gd name="T22" fmla="*/ 2147483647 w 296"/>
              <a:gd name="T23" fmla="*/ 2147483647 h 472"/>
              <a:gd name="T24" fmla="*/ 2147483647 w 296"/>
              <a:gd name="T25" fmla="*/ 2147483647 h 472"/>
              <a:gd name="T26" fmla="*/ 2147483647 w 296"/>
              <a:gd name="T27" fmla="*/ 2147483647 h 472"/>
              <a:gd name="T28" fmla="*/ 2147483647 w 296"/>
              <a:gd name="T29" fmla="*/ 2147483647 h 472"/>
              <a:gd name="T30" fmla="*/ 2147483647 w 296"/>
              <a:gd name="T31" fmla="*/ 2147483647 h 472"/>
              <a:gd name="T32" fmla="*/ 2147483647 w 296"/>
              <a:gd name="T33" fmla="*/ 0 h 472"/>
              <a:gd name="T34" fmla="*/ 2147483647 w 296"/>
              <a:gd name="T35" fmla="*/ 2147483647 h 472"/>
              <a:gd name="T36" fmla="*/ 2147483647 w 296"/>
              <a:gd name="T37" fmla="*/ 2147483647 h 472"/>
              <a:gd name="T38" fmla="*/ 2147483647 w 296"/>
              <a:gd name="T39" fmla="*/ 2147483647 h 472"/>
              <a:gd name="T40" fmla="*/ 2147483647 w 296"/>
              <a:gd name="T41" fmla="*/ 2147483647 h 472"/>
              <a:gd name="T42" fmla="*/ 2147483647 w 296"/>
              <a:gd name="T43" fmla="*/ 2147483647 h 472"/>
              <a:gd name="T44" fmla="*/ 2147483647 w 296"/>
              <a:gd name="T45" fmla="*/ 2147483647 h 472"/>
              <a:gd name="T46" fmla="*/ 2147483647 w 296"/>
              <a:gd name="T47" fmla="*/ 2147483647 h 472"/>
              <a:gd name="T48" fmla="*/ 2147483647 w 296"/>
              <a:gd name="T49" fmla="*/ 2147483647 h 472"/>
              <a:gd name="T50" fmla="*/ 2147483647 w 296"/>
              <a:gd name="T51" fmla="*/ 2147483647 h 472"/>
              <a:gd name="T52" fmla="*/ 2147483647 w 296"/>
              <a:gd name="T53" fmla="*/ 2147483647 h 472"/>
              <a:gd name="T54" fmla="*/ 2147483647 w 296"/>
              <a:gd name="T55" fmla="*/ 2147483647 h 472"/>
              <a:gd name="T56" fmla="*/ 2147483647 w 296"/>
              <a:gd name="T57" fmla="*/ 2147483647 h 472"/>
              <a:gd name="T58" fmla="*/ 2147483647 w 296"/>
              <a:gd name="T59" fmla="*/ 2147483647 h 472"/>
              <a:gd name="T60" fmla="*/ 2147483647 w 296"/>
              <a:gd name="T61" fmla="*/ 2147483647 h 472"/>
              <a:gd name="T62" fmla="*/ 2147483647 w 296"/>
              <a:gd name="T63" fmla="*/ 2147483647 h 472"/>
              <a:gd name="T64" fmla="*/ 2147483647 w 296"/>
              <a:gd name="T65" fmla="*/ 2147483647 h 472"/>
              <a:gd name="T66" fmla="*/ 2147483647 w 296"/>
              <a:gd name="T67" fmla="*/ 2147483647 h 472"/>
              <a:gd name="T68" fmla="*/ 2147483647 w 296"/>
              <a:gd name="T69" fmla="*/ 2147483647 h 472"/>
              <a:gd name="T70" fmla="*/ 2147483647 w 296"/>
              <a:gd name="T71" fmla="*/ 2147483647 h 472"/>
              <a:gd name="T72" fmla="*/ 2147483647 w 296"/>
              <a:gd name="T73" fmla="*/ 2147483647 h 472"/>
              <a:gd name="T74" fmla="*/ 2147483647 w 296"/>
              <a:gd name="T75" fmla="*/ 2147483647 h 472"/>
              <a:gd name="T76" fmla="*/ 2147483647 w 296"/>
              <a:gd name="T77" fmla="*/ 2147483647 h 472"/>
              <a:gd name="T78" fmla="*/ 2147483647 w 296"/>
              <a:gd name="T79" fmla="*/ 2147483647 h 472"/>
              <a:gd name="T80" fmla="*/ 2147483647 w 296"/>
              <a:gd name="T81" fmla="*/ 2147483647 h 472"/>
              <a:gd name="T82" fmla="*/ 2147483647 w 296"/>
              <a:gd name="T83" fmla="*/ 2147483647 h 472"/>
              <a:gd name="T84" fmla="*/ 2147483647 w 296"/>
              <a:gd name="T85" fmla="*/ 2147483647 h 472"/>
              <a:gd name="T86" fmla="*/ 2147483647 w 296"/>
              <a:gd name="T87" fmla="*/ 2147483647 h 472"/>
              <a:gd name="T88" fmla="*/ 2147483647 w 296"/>
              <a:gd name="T89" fmla="*/ 2147483647 h 472"/>
              <a:gd name="T90" fmla="*/ 2147483647 w 296"/>
              <a:gd name="T91" fmla="*/ 2147483647 h 472"/>
              <a:gd name="T92" fmla="*/ 2147483647 w 296"/>
              <a:gd name="T93" fmla="*/ 2147483647 h 472"/>
              <a:gd name="T94" fmla="*/ 2147483647 w 296"/>
              <a:gd name="T95" fmla="*/ 2147483647 h 472"/>
              <a:gd name="T96" fmla="*/ 2147483647 w 296"/>
              <a:gd name="T97" fmla="*/ 2147483647 h 472"/>
              <a:gd name="T98" fmla="*/ 2147483647 w 296"/>
              <a:gd name="T99" fmla="*/ 2147483647 h 472"/>
              <a:gd name="T100" fmla="*/ 2147483647 w 296"/>
              <a:gd name="T101" fmla="*/ 2147483647 h 472"/>
              <a:gd name="T102" fmla="*/ 2147483647 w 296"/>
              <a:gd name="T103" fmla="*/ 2147483647 h 472"/>
              <a:gd name="T104" fmla="*/ 2147483647 w 296"/>
              <a:gd name="T105" fmla="*/ 2147483647 h 472"/>
              <a:gd name="T106" fmla="*/ 2147483647 w 296"/>
              <a:gd name="T107" fmla="*/ 2147483647 h 472"/>
              <a:gd name="T108" fmla="*/ 2147483647 w 296"/>
              <a:gd name="T109" fmla="*/ 2147483647 h 472"/>
              <a:gd name="T110" fmla="*/ 2147483647 w 296"/>
              <a:gd name="T111" fmla="*/ 2147483647 h 472"/>
              <a:gd name="T112" fmla="*/ 2147483647 w 296"/>
              <a:gd name="T113" fmla="*/ 2147483647 h 472"/>
              <a:gd name="T114" fmla="*/ 2147483647 w 296"/>
              <a:gd name="T115" fmla="*/ 2147483647 h 472"/>
              <a:gd name="T116" fmla="*/ 2147483647 w 296"/>
              <a:gd name="T117" fmla="*/ 2147483647 h 472"/>
              <a:gd name="T118" fmla="*/ 2147483647 w 296"/>
              <a:gd name="T119" fmla="*/ 2147483647 h 47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96"/>
              <a:gd name="T181" fmla="*/ 0 h 472"/>
              <a:gd name="T182" fmla="*/ 296 w 296"/>
              <a:gd name="T183" fmla="*/ 472 h 47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96" h="472">
                <a:moveTo>
                  <a:pt x="80" y="464"/>
                </a:moveTo>
                <a:lnTo>
                  <a:pt x="80" y="464"/>
                </a:lnTo>
                <a:lnTo>
                  <a:pt x="80" y="456"/>
                </a:lnTo>
                <a:lnTo>
                  <a:pt x="72" y="448"/>
                </a:lnTo>
                <a:lnTo>
                  <a:pt x="64" y="448"/>
                </a:lnTo>
                <a:lnTo>
                  <a:pt x="56" y="440"/>
                </a:lnTo>
                <a:lnTo>
                  <a:pt x="8" y="264"/>
                </a:lnTo>
                <a:lnTo>
                  <a:pt x="0" y="264"/>
                </a:lnTo>
                <a:lnTo>
                  <a:pt x="0" y="248"/>
                </a:lnTo>
                <a:lnTo>
                  <a:pt x="8" y="248"/>
                </a:lnTo>
                <a:lnTo>
                  <a:pt x="16" y="256"/>
                </a:lnTo>
                <a:lnTo>
                  <a:pt x="16" y="240"/>
                </a:lnTo>
                <a:lnTo>
                  <a:pt x="24" y="240"/>
                </a:lnTo>
                <a:lnTo>
                  <a:pt x="24" y="232"/>
                </a:lnTo>
                <a:lnTo>
                  <a:pt x="24" y="216"/>
                </a:lnTo>
                <a:lnTo>
                  <a:pt x="40" y="200"/>
                </a:lnTo>
                <a:lnTo>
                  <a:pt x="32" y="200"/>
                </a:lnTo>
                <a:lnTo>
                  <a:pt x="32" y="192"/>
                </a:lnTo>
                <a:lnTo>
                  <a:pt x="40" y="184"/>
                </a:lnTo>
                <a:lnTo>
                  <a:pt x="40" y="176"/>
                </a:lnTo>
                <a:lnTo>
                  <a:pt x="32" y="160"/>
                </a:lnTo>
                <a:lnTo>
                  <a:pt x="32" y="136"/>
                </a:lnTo>
                <a:lnTo>
                  <a:pt x="40" y="136"/>
                </a:lnTo>
                <a:lnTo>
                  <a:pt x="40" y="120"/>
                </a:lnTo>
                <a:lnTo>
                  <a:pt x="40" y="88"/>
                </a:lnTo>
                <a:lnTo>
                  <a:pt x="48" y="80"/>
                </a:lnTo>
                <a:lnTo>
                  <a:pt x="64" y="16"/>
                </a:lnTo>
                <a:lnTo>
                  <a:pt x="72" y="8"/>
                </a:lnTo>
                <a:lnTo>
                  <a:pt x="80" y="8"/>
                </a:lnTo>
                <a:lnTo>
                  <a:pt x="88" y="32"/>
                </a:lnTo>
                <a:lnTo>
                  <a:pt x="96" y="32"/>
                </a:lnTo>
                <a:lnTo>
                  <a:pt x="104" y="24"/>
                </a:lnTo>
                <a:lnTo>
                  <a:pt x="120" y="8"/>
                </a:lnTo>
                <a:lnTo>
                  <a:pt x="128" y="8"/>
                </a:lnTo>
                <a:lnTo>
                  <a:pt x="128" y="0"/>
                </a:lnTo>
                <a:lnTo>
                  <a:pt x="136" y="0"/>
                </a:lnTo>
                <a:lnTo>
                  <a:pt x="144" y="8"/>
                </a:lnTo>
                <a:lnTo>
                  <a:pt x="168" y="16"/>
                </a:lnTo>
                <a:lnTo>
                  <a:pt x="176" y="24"/>
                </a:lnTo>
                <a:lnTo>
                  <a:pt x="208" y="136"/>
                </a:lnTo>
                <a:lnTo>
                  <a:pt x="208" y="144"/>
                </a:lnTo>
                <a:lnTo>
                  <a:pt x="224" y="160"/>
                </a:lnTo>
                <a:lnTo>
                  <a:pt x="240" y="160"/>
                </a:lnTo>
                <a:lnTo>
                  <a:pt x="240" y="176"/>
                </a:lnTo>
                <a:lnTo>
                  <a:pt x="248" y="184"/>
                </a:lnTo>
                <a:lnTo>
                  <a:pt x="256" y="200"/>
                </a:lnTo>
                <a:lnTo>
                  <a:pt x="264" y="200"/>
                </a:lnTo>
                <a:lnTo>
                  <a:pt x="264" y="192"/>
                </a:lnTo>
                <a:lnTo>
                  <a:pt x="280" y="208"/>
                </a:lnTo>
                <a:lnTo>
                  <a:pt x="288" y="208"/>
                </a:lnTo>
                <a:lnTo>
                  <a:pt x="280" y="216"/>
                </a:lnTo>
                <a:lnTo>
                  <a:pt x="288" y="224"/>
                </a:lnTo>
                <a:lnTo>
                  <a:pt x="296" y="216"/>
                </a:lnTo>
                <a:lnTo>
                  <a:pt x="296" y="224"/>
                </a:lnTo>
                <a:lnTo>
                  <a:pt x="288" y="240"/>
                </a:lnTo>
                <a:lnTo>
                  <a:pt x="280" y="248"/>
                </a:lnTo>
                <a:lnTo>
                  <a:pt x="272" y="240"/>
                </a:lnTo>
                <a:lnTo>
                  <a:pt x="272" y="248"/>
                </a:lnTo>
                <a:lnTo>
                  <a:pt x="272" y="256"/>
                </a:lnTo>
                <a:lnTo>
                  <a:pt x="264" y="248"/>
                </a:lnTo>
                <a:lnTo>
                  <a:pt x="264" y="256"/>
                </a:lnTo>
                <a:lnTo>
                  <a:pt x="264" y="264"/>
                </a:lnTo>
                <a:lnTo>
                  <a:pt x="248" y="264"/>
                </a:lnTo>
                <a:lnTo>
                  <a:pt x="248" y="272"/>
                </a:lnTo>
                <a:lnTo>
                  <a:pt x="248" y="280"/>
                </a:lnTo>
                <a:lnTo>
                  <a:pt x="240" y="288"/>
                </a:lnTo>
                <a:lnTo>
                  <a:pt x="232" y="296"/>
                </a:lnTo>
                <a:lnTo>
                  <a:pt x="232" y="288"/>
                </a:lnTo>
                <a:lnTo>
                  <a:pt x="232" y="280"/>
                </a:lnTo>
                <a:lnTo>
                  <a:pt x="224" y="272"/>
                </a:lnTo>
                <a:lnTo>
                  <a:pt x="216" y="272"/>
                </a:lnTo>
                <a:lnTo>
                  <a:pt x="216" y="280"/>
                </a:lnTo>
                <a:lnTo>
                  <a:pt x="216" y="288"/>
                </a:lnTo>
                <a:lnTo>
                  <a:pt x="208" y="288"/>
                </a:lnTo>
                <a:lnTo>
                  <a:pt x="200" y="296"/>
                </a:lnTo>
                <a:lnTo>
                  <a:pt x="200" y="304"/>
                </a:lnTo>
                <a:lnTo>
                  <a:pt x="184" y="304"/>
                </a:lnTo>
                <a:lnTo>
                  <a:pt x="192" y="296"/>
                </a:lnTo>
                <a:lnTo>
                  <a:pt x="184" y="296"/>
                </a:lnTo>
                <a:lnTo>
                  <a:pt x="176" y="288"/>
                </a:lnTo>
                <a:lnTo>
                  <a:pt x="176" y="296"/>
                </a:lnTo>
                <a:lnTo>
                  <a:pt x="176" y="312"/>
                </a:lnTo>
                <a:lnTo>
                  <a:pt x="176" y="336"/>
                </a:lnTo>
                <a:lnTo>
                  <a:pt x="168" y="344"/>
                </a:lnTo>
                <a:lnTo>
                  <a:pt x="168" y="360"/>
                </a:lnTo>
                <a:lnTo>
                  <a:pt x="160" y="352"/>
                </a:lnTo>
                <a:lnTo>
                  <a:pt x="152" y="352"/>
                </a:lnTo>
                <a:lnTo>
                  <a:pt x="152" y="368"/>
                </a:lnTo>
                <a:lnTo>
                  <a:pt x="144" y="368"/>
                </a:lnTo>
                <a:lnTo>
                  <a:pt x="136" y="368"/>
                </a:lnTo>
                <a:lnTo>
                  <a:pt x="128" y="360"/>
                </a:lnTo>
                <a:lnTo>
                  <a:pt x="128" y="368"/>
                </a:lnTo>
                <a:lnTo>
                  <a:pt x="128" y="384"/>
                </a:lnTo>
                <a:lnTo>
                  <a:pt x="128" y="392"/>
                </a:lnTo>
                <a:lnTo>
                  <a:pt x="128" y="384"/>
                </a:lnTo>
                <a:lnTo>
                  <a:pt x="128" y="376"/>
                </a:lnTo>
                <a:lnTo>
                  <a:pt x="120" y="376"/>
                </a:lnTo>
                <a:lnTo>
                  <a:pt x="112" y="384"/>
                </a:lnTo>
                <a:lnTo>
                  <a:pt x="104" y="392"/>
                </a:lnTo>
                <a:lnTo>
                  <a:pt x="104" y="408"/>
                </a:lnTo>
                <a:lnTo>
                  <a:pt x="104" y="416"/>
                </a:lnTo>
                <a:lnTo>
                  <a:pt x="96" y="416"/>
                </a:lnTo>
                <a:lnTo>
                  <a:pt x="96" y="424"/>
                </a:lnTo>
                <a:lnTo>
                  <a:pt x="104" y="432"/>
                </a:lnTo>
                <a:lnTo>
                  <a:pt x="88" y="440"/>
                </a:lnTo>
                <a:lnTo>
                  <a:pt x="88" y="464"/>
                </a:lnTo>
                <a:lnTo>
                  <a:pt x="80" y="472"/>
                </a:lnTo>
                <a:lnTo>
                  <a:pt x="80" y="464"/>
                </a:lnTo>
                <a:close/>
              </a:path>
            </a:pathLst>
          </a:custGeom>
          <a:solidFill>
            <a:schemeClr val="tx2">
              <a:lumMod val="20000"/>
              <a:lumOff val="80000"/>
            </a:schemeClr>
          </a:solidFill>
          <a:ln w="6350">
            <a:solidFill>
              <a:srgbClr val="000000"/>
            </a:solidFill>
            <a:round/>
            <a:headEnd/>
            <a:tailEnd/>
          </a:ln>
        </p:spPr>
        <p:txBody>
          <a:bodyPr/>
          <a:lstStyle/>
          <a:p>
            <a:endParaRPr lang="en-US"/>
          </a:p>
        </p:txBody>
      </p:sp>
      <p:sp>
        <p:nvSpPr>
          <p:cNvPr id="68" name="Freeform 65"/>
          <p:cNvSpPr>
            <a:spLocks/>
          </p:cNvSpPr>
          <p:nvPr/>
        </p:nvSpPr>
        <p:spPr bwMode="auto">
          <a:xfrm>
            <a:off x="7269481" y="2349512"/>
            <a:ext cx="437226" cy="223631"/>
          </a:xfrm>
          <a:custGeom>
            <a:avLst/>
            <a:gdLst>
              <a:gd name="T0" fmla="*/ 0 w 264"/>
              <a:gd name="T1" fmla="*/ 2147483647 h 136"/>
              <a:gd name="T2" fmla="*/ 0 w 264"/>
              <a:gd name="T3" fmla="*/ 2147483647 h 136"/>
              <a:gd name="T4" fmla="*/ 2147483647 w 264"/>
              <a:gd name="T5" fmla="*/ 2147483647 h 136"/>
              <a:gd name="T6" fmla="*/ 2147483647 w 264"/>
              <a:gd name="T7" fmla="*/ 2147483647 h 136"/>
              <a:gd name="T8" fmla="*/ 2147483647 w 264"/>
              <a:gd name="T9" fmla="*/ 0 h 136"/>
              <a:gd name="T10" fmla="*/ 2147483647 w 264"/>
              <a:gd name="T11" fmla="*/ 0 h 136"/>
              <a:gd name="T12" fmla="*/ 2147483647 w 264"/>
              <a:gd name="T13" fmla="*/ 2147483647 h 136"/>
              <a:gd name="T14" fmla="*/ 2147483647 w 264"/>
              <a:gd name="T15" fmla="*/ 2147483647 h 136"/>
              <a:gd name="T16" fmla="*/ 2147483647 w 264"/>
              <a:gd name="T17" fmla="*/ 2147483647 h 136"/>
              <a:gd name="T18" fmla="*/ 2147483647 w 264"/>
              <a:gd name="T19" fmla="*/ 2147483647 h 136"/>
              <a:gd name="T20" fmla="*/ 2147483647 w 264"/>
              <a:gd name="T21" fmla="*/ 2147483647 h 136"/>
              <a:gd name="T22" fmla="*/ 2147483647 w 264"/>
              <a:gd name="T23" fmla="*/ 2147483647 h 136"/>
              <a:gd name="T24" fmla="*/ 2147483647 w 264"/>
              <a:gd name="T25" fmla="*/ 2147483647 h 136"/>
              <a:gd name="T26" fmla="*/ 2147483647 w 264"/>
              <a:gd name="T27" fmla="*/ 2147483647 h 136"/>
              <a:gd name="T28" fmla="*/ 2147483647 w 264"/>
              <a:gd name="T29" fmla="*/ 2147483647 h 136"/>
              <a:gd name="T30" fmla="*/ 2147483647 w 264"/>
              <a:gd name="T31" fmla="*/ 2147483647 h 136"/>
              <a:gd name="T32" fmla="*/ 2147483647 w 264"/>
              <a:gd name="T33" fmla="*/ 2147483647 h 136"/>
              <a:gd name="T34" fmla="*/ 2147483647 w 264"/>
              <a:gd name="T35" fmla="*/ 2147483647 h 136"/>
              <a:gd name="T36" fmla="*/ 2147483647 w 264"/>
              <a:gd name="T37" fmla="*/ 2147483647 h 136"/>
              <a:gd name="T38" fmla="*/ 2147483647 w 264"/>
              <a:gd name="T39" fmla="*/ 2147483647 h 136"/>
              <a:gd name="T40" fmla="*/ 2147483647 w 264"/>
              <a:gd name="T41" fmla="*/ 2147483647 h 136"/>
              <a:gd name="T42" fmla="*/ 2147483647 w 264"/>
              <a:gd name="T43" fmla="*/ 2147483647 h 136"/>
              <a:gd name="T44" fmla="*/ 2147483647 w 264"/>
              <a:gd name="T45" fmla="*/ 2147483647 h 136"/>
              <a:gd name="T46" fmla="*/ 2147483647 w 264"/>
              <a:gd name="T47" fmla="*/ 2147483647 h 136"/>
              <a:gd name="T48" fmla="*/ 2147483647 w 264"/>
              <a:gd name="T49" fmla="*/ 2147483647 h 136"/>
              <a:gd name="T50" fmla="*/ 2147483647 w 264"/>
              <a:gd name="T51" fmla="*/ 2147483647 h 136"/>
              <a:gd name="T52" fmla="*/ 2147483647 w 264"/>
              <a:gd name="T53" fmla="*/ 2147483647 h 136"/>
              <a:gd name="T54" fmla="*/ 2147483647 w 264"/>
              <a:gd name="T55" fmla="*/ 2147483647 h 136"/>
              <a:gd name="T56" fmla="*/ 2147483647 w 264"/>
              <a:gd name="T57" fmla="*/ 2147483647 h 136"/>
              <a:gd name="T58" fmla="*/ 2147483647 w 264"/>
              <a:gd name="T59" fmla="*/ 2147483647 h 136"/>
              <a:gd name="T60" fmla="*/ 2147483647 w 264"/>
              <a:gd name="T61" fmla="*/ 2147483647 h 136"/>
              <a:gd name="T62" fmla="*/ 2147483647 w 264"/>
              <a:gd name="T63" fmla="*/ 2147483647 h 136"/>
              <a:gd name="T64" fmla="*/ 2147483647 w 264"/>
              <a:gd name="T65" fmla="*/ 2147483647 h 136"/>
              <a:gd name="T66" fmla="*/ 2147483647 w 264"/>
              <a:gd name="T67" fmla="*/ 2147483647 h 136"/>
              <a:gd name="T68" fmla="*/ 2147483647 w 264"/>
              <a:gd name="T69" fmla="*/ 2147483647 h 136"/>
              <a:gd name="T70" fmla="*/ 2147483647 w 264"/>
              <a:gd name="T71" fmla="*/ 2147483647 h 136"/>
              <a:gd name="T72" fmla="*/ 2147483647 w 264"/>
              <a:gd name="T73" fmla="*/ 2147483647 h 136"/>
              <a:gd name="T74" fmla="*/ 2147483647 w 264"/>
              <a:gd name="T75" fmla="*/ 2147483647 h 136"/>
              <a:gd name="T76" fmla="*/ 2147483647 w 264"/>
              <a:gd name="T77" fmla="*/ 2147483647 h 136"/>
              <a:gd name="T78" fmla="*/ 2147483647 w 264"/>
              <a:gd name="T79" fmla="*/ 2147483647 h 136"/>
              <a:gd name="T80" fmla="*/ 2147483647 w 264"/>
              <a:gd name="T81" fmla="*/ 2147483647 h 136"/>
              <a:gd name="T82" fmla="*/ 2147483647 w 264"/>
              <a:gd name="T83" fmla="*/ 2147483647 h 136"/>
              <a:gd name="T84" fmla="*/ 2147483647 w 264"/>
              <a:gd name="T85" fmla="*/ 2147483647 h 136"/>
              <a:gd name="T86" fmla="*/ 2147483647 w 264"/>
              <a:gd name="T87" fmla="*/ 2147483647 h 136"/>
              <a:gd name="T88" fmla="*/ 2147483647 w 264"/>
              <a:gd name="T89" fmla="*/ 2147483647 h 136"/>
              <a:gd name="T90" fmla="*/ 2147483647 w 264"/>
              <a:gd name="T91" fmla="*/ 2147483647 h 136"/>
              <a:gd name="T92" fmla="*/ 2147483647 w 264"/>
              <a:gd name="T93" fmla="*/ 2147483647 h 136"/>
              <a:gd name="T94" fmla="*/ 2147483647 w 264"/>
              <a:gd name="T95" fmla="*/ 2147483647 h 136"/>
              <a:gd name="T96" fmla="*/ 2147483647 w 264"/>
              <a:gd name="T97" fmla="*/ 2147483647 h 136"/>
              <a:gd name="T98" fmla="*/ 0 w 264"/>
              <a:gd name="T99" fmla="*/ 2147483647 h 1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64"/>
              <a:gd name="T151" fmla="*/ 0 h 136"/>
              <a:gd name="T152" fmla="*/ 264 w 264"/>
              <a:gd name="T153" fmla="*/ 136 h 1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64" h="136">
                <a:moveTo>
                  <a:pt x="0" y="128"/>
                </a:moveTo>
                <a:lnTo>
                  <a:pt x="0" y="128"/>
                </a:lnTo>
                <a:lnTo>
                  <a:pt x="0" y="56"/>
                </a:lnTo>
                <a:lnTo>
                  <a:pt x="56" y="40"/>
                </a:lnTo>
                <a:lnTo>
                  <a:pt x="136" y="24"/>
                </a:lnTo>
                <a:lnTo>
                  <a:pt x="144" y="16"/>
                </a:lnTo>
                <a:lnTo>
                  <a:pt x="144" y="8"/>
                </a:lnTo>
                <a:lnTo>
                  <a:pt x="152" y="0"/>
                </a:lnTo>
                <a:lnTo>
                  <a:pt x="168" y="0"/>
                </a:lnTo>
                <a:lnTo>
                  <a:pt x="168" y="8"/>
                </a:lnTo>
                <a:lnTo>
                  <a:pt x="184" y="16"/>
                </a:lnTo>
                <a:lnTo>
                  <a:pt x="192" y="16"/>
                </a:lnTo>
                <a:lnTo>
                  <a:pt x="184" y="24"/>
                </a:lnTo>
                <a:lnTo>
                  <a:pt x="176" y="24"/>
                </a:lnTo>
                <a:lnTo>
                  <a:pt x="176" y="32"/>
                </a:lnTo>
                <a:lnTo>
                  <a:pt x="176" y="40"/>
                </a:lnTo>
                <a:lnTo>
                  <a:pt x="168" y="48"/>
                </a:lnTo>
                <a:lnTo>
                  <a:pt x="168" y="56"/>
                </a:lnTo>
                <a:lnTo>
                  <a:pt x="184" y="56"/>
                </a:lnTo>
                <a:lnTo>
                  <a:pt x="192" y="56"/>
                </a:lnTo>
                <a:lnTo>
                  <a:pt x="200" y="64"/>
                </a:lnTo>
                <a:lnTo>
                  <a:pt x="208" y="64"/>
                </a:lnTo>
                <a:lnTo>
                  <a:pt x="208" y="72"/>
                </a:lnTo>
                <a:lnTo>
                  <a:pt x="208" y="80"/>
                </a:lnTo>
                <a:lnTo>
                  <a:pt x="216" y="80"/>
                </a:lnTo>
                <a:lnTo>
                  <a:pt x="216" y="88"/>
                </a:lnTo>
                <a:lnTo>
                  <a:pt x="224" y="96"/>
                </a:lnTo>
                <a:lnTo>
                  <a:pt x="248" y="96"/>
                </a:lnTo>
                <a:lnTo>
                  <a:pt x="256" y="88"/>
                </a:lnTo>
                <a:lnTo>
                  <a:pt x="256" y="80"/>
                </a:lnTo>
                <a:lnTo>
                  <a:pt x="248" y="72"/>
                </a:lnTo>
                <a:lnTo>
                  <a:pt x="248" y="64"/>
                </a:lnTo>
                <a:lnTo>
                  <a:pt x="240" y="64"/>
                </a:lnTo>
                <a:lnTo>
                  <a:pt x="232" y="64"/>
                </a:lnTo>
                <a:lnTo>
                  <a:pt x="240" y="56"/>
                </a:lnTo>
                <a:lnTo>
                  <a:pt x="248" y="56"/>
                </a:lnTo>
                <a:lnTo>
                  <a:pt x="264" y="72"/>
                </a:lnTo>
                <a:lnTo>
                  <a:pt x="264" y="88"/>
                </a:lnTo>
                <a:lnTo>
                  <a:pt x="264" y="96"/>
                </a:lnTo>
                <a:lnTo>
                  <a:pt x="256" y="96"/>
                </a:lnTo>
                <a:lnTo>
                  <a:pt x="248" y="104"/>
                </a:lnTo>
                <a:lnTo>
                  <a:pt x="240" y="104"/>
                </a:lnTo>
                <a:lnTo>
                  <a:pt x="232" y="112"/>
                </a:lnTo>
                <a:lnTo>
                  <a:pt x="232" y="120"/>
                </a:lnTo>
                <a:lnTo>
                  <a:pt x="224" y="128"/>
                </a:lnTo>
                <a:lnTo>
                  <a:pt x="216" y="120"/>
                </a:lnTo>
                <a:lnTo>
                  <a:pt x="216" y="112"/>
                </a:lnTo>
                <a:lnTo>
                  <a:pt x="216" y="104"/>
                </a:lnTo>
                <a:lnTo>
                  <a:pt x="208" y="104"/>
                </a:lnTo>
                <a:lnTo>
                  <a:pt x="208" y="120"/>
                </a:lnTo>
                <a:lnTo>
                  <a:pt x="208" y="112"/>
                </a:lnTo>
                <a:lnTo>
                  <a:pt x="200" y="120"/>
                </a:lnTo>
                <a:lnTo>
                  <a:pt x="200" y="136"/>
                </a:lnTo>
                <a:lnTo>
                  <a:pt x="184" y="136"/>
                </a:lnTo>
                <a:lnTo>
                  <a:pt x="184" y="120"/>
                </a:lnTo>
                <a:lnTo>
                  <a:pt x="176" y="120"/>
                </a:lnTo>
                <a:lnTo>
                  <a:pt x="168" y="112"/>
                </a:lnTo>
                <a:lnTo>
                  <a:pt x="160" y="104"/>
                </a:lnTo>
                <a:lnTo>
                  <a:pt x="152" y="88"/>
                </a:lnTo>
                <a:lnTo>
                  <a:pt x="128" y="96"/>
                </a:lnTo>
                <a:lnTo>
                  <a:pt x="56" y="112"/>
                </a:lnTo>
                <a:lnTo>
                  <a:pt x="56" y="120"/>
                </a:lnTo>
                <a:lnTo>
                  <a:pt x="56" y="112"/>
                </a:lnTo>
                <a:lnTo>
                  <a:pt x="0" y="128"/>
                </a:lnTo>
                <a:close/>
              </a:path>
            </a:pathLst>
          </a:custGeom>
          <a:solidFill>
            <a:schemeClr val="tx2">
              <a:lumMod val="40000"/>
              <a:lumOff val="60000"/>
            </a:schemeClr>
          </a:solidFill>
          <a:ln w="6350">
            <a:solidFill>
              <a:srgbClr val="000000"/>
            </a:solidFill>
            <a:round/>
            <a:headEnd/>
            <a:tailEnd/>
          </a:ln>
        </p:spPr>
        <p:txBody>
          <a:bodyPr/>
          <a:lstStyle/>
          <a:p>
            <a:endParaRPr lang="en-US"/>
          </a:p>
        </p:txBody>
      </p:sp>
      <p:sp>
        <p:nvSpPr>
          <p:cNvPr id="69" name="Freeform 66"/>
          <p:cNvSpPr>
            <a:spLocks/>
          </p:cNvSpPr>
          <p:nvPr/>
        </p:nvSpPr>
        <p:spPr bwMode="auto">
          <a:xfrm>
            <a:off x="7269481" y="2507201"/>
            <a:ext cx="237967" cy="225064"/>
          </a:xfrm>
          <a:custGeom>
            <a:avLst/>
            <a:gdLst>
              <a:gd name="T0" fmla="*/ 2147483647 w 144"/>
              <a:gd name="T1" fmla="*/ 2147483647 h 136"/>
              <a:gd name="T2" fmla="*/ 2147483647 w 144"/>
              <a:gd name="T3" fmla="*/ 2147483647 h 136"/>
              <a:gd name="T4" fmla="*/ 2147483647 w 144"/>
              <a:gd name="T5" fmla="*/ 2147483647 h 136"/>
              <a:gd name="T6" fmla="*/ 2147483647 w 144"/>
              <a:gd name="T7" fmla="*/ 2147483647 h 136"/>
              <a:gd name="T8" fmla="*/ 2147483647 w 144"/>
              <a:gd name="T9" fmla="*/ 2147483647 h 136"/>
              <a:gd name="T10" fmla="*/ 2147483647 w 144"/>
              <a:gd name="T11" fmla="*/ 2147483647 h 136"/>
              <a:gd name="T12" fmla="*/ 2147483647 w 144"/>
              <a:gd name="T13" fmla="*/ 2147483647 h 136"/>
              <a:gd name="T14" fmla="*/ 2147483647 w 144"/>
              <a:gd name="T15" fmla="*/ 2147483647 h 136"/>
              <a:gd name="T16" fmla="*/ 2147483647 w 144"/>
              <a:gd name="T17" fmla="*/ 2147483647 h 136"/>
              <a:gd name="T18" fmla="*/ 2147483647 w 144"/>
              <a:gd name="T19" fmla="*/ 2147483647 h 136"/>
              <a:gd name="T20" fmla="*/ 2147483647 w 144"/>
              <a:gd name="T21" fmla="*/ 2147483647 h 136"/>
              <a:gd name="T22" fmla="*/ 2147483647 w 144"/>
              <a:gd name="T23" fmla="*/ 2147483647 h 136"/>
              <a:gd name="T24" fmla="*/ 2147483647 w 144"/>
              <a:gd name="T25" fmla="*/ 2147483647 h 136"/>
              <a:gd name="T26" fmla="*/ 2147483647 w 144"/>
              <a:gd name="T27" fmla="*/ 2147483647 h 136"/>
              <a:gd name="T28" fmla="*/ 2147483647 w 144"/>
              <a:gd name="T29" fmla="*/ 2147483647 h 136"/>
              <a:gd name="T30" fmla="*/ 0 w 144"/>
              <a:gd name="T31" fmla="*/ 2147483647 h 136"/>
              <a:gd name="T32" fmla="*/ 0 w 144"/>
              <a:gd name="T33" fmla="*/ 2147483647 h 136"/>
              <a:gd name="T34" fmla="*/ 2147483647 w 144"/>
              <a:gd name="T35" fmla="*/ 2147483647 h 136"/>
              <a:gd name="T36" fmla="*/ 2147483647 w 144"/>
              <a:gd name="T37" fmla="*/ 2147483647 h 136"/>
              <a:gd name="T38" fmla="*/ 2147483647 w 144"/>
              <a:gd name="T39" fmla="*/ 2147483647 h 136"/>
              <a:gd name="T40" fmla="*/ 2147483647 w 144"/>
              <a:gd name="T41" fmla="*/ 2147483647 h 136"/>
              <a:gd name="T42" fmla="*/ 2147483647 w 144"/>
              <a:gd name="T43" fmla="*/ 2147483647 h 136"/>
              <a:gd name="T44" fmla="*/ 2147483647 w 144"/>
              <a:gd name="T45" fmla="*/ 2147483647 h 136"/>
              <a:gd name="T46" fmla="*/ 2147483647 w 144"/>
              <a:gd name="T47" fmla="*/ 0 h 136"/>
              <a:gd name="T48" fmla="*/ 2147483647 w 144"/>
              <a:gd name="T49" fmla="*/ 0 h 136"/>
              <a:gd name="T50" fmla="*/ 2147483647 w 144"/>
              <a:gd name="T51" fmla="*/ 0 h 136"/>
              <a:gd name="T52" fmla="*/ 2147483647 w 144"/>
              <a:gd name="T53" fmla="*/ 2147483647 h 136"/>
              <a:gd name="T54" fmla="*/ 2147483647 w 144"/>
              <a:gd name="T55" fmla="*/ 2147483647 h 136"/>
              <a:gd name="T56" fmla="*/ 2147483647 w 144"/>
              <a:gd name="T57" fmla="*/ 2147483647 h 136"/>
              <a:gd name="T58" fmla="*/ 2147483647 w 144"/>
              <a:gd name="T59" fmla="*/ 2147483647 h 136"/>
              <a:gd name="T60" fmla="*/ 2147483647 w 144"/>
              <a:gd name="T61" fmla="*/ 2147483647 h 136"/>
              <a:gd name="T62" fmla="*/ 2147483647 w 144"/>
              <a:gd name="T63" fmla="*/ 2147483647 h 136"/>
              <a:gd name="T64" fmla="*/ 2147483647 w 144"/>
              <a:gd name="T65" fmla="*/ 2147483647 h 136"/>
              <a:gd name="T66" fmla="*/ 2147483647 w 144"/>
              <a:gd name="T67" fmla="*/ 2147483647 h 1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4"/>
              <a:gd name="T103" fmla="*/ 0 h 136"/>
              <a:gd name="T104" fmla="*/ 144 w 144"/>
              <a:gd name="T105" fmla="*/ 136 h 1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4" h="136">
                <a:moveTo>
                  <a:pt x="104" y="88"/>
                </a:moveTo>
                <a:lnTo>
                  <a:pt x="88" y="96"/>
                </a:lnTo>
                <a:lnTo>
                  <a:pt x="64" y="96"/>
                </a:lnTo>
                <a:lnTo>
                  <a:pt x="40" y="112"/>
                </a:lnTo>
                <a:lnTo>
                  <a:pt x="24" y="136"/>
                </a:lnTo>
                <a:lnTo>
                  <a:pt x="16" y="136"/>
                </a:lnTo>
                <a:lnTo>
                  <a:pt x="8" y="128"/>
                </a:lnTo>
                <a:lnTo>
                  <a:pt x="24" y="112"/>
                </a:lnTo>
                <a:lnTo>
                  <a:pt x="16" y="104"/>
                </a:lnTo>
                <a:lnTo>
                  <a:pt x="0" y="32"/>
                </a:lnTo>
                <a:lnTo>
                  <a:pt x="56" y="16"/>
                </a:lnTo>
                <a:lnTo>
                  <a:pt x="56" y="24"/>
                </a:lnTo>
                <a:lnTo>
                  <a:pt x="56" y="16"/>
                </a:lnTo>
                <a:lnTo>
                  <a:pt x="128" y="0"/>
                </a:lnTo>
                <a:lnTo>
                  <a:pt x="144" y="56"/>
                </a:lnTo>
                <a:lnTo>
                  <a:pt x="136" y="64"/>
                </a:lnTo>
                <a:lnTo>
                  <a:pt x="136" y="72"/>
                </a:lnTo>
                <a:lnTo>
                  <a:pt x="104" y="88"/>
                </a:lnTo>
                <a:close/>
              </a:path>
            </a:pathLst>
          </a:custGeom>
          <a:solidFill>
            <a:schemeClr val="tx2">
              <a:lumMod val="40000"/>
              <a:lumOff val="60000"/>
            </a:schemeClr>
          </a:solidFill>
          <a:ln w="6350">
            <a:solidFill>
              <a:srgbClr val="000000"/>
            </a:solidFill>
            <a:round/>
            <a:headEnd/>
            <a:tailEnd/>
          </a:ln>
        </p:spPr>
        <p:txBody>
          <a:bodyPr/>
          <a:lstStyle/>
          <a:p>
            <a:endParaRPr lang="en-US"/>
          </a:p>
        </p:txBody>
      </p:sp>
      <p:sp>
        <p:nvSpPr>
          <p:cNvPr id="70" name="Freeform 67"/>
          <p:cNvSpPr>
            <a:spLocks/>
          </p:cNvSpPr>
          <p:nvPr/>
        </p:nvSpPr>
        <p:spPr bwMode="auto">
          <a:xfrm>
            <a:off x="7111792" y="2706461"/>
            <a:ext cx="170590" cy="395655"/>
          </a:xfrm>
          <a:custGeom>
            <a:avLst/>
            <a:gdLst>
              <a:gd name="T0" fmla="*/ 2147483647 w 104"/>
              <a:gd name="T1" fmla="*/ 2147483647 h 240"/>
              <a:gd name="T2" fmla="*/ 2147483647 w 104"/>
              <a:gd name="T3" fmla="*/ 2147483647 h 240"/>
              <a:gd name="T4" fmla="*/ 2147483647 w 104"/>
              <a:gd name="T5" fmla="*/ 2147483647 h 240"/>
              <a:gd name="T6" fmla="*/ 2147483647 w 104"/>
              <a:gd name="T7" fmla="*/ 2147483647 h 240"/>
              <a:gd name="T8" fmla="*/ 0 w 104"/>
              <a:gd name="T9" fmla="*/ 2147483647 h 240"/>
              <a:gd name="T10" fmla="*/ 2147483647 w 104"/>
              <a:gd name="T11" fmla="*/ 2147483647 h 240"/>
              <a:gd name="T12" fmla="*/ 2147483647 w 104"/>
              <a:gd name="T13" fmla="*/ 2147483647 h 240"/>
              <a:gd name="T14" fmla="*/ 0 w 104"/>
              <a:gd name="T15" fmla="*/ 2147483647 h 240"/>
              <a:gd name="T16" fmla="*/ 2147483647 w 104"/>
              <a:gd name="T17" fmla="*/ 2147483647 h 240"/>
              <a:gd name="T18" fmla="*/ 2147483647 w 104"/>
              <a:gd name="T19" fmla="*/ 0 h 240"/>
              <a:gd name="T20" fmla="*/ 2147483647 w 104"/>
              <a:gd name="T21" fmla="*/ 2147483647 h 240"/>
              <a:gd name="T22" fmla="*/ 2147483647 w 104"/>
              <a:gd name="T23" fmla="*/ 2147483647 h 240"/>
              <a:gd name="T24" fmla="*/ 2147483647 w 104"/>
              <a:gd name="T25" fmla="*/ 2147483647 h 240"/>
              <a:gd name="T26" fmla="*/ 2147483647 w 104"/>
              <a:gd name="T27" fmla="*/ 2147483647 h 240"/>
              <a:gd name="T28" fmla="*/ 2147483647 w 104"/>
              <a:gd name="T29" fmla="*/ 2147483647 h 240"/>
              <a:gd name="T30" fmla="*/ 2147483647 w 104"/>
              <a:gd name="T31" fmla="*/ 2147483647 h 240"/>
              <a:gd name="T32" fmla="*/ 2147483647 w 104"/>
              <a:gd name="T33" fmla="*/ 2147483647 h 240"/>
              <a:gd name="T34" fmla="*/ 2147483647 w 104"/>
              <a:gd name="T35" fmla="*/ 2147483647 h 240"/>
              <a:gd name="T36" fmla="*/ 2147483647 w 104"/>
              <a:gd name="T37" fmla="*/ 2147483647 h 240"/>
              <a:gd name="T38" fmla="*/ 2147483647 w 104"/>
              <a:gd name="T39" fmla="*/ 2147483647 h 240"/>
              <a:gd name="T40" fmla="*/ 2147483647 w 104"/>
              <a:gd name="T41" fmla="*/ 2147483647 h 240"/>
              <a:gd name="T42" fmla="*/ 2147483647 w 104"/>
              <a:gd name="T43" fmla="*/ 2147483647 h 240"/>
              <a:gd name="T44" fmla="*/ 2147483647 w 104"/>
              <a:gd name="T45" fmla="*/ 2147483647 h 240"/>
              <a:gd name="T46" fmla="*/ 2147483647 w 104"/>
              <a:gd name="T47" fmla="*/ 2147483647 h 240"/>
              <a:gd name="T48" fmla="*/ 2147483647 w 104"/>
              <a:gd name="T49" fmla="*/ 2147483647 h 240"/>
              <a:gd name="T50" fmla="*/ 2147483647 w 104"/>
              <a:gd name="T51" fmla="*/ 2147483647 h 240"/>
              <a:gd name="T52" fmla="*/ 2147483647 w 104"/>
              <a:gd name="T53" fmla="*/ 2147483647 h 240"/>
              <a:gd name="T54" fmla="*/ 2147483647 w 104"/>
              <a:gd name="T55" fmla="*/ 2147483647 h 240"/>
              <a:gd name="T56" fmla="*/ 2147483647 w 104"/>
              <a:gd name="T57" fmla="*/ 2147483647 h 240"/>
              <a:gd name="T58" fmla="*/ 2147483647 w 104"/>
              <a:gd name="T59" fmla="*/ 2147483647 h 240"/>
              <a:gd name="T60" fmla="*/ 2147483647 w 104"/>
              <a:gd name="T61" fmla="*/ 2147483647 h 240"/>
              <a:gd name="T62" fmla="*/ 2147483647 w 104"/>
              <a:gd name="T63" fmla="*/ 2147483647 h 240"/>
              <a:gd name="T64" fmla="*/ 2147483647 w 104"/>
              <a:gd name="T65" fmla="*/ 2147483647 h 240"/>
              <a:gd name="T66" fmla="*/ 2147483647 w 104"/>
              <a:gd name="T67" fmla="*/ 2147483647 h 240"/>
              <a:gd name="T68" fmla="*/ 2147483647 w 104"/>
              <a:gd name="T69" fmla="*/ 2147483647 h 240"/>
              <a:gd name="T70" fmla="*/ 2147483647 w 104"/>
              <a:gd name="T71" fmla="*/ 2147483647 h 240"/>
              <a:gd name="T72" fmla="*/ 2147483647 w 104"/>
              <a:gd name="T73" fmla="*/ 2147483647 h 240"/>
              <a:gd name="T74" fmla="*/ 2147483647 w 104"/>
              <a:gd name="T75" fmla="*/ 2147483647 h 240"/>
              <a:gd name="T76" fmla="*/ 2147483647 w 104"/>
              <a:gd name="T77" fmla="*/ 2147483647 h 240"/>
              <a:gd name="T78" fmla="*/ 2147483647 w 104"/>
              <a:gd name="T79" fmla="*/ 2147483647 h 240"/>
              <a:gd name="T80" fmla="*/ 2147483647 w 104"/>
              <a:gd name="T81" fmla="*/ 2147483647 h 240"/>
              <a:gd name="T82" fmla="*/ 2147483647 w 104"/>
              <a:gd name="T83" fmla="*/ 2147483647 h 240"/>
              <a:gd name="T84" fmla="*/ 0 w 104"/>
              <a:gd name="T85" fmla="*/ 2147483647 h 240"/>
              <a:gd name="T86" fmla="*/ 2147483647 w 104"/>
              <a:gd name="T87" fmla="*/ 2147483647 h 240"/>
              <a:gd name="T88" fmla="*/ 2147483647 w 104"/>
              <a:gd name="T89" fmla="*/ 2147483647 h 240"/>
              <a:gd name="T90" fmla="*/ 2147483647 w 104"/>
              <a:gd name="T91" fmla="*/ 2147483647 h 240"/>
              <a:gd name="T92" fmla="*/ 2147483647 w 104"/>
              <a:gd name="T93" fmla="*/ 2147483647 h 24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4"/>
              <a:gd name="T142" fmla="*/ 0 h 240"/>
              <a:gd name="T143" fmla="*/ 104 w 104"/>
              <a:gd name="T144" fmla="*/ 240 h 24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4" h="240">
                <a:moveTo>
                  <a:pt x="24" y="152"/>
                </a:moveTo>
                <a:lnTo>
                  <a:pt x="24" y="152"/>
                </a:lnTo>
                <a:lnTo>
                  <a:pt x="24" y="144"/>
                </a:lnTo>
                <a:lnTo>
                  <a:pt x="40" y="128"/>
                </a:lnTo>
                <a:lnTo>
                  <a:pt x="48" y="120"/>
                </a:lnTo>
                <a:lnTo>
                  <a:pt x="48" y="112"/>
                </a:lnTo>
                <a:lnTo>
                  <a:pt x="16" y="88"/>
                </a:lnTo>
                <a:lnTo>
                  <a:pt x="0" y="80"/>
                </a:lnTo>
                <a:lnTo>
                  <a:pt x="0" y="64"/>
                </a:lnTo>
                <a:lnTo>
                  <a:pt x="8" y="64"/>
                </a:lnTo>
                <a:lnTo>
                  <a:pt x="8" y="56"/>
                </a:lnTo>
                <a:lnTo>
                  <a:pt x="0" y="40"/>
                </a:lnTo>
                <a:lnTo>
                  <a:pt x="16" y="24"/>
                </a:lnTo>
                <a:lnTo>
                  <a:pt x="16" y="8"/>
                </a:lnTo>
                <a:lnTo>
                  <a:pt x="24" y="0"/>
                </a:lnTo>
                <a:lnTo>
                  <a:pt x="96" y="24"/>
                </a:lnTo>
                <a:lnTo>
                  <a:pt x="96" y="48"/>
                </a:lnTo>
                <a:lnTo>
                  <a:pt x="88" y="56"/>
                </a:lnTo>
                <a:lnTo>
                  <a:pt x="88" y="64"/>
                </a:lnTo>
                <a:lnTo>
                  <a:pt x="88" y="72"/>
                </a:lnTo>
                <a:lnTo>
                  <a:pt x="80" y="80"/>
                </a:lnTo>
                <a:lnTo>
                  <a:pt x="96" y="80"/>
                </a:lnTo>
                <a:lnTo>
                  <a:pt x="96" y="72"/>
                </a:lnTo>
                <a:lnTo>
                  <a:pt x="104" y="80"/>
                </a:lnTo>
                <a:lnTo>
                  <a:pt x="104" y="104"/>
                </a:lnTo>
                <a:lnTo>
                  <a:pt x="104" y="112"/>
                </a:lnTo>
                <a:lnTo>
                  <a:pt x="104" y="120"/>
                </a:lnTo>
                <a:lnTo>
                  <a:pt x="104" y="128"/>
                </a:lnTo>
                <a:lnTo>
                  <a:pt x="104" y="144"/>
                </a:lnTo>
                <a:lnTo>
                  <a:pt x="104" y="128"/>
                </a:lnTo>
                <a:lnTo>
                  <a:pt x="104" y="120"/>
                </a:lnTo>
                <a:lnTo>
                  <a:pt x="96" y="120"/>
                </a:lnTo>
                <a:lnTo>
                  <a:pt x="96" y="128"/>
                </a:lnTo>
                <a:lnTo>
                  <a:pt x="96" y="136"/>
                </a:lnTo>
                <a:lnTo>
                  <a:pt x="96" y="152"/>
                </a:lnTo>
                <a:lnTo>
                  <a:pt x="104" y="160"/>
                </a:lnTo>
                <a:lnTo>
                  <a:pt x="96" y="168"/>
                </a:lnTo>
                <a:lnTo>
                  <a:pt x="88" y="176"/>
                </a:lnTo>
                <a:lnTo>
                  <a:pt x="88" y="184"/>
                </a:lnTo>
                <a:lnTo>
                  <a:pt x="80" y="200"/>
                </a:lnTo>
                <a:lnTo>
                  <a:pt x="80" y="208"/>
                </a:lnTo>
                <a:lnTo>
                  <a:pt x="72" y="224"/>
                </a:lnTo>
                <a:lnTo>
                  <a:pt x="72" y="232"/>
                </a:lnTo>
                <a:lnTo>
                  <a:pt x="64" y="240"/>
                </a:lnTo>
                <a:lnTo>
                  <a:pt x="56" y="240"/>
                </a:lnTo>
                <a:lnTo>
                  <a:pt x="56" y="232"/>
                </a:lnTo>
                <a:lnTo>
                  <a:pt x="64" y="224"/>
                </a:lnTo>
                <a:lnTo>
                  <a:pt x="56" y="216"/>
                </a:lnTo>
                <a:lnTo>
                  <a:pt x="48" y="224"/>
                </a:lnTo>
                <a:lnTo>
                  <a:pt x="40" y="224"/>
                </a:lnTo>
                <a:lnTo>
                  <a:pt x="32" y="216"/>
                </a:lnTo>
                <a:lnTo>
                  <a:pt x="24" y="216"/>
                </a:lnTo>
                <a:lnTo>
                  <a:pt x="16" y="208"/>
                </a:lnTo>
                <a:lnTo>
                  <a:pt x="8" y="200"/>
                </a:lnTo>
                <a:lnTo>
                  <a:pt x="8" y="192"/>
                </a:lnTo>
                <a:lnTo>
                  <a:pt x="0" y="192"/>
                </a:lnTo>
                <a:lnTo>
                  <a:pt x="0" y="184"/>
                </a:lnTo>
                <a:lnTo>
                  <a:pt x="0" y="176"/>
                </a:lnTo>
                <a:lnTo>
                  <a:pt x="8" y="176"/>
                </a:lnTo>
                <a:lnTo>
                  <a:pt x="8" y="168"/>
                </a:lnTo>
                <a:lnTo>
                  <a:pt x="24" y="152"/>
                </a:lnTo>
                <a:close/>
              </a:path>
            </a:pathLst>
          </a:custGeom>
          <a:solidFill>
            <a:schemeClr val="tx2">
              <a:lumMod val="40000"/>
              <a:lumOff val="60000"/>
            </a:schemeClr>
          </a:solidFill>
          <a:ln w="6350">
            <a:solidFill>
              <a:srgbClr val="000000"/>
            </a:solidFill>
            <a:round/>
            <a:headEnd/>
            <a:tailEnd/>
          </a:ln>
        </p:spPr>
        <p:txBody>
          <a:bodyPr/>
          <a:lstStyle/>
          <a:p>
            <a:endParaRPr lang="en-US"/>
          </a:p>
        </p:txBody>
      </p:sp>
      <p:sp>
        <p:nvSpPr>
          <p:cNvPr id="71" name="Freeform 68"/>
          <p:cNvSpPr>
            <a:spLocks/>
          </p:cNvSpPr>
          <p:nvPr/>
        </p:nvSpPr>
        <p:spPr bwMode="auto">
          <a:xfrm>
            <a:off x="7084555" y="2970231"/>
            <a:ext cx="131885" cy="237967"/>
          </a:xfrm>
          <a:custGeom>
            <a:avLst/>
            <a:gdLst>
              <a:gd name="T0" fmla="*/ 2147483647 w 80"/>
              <a:gd name="T1" fmla="*/ 2147483647 h 144"/>
              <a:gd name="T2" fmla="*/ 2147483647 w 80"/>
              <a:gd name="T3" fmla="*/ 2147483647 h 144"/>
              <a:gd name="T4" fmla="*/ 2147483647 w 80"/>
              <a:gd name="T5" fmla="*/ 2147483647 h 144"/>
              <a:gd name="T6" fmla="*/ 2147483647 w 80"/>
              <a:gd name="T7" fmla="*/ 2147483647 h 144"/>
              <a:gd name="T8" fmla="*/ 2147483647 w 80"/>
              <a:gd name="T9" fmla="*/ 2147483647 h 144"/>
              <a:gd name="T10" fmla="*/ 2147483647 w 80"/>
              <a:gd name="T11" fmla="*/ 2147483647 h 144"/>
              <a:gd name="T12" fmla="*/ 2147483647 w 80"/>
              <a:gd name="T13" fmla="*/ 2147483647 h 144"/>
              <a:gd name="T14" fmla="*/ 2147483647 w 80"/>
              <a:gd name="T15" fmla="*/ 2147483647 h 144"/>
              <a:gd name="T16" fmla="*/ 2147483647 w 80"/>
              <a:gd name="T17" fmla="*/ 2147483647 h 144"/>
              <a:gd name="T18" fmla="*/ 2147483647 w 80"/>
              <a:gd name="T19" fmla="*/ 2147483647 h 144"/>
              <a:gd name="T20" fmla="*/ 2147483647 w 80"/>
              <a:gd name="T21" fmla="*/ 2147483647 h 144"/>
              <a:gd name="T22" fmla="*/ 2147483647 w 80"/>
              <a:gd name="T23" fmla="*/ 2147483647 h 144"/>
              <a:gd name="T24" fmla="*/ 2147483647 w 80"/>
              <a:gd name="T25" fmla="*/ 2147483647 h 144"/>
              <a:gd name="T26" fmla="*/ 2147483647 w 80"/>
              <a:gd name="T27" fmla="*/ 2147483647 h 144"/>
              <a:gd name="T28" fmla="*/ 2147483647 w 80"/>
              <a:gd name="T29" fmla="*/ 2147483647 h 144"/>
              <a:gd name="T30" fmla="*/ 2147483647 w 80"/>
              <a:gd name="T31" fmla="*/ 2147483647 h 144"/>
              <a:gd name="T32" fmla="*/ 2147483647 w 80"/>
              <a:gd name="T33" fmla="*/ 2147483647 h 144"/>
              <a:gd name="T34" fmla="*/ 2147483647 w 80"/>
              <a:gd name="T35" fmla="*/ 2147483647 h 144"/>
              <a:gd name="T36" fmla="*/ 2147483647 w 80"/>
              <a:gd name="T37" fmla="*/ 2147483647 h 144"/>
              <a:gd name="T38" fmla="*/ 2147483647 w 80"/>
              <a:gd name="T39" fmla="*/ 2147483647 h 144"/>
              <a:gd name="T40" fmla="*/ 2147483647 w 80"/>
              <a:gd name="T41" fmla="*/ 2147483647 h 144"/>
              <a:gd name="T42" fmla="*/ 2147483647 w 80"/>
              <a:gd name="T43" fmla="*/ 2147483647 h 144"/>
              <a:gd name="T44" fmla="*/ 2147483647 w 80"/>
              <a:gd name="T45" fmla="*/ 2147483647 h 144"/>
              <a:gd name="T46" fmla="*/ 2147483647 w 80"/>
              <a:gd name="T47" fmla="*/ 2147483647 h 144"/>
              <a:gd name="T48" fmla="*/ 2147483647 w 80"/>
              <a:gd name="T49" fmla="*/ 2147483647 h 144"/>
              <a:gd name="T50" fmla="*/ 2147483647 w 80"/>
              <a:gd name="T51" fmla="*/ 2147483647 h 144"/>
              <a:gd name="T52" fmla="*/ 2147483647 w 80"/>
              <a:gd name="T53" fmla="*/ 2147483647 h 144"/>
              <a:gd name="T54" fmla="*/ 2147483647 w 80"/>
              <a:gd name="T55" fmla="*/ 2147483647 h 144"/>
              <a:gd name="T56" fmla="*/ 2147483647 w 80"/>
              <a:gd name="T57" fmla="*/ 2147483647 h 144"/>
              <a:gd name="T58" fmla="*/ 2147483647 w 80"/>
              <a:gd name="T59" fmla="*/ 2147483647 h 144"/>
              <a:gd name="T60" fmla="*/ 2147483647 w 80"/>
              <a:gd name="T61" fmla="*/ 2147483647 h 144"/>
              <a:gd name="T62" fmla="*/ 2147483647 w 80"/>
              <a:gd name="T63" fmla="*/ 2147483647 h 144"/>
              <a:gd name="T64" fmla="*/ 2147483647 w 80"/>
              <a:gd name="T65" fmla="*/ 2147483647 h 144"/>
              <a:gd name="T66" fmla="*/ 2147483647 w 80"/>
              <a:gd name="T67" fmla="*/ 2147483647 h 144"/>
              <a:gd name="T68" fmla="*/ 2147483647 w 80"/>
              <a:gd name="T69" fmla="*/ 2147483647 h 144"/>
              <a:gd name="T70" fmla="*/ 2147483647 w 80"/>
              <a:gd name="T71" fmla="*/ 2147483647 h 144"/>
              <a:gd name="T72" fmla="*/ 2147483647 w 80"/>
              <a:gd name="T73" fmla="*/ 2147483647 h 144"/>
              <a:gd name="T74" fmla="*/ 2147483647 w 80"/>
              <a:gd name="T75" fmla="*/ 2147483647 h 144"/>
              <a:gd name="T76" fmla="*/ 2147483647 w 80"/>
              <a:gd name="T77" fmla="*/ 2147483647 h 144"/>
              <a:gd name="T78" fmla="*/ 2147483647 w 80"/>
              <a:gd name="T79" fmla="*/ 2147483647 h 144"/>
              <a:gd name="T80" fmla="*/ 2147483647 w 80"/>
              <a:gd name="T81" fmla="*/ 2147483647 h 144"/>
              <a:gd name="T82" fmla="*/ 0 w 80"/>
              <a:gd name="T83" fmla="*/ 2147483647 h 144"/>
              <a:gd name="T84" fmla="*/ 0 w 80"/>
              <a:gd name="T85" fmla="*/ 2147483647 h 144"/>
              <a:gd name="T86" fmla="*/ 0 w 80"/>
              <a:gd name="T87" fmla="*/ 0 h 144"/>
              <a:gd name="T88" fmla="*/ 2147483647 w 80"/>
              <a:gd name="T89" fmla="*/ 0 h 144"/>
              <a:gd name="T90" fmla="*/ 2147483647 w 80"/>
              <a:gd name="T91" fmla="*/ 2147483647 h 144"/>
              <a:gd name="T92" fmla="*/ 2147483647 w 80"/>
              <a:gd name="T93" fmla="*/ 2147483647 h 144"/>
              <a:gd name="T94" fmla="*/ 2147483647 w 80"/>
              <a:gd name="T95" fmla="*/ 2147483647 h 144"/>
              <a:gd name="T96" fmla="*/ 2147483647 w 80"/>
              <a:gd name="T97" fmla="*/ 2147483647 h 14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0"/>
              <a:gd name="T148" fmla="*/ 0 h 144"/>
              <a:gd name="T149" fmla="*/ 80 w 80"/>
              <a:gd name="T150" fmla="*/ 144 h 14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0" h="144">
                <a:moveTo>
                  <a:pt x="16" y="16"/>
                </a:moveTo>
                <a:lnTo>
                  <a:pt x="16" y="24"/>
                </a:lnTo>
                <a:lnTo>
                  <a:pt x="16" y="32"/>
                </a:lnTo>
                <a:lnTo>
                  <a:pt x="16" y="40"/>
                </a:lnTo>
                <a:lnTo>
                  <a:pt x="24" y="56"/>
                </a:lnTo>
                <a:lnTo>
                  <a:pt x="40" y="56"/>
                </a:lnTo>
                <a:lnTo>
                  <a:pt x="40" y="72"/>
                </a:lnTo>
                <a:lnTo>
                  <a:pt x="40" y="80"/>
                </a:lnTo>
                <a:lnTo>
                  <a:pt x="48" y="88"/>
                </a:lnTo>
                <a:lnTo>
                  <a:pt x="48" y="96"/>
                </a:lnTo>
                <a:lnTo>
                  <a:pt x="56" y="96"/>
                </a:lnTo>
                <a:lnTo>
                  <a:pt x="64" y="104"/>
                </a:lnTo>
                <a:lnTo>
                  <a:pt x="72" y="104"/>
                </a:lnTo>
                <a:lnTo>
                  <a:pt x="72" y="112"/>
                </a:lnTo>
                <a:lnTo>
                  <a:pt x="64" y="112"/>
                </a:lnTo>
                <a:lnTo>
                  <a:pt x="64" y="120"/>
                </a:lnTo>
                <a:lnTo>
                  <a:pt x="64" y="128"/>
                </a:lnTo>
                <a:lnTo>
                  <a:pt x="72" y="120"/>
                </a:lnTo>
                <a:lnTo>
                  <a:pt x="80" y="120"/>
                </a:lnTo>
                <a:lnTo>
                  <a:pt x="80" y="128"/>
                </a:lnTo>
                <a:lnTo>
                  <a:pt x="80" y="136"/>
                </a:lnTo>
                <a:lnTo>
                  <a:pt x="32" y="144"/>
                </a:lnTo>
                <a:lnTo>
                  <a:pt x="0" y="16"/>
                </a:lnTo>
                <a:lnTo>
                  <a:pt x="0" y="24"/>
                </a:lnTo>
                <a:lnTo>
                  <a:pt x="0" y="0"/>
                </a:lnTo>
                <a:lnTo>
                  <a:pt x="16" y="0"/>
                </a:lnTo>
                <a:lnTo>
                  <a:pt x="24" y="8"/>
                </a:lnTo>
                <a:lnTo>
                  <a:pt x="16" y="8"/>
                </a:lnTo>
                <a:lnTo>
                  <a:pt x="16" y="16"/>
                </a:lnTo>
                <a:close/>
              </a:path>
            </a:pathLst>
          </a:custGeom>
          <a:solidFill>
            <a:schemeClr val="tx2">
              <a:lumMod val="40000"/>
              <a:lumOff val="60000"/>
            </a:schemeClr>
          </a:solidFill>
          <a:ln w="6350">
            <a:solidFill>
              <a:srgbClr val="000000"/>
            </a:solidFill>
            <a:round/>
            <a:headEnd/>
            <a:tailEnd/>
          </a:ln>
        </p:spPr>
        <p:txBody>
          <a:bodyPr/>
          <a:lstStyle/>
          <a:p>
            <a:endParaRPr lang="en-US"/>
          </a:p>
        </p:txBody>
      </p:sp>
      <p:sp>
        <p:nvSpPr>
          <p:cNvPr id="72" name="Freeform 69"/>
          <p:cNvSpPr>
            <a:spLocks/>
          </p:cNvSpPr>
          <p:nvPr/>
        </p:nvSpPr>
        <p:spPr bwMode="auto">
          <a:xfrm>
            <a:off x="5299807" y="3658327"/>
            <a:ext cx="1123889" cy="395655"/>
          </a:xfrm>
          <a:custGeom>
            <a:avLst/>
            <a:gdLst>
              <a:gd name="T0" fmla="*/ 2147483647 w 680"/>
              <a:gd name="T1" fmla="*/ 0 h 240"/>
              <a:gd name="T2" fmla="*/ 2147483647 w 680"/>
              <a:gd name="T3" fmla="*/ 0 h 240"/>
              <a:gd name="T4" fmla="*/ 2147483647 w 680"/>
              <a:gd name="T5" fmla="*/ 2147483647 h 240"/>
              <a:gd name="T6" fmla="*/ 2147483647 w 680"/>
              <a:gd name="T7" fmla="*/ 2147483647 h 240"/>
              <a:gd name="T8" fmla="*/ 2147483647 w 680"/>
              <a:gd name="T9" fmla="*/ 2147483647 h 240"/>
              <a:gd name="T10" fmla="*/ 2147483647 w 680"/>
              <a:gd name="T11" fmla="*/ 2147483647 h 240"/>
              <a:gd name="T12" fmla="*/ 2147483647 w 680"/>
              <a:gd name="T13" fmla="*/ 2147483647 h 240"/>
              <a:gd name="T14" fmla="*/ 2147483647 w 680"/>
              <a:gd name="T15" fmla="*/ 2147483647 h 240"/>
              <a:gd name="T16" fmla="*/ 2147483647 w 680"/>
              <a:gd name="T17" fmla="*/ 2147483647 h 240"/>
              <a:gd name="T18" fmla="*/ 2147483647 w 680"/>
              <a:gd name="T19" fmla="*/ 2147483647 h 240"/>
              <a:gd name="T20" fmla="*/ 2147483647 w 680"/>
              <a:gd name="T21" fmla="*/ 2147483647 h 240"/>
              <a:gd name="T22" fmla="*/ 2147483647 w 680"/>
              <a:gd name="T23" fmla="*/ 2147483647 h 240"/>
              <a:gd name="T24" fmla="*/ 2147483647 w 680"/>
              <a:gd name="T25" fmla="*/ 2147483647 h 240"/>
              <a:gd name="T26" fmla="*/ 2147483647 w 680"/>
              <a:gd name="T27" fmla="*/ 2147483647 h 240"/>
              <a:gd name="T28" fmla="*/ 2147483647 w 680"/>
              <a:gd name="T29" fmla="*/ 2147483647 h 240"/>
              <a:gd name="T30" fmla="*/ 2147483647 w 680"/>
              <a:gd name="T31" fmla="*/ 2147483647 h 240"/>
              <a:gd name="T32" fmla="*/ 2147483647 w 680"/>
              <a:gd name="T33" fmla="*/ 2147483647 h 240"/>
              <a:gd name="T34" fmla="*/ 2147483647 w 680"/>
              <a:gd name="T35" fmla="*/ 2147483647 h 240"/>
              <a:gd name="T36" fmla="*/ 0 w 680"/>
              <a:gd name="T37" fmla="*/ 2147483647 h 240"/>
              <a:gd name="T38" fmla="*/ 0 w 680"/>
              <a:gd name="T39" fmla="*/ 2147483647 h 240"/>
              <a:gd name="T40" fmla="*/ 2147483647 w 680"/>
              <a:gd name="T41" fmla="*/ 2147483647 h 240"/>
              <a:gd name="T42" fmla="*/ 2147483647 w 680"/>
              <a:gd name="T43" fmla="*/ 2147483647 h 240"/>
              <a:gd name="T44" fmla="*/ 2147483647 w 680"/>
              <a:gd name="T45" fmla="*/ 2147483647 h 240"/>
              <a:gd name="T46" fmla="*/ 2147483647 w 680"/>
              <a:gd name="T47" fmla="*/ 2147483647 h 240"/>
              <a:gd name="T48" fmla="*/ 2147483647 w 680"/>
              <a:gd name="T49" fmla="*/ 2147483647 h 240"/>
              <a:gd name="T50" fmla="*/ 2147483647 w 680"/>
              <a:gd name="T51" fmla="*/ 2147483647 h 240"/>
              <a:gd name="T52" fmla="*/ 2147483647 w 680"/>
              <a:gd name="T53" fmla="*/ 2147483647 h 240"/>
              <a:gd name="T54" fmla="*/ 2147483647 w 680"/>
              <a:gd name="T55" fmla="*/ 2147483647 h 240"/>
              <a:gd name="T56" fmla="*/ 2147483647 w 680"/>
              <a:gd name="T57" fmla="*/ 2147483647 h 240"/>
              <a:gd name="T58" fmla="*/ 2147483647 w 680"/>
              <a:gd name="T59" fmla="*/ 2147483647 h 240"/>
              <a:gd name="T60" fmla="*/ 2147483647 w 680"/>
              <a:gd name="T61" fmla="*/ 2147483647 h 240"/>
              <a:gd name="T62" fmla="*/ 2147483647 w 680"/>
              <a:gd name="T63" fmla="*/ 2147483647 h 240"/>
              <a:gd name="T64" fmla="*/ 2147483647 w 680"/>
              <a:gd name="T65" fmla="*/ 2147483647 h 240"/>
              <a:gd name="T66" fmla="*/ 2147483647 w 680"/>
              <a:gd name="T67" fmla="*/ 2147483647 h 240"/>
              <a:gd name="T68" fmla="*/ 2147483647 w 680"/>
              <a:gd name="T69" fmla="*/ 2147483647 h 240"/>
              <a:gd name="T70" fmla="*/ 2147483647 w 680"/>
              <a:gd name="T71" fmla="*/ 2147483647 h 240"/>
              <a:gd name="T72" fmla="*/ 2147483647 w 680"/>
              <a:gd name="T73" fmla="*/ 2147483647 h 240"/>
              <a:gd name="T74" fmla="*/ 2147483647 w 680"/>
              <a:gd name="T75" fmla="*/ 2147483647 h 240"/>
              <a:gd name="T76" fmla="*/ 2147483647 w 680"/>
              <a:gd name="T77" fmla="*/ 2147483647 h 240"/>
              <a:gd name="T78" fmla="*/ 2147483647 w 680"/>
              <a:gd name="T79" fmla="*/ 0 h 24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80"/>
              <a:gd name="T121" fmla="*/ 0 h 240"/>
              <a:gd name="T122" fmla="*/ 680 w 680"/>
              <a:gd name="T123" fmla="*/ 240 h 24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80" h="240">
                <a:moveTo>
                  <a:pt x="664" y="0"/>
                </a:moveTo>
                <a:lnTo>
                  <a:pt x="664" y="0"/>
                </a:lnTo>
                <a:lnTo>
                  <a:pt x="672" y="0"/>
                </a:lnTo>
                <a:lnTo>
                  <a:pt x="672" y="8"/>
                </a:lnTo>
                <a:lnTo>
                  <a:pt x="672" y="16"/>
                </a:lnTo>
                <a:lnTo>
                  <a:pt x="680" y="24"/>
                </a:lnTo>
                <a:lnTo>
                  <a:pt x="672" y="32"/>
                </a:lnTo>
                <a:lnTo>
                  <a:pt x="664" y="32"/>
                </a:lnTo>
                <a:lnTo>
                  <a:pt x="656" y="48"/>
                </a:lnTo>
                <a:lnTo>
                  <a:pt x="656" y="56"/>
                </a:lnTo>
                <a:lnTo>
                  <a:pt x="648" y="56"/>
                </a:lnTo>
                <a:lnTo>
                  <a:pt x="640" y="56"/>
                </a:lnTo>
                <a:lnTo>
                  <a:pt x="616" y="80"/>
                </a:lnTo>
                <a:lnTo>
                  <a:pt x="608" y="72"/>
                </a:lnTo>
                <a:lnTo>
                  <a:pt x="600" y="72"/>
                </a:lnTo>
                <a:lnTo>
                  <a:pt x="584" y="96"/>
                </a:lnTo>
                <a:lnTo>
                  <a:pt x="584" y="104"/>
                </a:lnTo>
                <a:lnTo>
                  <a:pt x="568" y="104"/>
                </a:lnTo>
                <a:lnTo>
                  <a:pt x="552" y="120"/>
                </a:lnTo>
                <a:lnTo>
                  <a:pt x="544" y="128"/>
                </a:lnTo>
                <a:lnTo>
                  <a:pt x="520" y="128"/>
                </a:lnTo>
                <a:lnTo>
                  <a:pt x="512" y="144"/>
                </a:lnTo>
                <a:lnTo>
                  <a:pt x="504" y="168"/>
                </a:lnTo>
                <a:lnTo>
                  <a:pt x="488" y="168"/>
                </a:lnTo>
                <a:lnTo>
                  <a:pt x="488" y="200"/>
                </a:lnTo>
                <a:lnTo>
                  <a:pt x="384" y="208"/>
                </a:lnTo>
                <a:lnTo>
                  <a:pt x="176" y="224"/>
                </a:lnTo>
                <a:lnTo>
                  <a:pt x="8" y="240"/>
                </a:lnTo>
                <a:lnTo>
                  <a:pt x="0" y="240"/>
                </a:lnTo>
                <a:lnTo>
                  <a:pt x="8" y="232"/>
                </a:lnTo>
                <a:lnTo>
                  <a:pt x="16" y="232"/>
                </a:lnTo>
                <a:lnTo>
                  <a:pt x="16" y="224"/>
                </a:lnTo>
                <a:lnTo>
                  <a:pt x="16" y="216"/>
                </a:lnTo>
                <a:lnTo>
                  <a:pt x="16" y="208"/>
                </a:lnTo>
                <a:lnTo>
                  <a:pt x="16" y="200"/>
                </a:lnTo>
                <a:lnTo>
                  <a:pt x="24" y="184"/>
                </a:lnTo>
                <a:lnTo>
                  <a:pt x="32" y="176"/>
                </a:lnTo>
                <a:lnTo>
                  <a:pt x="32" y="168"/>
                </a:lnTo>
                <a:lnTo>
                  <a:pt x="24" y="168"/>
                </a:lnTo>
                <a:lnTo>
                  <a:pt x="32" y="168"/>
                </a:lnTo>
                <a:lnTo>
                  <a:pt x="32" y="160"/>
                </a:lnTo>
                <a:lnTo>
                  <a:pt x="48" y="152"/>
                </a:lnTo>
                <a:lnTo>
                  <a:pt x="48" y="144"/>
                </a:lnTo>
                <a:lnTo>
                  <a:pt x="40" y="136"/>
                </a:lnTo>
                <a:lnTo>
                  <a:pt x="48" y="120"/>
                </a:lnTo>
                <a:lnTo>
                  <a:pt x="56" y="120"/>
                </a:lnTo>
                <a:lnTo>
                  <a:pt x="48" y="120"/>
                </a:lnTo>
                <a:lnTo>
                  <a:pt x="48" y="112"/>
                </a:lnTo>
                <a:lnTo>
                  <a:pt x="40" y="112"/>
                </a:lnTo>
                <a:lnTo>
                  <a:pt x="48" y="112"/>
                </a:lnTo>
                <a:lnTo>
                  <a:pt x="48" y="104"/>
                </a:lnTo>
                <a:lnTo>
                  <a:pt x="56" y="80"/>
                </a:lnTo>
                <a:lnTo>
                  <a:pt x="176" y="72"/>
                </a:lnTo>
                <a:lnTo>
                  <a:pt x="168" y="56"/>
                </a:lnTo>
                <a:lnTo>
                  <a:pt x="176" y="56"/>
                </a:lnTo>
                <a:lnTo>
                  <a:pt x="192" y="56"/>
                </a:lnTo>
                <a:lnTo>
                  <a:pt x="200" y="56"/>
                </a:lnTo>
                <a:lnTo>
                  <a:pt x="504" y="32"/>
                </a:lnTo>
                <a:lnTo>
                  <a:pt x="656" y="8"/>
                </a:lnTo>
                <a:lnTo>
                  <a:pt x="664" y="0"/>
                </a:lnTo>
                <a:close/>
              </a:path>
            </a:pathLst>
          </a:custGeom>
          <a:solidFill>
            <a:schemeClr val="tx2">
              <a:lumMod val="20000"/>
              <a:lumOff val="80000"/>
            </a:schemeClr>
          </a:solidFill>
          <a:ln w="6350">
            <a:solidFill>
              <a:srgbClr val="000000"/>
            </a:solidFill>
            <a:round/>
            <a:headEnd/>
            <a:tailEnd/>
          </a:ln>
        </p:spPr>
        <p:txBody>
          <a:bodyPr/>
          <a:lstStyle/>
          <a:p>
            <a:endParaRPr lang="en-US"/>
          </a:p>
        </p:txBody>
      </p:sp>
      <p:sp>
        <p:nvSpPr>
          <p:cNvPr id="73" name="Freeform 70"/>
          <p:cNvSpPr>
            <a:spLocks/>
          </p:cNvSpPr>
          <p:nvPr/>
        </p:nvSpPr>
        <p:spPr bwMode="auto">
          <a:xfrm>
            <a:off x="5140685" y="4028177"/>
            <a:ext cx="475933" cy="819980"/>
          </a:xfrm>
          <a:custGeom>
            <a:avLst/>
            <a:gdLst>
              <a:gd name="T0" fmla="*/ 2147483647 w 288"/>
              <a:gd name="T1" fmla="*/ 2147483647 h 496"/>
              <a:gd name="T2" fmla="*/ 2147483647 w 288"/>
              <a:gd name="T3" fmla="*/ 2147483647 h 496"/>
              <a:gd name="T4" fmla="*/ 2147483647 w 288"/>
              <a:gd name="T5" fmla="*/ 2147483647 h 496"/>
              <a:gd name="T6" fmla="*/ 2147483647 w 288"/>
              <a:gd name="T7" fmla="*/ 2147483647 h 496"/>
              <a:gd name="T8" fmla="*/ 2147483647 w 288"/>
              <a:gd name="T9" fmla="*/ 2147483647 h 496"/>
              <a:gd name="T10" fmla="*/ 2147483647 w 288"/>
              <a:gd name="T11" fmla="*/ 2147483647 h 496"/>
              <a:gd name="T12" fmla="*/ 2147483647 w 288"/>
              <a:gd name="T13" fmla="*/ 2147483647 h 496"/>
              <a:gd name="T14" fmla="*/ 2147483647 w 288"/>
              <a:gd name="T15" fmla="*/ 2147483647 h 496"/>
              <a:gd name="T16" fmla="*/ 2147483647 w 288"/>
              <a:gd name="T17" fmla="*/ 0 h 496"/>
              <a:gd name="T18" fmla="*/ 2147483647 w 288"/>
              <a:gd name="T19" fmla="*/ 2147483647 h 496"/>
              <a:gd name="T20" fmla="*/ 2147483647 w 288"/>
              <a:gd name="T21" fmla="*/ 2147483647 h 496"/>
              <a:gd name="T22" fmla="*/ 2147483647 w 288"/>
              <a:gd name="T23" fmla="*/ 2147483647 h 496"/>
              <a:gd name="T24" fmla="*/ 2147483647 w 288"/>
              <a:gd name="T25" fmla="*/ 2147483647 h 496"/>
              <a:gd name="T26" fmla="*/ 2147483647 w 288"/>
              <a:gd name="T27" fmla="*/ 2147483647 h 496"/>
              <a:gd name="T28" fmla="*/ 2147483647 w 288"/>
              <a:gd name="T29" fmla="*/ 2147483647 h 496"/>
              <a:gd name="T30" fmla="*/ 2147483647 w 288"/>
              <a:gd name="T31" fmla="*/ 2147483647 h 496"/>
              <a:gd name="T32" fmla="*/ 2147483647 w 288"/>
              <a:gd name="T33" fmla="*/ 2147483647 h 496"/>
              <a:gd name="T34" fmla="*/ 2147483647 w 288"/>
              <a:gd name="T35" fmla="*/ 2147483647 h 496"/>
              <a:gd name="T36" fmla="*/ 2147483647 w 288"/>
              <a:gd name="T37" fmla="*/ 2147483647 h 496"/>
              <a:gd name="T38" fmla="*/ 2147483647 w 288"/>
              <a:gd name="T39" fmla="*/ 2147483647 h 496"/>
              <a:gd name="T40" fmla="*/ 2147483647 w 288"/>
              <a:gd name="T41" fmla="*/ 2147483647 h 496"/>
              <a:gd name="T42" fmla="*/ 2147483647 w 288"/>
              <a:gd name="T43" fmla="*/ 2147483647 h 496"/>
              <a:gd name="T44" fmla="*/ 2147483647 w 288"/>
              <a:gd name="T45" fmla="*/ 2147483647 h 496"/>
              <a:gd name="T46" fmla="*/ 2147483647 w 288"/>
              <a:gd name="T47" fmla="*/ 2147483647 h 496"/>
              <a:gd name="T48" fmla="*/ 2147483647 w 288"/>
              <a:gd name="T49" fmla="*/ 2147483647 h 496"/>
              <a:gd name="T50" fmla="*/ 2147483647 w 288"/>
              <a:gd name="T51" fmla="*/ 2147483647 h 496"/>
              <a:gd name="T52" fmla="*/ 2147483647 w 288"/>
              <a:gd name="T53" fmla="*/ 2147483647 h 496"/>
              <a:gd name="T54" fmla="*/ 2147483647 w 288"/>
              <a:gd name="T55" fmla="*/ 2147483647 h 496"/>
              <a:gd name="T56" fmla="*/ 2147483647 w 288"/>
              <a:gd name="T57" fmla="*/ 2147483647 h 496"/>
              <a:gd name="T58" fmla="*/ 2147483647 w 288"/>
              <a:gd name="T59" fmla="*/ 2147483647 h 496"/>
              <a:gd name="T60" fmla="*/ 2147483647 w 288"/>
              <a:gd name="T61" fmla="*/ 2147483647 h 496"/>
              <a:gd name="T62" fmla="*/ 2147483647 w 288"/>
              <a:gd name="T63" fmla="*/ 2147483647 h 496"/>
              <a:gd name="T64" fmla="*/ 2147483647 w 288"/>
              <a:gd name="T65" fmla="*/ 2147483647 h 496"/>
              <a:gd name="T66" fmla="*/ 2147483647 w 288"/>
              <a:gd name="T67" fmla="*/ 2147483647 h 496"/>
              <a:gd name="T68" fmla="*/ 2147483647 w 288"/>
              <a:gd name="T69" fmla="*/ 2147483647 h 496"/>
              <a:gd name="T70" fmla="*/ 2147483647 w 288"/>
              <a:gd name="T71" fmla="*/ 2147483647 h 496"/>
              <a:gd name="T72" fmla="*/ 2147483647 w 288"/>
              <a:gd name="T73" fmla="*/ 2147483647 h 496"/>
              <a:gd name="T74" fmla="*/ 2147483647 w 288"/>
              <a:gd name="T75" fmla="*/ 2147483647 h 496"/>
              <a:gd name="T76" fmla="*/ 2147483647 w 288"/>
              <a:gd name="T77" fmla="*/ 2147483647 h 496"/>
              <a:gd name="T78" fmla="*/ 2147483647 w 288"/>
              <a:gd name="T79" fmla="*/ 2147483647 h 496"/>
              <a:gd name="T80" fmla="*/ 2147483647 w 288"/>
              <a:gd name="T81" fmla="*/ 2147483647 h 496"/>
              <a:gd name="T82" fmla="*/ 2147483647 w 288"/>
              <a:gd name="T83" fmla="*/ 2147483647 h 496"/>
              <a:gd name="T84" fmla="*/ 2147483647 w 288"/>
              <a:gd name="T85" fmla="*/ 2147483647 h 496"/>
              <a:gd name="T86" fmla="*/ 2147483647 w 288"/>
              <a:gd name="T87" fmla="*/ 2147483647 h 496"/>
              <a:gd name="T88" fmla="*/ 2147483647 w 288"/>
              <a:gd name="T89" fmla="*/ 2147483647 h 496"/>
              <a:gd name="T90" fmla="*/ 2147483647 w 288"/>
              <a:gd name="T91" fmla="*/ 2147483647 h 496"/>
              <a:gd name="T92" fmla="*/ 2147483647 w 288"/>
              <a:gd name="T93" fmla="*/ 2147483647 h 496"/>
              <a:gd name="T94" fmla="*/ 2147483647 w 288"/>
              <a:gd name="T95" fmla="*/ 2147483647 h 496"/>
              <a:gd name="T96" fmla="*/ 2147483647 w 288"/>
              <a:gd name="T97" fmla="*/ 2147483647 h 496"/>
              <a:gd name="T98" fmla="*/ 2147483647 w 288"/>
              <a:gd name="T99" fmla="*/ 2147483647 h 49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88"/>
              <a:gd name="T151" fmla="*/ 0 h 496"/>
              <a:gd name="T152" fmla="*/ 288 w 288"/>
              <a:gd name="T153" fmla="*/ 496 h 49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88" h="496">
                <a:moveTo>
                  <a:pt x="208" y="488"/>
                </a:moveTo>
                <a:lnTo>
                  <a:pt x="208" y="488"/>
                </a:lnTo>
                <a:lnTo>
                  <a:pt x="208" y="480"/>
                </a:lnTo>
                <a:lnTo>
                  <a:pt x="216" y="488"/>
                </a:lnTo>
                <a:lnTo>
                  <a:pt x="240" y="480"/>
                </a:lnTo>
                <a:lnTo>
                  <a:pt x="248" y="480"/>
                </a:lnTo>
                <a:lnTo>
                  <a:pt x="248" y="472"/>
                </a:lnTo>
                <a:lnTo>
                  <a:pt x="240" y="472"/>
                </a:lnTo>
                <a:lnTo>
                  <a:pt x="248" y="472"/>
                </a:lnTo>
                <a:lnTo>
                  <a:pt x="256" y="472"/>
                </a:lnTo>
                <a:lnTo>
                  <a:pt x="256" y="480"/>
                </a:lnTo>
                <a:lnTo>
                  <a:pt x="264" y="480"/>
                </a:lnTo>
                <a:lnTo>
                  <a:pt x="272" y="472"/>
                </a:lnTo>
                <a:lnTo>
                  <a:pt x="280" y="480"/>
                </a:lnTo>
                <a:lnTo>
                  <a:pt x="288" y="480"/>
                </a:lnTo>
                <a:lnTo>
                  <a:pt x="288" y="472"/>
                </a:lnTo>
                <a:lnTo>
                  <a:pt x="272" y="320"/>
                </a:lnTo>
                <a:lnTo>
                  <a:pt x="272" y="0"/>
                </a:lnTo>
                <a:lnTo>
                  <a:pt x="104" y="16"/>
                </a:lnTo>
                <a:lnTo>
                  <a:pt x="104" y="24"/>
                </a:lnTo>
                <a:lnTo>
                  <a:pt x="96" y="32"/>
                </a:lnTo>
                <a:lnTo>
                  <a:pt x="88" y="40"/>
                </a:lnTo>
                <a:lnTo>
                  <a:pt x="80" y="48"/>
                </a:lnTo>
                <a:lnTo>
                  <a:pt x="80" y="72"/>
                </a:lnTo>
                <a:lnTo>
                  <a:pt x="72" y="80"/>
                </a:lnTo>
                <a:lnTo>
                  <a:pt x="56" y="96"/>
                </a:lnTo>
                <a:lnTo>
                  <a:pt x="56" y="104"/>
                </a:lnTo>
                <a:lnTo>
                  <a:pt x="48" y="112"/>
                </a:lnTo>
                <a:lnTo>
                  <a:pt x="48" y="120"/>
                </a:lnTo>
                <a:lnTo>
                  <a:pt x="40" y="120"/>
                </a:lnTo>
                <a:lnTo>
                  <a:pt x="40" y="128"/>
                </a:lnTo>
                <a:lnTo>
                  <a:pt x="40" y="136"/>
                </a:lnTo>
                <a:lnTo>
                  <a:pt x="40" y="144"/>
                </a:lnTo>
                <a:lnTo>
                  <a:pt x="32" y="144"/>
                </a:lnTo>
                <a:lnTo>
                  <a:pt x="40" y="152"/>
                </a:lnTo>
                <a:lnTo>
                  <a:pt x="32" y="152"/>
                </a:lnTo>
                <a:lnTo>
                  <a:pt x="32" y="160"/>
                </a:lnTo>
                <a:lnTo>
                  <a:pt x="24" y="168"/>
                </a:lnTo>
                <a:lnTo>
                  <a:pt x="32" y="176"/>
                </a:lnTo>
                <a:lnTo>
                  <a:pt x="32" y="184"/>
                </a:lnTo>
                <a:lnTo>
                  <a:pt x="40" y="200"/>
                </a:lnTo>
                <a:lnTo>
                  <a:pt x="40" y="208"/>
                </a:lnTo>
                <a:lnTo>
                  <a:pt x="32" y="224"/>
                </a:lnTo>
                <a:lnTo>
                  <a:pt x="32" y="232"/>
                </a:lnTo>
                <a:lnTo>
                  <a:pt x="40" y="232"/>
                </a:lnTo>
                <a:lnTo>
                  <a:pt x="40" y="240"/>
                </a:lnTo>
                <a:lnTo>
                  <a:pt x="40" y="248"/>
                </a:lnTo>
                <a:lnTo>
                  <a:pt x="48" y="248"/>
                </a:lnTo>
                <a:lnTo>
                  <a:pt x="40" y="256"/>
                </a:lnTo>
                <a:lnTo>
                  <a:pt x="40" y="264"/>
                </a:lnTo>
                <a:lnTo>
                  <a:pt x="48" y="264"/>
                </a:lnTo>
                <a:lnTo>
                  <a:pt x="48" y="272"/>
                </a:lnTo>
                <a:lnTo>
                  <a:pt x="48" y="280"/>
                </a:lnTo>
                <a:lnTo>
                  <a:pt x="48" y="288"/>
                </a:lnTo>
                <a:lnTo>
                  <a:pt x="56" y="288"/>
                </a:lnTo>
                <a:lnTo>
                  <a:pt x="56" y="296"/>
                </a:lnTo>
                <a:lnTo>
                  <a:pt x="56" y="304"/>
                </a:lnTo>
                <a:lnTo>
                  <a:pt x="48" y="304"/>
                </a:lnTo>
                <a:lnTo>
                  <a:pt x="40" y="304"/>
                </a:lnTo>
                <a:lnTo>
                  <a:pt x="40" y="312"/>
                </a:lnTo>
                <a:lnTo>
                  <a:pt x="48" y="312"/>
                </a:lnTo>
                <a:lnTo>
                  <a:pt x="40" y="320"/>
                </a:lnTo>
                <a:lnTo>
                  <a:pt x="40" y="328"/>
                </a:lnTo>
                <a:lnTo>
                  <a:pt x="40" y="344"/>
                </a:lnTo>
                <a:lnTo>
                  <a:pt x="32" y="336"/>
                </a:lnTo>
                <a:lnTo>
                  <a:pt x="24" y="360"/>
                </a:lnTo>
                <a:lnTo>
                  <a:pt x="16" y="368"/>
                </a:lnTo>
                <a:lnTo>
                  <a:pt x="24" y="368"/>
                </a:lnTo>
                <a:lnTo>
                  <a:pt x="16" y="376"/>
                </a:lnTo>
                <a:lnTo>
                  <a:pt x="16" y="384"/>
                </a:lnTo>
                <a:lnTo>
                  <a:pt x="8" y="392"/>
                </a:lnTo>
                <a:lnTo>
                  <a:pt x="16" y="392"/>
                </a:lnTo>
                <a:lnTo>
                  <a:pt x="16" y="400"/>
                </a:lnTo>
                <a:lnTo>
                  <a:pt x="0" y="408"/>
                </a:lnTo>
                <a:lnTo>
                  <a:pt x="0" y="416"/>
                </a:lnTo>
                <a:lnTo>
                  <a:pt x="8" y="416"/>
                </a:lnTo>
                <a:lnTo>
                  <a:pt x="8" y="424"/>
                </a:lnTo>
                <a:lnTo>
                  <a:pt x="8" y="432"/>
                </a:lnTo>
                <a:lnTo>
                  <a:pt x="168" y="416"/>
                </a:lnTo>
                <a:lnTo>
                  <a:pt x="168" y="440"/>
                </a:lnTo>
                <a:lnTo>
                  <a:pt x="160" y="448"/>
                </a:lnTo>
                <a:lnTo>
                  <a:pt x="160" y="464"/>
                </a:lnTo>
                <a:lnTo>
                  <a:pt x="168" y="464"/>
                </a:lnTo>
                <a:lnTo>
                  <a:pt x="184" y="488"/>
                </a:lnTo>
                <a:lnTo>
                  <a:pt x="184" y="496"/>
                </a:lnTo>
                <a:lnTo>
                  <a:pt x="200" y="496"/>
                </a:lnTo>
                <a:lnTo>
                  <a:pt x="208" y="488"/>
                </a:lnTo>
                <a:close/>
              </a:path>
            </a:pathLst>
          </a:custGeom>
          <a:solidFill>
            <a:schemeClr val="tx2">
              <a:lumMod val="20000"/>
              <a:lumOff val="80000"/>
            </a:schemeClr>
          </a:solidFill>
          <a:ln w="6350">
            <a:solidFill>
              <a:srgbClr val="000000"/>
            </a:solidFill>
            <a:round/>
            <a:headEnd/>
            <a:tailEnd/>
          </a:ln>
        </p:spPr>
        <p:txBody>
          <a:bodyPr/>
          <a:lstStyle/>
          <a:p>
            <a:endParaRPr lang="en-US"/>
          </a:p>
        </p:txBody>
      </p:sp>
      <p:sp>
        <p:nvSpPr>
          <p:cNvPr id="74" name="Freeform 71"/>
          <p:cNvSpPr>
            <a:spLocks/>
          </p:cNvSpPr>
          <p:nvPr/>
        </p:nvSpPr>
        <p:spPr bwMode="auto">
          <a:xfrm>
            <a:off x="5590814" y="4002374"/>
            <a:ext cx="501736" cy="832883"/>
          </a:xfrm>
          <a:custGeom>
            <a:avLst/>
            <a:gdLst>
              <a:gd name="T0" fmla="*/ 2147483647 w 304"/>
              <a:gd name="T1" fmla="*/ 2147483647 h 504"/>
              <a:gd name="T2" fmla="*/ 2147483647 w 304"/>
              <a:gd name="T3" fmla="*/ 2147483647 h 504"/>
              <a:gd name="T4" fmla="*/ 2147483647 w 304"/>
              <a:gd name="T5" fmla="*/ 2147483647 h 504"/>
              <a:gd name="T6" fmla="*/ 2147483647 w 304"/>
              <a:gd name="T7" fmla="*/ 2147483647 h 504"/>
              <a:gd name="T8" fmla="*/ 2147483647 w 304"/>
              <a:gd name="T9" fmla="*/ 2147483647 h 504"/>
              <a:gd name="T10" fmla="*/ 2147483647 w 304"/>
              <a:gd name="T11" fmla="*/ 2147483647 h 504"/>
              <a:gd name="T12" fmla="*/ 2147483647 w 304"/>
              <a:gd name="T13" fmla="*/ 2147483647 h 504"/>
              <a:gd name="T14" fmla="*/ 2147483647 w 304"/>
              <a:gd name="T15" fmla="*/ 2147483647 h 504"/>
              <a:gd name="T16" fmla="*/ 2147483647 w 304"/>
              <a:gd name="T17" fmla="*/ 2147483647 h 504"/>
              <a:gd name="T18" fmla="*/ 2147483647 w 304"/>
              <a:gd name="T19" fmla="*/ 2147483647 h 504"/>
              <a:gd name="T20" fmla="*/ 2147483647 w 304"/>
              <a:gd name="T21" fmla="*/ 2147483647 h 504"/>
              <a:gd name="T22" fmla="*/ 2147483647 w 304"/>
              <a:gd name="T23" fmla="*/ 2147483647 h 504"/>
              <a:gd name="T24" fmla="*/ 2147483647 w 304"/>
              <a:gd name="T25" fmla="*/ 2147483647 h 504"/>
              <a:gd name="T26" fmla="*/ 2147483647 w 304"/>
              <a:gd name="T27" fmla="*/ 2147483647 h 504"/>
              <a:gd name="T28" fmla="*/ 2147483647 w 304"/>
              <a:gd name="T29" fmla="*/ 2147483647 h 504"/>
              <a:gd name="T30" fmla="*/ 2147483647 w 304"/>
              <a:gd name="T31" fmla="*/ 2147483647 h 504"/>
              <a:gd name="T32" fmla="*/ 2147483647 w 304"/>
              <a:gd name="T33" fmla="*/ 2147483647 h 504"/>
              <a:gd name="T34" fmla="*/ 2147483647 w 304"/>
              <a:gd name="T35" fmla="*/ 2147483647 h 504"/>
              <a:gd name="T36" fmla="*/ 2147483647 w 304"/>
              <a:gd name="T37" fmla="*/ 2147483647 h 504"/>
              <a:gd name="T38" fmla="*/ 2147483647 w 304"/>
              <a:gd name="T39" fmla="*/ 2147483647 h 504"/>
              <a:gd name="T40" fmla="*/ 2147483647 w 304"/>
              <a:gd name="T41" fmla="*/ 2147483647 h 504"/>
              <a:gd name="T42" fmla="*/ 2147483647 w 304"/>
              <a:gd name="T43" fmla="*/ 2147483647 h 504"/>
              <a:gd name="T44" fmla="*/ 2147483647 w 304"/>
              <a:gd name="T45" fmla="*/ 2147483647 h 504"/>
              <a:gd name="T46" fmla="*/ 2147483647 w 304"/>
              <a:gd name="T47" fmla="*/ 2147483647 h 504"/>
              <a:gd name="T48" fmla="*/ 2147483647 w 304"/>
              <a:gd name="T49" fmla="*/ 2147483647 h 504"/>
              <a:gd name="T50" fmla="*/ 2147483647 w 304"/>
              <a:gd name="T51" fmla="*/ 2147483647 h 504"/>
              <a:gd name="T52" fmla="*/ 2147483647 w 304"/>
              <a:gd name="T53" fmla="*/ 2147483647 h 504"/>
              <a:gd name="T54" fmla="*/ 2147483647 w 304"/>
              <a:gd name="T55" fmla="*/ 2147483647 h 504"/>
              <a:gd name="T56" fmla="*/ 2147483647 w 304"/>
              <a:gd name="T57" fmla="*/ 2147483647 h 504"/>
              <a:gd name="T58" fmla="*/ 2147483647 w 304"/>
              <a:gd name="T59" fmla="*/ 2147483647 h 504"/>
              <a:gd name="T60" fmla="*/ 2147483647 w 304"/>
              <a:gd name="T61" fmla="*/ 2147483647 h 504"/>
              <a:gd name="T62" fmla="*/ 2147483647 w 304"/>
              <a:gd name="T63" fmla="*/ 2147483647 h 504"/>
              <a:gd name="T64" fmla="*/ 2147483647 w 304"/>
              <a:gd name="T65" fmla="*/ 2147483647 h 504"/>
              <a:gd name="T66" fmla="*/ 2147483647 w 304"/>
              <a:gd name="T67" fmla="*/ 2147483647 h 504"/>
              <a:gd name="T68" fmla="*/ 2147483647 w 304"/>
              <a:gd name="T69" fmla="*/ 2147483647 h 504"/>
              <a:gd name="T70" fmla="*/ 2147483647 w 304"/>
              <a:gd name="T71" fmla="*/ 2147483647 h 504"/>
              <a:gd name="T72" fmla="*/ 2147483647 w 304"/>
              <a:gd name="T73" fmla="*/ 2147483647 h 504"/>
              <a:gd name="T74" fmla="*/ 2147483647 w 304"/>
              <a:gd name="T75" fmla="*/ 2147483647 h 504"/>
              <a:gd name="T76" fmla="*/ 2147483647 w 304"/>
              <a:gd name="T77" fmla="*/ 2147483647 h 504"/>
              <a:gd name="T78" fmla="*/ 2147483647 w 304"/>
              <a:gd name="T79" fmla="*/ 2147483647 h 504"/>
              <a:gd name="T80" fmla="*/ 2147483647 w 304"/>
              <a:gd name="T81" fmla="*/ 2147483647 h 504"/>
              <a:gd name="T82" fmla="*/ 2147483647 w 304"/>
              <a:gd name="T83" fmla="*/ 2147483647 h 504"/>
              <a:gd name="T84" fmla="*/ 2147483647 w 304"/>
              <a:gd name="T85" fmla="*/ 2147483647 h 504"/>
              <a:gd name="T86" fmla="*/ 2147483647 w 304"/>
              <a:gd name="T87" fmla="*/ 2147483647 h 504"/>
              <a:gd name="T88" fmla="*/ 2147483647 w 304"/>
              <a:gd name="T89" fmla="*/ 2147483647 h 504"/>
              <a:gd name="T90" fmla="*/ 2147483647 w 304"/>
              <a:gd name="T91" fmla="*/ 2147483647 h 504"/>
              <a:gd name="T92" fmla="*/ 2147483647 w 304"/>
              <a:gd name="T93" fmla="*/ 2147483647 h 504"/>
              <a:gd name="T94" fmla="*/ 2147483647 w 304"/>
              <a:gd name="T95" fmla="*/ 2147483647 h 504"/>
              <a:gd name="T96" fmla="*/ 2147483647 w 304"/>
              <a:gd name="T97" fmla="*/ 2147483647 h 504"/>
              <a:gd name="T98" fmla="*/ 2147483647 w 304"/>
              <a:gd name="T99" fmla="*/ 2147483647 h 504"/>
              <a:gd name="T100" fmla="*/ 2147483647 w 304"/>
              <a:gd name="T101" fmla="*/ 0 h 504"/>
              <a:gd name="T102" fmla="*/ 2147483647 w 304"/>
              <a:gd name="T103" fmla="*/ 0 h 504"/>
              <a:gd name="T104" fmla="*/ 0 w 304"/>
              <a:gd name="T105" fmla="*/ 2147483647 h 504"/>
              <a:gd name="T106" fmla="*/ 0 w 304"/>
              <a:gd name="T107" fmla="*/ 2147483647 h 504"/>
              <a:gd name="T108" fmla="*/ 0 w 304"/>
              <a:gd name="T109" fmla="*/ 2147483647 h 504"/>
              <a:gd name="T110" fmla="*/ 0 w 304"/>
              <a:gd name="T111" fmla="*/ 2147483647 h 504"/>
              <a:gd name="T112" fmla="*/ 2147483647 w 304"/>
              <a:gd name="T113" fmla="*/ 2147483647 h 504"/>
              <a:gd name="T114" fmla="*/ 2147483647 w 304"/>
              <a:gd name="T115" fmla="*/ 2147483647 h 504"/>
              <a:gd name="T116" fmla="*/ 2147483647 w 304"/>
              <a:gd name="T117" fmla="*/ 2147483647 h 504"/>
              <a:gd name="T118" fmla="*/ 2147483647 w 304"/>
              <a:gd name="T119" fmla="*/ 2147483647 h 504"/>
              <a:gd name="T120" fmla="*/ 2147483647 w 304"/>
              <a:gd name="T121" fmla="*/ 2147483647 h 50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04"/>
              <a:gd name="T184" fmla="*/ 0 h 504"/>
              <a:gd name="T185" fmla="*/ 304 w 304"/>
              <a:gd name="T186" fmla="*/ 504 h 50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04" h="504">
                <a:moveTo>
                  <a:pt x="40" y="496"/>
                </a:moveTo>
                <a:lnTo>
                  <a:pt x="40" y="496"/>
                </a:lnTo>
                <a:lnTo>
                  <a:pt x="48" y="488"/>
                </a:lnTo>
                <a:lnTo>
                  <a:pt x="40" y="480"/>
                </a:lnTo>
                <a:lnTo>
                  <a:pt x="48" y="448"/>
                </a:lnTo>
                <a:lnTo>
                  <a:pt x="56" y="448"/>
                </a:lnTo>
                <a:lnTo>
                  <a:pt x="56" y="480"/>
                </a:lnTo>
                <a:lnTo>
                  <a:pt x="72" y="496"/>
                </a:lnTo>
                <a:lnTo>
                  <a:pt x="56" y="504"/>
                </a:lnTo>
                <a:lnTo>
                  <a:pt x="64" y="504"/>
                </a:lnTo>
                <a:lnTo>
                  <a:pt x="80" y="496"/>
                </a:lnTo>
                <a:lnTo>
                  <a:pt x="88" y="496"/>
                </a:lnTo>
                <a:lnTo>
                  <a:pt x="88" y="488"/>
                </a:lnTo>
                <a:lnTo>
                  <a:pt x="96" y="480"/>
                </a:lnTo>
                <a:lnTo>
                  <a:pt x="104" y="472"/>
                </a:lnTo>
                <a:lnTo>
                  <a:pt x="96" y="464"/>
                </a:lnTo>
                <a:lnTo>
                  <a:pt x="104" y="464"/>
                </a:lnTo>
                <a:lnTo>
                  <a:pt x="104" y="448"/>
                </a:lnTo>
                <a:lnTo>
                  <a:pt x="88" y="440"/>
                </a:lnTo>
                <a:lnTo>
                  <a:pt x="80" y="440"/>
                </a:lnTo>
                <a:lnTo>
                  <a:pt x="80" y="424"/>
                </a:lnTo>
                <a:lnTo>
                  <a:pt x="304" y="400"/>
                </a:lnTo>
                <a:lnTo>
                  <a:pt x="288" y="368"/>
                </a:lnTo>
                <a:lnTo>
                  <a:pt x="288" y="360"/>
                </a:lnTo>
                <a:lnTo>
                  <a:pt x="288" y="344"/>
                </a:lnTo>
                <a:lnTo>
                  <a:pt x="280" y="336"/>
                </a:lnTo>
                <a:lnTo>
                  <a:pt x="280" y="312"/>
                </a:lnTo>
                <a:lnTo>
                  <a:pt x="280" y="304"/>
                </a:lnTo>
                <a:lnTo>
                  <a:pt x="280" y="280"/>
                </a:lnTo>
                <a:lnTo>
                  <a:pt x="296" y="272"/>
                </a:lnTo>
                <a:lnTo>
                  <a:pt x="288" y="264"/>
                </a:lnTo>
                <a:lnTo>
                  <a:pt x="288" y="248"/>
                </a:lnTo>
                <a:lnTo>
                  <a:pt x="280" y="240"/>
                </a:lnTo>
                <a:lnTo>
                  <a:pt x="264" y="208"/>
                </a:lnTo>
                <a:lnTo>
                  <a:pt x="208" y="0"/>
                </a:lnTo>
                <a:lnTo>
                  <a:pt x="0" y="16"/>
                </a:lnTo>
                <a:lnTo>
                  <a:pt x="0" y="336"/>
                </a:lnTo>
                <a:lnTo>
                  <a:pt x="16" y="488"/>
                </a:lnTo>
                <a:lnTo>
                  <a:pt x="32" y="488"/>
                </a:lnTo>
                <a:lnTo>
                  <a:pt x="40" y="496"/>
                </a:lnTo>
                <a:close/>
              </a:path>
            </a:pathLst>
          </a:custGeom>
          <a:solidFill>
            <a:schemeClr val="tx2">
              <a:lumMod val="20000"/>
              <a:lumOff val="80000"/>
            </a:schemeClr>
          </a:solidFill>
          <a:ln w="6350">
            <a:solidFill>
              <a:srgbClr val="000000"/>
            </a:solidFill>
            <a:round/>
            <a:headEnd/>
            <a:tailEnd/>
          </a:ln>
        </p:spPr>
        <p:txBody>
          <a:bodyPr/>
          <a:lstStyle/>
          <a:p>
            <a:endParaRPr lang="en-US"/>
          </a:p>
        </p:txBody>
      </p:sp>
      <p:sp>
        <p:nvSpPr>
          <p:cNvPr id="75" name="Freeform 72"/>
          <p:cNvSpPr>
            <a:spLocks/>
          </p:cNvSpPr>
          <p:nvPr/>
        </p:nvSpPr>
        <p:spPr bwMode="auto">
          <a:xfrm>
            <a:off x="6238770" y="3896293"/>
            <a:ext cx="673760" cy="501736"/>
          </a:xfrm>
          <a:custGeom>
            <a:avLst/>
            <a:gdLst>
              <a:gd name="T0" fmla="*/ 2147483647 w 408"/>
              <a:gd name="T1" fmla="*/ 2147483647 h 304"/>
              <a:gd name="T2" fmla="*/ 2147483647 w 408"/>
              <a:gd name="T3" fmla="*/ 2147483647 h 304"/>
              <a:gd name="T4" fmla="*/ 2147483647 w 408"/>
              <a:gd name="T5" fmla="*/ 2147483647 h 304"/>
              <a:gd name="T6" fmla="*/ 2147483647 w 408"/>
              <a:gd name="T7" fmla="*/ 2147483647 h 304"/>
              <a:gd name="T8" fmla="*/ 2147483647 w 408"/>
              <a:gd name="T9" fmla="*/ 2147483647 h 304"/>
              <a:gd name="T10" fmla="*/ 2147483647 w 408"/>
              <a:gd name="T11" fmla="*/ 2147483647 h 304"/>
              <a:gd name="T12" fmla="*/ 2147483647 w 408"/>
              <a:gd name="T13" fmla="*/ 2147483647 h 304"/>
              <a:gd name="T14" fmla="*/ 2147483647 w 408"/>
              <a:gd name="T15" fmla="*/ 2147483647 h 304"/>
              <a:gd name="T16" fmla="*/ 2147483647 w 408"/>
              <a:gd name="T17" fmla="*/ 2147483647 h 304"/>
              <a:gd name="T18" fmla="*/ 2147483647 w 408"/>
              <a:gd name="T19" fmla="*/ 2147483647 h 304"/>
              <a:gd name="T20" fmla="*/ 2147483647 w 408"/>
              <a:gd name="T21" fmla="*/ 2147483647 h 304"/>
              <a:gd name="T22" fmla="*/ 2147483647 w 408"/>
              <a:gd name="T23" fmla="*/ 2147483647 h 304"/>
              <a:gd name="T24" fmla="*/ 2147483647 w 408"/>
              <a:gd name="T25" fmla="*/ 2147483647 h 304"/>
              <a:gd name="T26" fmla="*/ 2147483647 w 408"/>
              <a:gd name="T27" fmla="*/ 2147483647 h 304"/>
              <a:gd name="T28" fmla="*/ 2147483647 w 408"/>
              <a:gd name="T29" fmla="*/ 2147483647 h 304"/>
              <a:gd name="T30" fmla="*/ 0 w 408"/>
              <a:gd name="T31" fmla="*/ 2147483647 h 304"/>
              <a:gd name="T32" fmla="*/ 2147483647 w 408"/>
              <a:gd name="T33" fmla="*/ 2147483647 h 304"/>
              <a:gd name="T34" fmla="*/ 2147483647 w 408"/>
              <a:gd name="T35" fmla="*/ 2147483647 h 304"/>
              <a:gd name="T36" fmla="*/ 2147483647 w 408"/>
              <a:gd name="T37" fmla="*/ 2147483647 h 304"/>
              <a:gd name="T38" fmla="*/ 2147483647 w 408"/>
              <a:gd name="T39" fmla="*/ 0 h 304"/>
              <a:gd name="T40" fmla="*/ 2147483647 w 408"/>
              <a:gd name="T41" fmla="*/ 2147483647 h 304"/>
              <a:gd name="T42" fmla="*/ 2147483647 w 408"/>
              <a:gd name="T43" fmla="*/ 2147483647 h 304"/>
              <a:gd name="T44" fmla="*/ 2147483647 w 408"/>
              <a:gd name="T45" fmla="*/ 2147483647 h 304"/>
              <a:gd name="T46" fmla="*/ 2147483647 w 408"/>
              <a:gd name="T47" fmla="*/ 2147483647 h 304"/>
              <a:gd name="T48" fmla="*/ 2147483647 w 408"/>
              <a:gd name="T49" fmla="*/ 2147483647 h 304"/>
              <a:gd name="T50" fmla="*/ 2147483647 w 408"/>
              <a:gd name="T51" fmla="*/ 2147483647 h 304"/>
              <a:gd name="T52" fmla="*/ 2147483647 w 408"/>
              <a:gd name="T53" fmla="*/ 2147483647 h 304"/>
              <a:gd name="T54" fmla="*/ 2147483647 w 408"/>
              <a:gd name="T55" fmla="*/ 2147483647 h 304"/>
              <a:gd name="T56" fmla="*/ 2147483647 w 408"/>
              <a:gd name="T57" fmla="*/ 2147483647 h 304"/>
              <a:gd name="T58" fmla="*/ 2147483647 w 408"/>
              <a:gd name="T59" fmla="*/ 2147483647 h 304"/>
              <a:gd name="T60" fmla="*/ 2147483647 w 408"/>
              <a:gd name="T61" fmla="*/ 2147483647 h 304"/>
              <a:gd name="T62" fmla="*/ 2147483647 w 408"/>
              <a:gd name="T63" fmla="*/ 2147483647 h 304"/>
              <a:gd name="T64" fmla="*/ 2147483647 w 408"/>
              <a:gd name="T65" fmla="*/ 2147483647 h 304"/>
              <a:gd name="T66" fmla="*/ 2147483647 w 408"/>
              <a:gd name="T67" fmla="*/ 2147483647 h 304"/>
              <a:gd name="T68" fmla="*/ 2147483647 w 408"/>
              <a:gd name="T69" fmla="*/ 2147483647 h 304"/>
              <a:gd name="T70" fmla="*/ 2147483647 w 408"/>
              <a:gd name="T71" fmla="*/ 2147483647 h 304"/>
              <a:gd name="T72" fmla="*/ 2147483647 w 408"/>
              <a:gd name="T73" fmla="*/ 2147483647 h 304"/>
              <a:gd name="T74" fmla="*/ 2147483647 w 408"/>
              <a:gd name="T75" fmla="*/ 2147483647 h 304"/>
              <a:gd name="T76" fmla="*/ 2147483647 w 408"/>
              <a:gd name="T77" fmla="*/ 2147483647 h 304"/>
              <a:gd name="T78" fmla="*/ 2147483647 w 408"/>
              <a:gd name="T79" fmla="*/ 2147483647 h 304"/>
              <a:gd name="T80" fmla="*/ 2147483647 w 408"/>
              <a:gd name="T81" fmla="*/ 2147483647 h 304"/>
              <a:gd name="T82" fmla="*/ 2147483647 w 408"/>
              <a:gd name="T83" fmla="*/ 2147483647 h 304"/>
              <a:gd name="T84" fmla="*/ 2147483647 w 408"/>
              <a:gd name="T85" fmla="*/ 2147483647 h 304"/>
              <a:gd name="T86" fmla="*/ 2147483647 w 408"/>
              <a:gd name="T87" fmla="*/ 2147483647 h 304"/>
              <a:gd name="T88" fmla="*/ 2147483647 w 408"/>
              <a:gd name="T89" fmla="*/ 2147483647 h 304"/>
              <a:gd name="T90" fmla="*/ 2147483647 w 408"/>
              <a:gd name="T91" fmla="*/ 2147483647 h 304"/>
              <a:gd name="T92" fmla="*/ 2147483647 w 408"/>
              <a:gd name="T93" fmla="*/ 2147483647 h 30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08"/>
              <a:gd name="T142" fmla="*/ 0 h 304"/>
              <a:gd name="T143" fmla="*/ 408 w 408"/>
              <a:gd name="T144" fmla="*/ 304 h 30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08" h="304">
                <a:moveTo>
                  <a:pt x="224" y="296"/>
                </a:moveTo>
                <a:lnTo>
                  <a:pt x="224" y="280"/>
                </a:lnTo>
                <a:lnTo>
                  <a:pt x="200" y="256"/>
                </a:lnTo>
                <a:lnTo>
                  <a:pt x="192" y="248"/>
                </a:lnTo>
                <a:lnTo>
                  <a:pt x="192" y="224"/>
                </a:lnTo>
                <a:lnTo>
                  <a:pt x="168" y="216"/>
                </a:lnTo>
                <a:lnTo>
                  <a:pt x="160" y="208"/>
                </a:lnTo>
                <a:lnTo>
                  <a:pt x="152" y="200"/>
                </a:lnTo>
                <a:lnTo>
                  <a:pt x="136" y="192"/>
                </a:lnTo>
                <a:lnTo>
                  <a:pt x="136" y="176"/>
                </a:lnTo>
                <a:lnTo>
                  <a:pt x="128" y="168"/>
                </a:lnTo>
                <a:lnTo>
                  <a:pt x="120" y="168"/>
                </a:lnTo>
                <a:lnTo>
                  <a:pt x="112" y="160"/>
                </a:lnTo>
                <a:lnTo>
                  <a:pt x="104" y="144"/>
                </a:lnTo>
                <a:lnTo>
                  <a:pt x="96" y="144"/>
                </a:lnTo>
                <a:lnTo>
                  <a:pt x="80" y="144"/>
                </a:lnTo>
                <a:lnTo>
                  <a:pt x="72" y="128"/>
                </a:lnTo>
                <a:lnTo>
                  <a:pt x="64" y="120"/>
                </a:lnTo>
                <a:lnTo>
                  <a:pt x="56" y="96"/>
                </a:lnTo>
                <a:lnTo>
                  <a:pt x="48" y="88"/>
                </a:lnTo>
                <a:lnTo>
                  <a:pt x="40" y="88"/>
                </a:lnTo>
                <a:lnTo>
                  <a:pt x="32" y="88"/>
                </a:lnTo>
                <a:lnTo>
                  <a:pt x="24" y="80"/>
                </a:lnTo>
                <a:lnTo>
                  <a:pt x="16" y="80"/>
                </a:lnTo>
                <a:lnTo>
                  <a:pt x="0" y="80"/>
                </a:lnTo>
                <a:lnTo>
                  <a:pt x="0" y="56"/>
                </a:lnTo>
                <a:lnTo>
                  <a:pt x="16" y="40"/>
                </a:lnTo>
                <a:lnTo>
                  <a:pt x="24" y="40"/>
                </a:lnTo>
                <a:lnTo>
                  <a:pt x="32" y="32"/>
                </a:lnTo>
                <a:lnTo>
                  <a:pt x="72" y="8"/>
                </a:lnTo>
                <a:lnTo>
                  <a:pt x="96" y="8"/>
                </a:lnTo>
                <a:lnTo>
                  <a:pt x="176" y="0"/>
                </a:lnTo>
                <a:lnTo>
                  <a:pt x="192" y="0"/>
                </a:lnTo>
                <a:lnTo>
                  <a:pt x="200" y="8"/>
                </a:lnTo>
                <a:lnTo>
                  <a:pt x="208" y="16"/>
                </a:lnTo>
                <a:lnTo>
                  <a:pt x="208" y="24"/>
                </a:lnTo>
                <a:lnTo>
                  <a:pt x="296" y="16"/>
                </a:lnTo>
                <a:lnTo>
                  <a:pt x="408" y="88"/>
                </a:lnTo>
                <a:lnTo>
                  <a:pt x="400" y="96"/>
                </a:lnTo>
                <a:lnTo>
                  <a:pt x="368" y="120"/>
                </a:lnTo>
                <a:lnTo>
                  <a:pt x="360" y="152"/>
                </a:lnTo>
                <a:lnTo>
                  <a:pt x="352" y="152"/>
                </a:lnTo>
                <a:lnTo>
                  <a:pt x="352" y="160"/>
                </a:lnTo>
                <a:lnTo>
                  <a:pt x="368" y="168"/>
                </a:lnTo>
                <a:lnTo>
                  <a:pt x="368" y="176"/>
                </a:lnTo>
                <a:lnTo>
                  <a:pt x="352" y="184"/>
                </a:lnTo>
                <a:lnTo>
                  <a:pt x="336" y="184"/>
                </a:lnTo>
                <a:lnTo>
                  <a:pt x="328" y="208"/>
                </a:lnTo>
                <a:lnTo>
                  <a:pt x="320" y="216"/>
                </a:lnTo>
                <a:lnTo>
                  <a:pt x="312" y="216"/>
                </a:lnTo>
                <a:lnTo>
                  <a:pt x="312" y="224"/>
                </a:lnTo>
                <a:lnTo>
                  <a:pt x="320" y="224"/>
                </a:lnTo>
                <a:lnTo>
                  <a:pt x="296" y="240"/>
                </a:lnTo>
                <a:lnTo>
                  <a:pt x="296" y="232"/>
                </a:lnTo>
                <a:lnTo>
                  <a:pt x="288" y="240"/>
                </a:lnTo>
                <a:lnTo>
                  <a:pt x="296" y="248"/>
                </a:lnTo>
                <a:lnTo>
                  <a:pt x="288" y="256"/>
                </a:lnTo>
                <a:lnTo>
                  <a:pt x="280" y="256"/>
                </a:lnTo>
                <a:lnTo>
                  <a:pt x="264" y="256"/>
                </a:lnTo>
                <a:lnTo>
                  <a:pt x="256" y="256"/>
                </a:lnTo>
                <a:lnTo>
                  <a:pt x="248" y="256"/>
                </a:lnTo>
                <a:lnTo>
                  <a:pt x="240" y="272"/>
                </a:lnTo>
                <a:lnTo>
                  <a:pt x="248" y="280"/>
                </a:lnTo>
                <a:lnTo>
                  <a:pt x="240" y="304"/>
                </a:lnTo>
                <a:lnTo>
                  <a:pt x="232" y="304"/>
                </a:lnTo>
                <a:lnTo>
                  <a:pt x="224" y="304"/>
                </a:lnTo>
                <a:lnTo>
                  <a:pt x="224" y="296"/>
                </a:lnTo>
                <a:close/>
              </a:path>
            </a:pathLst>
          </a:custGeom>
          <a:solidFill>
            <a:schemeClr val="tx2">
              <a:lumMod val="20000"/>
              <a:lumOff val="80000"/>
            </a:schemeClr>
          </a:solidFill>
          <a:ln w="6350">
            <a:solidFill>
              <a:srgbClr val="000000"/>
            </a:solidFill>
            <a:round/>
            <a:headEnd/>
            <a:tailEnd/>
          </a:ln>
        </p:spPr>
        <p:txBody>
          <a:bodyPr/>
          <a:lstStyle/>
          <a:p>
            <a:endParaRPr lang="en-US"/>
          </a:p>
        </p:txBody>
      </p:sp>
      <p:sp>
        <p:nvSpPr>
          <p:cNvPr id="76" name="Freeform 73"/>
          <p:cNvSpPr>
            <a:spLocks/>
          </p:cNvSpPr>
          <p:nvPr/>
        </p:nvSpPr>
        <p:spPr bwMode="auto">
          <a:xfrm>
            <a:off x="6106885" y="3539344"/>
            <a:ext cx="1123889" cy="501736"/>
          </a:xfrm>
          <a:custGeom>
            <a:avLst/>
            <a:gdLst>
              <a:gd name="T0" fmla="*/ 2147483647 w 680"/>
              <a:gd name="T1" fmla="*/ 2147483647 h 304"/>
              <a:gd name="T2" fmla="*/ 2147483647 w 680"/>
              <a:gd name="T3" fmla="*/ 2147483647 h 304"/>
              <a:gd name="T4" fmla="*/ 2147483647 w 680"/>
              <a:gd name="T5" fmla="*/ 2147483647 h 304"/>
              <a:gd name="T6" fmla="*/ 2147483647 w 680"/>
              <a:gd name="T7" fmla="*/ 2147483647 h 304"/>
              <a:gd name="T8" fmla="*/ 2147483647 w 680"/>
              <a:gd name="T9" fmla="*/ 2147483647 h 304"/>
              <a:gd name="T10" fmla="*/ 2147483647 w 680"/>
              <a:gd name="T11" fmla="*/ 2147483647 h 304"/>
              <a:gd name="T12" fmla="*/ 2147483647 w 680"/>
              <a:gd name="T13" fmla="*/ 2147483647 h 304"/>
              <a:gd name="T14" fmla="*/ 2147483647 w 680"/>
              <a:gd name="T15" fmla="*/ 2147483647 h 304"/>
              <a:gd name="T16" fmla="*/ 2147483647 w 680"/>
              <a:gd name="T17" fmla="*/ 2147483647 h 304"/>
              <a:gd name="T18" fmla="*/ 2147483647 w 680"/>
              <a:gd name="T19" fmla="*/ 2147483647 h 304"/>
              <a:gd name="T20" fmla="*/ 2147483647 w 680"/>
              <a:gd name="T21" fmla="*/ 2147483647 h 304"/>
              <a:gd name="T22" fmla="*/ 2147483647 w 680"/>
              <a:gd name="T23" fmla="*/ 2147483647 h 304"/>
              <a:gd name="T24" fmla="*/ 2147483647 w 680"/>
              <a:gd name="T25" fmla="*/ 2147483647 h 304"/>
              <a:gd name="T26" fmla="*/ 2147483647 w 680"/>
              <a:gd name="T27" fmla="*/ 2147483647 h 304"/>
              <a:gd name="T28" fmla="*/ 2147483647 w 680"/>
              <a:gd name="T29" fmla="*/ 2147483647 h 304"/>
              <a:gd name="T30" fmla="*/ 2147483647 w 680"/>
              <a:gd name="T31" fmla="*/ 2147483647 h 304"/>
              <a:gd name="T32" fmla="*/ 2147483647 w 680"/>
              <a:gd name="T33" fmla="*/ 2147483647 h 304"/>
              <a:gd name="T34" fmla="*/ 2147483647 w 680"/>
              <a:gd name="T35" fmla="*/ 2147483647 h 304"/>
              <a:gd name="T36" fmla="*/ 2147483647 w 680"/>
              <a:gd name="T37" fmla="*/ 2147483647 h 304"/>
              <a:gd name="T38" fmla="*/ 2147483647 w 680"/>
              <a:gd name="T39" fmla="*/ 2147483647 h 304"/>
              <a:gd name="T40" fmla="*/ 2147483647 w 680"/>
              <a:gd name="T41" fmla="*/ 2147483647 h 304"/>
              <a:gd name="T42" fmla="*/ 2147483647 w 680"/>
              <a:gd name="T43" fmla="*/ 2147483647 h 304"/>
              <a:gd name="T44" fmla="*/ 2147483647 w 680"/>
              <a:gd name="T45" fmla="*/ 2147483647 h 304"/>
              <a:gd name="T46" fmla="*/ 2147483647 w 680"/>
              <a:gd name="T47" fmla="*/ 2147483647 h 304"/>
              <a:gd name="T48" fmla="*/ 2147483647 w 680"/>
              <a:gd name="T49" fmla="*/ 2147483647 h 304"/>
              <a:gd name="T50" fmla="*/ 2147483647 w 680"/>
              <a:gd name="T51" fmla="*/ 2147483647 h 304"/>
              <a:gd name="T52" fmla="*/ 2147483647 w 680"/>
              <a:gd name="T53" fmla="*/ 2147483647 h 304"/>
              <a:gd name="T54" fmla="*/ 2147483647 w 680"/>
              <a:gd name="T55" fmla="*/ 2147483647 h 304"/>
              <a:gd name="T56" fmla="*/ 2147483647 w 680"/>
              <a:gd name="T57" fmla="*/ 2147483647 h 304"/>
              <a:gd name="T58" fmla="*/ 2147483647 w 680"/>
              <a:gd name="T59" fmla="*/ 2147483647 h 304"/>
              <a:gd name="T60" fmla="*/ 2147483647 w 680"/>
              <a:gd name="T61" fmla="*/ 2147483647 h 304"/>
              <a:gd name="T62" fmla="*/ 2147483647 w 680"/>
              <a:gd name="T63" fmla="*/ 2147483647 h 304"/>
              <a:gd name="T64" fmla="*/ 2147483647 w 680"/>
              <a:gd name="T65" fmla="*/ 2147483647 h 304"/>
              <a:gd name="T66" fmla="*/ 2147483647 w 680"/>
              <a:gd name="T67" fmla="*/ 2147483647 h 304"/>
              <a:gd name="T68" fmla="*/ 2147483647 w 680"/>
              <a:gd name="T69" fmla="*/ 2147483647 h 304"/>
              <a:gd name="T70" fmla="*/ 2147483647 w 680"/>
              <a:gd name="T71" fmla="*/ 2147483647 h 304"/>
              <a:gd name="T72" fmla="*/ 2147483647 w 680"/>
              <a:gd name="T73" fmla="*/ 2147483647 h 304"/>
              <a:gd name="T74" fmla="*/ 2147483647 w 680"/>
              <a:gd name="T75" fmla="*/ 2147483647 h 304"/>
              <a:gd name="T76" fmla="*/ 2147483647 w 680"/>
              <a:gd name="T77" fmla="*/ 2147483647 h 304"/>
              <a:gd name="T78" fmla="*/ 2147483647 w 680"/>
              <a:gd name="T79" fmla="*/ 2147483647 h 304"/>
              <a:gd name="T80" fmla="*/ 2147483647 w 680"/>
              <a:gd name="T81" fmla="*/ 2147483647 h 304"/>
              <a:gd name="T82" fmla="*/ 2147483647 w 680"/>
              <a:gd name="T83" fmla="*/ 2147483647 h 304"/>
              <a:gd name="T84" fmla="*/ 2147483647 w 680"/>
              <a:gd name="T85" fmla="*/ 2147483647 h 304"/>
              <a:gd name="T86" fmla="*/ 2147483647 w 680"/>
              <a:gd name="T87" fmla="*/ 2147483647 h 304"/>
              <a:gd name="T88" fmla="*/ 2147483647 w 680"/>
              <a:gd name="T89" fmla="*/ 2147483647 h 304"/>
              <a:gd name="T90" fmla="*/ 2147483647 w 680"/>
              <a:gd name="T91" fmla="*/ 2147483647 h 304"/>
              <a:gd name="T92" fmla="*/ 2147483647 w 680"/>
              <a:gd name="T93" fmla="*/ 2147483647 h 304"/>
              <a:gd name="T94" fmla="*/ 0 w 680"/>
              <a:gd name="T95" fmla="*/ 2147483647 h 304"/>
              <a:gd name="T96" fmla="*/ 2147483647 w 680"/>
              <a:gd name="T97" fmla="*/ 2147483647 h 304"/>
              <a:gd name="T98" fmla="*/ 2147483647 w 680"/>
              <a:gd name="T99" fmla="*/ 2147483647 h 304"/>
              <a:gd name="T100" fmla="*/ 2147483647 w 680"/>
              <a:gd name="T101" fmla="*/ 2147483647 h 304"/>
              <a:gd name="T102" fmla="*/ 2147483647 w 680"/>
              <a:gd name="T103" fmla="*/ 2147483647 h 3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80"/>
              <a:gd name="T157" fmla="*/ 0 h 304"/>
              <a:gd name="T158" fmla="*/ 680 w 680"/>
              <a:gd name="T159" fmla="*/ 304 h 3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80" h="304">
                <a:moveTo>
                  <a:pt x="496" y="296"/>
                </a:moveTo>
                <a:lnTo>
                  <a:pt x="512" y="288"/>
                </a:lnTo>
                <a:lnTo>
                  <a:pt x="528" y="288"/>
                </a:lnTo>
                <a:lnTo>
                  <a:pt x="528" y="296"/>
                </a:lnTo>
                <a:lnTo>
                  <a:pt x="528" y="272"/>
                </a:lnTo>
                <a:lnTo>
                  <a:pt x="536" y="272"/>
                </a:lnTo>
                <a:lnTo>
                  <a:pt x="536" y="288"/>
                </a:lnTo>
                <a:lnTo>
                  <a:pt x="536" y="264"/>
                </a:lnTo>
                <a:lnTo>
                  <a:pt x="560" y="232"/>
                </a:lnTo>
                <a:lnTo>
                  <a:pt x="568" y="224"/>
                </a:lnTo>
                <a:lnTo>
                  <a:pt x="568" y="216"/>
                </a:lnTo>
                <a:lnTo>
                  <a:pt x="576" y="216"/>
                </a:lnTo>
                <a:lnTo>
                  <a:pt x="584" y="208"/>
                </a:lnTo>
                <a:lnTo>
                  <a:pt x="600" y="192"/>
                </a:lnTo>
                <a:lnTo>
                  <a:pt x="616" y="192"/>
                </a:lnTo>
                <a:lnTo>
                  <a:pt x="616" y="184"/>
                </a:lnTo>
                <a:lnTo>
                  <a:pt x="624" y="184"/>
                </a:lnTo>
                <a:lnTo>
                  <a:pt x="632" y="184"/>
                </a:lnTo>
                <a:lnTo>
                  <a:pt x="648" y="168"/>
                </a:lnTo>
                <a:lnTo>
                  <a:pt x="648" y="160"/>
                </a:lnTo>
                <a:lnTo>
                  <a:pt x="648" y="152"/>
                </a:lnTo>
                <a:lnTo>
                  <a:pt x="640" y="160"/>
                </a:lnTo>
                <a:lnTo>
                  <a:pt x="640" y="152"/>
                </a:lnTo>
                <a:lnTo>
                  <a:pt x="632" y="152"/>
                </a:lnTo>
                <a:lnTo>
                  <a:pt x="632" y="160"/>
                </a:lnTo>
                <a:lnTo>
                  <a:pt x="624" y="160"/>
                </a:lnTo>
                <a:lnTo>
                  <a:pt x="608" y="176"/>
                </a:lnTo>
                <a:lnTo>
                  <a:pt x="600" y="168"/>
                </a:lnTo>
                <a:lnTo>
                  <a:pt x="592" y="160"/>
                </a:lnTo>
                <a:lnTo>
                  <a:pt x="600" y="160"/>
                </a:lnTo>
                <a:lnTo>
                  <a:pt x="600" y="168"/>
                </a:lnTo>
                <a:lnTo>
                  <a:pt x="616" y="168"/>
                </a:lnTo>
                <a:lnTo>
                  <a:pt x="624" y="152"/>
                </a:lnTo>
                <a:lnTo>
                  <a:pt x="616" y="144"/>
                </a:lnTo>
                <a:lnTo>
                  <a:pt x="624" y="144"/>
                </a:lnTo>
                <a:lnTo>
                  <a:pt x="624" y="136"/>
                </a:lnTo>
                <a:lnTo>
                  <a:pt x="624" y="128"/>
                </a:lnTo>
                <a:lnTo>
                  <a:pt x="584" y="120"/>
                </a:lnTo>
                <a:lnTo>
                  <a:pt x="592" y="120"/>
                </a:lnTo>
                <a:lnTo>
                  <a:pt x="600" y="120"/>
                </a:lnTo>
                <a:lnTo>
                  <a:pt x="608" y="120"/>
                </a:lnTo>
                <a:lnTo>
                  <a:pt x="608" y="112"/>
                </a:lnTo>
                <a:lnTo>
                  <a:pt x="616" y="112"/>
                </a:lnTo>
                <a:lnTo>
                  <a:pt x="624" y="120"/>
                </a:lnTo>
                <a:lnTo>
                  <a:pt x="624" y="112"/>
                </a:lnTo>
                <a:lnTo>
                  <a:pt x="632" y="112"/>
                </a:lnTo>
                <a:lnTo>
                  <a:pt x="640" y="120"/>
                </a:lnTo>
                <a:lnTo>
                  <a:pt x="656" y="120"/>
                </a:lnTo>
                <a:lnTo>
                  <a:pt x="664" y="104"/>
                </a:lnTo>
                <a:lnTo>
                  <a:pt x="672" y="88"/>
                </a:lnTo>
                <a:lnTo>
                  <a:pt x="680" y="80"/>
                </a:lnTo>
                <a:lnTo>
                  <a:pt x="680" y="72"/>
                </a:lnTo>
                <a:lnTo>
                  <a:pt x="672" y="56"/>
                </a:lnTo>
                <a:lnTo>
                  <a:pt x="664" y="56"/>
                </a:lnTo>
                <a:lnTo>
                  <a:pt x="656" y="64"/>
                </a:lnTo>
                <a:lnTo>
                  <a:pt x="656" y="72"/>
                </a:lnTo>
                <a:lnTo>
                  <a:pt x="656" y="80"/>
                </a:lnTo>
                <a:lnTo>
                  <a:pt x="656" y="88"/>
                </a:lnTo>
                <a:lnTo>
                  <a:pt x="656" y="72"/>
                </a:lnTo>
                <a:lnTo>
                  <a:pt x="648" y="64"/>
                </a:lnTo>
                <a:lnTo>
                  <a:pt x="648" y="56"/>
                </a:lnTo>
                <a:lnTo>
                  <a:pt x="640" y="56"/>
                </a:lnTo>
                <a:lnTo>
                  <a:pt x="632" y="56"/>
                </a:lnTo>
                <a:lnTo>
                  <a:pt x="632" y="64"/>
                </a:lnTo>
                <a:lnTo>
                  <a:pt x="616" y="64"/>
                </a:lnTo>
                <a:lnTo>
                  <a:pt x="600" y="72"/>
                </a:lnTo>
                <a:lnTo>
                  <a:pt x="592" y="80"/>
                </a:lnTo>
                <a:lnTo>
                  <a:pt x="584" y="80"/>
                </a:lnTo>
                <a:lnTo>
                  <a:pt x="584" y="72"/>
                </a:lnTo>
                <a:lnTo>
                  <a:pt x="592" y="72"/>
                </a:lnTo>
                <a:lnTo>
                  <a:pt x="592" y="64"/>
                </a:lnTo>
                <a:lnTo>
                  <a:pt x="592" y="48"/>
                </a:lnTo>
                <a:lnTo>
                  <a:pt x="600" y="56"/>
                </a:lnTo>
                <a:lnTo>
                  <a:pt x="608" y="64"/>
                </a:lnTo>
                <a:lnTo>
                  <a:pt x="616" y="56"/>
                </a:lnTo>
                <a:lnTo>
                  <a:pt x="624" y="48"/>
                </a:lnTo>
                <a:lnTo>
                  <a:pt x="616" y="48"/>
                </a:lnTo>
                <a:lnTo>
                  <a:pt x="608" y="40"/>
                </a:lnTo>
                <a:lnTo>
                  <a:pt x="616" y="40"/>
                </a:lnTo>
                <a:lnTo>
                  <a:pt x="624" y="40"/>
                </a:lnTo>
                <a:lnTo>
                  <a:pt x="632" y="48"/>
                </a:lnTo>
                <a:lnTo>
                  <a:pt x="640" y="40"/>
                </a:lnTo>
                <a:lnTo>
                  <a:pt x="640" y="32"/>
                </a:lnTo>
                <a:lnTo>
                  <a:pt x="632" y="32"/>
                </a:lnTo>
                <a:lnTo>
                  <a:pt x="632" y="24"/>
                </a:lnTo>
                <a:lnTo>
                  <a:pt x="640" y="32"/>
                </a:lnTo>
                <a:lnTo>
                  <a:pt x="648" y="32"/>
                </a:lnTo>
                <a:lnTo>
                  <a:pt x="656" y="32"/>
                </a:lnTo>
                <a:lnTo>
                  <a:pt x="664" y="40"/>
                </a:lnTo>
                <a:lnTo>
                  <a:pt x="656" y="32"/>
                </a:lnTo>
                <a:lnTo>
                  <a:pt x="656" y="24"/>
                </a:lnTo>
                <a:lnTo>
                  <a:pt x="648" y="8"/>
                </a:lnTo>
                <a:lnTo>
                  <a:pt x="640" y="8"/>
                </a:lnTo>
                <a:lnTo>
                  <a:pt x="632" y="0"/>
                </a:lnTo>
                <a:lnTo>
                  <a:pt x="520" y="24"/>
                </a:lnTo>
                <a:lnTo>
                  <a:pt x="320" y="64"/>
                </a:lnTo>
                <a:lnTo>
                  <a:pt x="192" y="72"/>
                </a:lnTo>
                <a:lnTo>
                  <a:pt x="184" y="72"/>
                </a:lnTo>
                <a:lnTo>
                  <a:pt x="184" y="80"/>
                </a:lnTo>
                <a:lnTo>
                  <a:pt x="184" y="88"/>
                </a:lnTo>
                <a:lnTo>
                  <a:pt x="192" y="96"/>
                </a:lnTo>
                <a:lnTo>
                  <a:pt x="184" y="104"/>
                </a:lnTo>
                <a:lnTo>
                  <a:pt x="176" y="104"/>
                </a:lnTo>
                <a:lnTo>
                  <a:pt x="168" y="120"/>
                </a:lnTo>
                <a:lnTo>
                  <a:pt x="168" y="128"/>
                </a:lnTo>
                <a:lnTo>
                  <a:pt x="160" y="128"/>
                </a:lnTo>
                <a:lnTo>
                  <a:pt x="152" y="128"/>
                </a:lnTo>
                <a:lnTo>
                  <a:pt x="128" y="152"/>
                </a:lnTo>
                <a:lnTo>
                  <a:pt x="120" y="144"/>
                </a:lnTo>
                <a:lnTo>
                  <a:pt x="112" y="144"/>
                </a:lnTo>
                <a:lnTo>
                  <a:pt x="96" y="168"/>
                </a:lnTo>
                <a:lnTo>
                  <a:pt x="96" y="176"/>
                </a:lnTo>
                <a:lnTo>
                  <a:pt x="80" y="176"/>
                </a:lnTo>
                <a:lnTo>
                  <a:pt x="64" y="192"/>
                </a:lnTo>
                <a:lnTo>
                  <a:pt x="56" y="200"/>
                </a:lnTo>
                <a:lnTo>
                  <a:pt x="32" y="200"/>
                </a:lnTo>
                <a:lnTo>
                  <a:pt x="24" y="216"/>
                </a:lnTo>
                <a:lnTo>
                  <a:pt x="16" y="240"/>
                </a:lnTo>
                <a:lnTo>
                  <a:pt x="0" y="240"/>
                </a:lnTo>
                <a:lnTo>
                  <a:pt x="0" y="272"/>
                </a:lnTo>
                <a:lnTo>
                  <a:pt x="96" y="256"/>
                </a:lnTo>
                <a:lnTo>
                  <a:pt x="104" y="256"/>
                </a:lnTo>
                <a:lnTo>
                  <a:pt x="112" y="248"/>
                </a:lnTo>
                <a:lnTo>
                  <a:pt x="152" y="224"/>
                </a:lnTo>
                <a:lnTo>
                  <a:pt x="176" y="224"/>
                </a:lnTo>
                <a:lnTo>
                  <a:pt x="256" y="216"/>
                </a:lnTo>
                <a:lnTo>
                  <a:pt x="272" y="216"/>
                </a:lnTo>
                <a:lnTo>
                  <a:pt x="280" y="224"/>
                </a:lnTo>
                <a:lnTo>
                  <a:pt x="288" y="232"/>
                </a:lnTo>
                <a:lnTo>
                  <a:pt x="288" y="240"/>
                </a:lnTo>
                <a:lnTo>
                  <a:pt x="376" y="232"/>
                </a:lnTo>
                <a:lnTo>
                  <a:pt x="488" y="304"/>
                </a:lnTo>
                <a:lnTo>
                  <a:pt x="496" y="296"/>
                </a:lnTo>
                <a:close/>
              </a:path>
            </a:pathLst>
          </a:custGeom>
          <a:solidFill>
            <a:schemeClr val="tx2">
              <a:lumMod val="20000"/>
              <a:lumOff val="80000"/>
            </a:schemeClr>
          </a:solidFill>
          <a:ln w="6350">
            <a:solidFill>
              <a:srgbClr val="000000"/>
            </a:solidFill>
            <a:round/>
            <a:headEnd/>
            <a:tailEnd/>
          </a:ln>
        </p:spPr>
        <p:txBody>
          <a:bodyPr/>
          <a:lstStyle/>
          <a:p>
            <a:endParaRPr lang="en-US"/>
          </a:p>
        </p:txBody>
      </p:sp>
      <p:sp>
        <p:nvSpPr>
          <p:cNvPr id="77" name="Freeform 74"/>
          <p:cNvSpPr>
            <a:spLocks/>
          </p:cNvSpPr>
          <p:nvPr/>
        </p:nvSpPr>
        <p:spPr bwMode="auto">
          <a:xfrm>
            <a:off x="6132689" y="3116451"/>
            <a:ext cx="1045045" cy="594916"/>
          </a:xfrm>
          <a:custGeom>
            <a:avLst/>
            <a:gdLst>
              <a:gd name="T0" fmla="*/ 2147483647 w 632"/>
              <a:gd name="T1" fmla="*/ 2147483647 h 360"/>
              <a:gd name="T2" fmla="*/ 2147483647 w 632"/>
              <a:gd name="T3" fmla="*/ 2147483647 h 360"/>
              <a:gd name="T4" fmla="*/ 2147483647 w 632"/>
              <a:gd name="T5" fmla="*/ 2147483647 h 360"/>
              <a:gd name="T6" fmla="*/ 2147483647 w 632"/>
              <a:gd name="T7" fmla="*/ 2147483647 h 360"/>
              <a:gd name="T8" fmla="*/ 2147483647 w 632"/>
              <a:gd name="T9" fmla="*/ 2147483647 h 360"/>
              <a:gd name="T10" fmla="*/ 2147483647 w 632"/>
              <a:gd name="T11" fmla="*/ 2147483647 h 360"/>
              <a:gd name="T12" fmla="*/ 2147483647 w 632"/>
              <a:gd name="T13" fmla="*/ 2147483647 h 360"/>
              <a:gd name="T14" fmla="*/ 2147483647 w 632"/>
              <a:gd name="T15" fmla="*/ 2147483647 h 360"/>
              <a:gd name="T16" fmla="*/ 2147483647 w 632"/>
              <a:gd name="T17" fmla="*/ 2147483647 h 360"/>
              <a:gd name="T18" fmla="*/ 2147483647 w 632"/>
              <a:gd name="T19" fmla="*/ 2147483647 h 360"/>
              <a:gd name="T20" fmla="*/ 2147483647 w 632"/>
              <a:gd name="T21" fmla="*/ 2147483647 h 360"/>
              <a:gd name="T22" fmla="*/ 2147483647 w 632"/>
              <a:gd name="T23" fmla="*/ 2147483647 h 360"/>
              <a:gd name="T24" fmla="*/ 2147483647 w 632"/>
              <a:gd name="T25" fmla="*/ 2147483647 h 360"/>
              <a:gd name="T26" fmla="*/ 2147483647 w 632"/>
              <a:gd name="T27" fmla="*/ 2147483647 h 360"/>
              <a:gd name="T28" fmla="*/ 2147483647 w 632"/>
              <a:gd name="T29" fmla="*/ 2147483647 h 360"/>
              <a:gd name="T30" fmla="*/ 2147483647 w 632"/>
              <a:gd name="T31" fmla="*/ 2147483647 h 360"/>
              <a:gd name="T32" fmla="*/ 2147483647 w 632"/>
              <a:gd name="T33" fmla="*/ 2147483647 h 360"/>
              <a:gd name="T34" fmla="*/ 2147483647 w 632"/>
              <a:gd name="T35" fmla="*/ 2147483647 h 360"/>
              <a:gd name="T36" fmla="*/ 2147483647 w 632"/>
              <a:gd name="T37" fmla="*/ 2147483647 h 360"/>
              <a:gd name="T38" fmla="*/ 2147483647 w 632"/>
              <a:gd name="T39" fmla="*/ 2147483647 h 360"/>
              <a:gd name="T40" fmla="*/ 2147483647 w 632"/>
              <a:gd name="T41" fmla="*/ 2147483647 h 360"/>
              <a:gd name="T42" fmla="*/ 2147483647 w 632"/>
              <a:gd name="T43" fmla="*/ 2147483647 h 360"/>
              <a:gd name="T44" fmla="*/ 2147483647 w 632"/>
              <a:gd name="T45" fmla="*/ 2147483647 h 360"/>
              <a:gd name="T46" fmla="*/ 2147483647 w 632"/>
              <a:gd name="T47" fmla="*/ 2147483647 h 360"/>
              <a:gd name="T48" fmla="*/ 2147483647 w 632"/>
              <a:gd name="T49" fmla="*/ 0 h 360"/>
              <a:gd name="T50" fmla="*/ 2147483647 w 632"/>
              <a:gd name="T51" fmla="*/ 2147483647 h 360"/>
              <a:gd name="T52" fmla="*/ 2147483647 w 632"/>
              <a:gd name="T53" fmla="*/ 2147483647 h 360"/>
              <a:gd name="T54" fmla="*/ 2147483647 w 632"/>
              <a:gd name="T55" fmla="*/ 2147483647 h 360"/>
              <a:gd name="T56" fmla="*/ 2147483647 w 632"/>
              <a:gd name="T57" fmla="*/ 2147483647 h 360"/>
              <a:gd name="T58" fmla="*/ 2147483647 w 632"/>
              <a:gd name="T59" fmla="*/ 2147483647 h 360"/>
              <a:gd name="T60" fmla="*/ 2147483647 w 632"/>
              <a:gd name="T61" fmla="*/ 2147483647 h 360"/>
              <a:gd name="T62" fmla="*/ 2147483647 w 632"/>
              <a:gd name="T63" fmla="*/ 2147483647 h 360"/>
              <a:gd name="T64" fmla="*/ 2147483647 w 632"/>
              <a:gd name="T65" fmla="*/ 2147483647 h 360"/>
              <a:gd name="T66" fmla="*/ 2147483647 w 632"/>
              <a:gd name="T67" fmla="*/ 2147483647 h 360"/>
              <a:gd name="T68" fmla="*/ 2147483647 w 632"/>
              <a:gd name="T69" fmla="*/ 2147483647 h 360"/>
              <a:gd name="T70" fmla="*/ 2147483647 w 632"/>
              <a:gd name="T71" fmla="*/ 2147483647 h 360"/>
              <a:gd name="T72" fmla="*/ 2147483647 w 632"/>
              <a:gd name="T73" fmla="*/ 2147483647 h 360"/>
              <a:gd name="T74" fmla="*/ 2147483647 w 632"/>
              <a:gd name="T75" fmla="*/ 2147483647 h 360"/>
              <a:gd name="T76" fmla="*/ 2147483647 w 632"/>
              <a:gd name="T77" fmla="*/ 2147483647 h 360"/>
              <a:gd name="T78" fmla="*/ 2147483647 w 632"/>
              <a:gd name="T79" fmla="*/ 2147483647 h 360"/>
              <a:gd name="T80" fmla="*/ 2147483647 w 632"/>
              <a:gd name="T81" fmla="*/ 2147483647 h 360"/>
              <a:gd name="T82" fmla="*/ 2147483647 w 632"/>
              <a:gd name="T83" fmla="*/ 2147483647 h 360"/>
              <a:gd name="T84" fmla="*/ 2147483647 w 632"/>
              <a:gd name="T85" fmla="*/ 2147483647 h 360"/>
              <a:gd name="T86" fmla="*/ 2147483647 w 632"/>
              <a:gd name="T87" fmla="*/ 2147483647 h 360"/>
              <a:gd name="T88" fmla="*/ 2147483647 w 632"/>
              <a:gd name="T89" fmla="*/ 2147483647 h 360"/>
              <a:gd name="T90" fmla="*/ 2147483647 w 632"/>
              <a:gd name="T91" fmla="*/ 2147483647 h 360"/>
              <a:gd name="T92" fmla="*/ 0 w 632"/>
              <a:gd name="T93" fmla="*/ 2147483647 h 360"/>
              <a:gd name="T94" fmla="*/ 2147483647 w 632"/>
              <a:gd name="T95" fmla="*/ 2147483647 h 360"/>
              <a:gd name="T96" fmla="*/ 2147483647 w 632"/>
              <a:gd name="T97" fmla="*/ 2147483647 h 3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32"/>
              <a:gd name="T148" fmla="*/ 0 h 360"/>
              <a:gd name="T149" fmla="*/ 632 w 632"/>
              <a:gd name="T150" fmla="*/ 360 h 3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32" h="360">
                <a:moveTo>
                  <a:pt x="624" y="256"/>
                </a:moveTo>
                <a:lnTo>
                  <a:pt x="624" y="256"/>
                </a:lnTo>
                <a:lnTo>
                  <a:pt x="624" y="240"/>
                </a:lnTo>
                <a:lnTo>
                  <a:pt x="632" y="256"/>
                </a:lnTo>
                <a:lnTo>
                  <a:pt x="632" y="248"/>
                </a:lnTo>
                <a:lnTo>
                  <a:pt x="616" y="216"/>
                </a:lnTo>
                <a:lnTo>
                  <a:pt x="608" y="216"/>
                </a:lnTo>
                <a:lnTo>
                  <a:pt x="600" y="216"/>
                </a:lnTo>
                <a:lnTo>
                  <a:pt x="592" y="216"/>
                </a:lnTo>
                <a:lnTo>
                  <a:pt x="592" y="224"/>
                </a:lnTo>
                <a:lnTo>
                  <a:pt x="584" y="224"/>
                </a:lnTo>
                <a:lnTo>
                  <a:pt x="576" y="224"/>
                </a:lnTo>
                <a:lnTo>
                  <a:pt x="576" y="216"/>
                </a:lnTo>
                <a:lnTo>
                  <a:pt x="568" y="216"/>
                </a:lnTo>
                <a:lnTo>
                  <a:pt x="560" y="208"/>
                </a:lnTo>
                <a:lnTo>
                  <a:pt x="544" y="200"/>
                </a:lnTo>
                <a:lnTo>
                  <a:pt x="536" y="200"/>
                </a:lnTo>
                <a:lnTo>
                  <a:pt x="520" y="200"/>
                </a:lnTo>
                <a:lnTo>
                  <a:pt x="528" y="192"/>
                </a:lnTo>
                <a:lnTo>
                  <a:pt x="560" y="200"/>
                </a:lnTo>
                <a:lnTo>
                  <a:pt x="584" y="216"/>
                </a:lnTo>
                <a:lnTo>
                  <a:pt x="592" y="208"/>
                </a:lnTo>
                <a:lnTo>
                  <a:pt x="576" y="192"/>
                </a:lnTo>
                <a:lnTo>
                  <a:pt x="560" y="192"/>
                </a:lnTo>
                <a:lnTo>
                  <a:pt x="544" y="176"/>
                </a:lnTo>
                <a:lnTo>
                  <a:pt x="560" y="184"/>
                </a:lnTo>
                <a:lnTo>
                  <a:pt x="568" y="192"/>
                </a:lnTo>
                <a:lnTo>
                  <a:pt x="576" y="184"/>
                </a:lnTo>
                <a:lnTo>
                  <a:pt x="568" y="184"/>
                </a:lnTo>
                <a:lnTo>
                  <a:pt x="568" y="176"/>
                </a:lnTo>
                <a:lnTo>
                  <a:pt x="584" y="176"/>
                </a:lnTo>
                <a:lnTo>
                  <a:pt x="584" y="168"/>
                </a:lnTo>
                <a:lnTo>
                  <a:pt x="576" y="160"/>
                </a:lnTo>
                <a:lnTo>
                  <a:pt x="576" y="152"/>
                </a:lnTo>
                <a:lnTo>
                  <a:pt x="560" y="152"/>
                </a:lnTo>
                <a:lnTo>
                  <a:pt x="536" y="136"/>
                </a:lnTo>
                <a:lnTo>
                  <a:pt x="520" y="120"/>
                </a:lnTo>
                <a:lnTo>
                  <a:pt x="544" y="136"/>
                </a:lnTo>
                <a:lnTo>
                  <a:pt x="560" y="152"/>
                </a:lnTo>
                <a:lnTo>
                  <a:pt x="568" y="152"/>
                </a:lnTo>
                <a:lnTo>
                  <a:pt x="576" y="136"/>
                </a:lnTo>
                <a:lnTo>
                  <a:pt x="576" y="128"/>
                </a:lnTo>
                <a:lnTo>
                  <a:pt x="576" y="120"/>
                </a:lnTo>
                <a:lnTo>
                  <a:pt x="568" y="120"/>
                </a:lnTo>
                <a:lnTo>
                  <a:pt x="552" y="112"/>
                </a:lnTo>
                <a:lnTo>
                  <a:pt x="536" y="104"/>
                </a:lnTo>
                <a:lnTo>
                  <a:pt x="520" y="104"/>
                </a:lnTo>
                <a:lnTo>
                  <a:pt x="504" y="96"/>
                </a:lnTo>
                <a:lnTo>
                  <a:pt x="504" y="88"/>
                </a:lnTo>
                <a:lnTo>
                  <a:pt x="488" y="96"/>
                </a:lnTo>
                <a:lnTo>
                  <a:pt x="480" y="96"/>
                </a:lnTo>
                <a:lnTo>
                  <a:pt x="480" y="80"/>
                </a:lnTo>
                <a:lnTo>
                  <a:pt x="480" y="72"/>
                </a:lnTo>
                <a:lnTo>
                  <a:pt x="488" y="64"/>
                </a:lnTo>
                <a:lnTo>
                  <a:pt x="496" y="56"/>
                </a:lnTo>
                <a:lnTo>
                  <a:pt x="496" y="40"/>
                </a:lnTo>
                <a:lnTo>
                  <a:pt x="480" y="24"/>
                </a:lnTo>
                <a:lnTo>
                  <a:pt x="456" y="24"/>
                </a:lnTo>
                <a:lnTo>
                  <a:pt x="456" y="16"/>
                </a:lnTo>
                <a:lnTo>
                  <a:pt x="456" y="8"/>
                </a:lnTo>
                <a:lnTo>
                  <a:pt x="456" y="0"/>
                </a:lnTo>
                <a:lnTo>
                  <a:pt x="440" y="0"/>
                </a:lnTo>
                <a:lnTo>
                  <a:pt x="432" y="8"/>
                </a:lnTo>
                <a:lnTo>
                  <a:pt x="432" y="16"/>
                </a:lnTo>
                <a:lnTo>
                  <a:pt x="424" y="16"/>
                </a:lnTo>
                <a:lnTo>
                  <a:pt x="400" y="8"/>
                </a:lnTo>
                <a:lnTo>
                  <a:pt x="392" y="8"/>
                </a:lnTo>
                <a:lnTo>
                  <a:pt x="384" y="0"/>
                </a:lnTo>
                <a:lnTo>
                  <a:pt x="384" y="24"/>
                </a:lnTo>
                <a:lnTo>
                  <a:pt x="376" y="32"/>
                </a:lnTo>
                <a:lnTo>
                  <a:pt x="376" y="40"/>
                </a:lnTo>
                <a:lnTo>
                  <a:pt x="368" y="56"/>
                </a:lnTo>
                <a:lnTo>
                  <a:pt x="360" y="56"/>
                </a:lnTo>
                <a:lnTo>
                  <a:pt x="360" y="64"/>
                </a:lnTo>
                <a:lnTo>
                  <a:pt x="360" y="72"/>
                </a:lnTo>
                <a:lnTo>
                  <a:pt x="352" y="72"/>
                </a:lnTo>
                <a:lnTo>
                  <a:pt x="344" y="72"/>
                </a:lnTo>
                <a:lnTo>
                  <a:pt x="336" y="72"/>
                </a:lnTo>
                <a:lnTo>
                  <a:pt x="336" y="88"/>
                </a:lnTo>
                <a:lnTo>
                  <a:pt x="336" y="96"/>
                </a:lnTo>
                <a:lnTo>
                  <a:pt x="336" y="104"/>
                </a:lnTo>
                <a:lnTo>
                  <a:pt x="336" y="112"/>
                </a:lnTo>
                <a:lnTo>
                  <a:pt x="320" y="112"/>
                </a:lnTo>
                <a:lnTo>
                  <a:pt x="304" y="104"/>
                </a:lnTo>
                <a:lnTo>
                  <a:pt x="296" y="104"/>
                </a:lnTo>
                <a:lnTo>
                  <a:pt x="296" y="112"/>
                </a:lnTo>
                <a:lnTo>
                  <a:pt x="296" y="120"/>
                </a:lnTo>
                <a:lnTo>
                  <a:pt x="296" y="128"/>
                </a:lnTo>
                <a:lnTo>
                  <a:pt x="296" y="136"/>
                </a:lnTo>
                <a:lnTo>
                  <a:pt x="288" y="144"/>
                </a:lnTo>
                <a:lnTo>
                  <a:pt x="288" y="152"/>
                </a:lnTo>
                <a:lnTo>
                  <a:pt x="288" y="168"/>
                </a:lnTo>
                <a:lnTo>
                  <a:pt x="280" y="176"/>
                </a:lnTo>
                <a:lnTo>
                  <a:pt x="272" y="192"/>
                </a:lnTo>
                <a:lnTo>
                  <a:pt x="272" y="200"/>
                </a:lnTo>
                <a:lnTo>
                  <a:pt x="272" y="208"/>
                </a:lnTo>
                <a:lnTo>
                  <a:pt x="264" y="216"/>
                </a:lnTo>
                <a:lnTo>
                  <a:pt x="272" y="224"/>
                </a:lnTo>
                <a:lnTo>
                  <a:pt x="256" y="232"/>
                </a:lnTo>
                <a:lnTo>
                  <a:pt x="240" y="232"/>
                </a:lnTo>
                <a:lnTo>
                  <a:pt x="240" y="240"/>
                </a:lnTo>
                <a:lnTo>
                  <a:pt x="232" y="240"/>
                </a:lnTo>
                <a:lnTo>
                  <a:pt x="224" y="240"/>
                </a:lnTo>
                <a:lnTo>
                  <a:pt x="224" y="248"/>
                </a:lnTo>
                <a:lnTo>
                  <a:pt x="216" y="256"/>
                </a:lnTo>
                <a:lnTo>
                  <a:pt x="208" y="256"/>
                </a:lnTo>
                <a:lnTo>
                  <a:pt x="200" y="256"/>
                </a:lnTo>
                <a:lnTo>
                  <a:pt x="192" y="256"/>
                </a:lnTo>
                <a:lnTo>
                  <a:pt x="184" y="256"/>
                </a:lnTo>
                <a:lnTo>
                  <a:pt x="176" y="272"/>
                </a:lnTo>
                <a:lnTo>
                  <a:pt x="168" y="272"/>
                </a:lnTo>
                <a:lnTo>
                  <a:pt x="160" y="264"/>
                </a:lnTo>
                <a:lnTo>
                  <a:pt x="144" y="264"/>
                </a:lnTo>
                <a:lnTo>
                  <a:pt x="136" y="248"/>
                </a:lnTo>
                <a:lnTo>
                  <a:pt x="136" y="240"/>
                </a:lnTo>
                <a:lnTo>
                  <a:pt x="120" y="264"/>
                </a:lnTo>
                <a:lnTo>
                  <a:pt x="120" y="256"/>
                </a:lnTo>
                <a:lnTo>
                  <a:pt x="120" y="264"/>
                </a:lnTo>
                <a:lnTo>
                  <a:pt x="112" y="272"/>
                </a:lnTo>
                <a:lnTo>
                  <a:pt x="88" y="288"/>
                </a:lnTo>
                <a:lnTo>
                  <a:pt x="88" y="296"/>
                </a:lnTo>
                <a:lnTo>
                  <a:pt x="80" y="304"/>
                </a:lnTo>
                <a:lnTo>
                  <a:pt x="72" y="320"/>
                </a:lnTo>
                <a:lnTo>
                  <a:pt x="56" y="320"/>
                </a:lnTo>
                <a:lnTo>
                  <a:pt x="56" y="328"/>
                </a:lnTo>
                <a:lnTo>
                  <a:pt x="40" y="344"/>
                </a:lnTo>
                <a:lnTo>
                  <a:pt x="16" y="352"/>
                </a:lnTo>
                <a:lnTo>
                  <a:pt x="0" y="360"/>
                </a:lnTo>
                <a:lnTo>
                  <a:pt x="152" y="336"/>
                </a:lnTo>
                <a:lnTo>
                  <a:pt x="160" y="328"/>
                </a:lnTo>
                <a:lnTo>
                  <a:pt x="168" y="328"/>
                </a:lnTo>
                <a:lnTo>
                  <a:pt x="240" y="328"/>
                </a:lnTo>
                <a:lnTo>
                  <a:pt x="448" y="296"/>
                </a:lnTo>
                <a:lnTo>
                  <a:pt x="616" y="256"/>
                </a:lnTo>
                <a:lnTo>
                  <a:pt x="624" y="256"/>
                </a:lnTo>
                <a:close/>
              </a:path>
            </a:pathLst>
          </a:custGeom>
          <a:solidFill>
            <a:schemeClr val="tx2">
              <a:lumMod val="20000"/>
              <a:lumOff val="80000"/>
            </a:schemeClr>
          </a:solidFill>
          <a:ln w="6350">
            <a:solidFill>
              <a:srgbClr val="000000"/>
            </a:solidFill>
            <a:round/>
            <a:headEnd/>
            <a:tailEnd/>
          </a:ln>
        </p:spPr>
        <p:txBody>
          <a:bodyPr/>
          <a:lstStyle/>
          <a:p>
            <a:endParaRPr lang="en-US"/>
          </a:p>
        </p:txBody>
      </p:sp>
      <p:sp>
        <p:nvSpPr>
          <p:cNvPr id="78" name="Freeform 75"/>
          <p:cNvSpPr>
            <a:spLocks/>
          </p:cNvSpPr>
          <p:nvPr/>
        </p:nvSpPr>
        <p:spPr bwMode="auto">
          <a:xfrm>
            <a:off x="6621524" y="2997469"/>
            <a:ext cx="594915" cy="303908"/>
          </a:xfrm>
          <a:custGeom>
            <a:avLst/>
            <a:gdLst>
              <a:gd name="T0" fmla="*/ 2147483647 w 360"/>
              <a:gd name="T1" fmla="*/ 2147483647 h 184"/>
              <a:gd name="T2" fmla="*/ 2147483647 w 360"/>
              <a:gd name="T3" fmla="*/ 2147483647 h 184"/>
              <a:gd name="T4" fmla="*/ 2147483647 w 360"/>
              <a:gd name="T5" fmla="*/ 2147483647 h 184"/>
              <a:gd name="T6" fmla="*/ 2147483647 w 360"/>
              <a:gd name="T7" fmla="*/ 2147483647 h 184"/>
              <a:gd name="T8" fmla="*/ 2147483647 w 360"/>
              <a:gd name="T9" fmla="*/ 2147483647 h 184"/>
              <a:gd name="T10" fmla="*/ 2147483647 w 360"/>
              <a:gd name="T11" fmla="*/ 2147483647 h 184"/>
              <a:gd name="T12" fmla="*/ 2147483647 w 360"/>
              <a:gd name="T13" fmla="*/ 2147483647 h 184"/>
              <a:gd name="T14" fmla="*/ 2147483647 w 360"/>
              <a:gd name="T15" fmla="*/ 2147483647 h 184"/>
              <a:gd name="T16" fmla="*/ 2147483647 w 360"/>
              <a:gd name="T17" fmla="*/ 2147483647 h 184"/>
              <a:gd name="T18" fmla="*/ 2147483647 w 360"/>
              <a:gd name="T19" fmla="*/ 2147483647 h 184"/>
              <a:gd name="T20" fmla="*/ 2147483647 w 360"/>
              <a:gd name="T21" fmla="*/ 2147483647 h 184"/>
              <a:gd name="T22" fmla="*/ 2147483647 w 360"/>
              <a:gd name="T23" fmla="*/ 2147483647 h 184"/>
              <a:gd name="T24" fmla="*/ 2147483647 w 360"/>
              <a:gd name="T25" fmla="*/ 2147483647 h 184"/>
              <a:gd name="T26" fmla="*/ 2147483647 w 360"/>
              <a:gd name="T27" fmla="*/ 2147483647 h 184"/>
              <a:gd name="T28" fmla="*/ 2147483647 w 360"/>
              <a:gd name="T29" fmla="*/ 2147483647 h 184"/>
              <a:gd name="T30" fmla="*/ 2147483647 w 360"/>
              <a:gd name="T31" fmla="*/ 2147483647 h 184"/>
              <a:gd name="T32" fmla="*/ 2147483647 w 360"/>
              <a:gd name="T33" fmla="*/ 2147483647 h 184"/>
              <a:gd name="T34" fmla="*/ 2147483647 w 360"/>
              <a:gd name="T35" fmla="*/ 2147483647 h 184"/>
              <a:gd name="T36" fmla="*/ 2147483647 w 360"/>
              <a:gd name="T37" fmla="*/ 2147483647 h 184"/>
              <a:gd name="T38" fmla="*/ 2147483647 w 360"/>
              <a:gd name="T39" fmla="*/ 2147483647 h 184"/>
              <a:gd name="T40" fmla="*/ 2147483647 w 360"/>
              <a:gd name="T41" fmla="*/ 2147483647 h 184"/>
              <a:gd name="T42" fmla="*/ 2147483647 w 360"/>
              <a:gd name="T43" fmla="*/ 2147483647 h 184"/>
              <a:gd name="T44" fmla="*/ 2147483647 w 360"/>
              <a:gd name="T45" fmla="*/ 2147483647 h 184"/>
              <a:gd name="T46" fmla="*/ 2147483647 w 360"/>
              <a:gd name="T47" fmla="*/ 2147483647 h 184"/>
              <a:gd name="T48" fmla="*/ 2147483647 w 360"/>
              <a:gd name="T49" fmla="*/ 2147483647 h 184"/>
              <a:gd name="T50" fmla="*/ 2147483647 w 360"/>
              <a:gd name="T51" fmla="*/ 2147483647 h 184"/>
              <a:gd name="T52" fmla="*/ 2147483647 w 360"/>
              <a:gd name="T53" fmla="*/ 2147483647 h 184"/>
              <a:gd name="T54" fmla="*/ 2147483647 w 360"/>
              <a:gd name="T55" fmla="*/ 2147483647 h 184"/>
              <a:gd name="T56" fmla="*/ 2147483647 w 360"/>
              <a:gd name="T57" fmla="*/ 2147483647 h 184"/>
              <a:gd name="T58" fmla="*/ 2147483647 w 360"/>
              <a:gd name="T59" fmla="*/ 2147483647 h 184"/>
              <a:gd name="T60" fmla="*/ 2147483647 w 360"/>
              <a:gd name="T61" fmla="*/ 2147483647 h 184"/>
              <a:gd name="T62" fmla="*/ 2147483647 w 360"/>
              <a:gd name="T63" fmla="*/ 2147483647 h 184"/>
              <a:gd name="T64" fmla="*/ 2147483647 w 360"/>
              <a:gd name="T65" fmla="*/ 2147483647 h 184"/>
              <a:gd name="T66" fmla="*/ 2147483647 w 360"/>
              <a:gd name="T67" fmla="*/ 2147483647 h 184"/>
              <a:gd name="T68" fmla="*/ 2147483647 w 360"/>
              <a:gd name="T69" fmla="*/ 2147483647 h 184"/>
              <a:gd name="T70" fmla="*/ 2147483647 w 360"/>
              <a:gd name="T71" fmla="*/ 2147483647 h 184"/>
              <a:gd name="T72" fmla="*/ 2147483647 w 360"/>
              <a:gd name="T73" fmla="*/ 2147483647 h 184"/>
              <a:gd name="T74" fmla="*/ 2147483647 w 360"/>
              <a:gd name="T75" fmla="*/ 2147483647 h 184"/>
              <a:gd name="T76" fmla="*/ 2147483647 w 360"/>
              <a:gd name="T77" fmla="*/ 2147483647 h 184"/>
              <a:gd name="T78" fmla="*/ 2147483647 w 360"/>
              <a:gd name="T79" fmla="*/ 2147483647 h 184"/>
              <a:gd name="T80" fmla="*/ 2147483647 w 360"/>
              <a:gd name="T81" fmla="*/ 2147483647 h 184"/>
              <a:gd name="T82" fmla="*/ 0 w 360"/>
              <a:gd name="T83" fmla="*/ 2147483647 h 184"/>
              <a:gd name="T84" fmla="*/ 2147483647 w 360"/>
              <a:gd name="T85" fmla="*/ 2147483647 h 184"/>
              <a:gd name="T86" fmla="*/ 2147483647 w 360"/>
              <a:gd name="T87" fmla="*/ 2147483647 h 184"/>
              <a:gd name="T88" fmla="*/ 2147483647 w 360"/>
              <a:gd name="T89" fmla="*/ 2147483647 h 184"/>
              <a:gd name="T90" fmla="*/ 2147483647 w 360"/>
              <a:gd name="T91" fmla="*/ 2147483647 h 184"/>
              <a:gd name="T92" fmla="*/ 2147483647 w 360"/>
              <a:gd name="T93" fmla="*/ 2147483647 h 184"/>
              <a:gd name="T94" fmla="*/ 2147483647 w 360"/>
              <a:gd name="T95" fmla="*/ 2147483647 h 184"/>
              <a:gd name="T96" fmla="*/ 2147483647 w 360"/>
              <a:gd name="T97" fmla="*/ 2147483647 h 184"/>
              <a:gd name="T98" fmla="*/ 2147483647 w 360"/>
              <a:gd name="T99" fmla="*/ 2147483647 h 184"/>
              <a:gd name="T100" fmla="*/ 2147483647 w 360"/>
              <a:gd name="T101" fmla="*/ 2147483647 h 18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60"/>
              <a:gd name="T154" fmla="*/ 0 h 184"/>
              <a:gd name="T155" fmla="*/ 360 w 360"/>
              <a:gd name="T156" fmla="*/ 184 h 18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60" h="184">
                <a:moveTo>
                  <a:pt x="208" y="104"/>
                </a:moveTo>
                <a:lnTo>
                  <a:pt x="208" y="104"/>
                </a:lnTo>
                <a:lnTo>
                  <a:pt x="200" y="120"/>
                </a:lnTo>
                <a:lnTo>
                  <a:pt x="192" y="152"/>
                </a:lnTo>
                <a:lnTo>
                  <a:pt x="192" y="160"/>
                </a:lnTo>
                <a:lnTo>
                  <a:pt x="200" y="160"/>
                </a:lnTo>
                <a:lnTo>
                  <a:pt x="200" y="152"/>
                </a:lnTo>
                <a:lnTo>
                  <a:pt x="208" y="152"/>
                </a:lnTo>
                <a:lnTo>
                  <a:pt x="208" y="160"/>
                </a:lnTo>
                <a:lnTo>
                  <a:pt x="224" y="168"/>
                </a:lnTo>
                <a:lnTo>
                  <a:pt x="224" y="160"/>
                </a:lnTo>
                <a:lnTo>
                  <a:pt x="232" y="168"/>
                </a:lnTo>
                <a:lnTo>
                  <a:pt x="240" y="168"/>
                </a:lnTo>
                <a:lnTo>
                  <a:pt x="248" y="168"/>
                </a:lnTo>
                <a:lnTo>
                  <a:pt x="264" y="176"/>
                </a:lnTo>
                <a:lnTo>
                  <a:pt x="264" y="184"/>
                </a:lnTo>
                <a:lnTo>
                  <a:pt x="272" y="176"/>
                </a:lnTo>
                <a:lnTo>
                  <a:pt x="264" y="168"/>
                </a:lnTo>
                <a:lnTo>
                  <a:pt x="264" y="160"/>
                </a:lnTo>
                <a:lnTo>
                  <a:pt x="248" y="160"/>
                </a:lnTo>
                <a:lnTo>
                  <a:pt x="240" y="152"/>
                </a:lnTo>
                <a:lnTo>
                  <a:pt x="232" y="144"/>
                </a:lnTo>
                <a:lnTo>
                  <a:pt x="232" y="136"/>
                </a:lnTo>
                <a:lnTo>
                  <a:pt x="240" y="144"/>
                </a:lnTo>
                <a:lnTo>
                  <a:pt x="248" y="152"/>
                </a:lnTo>
                <a:lnTo>
                  <a:pt x="256" y="152"/>
                </a:lnTo>
                <a:lnTo>
                  <a:pt x="256" y="144"/>
                </a:lnTo>
                <a:lnTo>
                  <a:pt x="248" y="136"/>
                </a:lnTo>
                <a:lnTo>
                  <a:pt x="240" y="120"/>
                </a:lnTo>
                <a:lnTo>
                  <a:pt x="240" y="104"/>
                </a:lnTo>
                <a:lnTo>
                  <a:pt x="240" y="96"/>
                </a:lnTo>
                <a:lnTo>
                  <a:pt x="240" y="80"/>
                </a:lnTo>
                <a:lnTo>
                  <a:pt x="232" y="64"/>
                </a:lnTo>
                <a:lnTo>
                  <a:pt x="224" y="64"/>
                </a:lnTo>
                <a:lnTo>
                  <a:pt x="240" y="64"/>
                </a:lnTo>
                <a:lnTo>
                  <a:pt x="240" y="56"/>
                </a:lnTo>
                <a:lnTo>
                  <a:pt x="240" y="48"/>
                </a:lnTo>
                <a:lnTo>
                  <a:pt x="248" y="48"/>
                </a:lnTo>
                <a:lnTo>
                  <a:pt x="248" y="56"/>
                </a:lnTo>
                <a:lnTo>
                  <a:pt x="248" y="48"/>
                </a:lnTo>
                <a:lnTo>
                  <a:pt x="256" y="40"/>
                </a:lnTo>
                <a:lnTo>
                  <a:pt x="256" y="24"/>
                </a:lnTo>
                <a:lnTo>
                  <a:pt x="264" y="24"/>
                </a:lnTo>
                <a:lnTo>
                  <a:pt x="264" y="32"/>
                </a:lnTo>
                <a:lnTo>
                  <a:pt x="272" y="32"/>
                </a:lnTo>
                <a:lnTo>
                  <a:pt x="264" y="40"/>
                </a:lnTo>
                <a:lnTo>
                  <a:pt x="256" y="48"/>
                </a:lnTo>
                <a:lnTo>
                  <a:pt x="256" y="56"/>
                </a:lnTo>
                <a:lnTo>
                  <a:pt x="256" y="72"/>
                </a:lnTo>
                <a:lnTo>
                  <a:pt x="256" y="80"/>
                </a:lnTo>
                <a:lnTo>
                  <a:pt x="264" y="64"/>
                </a:lnTo>
                <a:lnTo>
                  <a:pt x="272" y="72"/>
                </a:lnTo>
                <a:lnTo>
                  <a:pt x="264" y="72"/>
                </a:lnTo>
                <a:lnTo>
                  <a:pt x="264" y="80"/>
                </a:lnTo>
                <a:lnTo>
                  <a:pt x="264" y="96"/>
                </a:lnTo>
                <a:lnTo>
                  <a:pt x="256" y="104"/>
                </a:lnTo>
                <a:lnTo>
                  <a:pt x="272" y="120"/>
                </a:lnTo>
                <a:lnTo>
                  <a:pt x="264" y="120"/>
                </a:lnTo>
                <a:lnTo>
                  <a:pt x="264" y="128"/>
                </a:lnTo>
                <a:lnTo>
                  <a:pt x="272" y="128"/>
                </a:lnTo>
                <a:lnTo>
                  <a:pt x="264" y="136"/>
                </a:lnTo>
                <a:lnTo>
                  <a:pt x="272" y="152"/>
                </a:lnTo>
                <a:lnTo>
                  <a:pt x="272" y="144"/>
                </a:lnTo>
                <a:lnTo>
                  <a:pt x="280" y="152"/>
                </a:lnTo>
                <a:lnTo>
                  <a:pt x="288" y="152"/>
                </a:lnTo>
                <a:lnTo>
                  <a:pt x="288" y="144"/>
                </a:lnTo>
                <a:lnTo>
                  <a:pt x="288" y="152"/>
                </a:lnTo>
                <a:lnTo>
                  <a:pt x="296" y="152"/>
                </a:lnTo>
                <a:lnTo>
                  <a:pt x="304" y="152"/>
                </a:lnTo>
                <a:lnTo>
                  <a:pt x="296" y="160"/>
                </a:lnTo>
                <a:lnTo>
                  <a:pt x="296" y="168"/>
                </a:lnTo>
                <a:lnTo>
                  <a:pt x="304" y="168"/>
                </a:lnTo>
                <a:lnTo>
                  <a:pt x="304" y="160"/>
                </a:lnTo>
                <a:lnTo>
                  <a:pt x="304" y="168"/>
                </a:lnTo>
                <a:lnTo>
                  <a:pt x="304" y="176"/>
                </a:lnTo>
                <a:lnTo>
                  <a:pt x="304" y="184"/>
                </a:lnTo>
                <a:lnTo>
                  <a:pt x="312" y="184"/>
                </a:lnTo>
                <a:lnTo>
                  <a:pt x="320" y="184"/>
                </a:lnTo>
                <a:lnTo>
                  <a:pt x="320" y="176"/>
                </a:lnTo>
                <a:lnTo>
                  <a:pt x="336" y="168"/>
                </a:lnTo>
                <a:lnTo>
                  <a:pt x="344" y="168"/>
                </a:lnTo>
                <a:lnTo>
                  <a:pt x="344" y="144"/>
                </a:lnTo>
                <a:lnTo>
                  <a:pt x="352" y="144"/>
                </a:lnTo>
                <a:lnTo>
                  <a:pt x="352" y="120"/>
                </a:lnTo>
                <a:lnTo>
                  <a:pt x="360" y="120"/>
                </a:lnTo>
                <a:lnTo>
                  <a:pt x="352" y="152"/>
                </a:lnTo>
                <a:lnTo>
                  <a:pt x="352" y="168"/>
                </a:lnTo>
                <a:lnTo>
                  <a:pt x="352" y="176"/>
                </a:lnTo>
                <a:lnTo>
                  <a:pt x="352" y="184"/>
                </a:lnTo>
                <a:lnTo>
                  <a:pt x="352" y="176"/>
                </a:lnTo>
                <a:lnTo>
                  <a:pt x="360" y="168"/>
                </a:lnTo>
                <a:lnTo>
                  <a:pt x="360" y="128"/>
                </a:lnTo>
                <a:lnTo>
                  <a:pt x="360" y="120"/>
                </a:lnTo>
                <a:lnTo>
                  <a:pt x="312" y="128"/>
                </a:lnTo>
                <a:lnTo>
                  <a:pt x="280" y="0"/>
                </a:lnTo>
                <a:lnTo>
                  <a:pt x="0" y="56"/>
                </a:lnTo>
                <a:lnTo>
                  <a:pt x="8" y="104"/>
                </a:lnTo>
                <a:lnTo>
                  <a:pt x="32" y="80"/>
                </a:lnTo>
                <a:lnTo>
                  <a:pt x="40" y="80"/>
                </a:lnTo>
                <a:lnTo>
                  <a:pt x="48" y="72"/>
                </a:lnTo>
                <a:lnTo>
                  <a:pt x="56" y="64"/>
                </a:lnTo>
                <a:lnTo>
                  <a:pt x="72" y="64"/>
                </a:lnTo>
                <a:lnTo>
                  <a:pt x="80" y="64"/>
                </a:lnTo>
                <a:lnTo>
                  <a:pt x="88" y="48"/>
                </a:lnTo>
                <a:lnTo>
                  <a:pt x="104" y="48"/>
                </a:lnTo>
                <a:lnTo>
                  <a:pt x="112" y="48"/>
                </a:lnTo>
                <a:lnTo>
                  <a:pt x="120" y="48"/>
                </a:lnTo>
                <a:lnTo>
                  <a:pt x="128" y="48"/>
                </a:lnTo>
                <a:lnTo>
                  <a:pt x="128" y="56"/>
                </a:lnTo>
                <a:lnTo>
                  <a:pt x="144" y="64"/>
                </a:lnTo>
                <a:lnTo>
                  <a:pt x="144" y="80"/>
                </a:lnTo>
                <a:lnTo>
                  <a:pt x="136" y="80"/>
                </a:lnTo>
                <a:lnTo>
                  <a:pt x="144" y="72"/>
                </a:lnTo>
                <a:lnTo>
                  <a:pt x="160" y="72"/>
                </a:lnTo>
                <a:lnTo>
                  <a:pt x="160" y="80"/>
                </a:lnTo>
                <a:lnTo>
                  <a:pt x="160" y="88"/>
                </a:lnTo>
                <a:lnTo>
                  <a:pt x="160" y="96"/>
                </a:lnTo>
                <a:lnTo>
                  <a:pt x="184" y="96"/>
                </a:lnTo>
                <a:lnTo>
                  <a:pt x="192" y="104"/>
                </a:lnTo>
                <a:lnTo>
                  <a:pt x="200" y="96"/>
                </a:lnTo>
                <a:lnTo>
                  <a:pt x="208" y="104"/>
                </a:lnTo>
                <a:close/>
              </a:path>
            </a:pathLst>
          </a:custGeom>
          <a:solidFill>
            <a:schemeClr val="tx2">
              <a:lumMod val="40000"/>
              <a:lumOff val="60000"/>
            </a:schemeClr>
          </a:solidFill>
          <a:ln w="6350">
            <a:solidFill>
              <a:srgbClr val="000000"/>
            </a:solidFill>
            <a:round/>
            <a:headEnd/>
            <a:tailEnd/>
          </a:ln>
        </p:spPr>
        <p:txBody>
          <a:bodyPr/>
          <a:lstStyle/>
          <a:p>
            <a:endParaRPr lang="en-US"/>
          </a:p>
        </p:txBody>
      </p:sp>
      <p:sp>
        <p:nvSpPr>
          <p:cNvPr id="79" name="Freeform 76"/>
          <p:cNvSpPr>
            <a:spLocks/>
          </p:cNvSpPr>
          <p:nvPr/>
        </p:nvSpPr>
        <p:spPr bwMode="auto">
          <a:xfrm>
            <a:off x="5934862" y="3962236"/>
            <a:ext cx="686662" cy="741137"/>
          </a:xfrm>
          <a:custGeom>
            <a:avLst/>
            <a:gdLst>
              <a:gd name="T0" fmla="*/ 2147483647 w 416"/>
              <a:gd name="T1" fmla="*/ 2147483647 h 448"/>
              <a:gd name="T2" fmla="*/ 2147483647 w 416"/>
              <a:gd name="T3" fmla="*/ 2147483647 h 448"/>
              <a:gd name="T4" fmla="*/ 2147483647 w 416"/>
              <a:gd name="T5" fmla="*/ 2147483647 h 448"/>
              <a:gd name="T6" fmla="*/ 2147483647 w 416"/>
              <a:gd name="T7" fmla="*/ 2147483647 h 448"/>
              <a:gd name="T8" fmla="*/ 2147483647 w 416"/>
              <a:gd name="T9" fmla="*/ 2147483647 h 448"/>
              <a:gd name="T10" fmla="*/ 2147483647 w 416"/>
              <a:gd name="T11" fmla="*/ 2147483647 h 448"/>
              <a:gd name="T12" fmla="*/ 2147483647 w 416"/>
              <a:gd name="T13" fmla="*/ 2147483647 h 448"/>
              <a:gd name="T14" fmla="*/ 2147483647 w 416"/>
              <a:gd name="T15" fmla="*/ 2147483647 h 448"/>
              <a:gd name="T16" fmla="*/ 2147483647 w 416"/>
              <a:gd name="T17" fmla="*/ 2147483647 h 448"/>
              <a:gd name="T18" fmla="*/ 2147483647 w 416"/>
              <a:gd name="T19" fmla="*/ 2147483647 h 448"/>
              <a:gd name="T20" fmla="*/ 2147483647 w 416"/>
              <a:gd name="T21" fmla="*/ 2147483647 h 448"/>
              <a:gd name="T22" fmla="*/ 2147483647 w 416"/>
              <a:gd name="T23" fmla="*/ 2147483647 h 448"/>
              <a:gd name="T24" fmla="*/ 2147483647 w 416"/>
              <a:gd name="T25" fmla="*/ 2147483647 h 448"/>
              <a:gd name="T26" fmla="*/ 2147483647 w 416"/>
              <a:gd name="T27" fmla="*/ 2147483647 h 448"/>
              <a:gd name="T28" fmla="*/ 2147483647 w 416"/>
              <a:gd name="T29" fmla="*/ 2147483647 h 448"/>
              <a:gd name="T30" fmla="*/ 2147483647 w 416"/>
              <a:gd name="T31" fmla="*/ 2147483647 h 448"/>
              <a:gd name="T32" fmla="*/ 2147483647 w 416"/>
              <a:gd name="T33" fmla="*/ 2147483647 h 448"/>
              <a:gd name="T34" fmla="*/ 2147483647 w 416"/>
              <a:gd name="T35" fmla="*/ 2147483647 h 448"/>
              <a:gd name="T36" fmla="*/ 2147483647 w 416"/>
              <a:gd name="T37" fmla="*/ 2147483647 h 448"/>
              <a:gd name="T38" fmla="*/ 2147483647 w 416"/>
              <a:gd name="T39" fmla="*/ 2147483647 h 448"/>
              <a:gd name="T40" fmla="*/ 2147483647 w 416"/>
              <a:gd name="T41" fmla="*/ 2147483647 h 448"/>
              <a:gd name="T42" fmla="*/ 2147483647 w 416"/>
              <a:gd name="T43" fmla="*/ 2147483647 h 448"/>
              <a:gd name="T44" fmla="*/ 2147483647 w 416"/>
              <a:gd name="T45" fmla="*/ 2147483647 h 448"/>
              <a:gd name="T46" fmla="*/ 2147483647 w 416"/>
              <a:gd name="T47" fmla="*/ 2147483647 h 448"/>
              <a:gd name="T48" fmla="*/ 2147483647 w 416"/>
              <a:gd name="T49" fmla="*/ 2147483647 h 448"/>
              <a:gd name="T50" fmla="*/ 2147483647 w 416"/>
              <a:gd name="T51" fmla="*/ 2147483647 h 448"/>
              <a:gd name="T52" fmla="*/ 2147483647 w 416"/>
              <a:gd name="T53" fmla="*/ 2147483647 h 448"/>
              <a:gd name="T54" fmla="*/ 2147483647 w 416"/>
              <a:gd name="T55" fmla="*/ 2147483647 h 448"/>
              <a:gd name="T56" fmla="*/ 2147483647 w 416"/>
              <a:gd name="T57" fmla="*/ 2147483647 h 448"/>
              <a:gd name="T58" fmla="*/ 2147483647 w 416"/>
              <a:gd name="T59" fmla="*/ 2147483647 h 448"/>
              <a:gd name="T60" fmla="*/ 2147483647 w 416"/>
              <a:gd name="T61" fmla="*/ 2147483647 h 448"/>
              <a:gd name="T62" fmla="*/ 2147483647 w 416"/>
              <a:gd name="T63" fmla="*/ 2147483647 h 448"/>
              <a:gd name="T64" fmla="*/ 2147483647 w 416"/>
              <a:gd name="T65" fmla="*/ 2147483647 h 448"/>
              <a:gd name="T66" fmla="*/ 2147483647 w 416"/>
              <a:gd name="T67" fmla="*/ 2147483647 h 448"/>
              <a:gd name="T68" fmla="*/ 2147483647 w 416"/>
              <a:gd name="T69" fmla="*/ 2147483647 h 448"/>
              <a:gd name="T70" fmla="*/ 2147483647 w 416"/>
              <a:gd name="T71" fmla="*/ 2147483647 h 448"/>
              <a:gd name="T72" fmla="*/ 2147483647 w 416"/>
              <a:gd name="T73" fmla="*/ 2147483647 h 448"/>
              <a:gd name="T74" fmla="*/ 2147483647 w 416"/>
              <a:gd name="T75" fmla="*/ 2147483647 h 448"/>
              <a:gd name="T76" fmla="*/ 2147483647 w 416"/>
              <a:gd name="T77" fmla="*/ 2147483647 h 448"/>
              <a:gd name="T78" fmla="*/ 2147483647 w 416"/>
              <a:gd name="T79" fmla="*/ 2147483647 h 448"/>
              <a:gd name="T80" fmla="*/ 2147483647 w 416"/>
              <a:gd name="T81" fmla="*/ 2147483647 h 448"/>
              <a:gd name="T82" fmla="*/ 2147483647 w 416"/>
              <a:gd name="T83" fmla="*/ 0 h 448"/>
              <a:gd name="T84" fmla="*/ 2147483647 w 416"/>
              <a:gd name="T85" fmla="*/ 0 h 448"/>
              <a:gd name="T86" fmla="*/ 0 w 416"/>
              <a:gd name="T87" fmla="*/ 2147483647 h 448"/>
              <a:gd name="T88" fmla="*/ 2147483647 w 416"/>
              <a:gd name="T89" fmla="*/ 2147483647 h 448"/>
              <a:gd name="T90" fmla="*/ 2147483647 w 416"/>
              <a:gd name="T91" fmla="*/ 2147483647 h 448"/>
              <a:gd name="T92" fmla="*/ 2147483647 w 416"/>
              <a:gd name="T93" fmla="*/ 2147483647 h 448"/>
              <a:gd name="T94" fmla="*/ 2147483647 w 416"/>
              <a:gd name="T95" fmla="*/ 2147483647 h 448"/>
              <a:gd name="T96" fmla="*/ 2147483647 w 416"/>
              <a:gd name="T97" fmla="*/ 2147483647 h 448"/>
              <a:gd name="T98" fmla="*/ 2147483647 w 416"/>
              <a:gd name="T99" fmla="*/ 2147483647 h 448"/>
              <a:gd name="T100" fmla="*/ 2147483647 w 416"/>
              <a:gd name="T101" fmla="*/ 2147483647 h 448"/>
              <a:gd name="T102" fmla="*/ 2147483647 w 416"/>
              <a:gd name="T103" fmla="*/ 2147483647 h 448"/>
              <a:gd name="T104" fmla="*/ 2147483647 w 416"/>
              <a:gd name="T105" fmla="*/ 2147483647 h 448"/>
              <a:gd name="T106" fmla="*/ 2147483647 w 416"/>
              <a:gd name="T107" fmla="*/ 2147483647 h 448"/>
              <a:gd name="T108" fmla="*/ 2147483647 w 416"/>
              <a:gd name="T109" fmla="*/ 2147483647 h 448"/>
              <a:gd name="T110" fmla="*/ 2147483647 w 416"/>
              <a:gd name="T111" fmla="*/ 2147483647 h 448"/>
              <a:gd name="T112" fmla="*/ 2147483647 w 416"/>
              <a:gd name="T113" fmla="*/ 2147483647 h 448"/>
              <a:gd name="T114" fmla="*/ 2147483647 w 416"/>
              <a:gd name="T115" fmla="*/ 2147483647 h 448"/>
              <a:gd name="T116" fmla="*/ 2147483647 w 416"/>
              <a:gd name="T117" fmla="*/ 2147483647 h 448"/>
              <a:gd name="T118" fmla="*/ 2147483647 w 416"/>
              <a:gd name="T119" fmla="*/ 2147483647 h 448"/>
              <a:gd name="T120" fmla="*/ 2147483647 w 416"/>
              <a:gd name="T121" fmla="*/ 2147483647 h 448"/>
              <a:gd name="T122" fmla="*/ 2147483647 w 416"/>
              <a:gd name="T123" fmla="*/ 2147483647 h 448"/>
              <a:gd name="T124" fmla="*/ 2147483647 w 416"/>
              <a:gd name="T125" fmla="*/ 2147483647 h 44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16"/>
              <a:gd name="T190" fmla="*/ 0 h 448"/>
              <a:gd name="T191" fmla="*/ 416 w 416"/>
              <a:gd name="T192" fmla="*/ 448 h 44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16" h="448">
                <a:moveTo>
                  <a:pt x="392" y="400"/>
                </a:moveTo>
                <a:lnTo>
                  <a:pt x="392" y="392"/>
                </a:lnTo>
                <a:lnTo>
                  <a:pt x="400" y="392"/>
                </a:lnTo>
                <a:lnTo>
                  <a:pt x="400" y="384"/>
                </a:lnTo>
                <a:lnTo>
                  <a:pt x="392" y="384"/>
                </a:lnTo>
                <a:lnTo>
                  <a:pt x="392" y="376"/>
                </a:lnTo>
                <a:lnTo>
                  <a:pt x="400" y="376"/>
                </a:lnTo>
                <a:lnTo>
                  <a:pt x="392" y="376"/>
                </a:lnTo>
                <a:lnTo>
                  <a:pt x="392" y="368"/>
                </a:lnTo>
                <a:lnTo>
                  <a:pt x="384" y="360"/>
                </a:lnTo>
                <a:lnTo>
                  <a:pt x="392" y="360"/>
                </a:lnTo>
                <a:lnTo>
                  <a:pt x="392" y="368"/>
                </a:lnTo>
                <a:lnTo>
                  <a:pt x="392" y="352"/>
                </a:lnTo>
                <a:lnTo>
                  <a:pt x="392" y="344"/>
                </a:lnTo>
                <a:lnTo>
                  <a:pt x="400" y="344"/>
                </a:lnTo>
                <a:lnTo>
                  <a:pt x="400" y="328"/>
                </a:lnTo>
                <a:lnTo>
                  <a:pt x="400" y="320"/>
                </a:lnTo>
                <a:lnTo>
                  <a:pt x="408" y="320"/>
                </a:lnTo>
                <a:lnTo>
                  <a:pt x="408" y="312"/>
                </a:lnTo>
                <a:lnTo>
                  <a:pt x="400" y="312"/>
                </a:lnTo>
                <a:lnTo>
                  <a:pt x="400" y="304"/>
                </a:lnTo>
                <a:lnTo>
                  <a:pt x="408" y="304"/>
                </a:lnTo>
                <a:lnTo>
                  <a:pt x="408" y="296"/>
                </a:lnTo>
                <a:lnTo>
                  <a:pt x="408" y="288"/>
                </a:lnTo>
                <a:lnTo>
                  <a:pt x="408" y="280"/>
                </a:lnTo>
                <a:lnTo>
                  <a:pt x="416" y="272"/>
                </a:lnTo>
                <a:lnTo>
                  <a:pt x="416" y="264"/>
                </a:lnTo>
                <a:lnTo>
                  <a:pt x="408" y="264"/>
                </a:lnTo>
                <a:lnTo>
                  <a:pt x="408" y="256"/>
                </a:lnTo>
                <a:lnTo>
                  <a:pt x="408" y="240"/>
                </a:lnTo>
                <a:lnTo>
                  <a:pt x="384" y="216"/>
                </a:lnTo>
                <a:lnTo>
                  <a:pt x="376" y="208"/>
                </a:lnTo>
                <a:lnTo>
                  <a:pt x="376" y="184"/>
                </a:lnTo>
                <a:lnTo>
                  <a:pt x="352" y="176"/>
                </a:lnTo>
                <a:lnTo>
                  <a:pt x="344" y="168"/>
                </a:lnTo>
                <a:lnTo>
                  <a:pt x="336" y="160"/>
                </a:lnTo>
                <a:lnTo>
                  <a:pt x="320" y="152"/>
                </a:lnTo>
                <a:lnTo>
                  <a:pt x="320" y="136"/>
                </a:lnTo>
                <a:lnTo>
                  <a:pt x="312" y="128"/>
                </a:lnTo>
                <a:lnTo>
                  <a:pt x="304" y="128"/>
                </a:lnTo>
                <a:lnTo>
                  <a:pt x="296" y="120"/>
                </a:lnTo>
                <a:lnTo>
                  <a:pt x="288" y="104"/>
                </a:lnTo>
                <a:lnTo>
                  <a:pt x="280" y="104"/>
                </a:lnTo>
                <a:lnTo>
                  <a:pt x="264" y="104"/>
                </a:lnTo>
                <a:lnTo>
                  <a:pt x="256" y="88"/>
                </a:lnTo>
                <a:lnTo>
                  <a:pt x="248" y="80"/>
                </a:lnTo>
                <a:lnTo>
                  <a:pt x="240" y="56"/>
                </a:lnTo>
                <a:lnTo>
                  <a:pt x="232" y="48"/>
                </a:lnTo>
                <a:lnTo>
                  <a:pt x="224" y="48"/>
                </a:lnTo>
                <a:lnTo>
                  <a:pt x="216" y="48"/>
                </a:lnTo>
                <a:lnTo>
                  <a:pt x="208" y="40"/>
                </a:lnTo>
                <a:lnTo>
                  <a:pt x="200" y="40"/>
                </a:lnTo>
                <a:lnTo>
                  <a:pt x="184" y="40"/>
                </a:lnTo>
                <a:lnTo>
                  <a:pt x="184" y="16"/>
                </a:lnTo>
                <a:lnTo>
                  <a:pt x="200" y="0"/>
                </a:lnTo>
                <a:lnTo>
                  <a:pt x="104" y="16"/>
                </a:lnTo>
                <a:lnTo>
                  <a:pt x="0" y="24"/>
                </a:lnTo>
                <a:lnTo>
                  <a:pt x="56" y="232"/>
                </a:lnTo>
                <a:lnTo>
                  <a:pt x="72" y="264"/>
                </a:lnTo>
                <a:lnTo>
                  <a:pt x="80" y="272"/>
                </a:lnTo>
                <a:lnTo>
                  <a:pt x="80" y="288"/>
                </a:lnTo>
                <a:lnTo>
                  <a:pt x="88" y="288"/>
                </a:lnTo>
                <a:lnTo>
                  <a:pt x="88" y="296"/>
                </a:lnTo>
                <a:lnTo>
                  <a:pt x="72" y="304"/>
                </a:lnTo>
                <a:lnTo>
                  <a:pt x="72" y="312"/>
                </a:lnTo>
                <a:lnTo>
                  <a:pt x="72" y="336"/>
                </a:lnTo>
                <a:lnTo>
                  <a:pt x="72" y="360"/>
                </a:lnTo>
                <a:lnTo>
                  <a:pt x="80" y="368"/>
                </a:lnTo>
                <a:lnTo>
                  <a:pt x="80" y="384"/>
                </a:lnTo>
                <a:lnTo>
                  <a:pt x="80" y="392"/>
                </a:lnTo>
                <a:lnTo>
                  <a:pt x="96" y="424"/>
                </a:lnTo>
                <a:lnTo>
                  <a:pt x="112" y="448"/>
                </a:lnTo>
                <a:lnTo>
                  <a:pt x="336" y="432"/>
                </a:lnTo>
                <a:lnTo>
                  <a:pt x="344" y="448"/>
                </a:lnTo>
                <a:lnTo>
                  <a:pt x="360" y="448"/>
                </a:lnTo>
                <a:lnTo>
                  <a:pt x="360" y="440"/>
                </a:lnTo>
                <a:lnTo>
                  <a:pt x="352" y="432"/>
                </a:lnTo>
                <a:lnTo>
                  <a:pt x="352" y="424"/>
                </a:lnTo>
                <a:lnTo>
                  <a:pt x="352" y="408"/>
                </a:lnTo>
                <a:lnTo>
                  <a:pt x="360" y="400"/>
                </a:lnTo>
                <a:lnTo>
                  <a:pt x="368" y="408"/>
                </a:lnTo>
                <a:lnTo>
                  <a:pt x="384" y="408"/>
                </a:lnTo>
                <a:lnTo>
                  <a:pt x="392" y="408"/>
                </a:lnTo>
                <a:lnTo>
                  <a:pt x="400" y="408"/>
                </a:lnTo>
                <a:lnTo>
                  <a:pt x="400" y="400"/>
                </a:lnTo>
                <a:lnTo>
                  <a:pt x="392" y="400"/>
                </a:lnTo>
                <a:close/>
              </a:path>
            </a:pathLst>
          </a:custGeom>
          <a:solidFill>
            <a:schemeClr val="tx2">
              <a:lumMod val="20000"/>
              <a:lumOff val="80000"/>
            </a:schemeClr>
          </a:solidFill>
          <a:ln w="6350">
            <a:solidFill>
              <a:srgbClr val="000000"/>
            </a:solidFill>
            <a:round/>
            <a:headEnd/>
            <a:tailEnd/>
          </a:ln>
        </p:spPr>
        <p:txBody>
          <a:bodyPr/>
          <a:lstStyle/>
          <a:p>
            <a:endParaRPr lang="en-US"/>
          </a:p>
        </p:txBody>
      </p:sp>
      <p:sp>
        <p:nvSpPr>
          <p:cNvPr id="80" name="Freeform 77"/>
          <p:cNvSpPr>
            <a:spLocks/>
          </p:cNvSpPr>
          <p:nvPr/>
        </p:nvSpPr>
        <p:spPr bwMode="auto">
          <a:xfrm>
            <a:off x="7484510" y="2497165"/>
            <a:ext cx="93179" cy="133319"/>
          </a:xfrm>
          <a:custGeom>
            <a:avLst/>
            <a:gdLst>
              <a:gd name="T0" fmla="*/ 2147483647 w 56"/>
              <a:gd name="T1" fmla="*/ 2147483647 h 80"/>
              <a:gd name="T2" fmla="*/ 2147483647 w 56"/>
              <a:gd name="T3" fmla="*/ 2147483647 h 80"/>
              <a:gd name="T4" fmla="*/ 2147483647 w 56"/>
              <a:gd name="T5" fmla="*/ 2147483647 h 80"/>
              <a:gd name="T6" fmla="*/ 2147483647 w 56"/>
              <a:gd name="T7" fmla="*/ 2147483647 h 80"/>
              <a:gd name="T8" fmla="*/ 2147483647 w 56"/>
              <a:gd name="T9" fmla="*/ 2147483647 h 80"/>
              <a:gd name="T10" fmla="*/ 2147483647 w 56"/>
              <a:gd name="T11" fmla="*/ 2147483647 h 80"/>
              <a:gd name="T12" fmla="*/ 2147483647 w 56"/>
              <a:gd name="T13" fmla="*/ 2147483647 h 80"/>
              <a:gd name="T14" fmla="*/ 2147483647 w 56"/>
              <a:gd name="T15" fmla="*/ 2147483647 h 80"/>
              <a:gd name="T16" fmla="*/ 2147483647 w 56"/>
              <a:gd name="T17" fmla="*/ 2147483647 h 80"/>
              <a:gd name="T18" fmla="*/ 2147483647 w 56"/>
              <a:gd name="T19" fmla="*/ 2147483647 h 80"/>
              <a:gd name="T20" fmla="*/ 2147483647 w 56"/>
              <a:gd name="T21" fmla="*/ 2147483647 h 80"/>
              <a:gd name="T22" fmla="*/ 2147483647 w 56"/>
              <a:gd name="T23" fmla="*/ 2147483647 h 80"/>
              <a:gd name="T24" fmla="*/ 2147483647 w 56"/>
              <a:gd name="T25" fmla="*/ 2147483647 h 80"/>
              <a:gd name="T26" fmla="*/ 2147483647 w 56"/>
              <a:gd name="T27" fmla="*/ 2147483647 h 80"/>
              <a:gd name="T28" fmla="*/ 2147483647 w 56"/>
              <a:gd name="T29" fmla="*/ 2147483647 h 80"/>
              <a:gd name="T30" fmla="*/ 2147483647 w 56"/>
              <a:gd name="T31" fmla="*/ 2147483647 h 80"/>
              <a:gd name="T32" fmla="*/ 2147483647 w 56"/>
              <a:gd name="T33" fmla="*/ 2147483647 h 80"/>
              <a:gd name="T34" fmla="*/ 2147483647 w 56"/>
              <a:gd name="T35" fmla="*/ 2147483647 h 80"/>
              <a:gd name="T36" fmla="*/ 2147483647 w 56"/>
              <a:gd name="T37" fmla="*/ 2147483647 h 80"/>
              <a:gd name="T38" fmla="*/ 2147483647 w 56"/>
              <a:gd name="T39" fmla="*/ 2147483647 h 80"/>
              <a:gd name="T40" fmla="*/ 2147483647 w 56"/>
              <a:gd name="T41" fmla="*/ 2147483647 h 80"/>
              <a:gd name="T42" fmla="*/ 2147483647 w 56"/>
              <a:gd name="T43" fmla="*/ 2147483647 h 80"/>
              <a:gd name="T44" fmla="*/ 2147483647 w 56"/>
              <a:gd name="T45" fmla="*/ 2147483647 h 80"/>
              <a:gd name="T46" fmla="*/ 2147483647 w 56"/>
              <a:gd name="T47" fmla="*/ 2147483647 h 80"/>
              <a:gd name="T48" fmla="*/ 2147483647 w 56"/>
              <a:gd name="T49" fmla="*/ 2147483647 h 80"/>
              <a:gd name="T50" fmla="*/ 2147483647 w 56"/>
              <a:gd name="T51" fmla="*/ 2147483647 h 80"/>
              <a:gd name="T52" fmla="*/ 2147483647 w 56"/>
              <a:gd name="T53" fmla="*/ 2147483647 h 80"/>
              <a:gd name="T54" fmla="*/ 2147483647 w 56"/>
              <a:gd name="T55" fmla="*/ 2147483647 h 80"/>
              <a:gd name="T56" fmla="*/ 2147483647 w 56"/>
              <a:gd name="T57" fmla="*/ 2147483647 h 80"/>
              <a:gd name="T58" fmla="*/ 2147483647 w 56"/>
              <a:gd name="T59" fmla="*/ 2147483647 h 80"/>
              <a:gd name="T60" fmla="*/ 2147483647 w 56"/>
              <a:gd name="T61" fmla="*/ 2147483647 h 80"/>
              <a:gd name="T62" fmla="*/ 2147483647 w 56"/>
              <a:gd name="T63" fmla="*/ 2147483647 h 80"/>
              <a:gd name="T64" fmla="*/ 2147483647 w 56"/>
              <a:gd name="T65" fmla="*/ 0 h 80"/>
              <a:gd name="T66" fmla="*/ 2147483647 w 56"/>
              <a:gd name="T67" fmla="*/ 0 h 80"/>
              <a:gd name="T68" fmla="*/ 0 w 56"/>
              <a:gd name="T69" fmla="*/ 2147483647 h 80"/>
              <a:gd name="T70" fmla="*/ 0 w 56"/>
              <a:gd name="T71" fmla="*/ 2147483647 h 80"/>
              <a:gd name="T72" fmla="*/ 2147483647 w 56"/>
              <a:gd name="T73" fmla="*/ 2147483647 h 80"/>
              <a:gd name="T74" fmla="*/ 2147483647 w 56"/>
              <a:gd name="T75" fmla="*/ 2147483647 h 80"/>
              <a:gd name="T76" fmla="*/ 2147483647 w 56"/>
              <a:gd name="T77" fmla="*/ 2147483647 h 8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6"/>
              <a:gd name="T118" fmla="*/ 0 h 80"/>
              <a:gd name="T119" fmla="*/ 56 w 56"/>
              <a:gd name="T120" fmla="*/ 80 h 8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6" h="80">
                <a:moveTo>
                  <a:pt x="8" y="72"/>
                </a:moveTo>
                <a:lnTo>
                  <a:pt x="8" y="72"/>
                </a:lnTo>
                <a:lnTo>
                  <a:pt x="8" y="80"/>
                </a:lnTo>
                <a:lnTo>
                  <a:pt x="16" y="80"/>
                </a:lnTo>
                <a:lnTo>
                  <a:pt x="24" y="72"/>
                </a:lnTo>
                <a:lnTo>
                  <a:pt x="32" y="64"/>
                </a:lnTo>
                <a:lnTo>
                  <a:pt x="40" y="64"/>
                </a:lnTo>
                <a:lnTo>
                  <a:pt x="40" y="56"/>
                </a:lnTo>
                <a:lnTo>
                  <a:pt x="32" y="24"/>
                </a:lnTo>
                <a:lnTo>
                  <a:pt x="40" y="32"/>
                </a:lnTo>
                <a:lnTo>
                  <a:pt x="48" y="32"/>
                </a:lnTo>
                <a:lnTo>
                  <a:pt x="56" y="48"/>
                </a:lnTo>
                <a:lnTo>
                  <a:pt x="56" y="32"/>
                </a:lnTo>
                <a:lnTo>
                  <a:pt x="48" y="32"/>
                </a:lnTo>
                <a:lnTo>
                  <a:pt x="40" y="24"/>
                </a:lnTo>
                <a:lnTo>
                  <a:pt x="32" y="16"/>
                </a:lnTo>
                <a:lnTo>
                  <a:pt x="24" y="0"/>
                </a:lnTo>
                <a:lnTo>
                  <a:pt x="0" y="8"/>
                </a:lnTo>
                <a:lnTo>
                  <a:pt x="16" y="64"/>
                </a:lnTo>
                <a:lnTo>
                  <a:pt x="8" y="72"/>
                </a:lnTo>
                <a:close/>
              </a:path>
            </a:pathLst>
          </a:custGeom>
          <a:solidFill>
            <a:schemeClr val="tx2">
              <a:lumMod val="40000"/>
              <a:lumOff val="60000"/>
            </a:schemeClr>
          </a:solidFill>
          <a:ln w="6350">
            <a:solidFill>
              <a:srgbClr val="000000"/>
            </a:solidFill>
            <a:round/>
            <a:headEnd/>
            <a:tailEnd/>
          </a:ln>
        </p:spPr>
        <p:txBody>
          <a:bodyPr/>
          <a:lstStyle/>
          <a:p>
            <a:endParaRPr lang="en-US"/>
          </a:p>
        </p:txBody>
      </p:sp>
      <p:sp>
        <p:nvSpPr>
          <p:cNvPr id="81" name="Freeform 78"/>
          <p:cNvSpPr>
            <a:spLocks/>
          </p:cNvSpPr>
          <p:nvPr/>
        </p:nvSpPr>
        <p:spPr bwMode="auto">
          <a:xfrm>
            <a:off x="7258012" y="2666322"/>
            <a:ext cx="237967" cy="144787"/>
          </a:xfrm>
          <a:custGeom>
            <a:avLst/>
            <a:gdLst>
              <a:gd name="T0" fmla="*/ 0 w 144"/>
              <a:gd name="T1" fmla="*/ 2147483647 h 88"/>
              <a:gd name="T2" fmla="*/ 0 w 144"/>
              <a:gd name="T3" fmla="*/ 2147483647 h 88"/>
              <a:gd name="T4" fmla="*/ 2147483647 w 144"/>
              <a:gd name="T5" fmla="*/ 2147483647 h 88"/>
              <a:gd name="T6" fmla="*/ 2147483647 w 144"/>
              <a:gd name="T7" fmla="*/ 2147483647 h 88"/>
              <a:gd name="T8" fmla="*/ 2147483647 w 144"/>
              <a:gd name="T9" fmla="*/ 2147483647 h 88"/>
              <a:gd name="T10" fmla="*/ 2147483647 w 144"/>
              <a:gd name="T11" fmla="*/ 2147483647 h 88"/>
              <a:gd name="T12" fmla="*/ 2147483647 w 144"/>
              <a:gd name="T13" fmla="*/ 2147483647 h 88"/>
              <a:gd name="T14" fmla="*/ 2147483647 w 144"/>
              <a:gd name="T15" fmla="*/ 2147483647 h 88"/>
              <a:gd name="T16" fmla="*/ 2147483647 w 144"/>
              <a:gd name="T17" fmla="*/ 2147483647 h 88"/>
              <a:gd name="T18" fmla="*/ 2147483647 w 144"/>
              <a:gd name="T19" fmla="*/ 2147483647 h 88"/>
              <a:gd name="T20" fmla="*/ 2147483647 w 144"/>
              <a:gd name="T21" fmla="*/ 0 h 88"/>
              <a:gd name="T22" fmla="*/ 2147483647 w 144"/>
              <a:gd name="T23" fmla="*/ 2147483647 h 88"/>
              <a:gd name="T24" fmla="*/ 2147483647 w 144"/>
              <a:gd name="T25" fmla="*/ 2147483647 h 88"/>
              <a:gd name="T26" fmla="*/ 2147483647 w 144"/>
              <a:gd name="T27" fmla="*/ 2147483647 h 88"/>
              <a:gd name="T28" fmla="*/ 2147483647 w 144"/>
              <a:gd name="T29" fmla="*/ 2147483647 h 88"/>
              <a:gd name="T30" fmla="*/ 2147483647 w 144"/>
              <a:gd name="T31" fmla="*/ 2147483647 h 88"/>
              <a:gd name="T32" fmla="*/ 2147483647 w 144"/>
              <a:gd name="T33" fmla="*/ 2147483647 h 88"/>
              <a:gd name="T34" fmla="*/ 2147483647 w 144"/>
              <a:gd name="T35" fmla="*/ 2147483647 h 88"/>
              <a:gd name="T36" fmla="*/ 2147483647 w 144"/>
              <a:gd name="T37" fmla="*/ 2147483647 h 88"/>
              <a:gd name="T38" fmla="*/ 2147483647 w 144"/>
              <a:gd name="T39" fmla="*/ 2147483647 h 88"/>
              <a:gd name="T40" fmla="*/ 2147483647 w 144"/>
              <a:gd name="T41" fmla="*/ 2147483647 h 88"/>
              <a:gd name="T42" fmla="*/ 2147483647 w 144"/>
              <a:gd name="T43" fmla="*/ 2147483647 h 88"/>
              <a:gd name="T44" fmla="*/ 2147483647 w 144"/>
              <a:gd name="T45" fmla="*/ 2147483647 h 88"/>
              <a:gd name="T46" fmla="*/ 2147483647 w 144"/>
              <a:gd name="T47" fmla="*/ 2147483647 h 88"/>
              <a:gd name="T48" fmla="*/ 2147483647 w 144"/>
              <a:gd name="T49" fmla="*/ 0 h 88"/>
              <a:gd name="T50" fmla="*/ 2147483647 w 144"/>
              <a:gd name="T51" fmla="*/ 0 h 88"/>
              <a:gd name="T52" fmla="*/ 2147483647 w 144"/>
              <a:gd name="T53" fmla="*/ 2147483647 h 88"/>
              <a:gd name="T54" fmla="*/ 2147483647 w 144"/>
              <a:gd name="T55" fmla="*/ 2147483647 h 88"/>
              <a:gd name="T56" fmla="*/ 2147483647 w 144"/>
              <a:gd name="T57" fmla="*/ 2147483647 h 88"/>
              <a:gd name="T58" fmla="*/ 2147483647 w 144"/>
              <a:gd name="T59" fmla="*/ 2147483647 h 88"/>
              <a:gd name="T60" fmla="*/ 2147483647 w 144"/>
              <a:gd name="T61" fmla="*/ 2147483647 h 88"/>
              <a:gd name="T62" fmla="*/ 2147483647 w 144"/>
              <a:gd name="T63" fmla="*/ 2147483647 h 88"/>
              <a:gd name="T64" fmla="*/ 2147483647 w 144"/>
              <a:gd name="T65" fmla="*/ 2147483647 h 88"/>
              <a:gd name="T66" fmla="*/ 2147483647 w 144"/>
              <a:gd name="T67" fmla="*/ 2147483647 h 88"/>
              <a:gd name="T68" fmla="*/ 2147483647 w 144"/>
              <a:gd name="T69" fmla="*/ 2147483647 h 88"/>
              <a:gd name="T70" fmla="*/ 2147483647 w 144"/>
              <a:gd name="T71" fmla="*/ 2147483647 h 88"/>
              <a:gd name="T72" fmla="*/ 2147483647 w 144"/>
              <a:gd name="T73" fmla="*/ 2147483647 h 88"/>
              <a:gd name="T74" fmla="*/ 0 w 144"/>
              <a:gd name="T75" fmla="*/ 2147483647 h 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4"/>
              <a:gd name="T115" fmla="*/ 0 h 88"/>
              <a:gd name="T116" fmla="*/ 144 w 144"/>
              <a:gd name="T117" fmla="*/ 88 h 8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4" h="88">
                <a:moveTo>
                  <a:pt x="0" y="88"/>
                </a:moveTo>
                <a:lnTo>
                  <a:pt x="0" y="88"/>
                </a:lnTo>
                <a:lnTo>
                  <a:pt x="0" y="80"/>
                </a:lnTo>
                <a:lnTo>
                  <a:pt x="0" y="72"/>
                </a:lnTo>
                <a:lnTo>
                  <a:pt x="8" y="64"/>
                </a:lnTo>
                <a:lnTo>
                  <a:pt x="16" y="64"/>
                </a:lnTo>
                <a:lnTo>
                  <a:pt x="16" y="56"/>
                </a:lnTo>
                <a:lnTo>
                  <a:pt x="16" y="48"/>
                </a:lnTo>
                <a:lnTo>
                  <a:pt x="24" y="48"/>
                </a:lnTo>
                <a:lnTo>
                  <a:pt x="32" y="40"/>
                </a:lnTo>
                <a:lnTo>
                  <a:pt x="48" y="40"/>
                </a:lnTo>
                <a:lnTo>
                  <a:pt x="48" y="32"/>
                </a:lnTo>
                <a:lnTo>
                  <a:pt x="64" y="32"/>
                </a:lnTo>
                <a:lnTo>
                  <a:pt x="88" y="24"/>
                </a:lnTo>
                <a:lnTo>
                  <a:pt x="104" y="0"/>
                </a:lnTo>
                <a:lnTo>
                  <a:pt x="112" y="0"/>
                </a:lnTo>
                <a:lnTo>
                  <a:pt x="112" y="8"/>
                </a:lnTo>
                <a:lnTo>
                  <a:pt x="104" y="8"/>
                </a:lnTo>
                <a:lnTo>
                  <a:pt x="104" y="16"/>
                </a:lnTo>
                <a:lnTo>
                  <a:pt x="96" y="24"/>
                </a:lnTo>
                <a:lnTo>
                  <a:pt x="96" y="32"/>
                </a:lnTo>
                <a:lnTo>
                  <a:pt x="96" y="40"/>
                </a:lnTo>
                <a:lnTo>
                  <a:pt x="104" y="32"/>
                </a:lnTo>
                <a:lnTo>
                  <a:pt x="104" y="24"/>
                </a:lnTo>
                <a:lnTo>
                  <a:pt x="112" y="16"/>
                </a:lnTo>
                <a:lnTo>
                  <a:pt x="120" y="8"/>
                </a:lnTo>
                <a:lnTo>
                  <a:pt x="128" y="8"/>
                </a:lnTo>
                <a:lnTo>
                  <a:pt x="136" y="8"/>
                </a:lnTo>
                <a:lnTo>
                  <a:pt x="136" y="0"/>
                </a:lnTo>
                <a:lnTo>
                  <a:pt x="144" y="0"/>
                </a:lnTo>
                <a:lnTo>
                  <a:pt x="144" y="8"/>
                </a:lnTo>
                <a:lnTo>
                  <a:pt x="128" y="16"/>
                </a:lnTo>
                <a:lnTo>
                  <a:pt x="96" y="48"/>
                </a:lnTo>
                <a:lnTo>
                  <a:pt x="80" y="56"/>
                </a:lnTo>
                <a:lnTo>
                  <a:pt x="72" y="64"/>
                </a:lnTo>
                <a:lnTo>
                  <a:pt x="80" y="56"/>
                </a:lnTo>
                <a:lnTo>
                  <a:pt x="80" y="48"/>
                </a:lnTo>
                <a:lnTo>
                  <a:pt x="64" y="56"/>
                </a:lnTo>
                <a:lnTo>
                  <a:pt x="56" y="56"/>
                </a:lnTo>
                <a:lnTo>
                  <a:pt x="48" y="64"/>
                </a:lnTo>
                <a:lnTo>
                  <a:pt x="32" y="72"/>
                </a:lnTo>
                <a:lnTo>
                  <a:pt x="16" y="88"/>
                </a:lnTo>
                <a:lnTo>
                  <a:pt x="8" y="88"/>
                </a:lnTo>
                <a:lnTo>
                  <a:pt x="16" y="88"/>
                </a:lnTo>
                <a:lnTo>
                  <a:pt x="16" y="80"/>
                </a:lnTo>
                <a:lnTo>
                  <a:pt x="8" y="80"/>
                </a:lnTo>
                <a:lnTo>
                  <a:pt x="0" y="88"/>
                </a:lnTo>
                <a:close/>
              </a:path>
            </a:pathLst>
          </a:custGeom>
          <a:solidFill>
            <a:schemeClr val="tx2">
              <a:lumMod val="40000"/>
              <a:lumOff val="60000"/>
            </a:schemeClr>
          </a:solidFill>
          <a:ln w="6350">
            <a:solidFill>
              <a:srgbClr val="000000"/>
            </a:solidFill>
            <a:round/>
            <a:headEnd/>
            <a:tailEnd/>
          </a:ln>
        </p:spPr>
        <p:txBody>
          <a:bodyPr/>
          <a:lstStyle/>
          <a:p>
            <a:endParaRPr lang="en-US"/>
          </a:p>
        </p:txBody>
      </p:sp>
      <p:sp>
        <p:nvSpPr>
          <p:cNvPr id="82" name="Rectangle 79"/>
          <p:cNvSpPr>
            <a:spLocks noChangeArrowheads="1"/>
          </p:cNvSpPr>
          <p:nvPr/>
        </p:nvSpPr>
        <p:spPr bwMode="auto">
          <a:xfrm>
            <a:off x="2888606" y="1882181"/>
            <a:ext cx="131885" cy="110382"/>
          </a:xfrm>
          <a:prstGeom prst="rect">
            <a:avLst/>
          </a:prstGeom>
          <a:noFill/>
          <a:ln w="9525">
            <a:noFill/>
            <a:miter lim="800000"/>
            <a:headEnd/>
            <a:tailEnd/>
          </a:ln>
        </p:spPr>
        <p:txBody>
          <a:bodyPr wrap="none" lIns="0" tIns="0" rIns="0" bIns="0">
            <a:spAutoFit/>
          </a:bodyPr>
          <a:lstStyle/>
          <a:p>
            <a:pPr eaLnBrk="0" hangingPunct="0"/>
            <a:r>
              <a:rPr lang="en-US" sz="800">
                <a:solidFill>
                  <a:srgbClr val="000000"/>
                </a:solidFill>
                <a:latin typeface="Arial" charset="0"/>
              </a:rPr>
              <a:t>MT</a:t>
            </a:r>
            <a:endParaRPr lang="en-US" sz="800">
              <a:latin typeface="Arial" charset="0"/>
            </a:endParaRPr>
          </a:p>
        </p:txBody>
      </p:sp>
      <p:sp>
        <p:nvSpPr>
          <p:cNvPr id="83" name="Rectangle 80"/>
          <p:cNvSpPr>
            <a:spLocks noChangeArrowheads="1"/>
          </p:cNvSpPr>
          <p:nvPr/>
        </p:nvSpPr>
        <p:spPr bwMode="auto">
          <a:xfrm>
            <a:off x="3054896" y="2586044"/>
            <a:ext cx="147654" cy="110383"/>
          </a:xfrm>
          <a:prstGeom prst="rect">
            <a:avLst/>
          </a:prstGeom>
          <a:noFill/>
          <a:ln w="9525">
            <a:noFill/>
            <a:miter lim="800000"/>
            <a:headEnd/>
            <a:tailEnd/>
          </a:ln>
        </p:spPr>
        <p:txBody>
          <a:bodyPr wrap="none" lIns="0" tIns="0" rIns="0" bIns="0">
            <a:spAutoFit/>
          </a:bodyPr>
          <a:lstStyle/>
          <a:p>
            <a:pPr eaLnBrk="0" hangingPunct="0"/>
            <a:r>
              <a:rPr lang="en-US" sz="800">
                <a:solidFill>
                  <a:srgbClr val="000000"/>
                </a:solidFill>
                <a:latin typeface="Arial" charset="0"/>
              </a:rPr>
              <a:t>WY</a:t>
            </a:r>
            <a:endParaRPr lang="en-US" sz="800">
              <a:latin typeface="Arial" charset="0"/>
            </a:endParaRPr>
          </a:p>
        </p:txBody>
      </p:sp>
      <p:sp>
        <p:nvSpPr>
          <p:cNvPr id="84" name="Rectangle 81"/>
          <p:cNvSpPr>
            <a:spLocks noChangeArrowheads="1"/>
          </p:cNvSpPr>
          <p:nvPr/>
        </p:nvSpPr>
        <p:spPr bwMode="auto">
          <a:xfrm>
            <a:off x="2330962" y="2376749"/>
            <a:ext cx="91746" cy="110383"/>
          </a:xfrm>
          <a:prstGeom prst="rect">
            <a:avLst/>
          </a:prstGeom>
          <a:noFill/>
          <a:ln w="9525">
            <a:noFill/>
            <a:miter lim="800000"/>
            <a:headEnd/>
            <a:tailEnd/>
          </a:ln>
        </p:spPr>
        <p:txBody>
          <a:bodyPr wrap="none" lIns="0" tIns="0" rIns="0" bIns="0">
            <a:spAutoFit/>
          </a:bodyPr>
          <a:lstStyle/>
          <a:p>
            <a:pPr eaLnBrk="0" hangingPunct="0"/>
            <a:r>
              <a:rPr lang="en-US" sz="800">
                <a:solidFill>
                  <a:srgbClr val="000000"/>
                </a:solidFill>
                <a:latin typeface="Arial" charset="0"/>
              </a:rPr>
              <a:t>ID</a:t>
            </a:r>
            <a:endParaRPr lang="en-US" sz="800">
              <a:latin typeface="Arial" charset="0"/>
            </a:endParaRPr>
          </a:p>
        </p:txBody>
      </p:sp>
      <p:sp>
        <p:nvSpPr>
          <p:cNvPr id="85" name="Rectangle 82"/>
          <p:cNvSpPr>
            <a:spLocks noChangeArrowheads="1"/>
          </p:cNvSpPr>
          <p:nvPr/>
        </p:nvSpPr>
        <p:spPr bwMode="auto">
          <a:xfrm>
            <a:off x="1727445" y="1622711"/>
            <a:ext cx="147654" cy="110383"/>
          </a:xfrm>
          <a:prstGeom prst="rect">
            <a:avLst/>
          </a:prstGeom>
          <a:noFill/>
          <a:ln w="9525">
            <a:noFill/>
            <a:miter lim="800000"/>
            <a:headEnd/>
            <a:tailEnd/>
          </a:ln>
        </p:spPr>
        <p:txBody>
          <a:bodyPr wrap="none" lIns="0" tIns="0" rIns="0" bIns="0">
            <a:spAutoFit/>
          </a:bodyPr>
          <a:lstStyle/>
          <a:p>
            <a:pPr eaLnBrk="0" hangingPunct="0"/>
            <a:r>
              <a:rPr lang="en-US" sz="800" dirty="0">
                <a:solidFill>
                  <a:srgbClr val="000000"/>
                </a:solidFill>
                <a:latin typeface="Arial" charset="0"/>
              </a:rPr>
              <a:t>WA</a:t>
            </a:r>
            <a:endParaRPr lang="en-US" sz="800" dirty="0">
              <a:latin typeface="Arial" charset="0"/>
            </a:endParaRPr>
          </a:p>
        </p:txBody>
      </p:sp>
      <p:sp>
        <p:nvSpPr>
          <p:cNvPr id="86" name="Rectangle 83"/>
          <p:cNvSpPr>
            <a:spLocks noChangeArrowheads="1"/>
          </p:cNvSpPr>
          <p:nvPr/>
        </p:nvSpPr>
        <p:spPr bwMode="auto">
          <a:xfrm>
            <a:off x="1559722" y="2151685"/>
            <a:ext cx="137619" cy="110382"/>
          </a:xfrm>
          <a:prstGeom prst="rect">
            <a:avLst/>
          </a:prstGeom>
          <a:noFill/>
          <a:ln w="9525">
            <a:noFill/>
            <a:miter lim="800000"/>
            <a:headEnd/>
            <a:tailEnd/>
          </a:ln>
        </p:spPr>
        <p:txBody>
          <a:bodyPr wrap="none" lIns="0" tIns="0" rIns="0" bIns="0">
            <a:spAutoFit/>
          </a:bodyPr>
          <a:lstStyle/>
          <a:p>
            <a:pPr eaLnBrk="0" hangingPunct="0"/>
            <a:r>
              <a:rPr lang="en-US" sz="800" dirty="0">
                <a:solidFill>
                  <a:srgbClr val="000000"/>
                </a:solidFill>
                <a:latin typeface="Arial" charset="0"/>
              </a:rPr>
              <a:t>OR</a:t>
            </a:r>
            <a:endParaRPr lang="en-US" sz="800" dirty="0">
              <a:latin typeface="Arial" charset="0"/>
            </a:endParaRPr>
          </a:p>
        </p:txBody>
      </p:sp>
      <p:sp>
        <p:nvSpPr>
          <p:cNvPr id="87" name="Rectangle 84"/>
          <p:cNvSpPr>
            <a:spLocks noChangeArrowheads="1"/>
          </p:cNvSpPr>
          <p:nvPr/>
        </p:nvSpPr>
        <p:spPr bwMode="auto">
          <a:xfrm>
            <a:off x="1844995" y="2944427"/>
            <a:ext cx="127584" cy="110383"/>
          </a:xfrm>
          <a:prstGeom prst="rect">
            <a:avLst/>
          </a:prstGeom>
          <a:noFill/>
          <a:ln w="9525">
            <a:noFill/>
            <a:miter lim="800000"/>
            <a:headEnd/>
            <a:tailEnd/>
          </a:ln>
        </p:spPr>
        <p:txBody>
          <a:bodyPr wrap="none" lIns="0" tIns="0" rIns="0" bIns="0">
            <a:spAutoFit/>
          </a:bodyPr>
          <a:lstStyle/>
          <a:p>
            <a:pPr eaLnBrk="0" hangingPunct="0"/>
            <a:r>
              <a:rPr lang="en-US" sz="800" dirty="0">
                <a:solidFill>
                  <a:srgbClr val="000000"/>
                </a:solidFill>
                <a:latin typeface="Arial" charset="0"/>
              </a:rPr>
              <a:t>NV</a:t>
            </a:r>
            <a:endParaRPr lang="en-US" sz="800" dirty="0">
              <a:latin typeface="Arial" charset="0"/>
            </a:endParaRPr>
          </a:p>
        </p:txBody>
      </p:sp>
      <p:sp>
        <p:nvSpPr>
          <p:cNvPr id="88" name="Rectangle 85"/>
          <p:cNvSpPr>
            <a:spLocks noChangeArrowheads="1"/>
          </p:cNvSpPr>
          <p:nvPr/>
        </p:nvSpPr>
        <p:spPr bwMode="auto">
          <a:xfrm>
            <a:off x="2494385" y="3190995"/>
            <a:ext cx="121850" cy="110383"/>
          </a:xfrm>
          <a:prstGeom prst="rect">
            <a:avLst/>
          </a:prstGeom>
          <a:noFill/>
          <a:ln w="9525">
            <a:noFill/>
            <a:miter lim="800000"/>
            <a:headEnd/>
            <a:tailEnd/>
          </a:ln>
        </p:spPr>
        <p:txBody>
          <a:bodyPr wrap="none" lIns="0" tIns="0" rIns="0" bIns="0">
            <a:spAutoFit/>
          </a:bodyPr>
          <a:lstStyle/>
          <a:p>
            <a:pPr eaLnBrk="0" hangingPunct="0"/>
            <a:r>
              <a:rPr lang="en-US" sz="800">
                <a:solidFill>
                  <a:srgbClr val="000000"/>
                </a:solidFill>
                <a:latin typeface="Arial" charset="0"/>
              </a:rPr>
              <a:t>UT</a:t>
            </a:r>
            <a:endParaRPr lang="en-US" sz="800">
              <a:latin typeface="Arial" charset="0"/>
            </a:endParaRPr>
          </a:p>
        </p:txBody>
      </p:sp>
      <p:sp>
        <p:nvSpPr>
          <p:cNvPr id="89" name="Rectangle 86"/>
          <p:cNvSpPr>
            <a:spLocks noChangeArrowheads="1"/>
          </p:cNvSpPr>
          <p:nvPr/>
        </p:nvSpPr>
        <p:spPr bwMode="auto">
          <a:xfrm>
            <a:off x="1389132" y="3469101"/>
            <a:ext cx="127584" cy="110383"/>
          </a:xfrm>
          <a:prstGeom prst="rect">
            <a:avLst/>
          </a:prstGeom>
          <a:noFill/>
          <a:ln w="9525">
            <a:noFill/>
            <a:miter lim="800000"/>
            <a:headEnd/>
            <a:tailEnd/>
          </a:ln>
        </p:spPr>
        <p:txBody>
          <a:bodyPr wrap="none" lIns="0" tIns="0" rIns="0" bIns="0">
            <a:spAutoFit/>
          </a:bodyPr>
          <a:lstStyle/>
          <a:p>
            <a:pPr eaLnBrk="0" hangingPunct="0"/>
            <a:r>
              <a:rPr lang="en-US" sz="800">
                <a:solidFill>
                  <a:srgbClr val="000000"/>
                </a:solidFill>
                <a:latin typeface="Arial" charset="0"/>
              </a:rPr>
              <a:t>CA</a:t>
            </a:r>
            <a:endParaRPr lang="en-US" sz="800">
              <a:latin typeface="Arial" charset="0"/>
            </a:endParaRPr>
          </a:p>
        </p:txBody>
      </p:sp>
      <p:sp>
        <p:nvSpPr>
          <p:cNvPr id="90" name="Rectangle 87"/>
          <p:cNvSpPr>
            <a:spLocks noChangeArrowheads="1"/>
          </p:cNvSpPr>
          <p:nvPr/>
        </p:nvSpPr>
        <p:spPr bwMode="auto">
          <a:xfrm>
            <a:off x="2186175" y="3904894"/>
            <a:ext cx="117549" cy="110383"/>
          </a:xfrm>
          <a:prstGeom prst="rect">
            <a:avLst/>
          </a:prstGeom>
          <a:noFill/>
          <a:ln w="9525">
            <a:noFill/>
            <a:miter lim="800000"/>
            <a:headEnd/>
            <a:tailEnd/>
          </a:ln>
        </p:spPr>
        <p:txBody>
          <a:bodyPr wrap="none" lIns="0" tIns="0" rIns="0" bIns="0">
            <a:spAutoFit/>
          </a:bodyPr>
          <a:lstStyle/>
          <a:p>
            <a:pPr eaLnBrk="0" hangingPunct="0"/>
            <a:r>
              <a:rPr lang="en-US" sz="800">
                <a:solidFill>
                  <a:srgbClr val="000000"/>
                </a:solidFill>
                <a:latin typeface="Arial" charset="0"/>
              </a:rPr>
              <a:t>AZ</a:t>
            </a:r>
            <a:endParaRPr lang="en-US" sz="800">
              <a:latin typeface="Arial" charset="0"/>
            </a:endParaRPr>
          </a:p>
        </p:txBody>
      </p:sp>
      <p:sp>
        <p:nvSpPr>
          <p:cNvPr id="91" name="Rectangle 88"/>
          <p:cNvSpPr>
            <a:spLocks noChangeArrowheads="1"/>
          </p:cNvSpPr>
          <p:nvPr/>
        </p:nvSpPr>
        <p:spPr bwMode="auto">
          <a:xfrm>
            <a:off x="3992426" y="1905117"/>
            <a:ext cx="131885" cy="110382"/>
          </a:xfrm>
          <a:prstGeom prst="rect">
            <a:avLst/>
          </a:prstGeom>
          <a:noFill/>
          <a:ln w="9525">
            <a:noFill/>
            <a:miter lim="800000"/>
            <a:headEnd/>
            <a:tailEnd/>
          </a:ln>
        </p:spPr>
        <p:txBody>
          <a:bodyPr wrap="none" lIns="0" tIns="0" rIns="0" bIns="0">
            <a:spAutoFit/>
          </a:bodyPr>
          <a:lstStyle/>
          <a:p>
            <a:pPr eaLnBrk="0" hangingPunct="0"/>
            <a:r>
              <a:rPr lang="en-US" sz="800">
                <a:solidFill>
                  <a:srgbClr val="000000"/>
                </a:solidFill>
                <a:latin typeface="Arial" charset="0"/>
              </a:rPr>
              <a:t>ND</a:t>
            </a:r>
            <a:endParaRPr lang="en-US" sz="800">
              <a:latin typeface="Arial" charset="0"/>
            </a:endParaRPr>
          </a:p>
        </p:txBody>
      </p:sp>
      <p:sp>
        <p:nvSpPr>
          <p:cNvPr id="92" name="Rectangle 89"/>
          <p:cNvSpPr>
            <a:spLocks noChangeArrowheads="1"/>
          </p:cNvSpPr>
          <p:nvPr/>
        </p:nvSpPr>
        <p:spPr bwMode="auto">
          <a:xfrm>
            <a:off x="3978091" y="2424056"/>
            <a:ext cx="127584" cy="110382"/>
          </a:xfrm>
          <a:prstGeom prst="rect">
            <a:avLst/>
          </a:prstGeom>
          <a:noFill/>
          <a:ln w="9525">
            <a:noFill/>
            <a:miter lim="800000"/>
            <a:headEnd/>
            <a:tailEnd/>
          </a:ln>
        </p:spPr>
        <p:txBody>
          <a:bodyPr wrap="none" lIns="0" tIns="0" rIns="0" bIns="0">
            <a:spAutoFit/>
          </a:bodyPr>
          <a:lstStyle/>
          <a:p>
            <a:pPr eaLnBrk="0" hangingPunct="0"/>
            <a:r>
              <a:rPr lang="en-US" sz="800">
                <a:solidFill>
                  <a:srgbClr val="000000"/>
                </a:solidFill>
                <a:latin typeface="Arial" charset="0"/>
              </a:rPr>
              <a:t>SD</a:t>
            </a:r>
            <a:endParaRPr lang="en-US" sz="800">
              <a:latin typeface="Arial" charset="0"/>
            </a:endParaRPr>
          </a:p>
        </p:txBody>
      </p:sp>
      <p:sp>
        <p:nvSpPr>
          <p:cNvPr id="93" name="Rectangle 90"/>
          <p:cNvSpPr>
            <a:spLocks noChangeArrowheads="1"/>
          </p:cNvSpPr>
          <p:nvPr/>
        </p:nvSpPr>
        <p:spPr bwMode="auto">
          <a:xfrm>
            <a:off x="3992426" y="2931527"/>
            <a:ext cx="127584" cy="110382"/>
          </a:xfrm>
          <a:prstGeom prst="rect">
            <a:avLst/>
          </a:prstGeom>
          <a:noFill/>
          <a:ln w="9525">
            <a:noFill/>
            <a:miter lim="800000"/>
            <a:headEnd/>
            <a:tailEnd/>
          </a:ln>
        </p:spPr>
        <p:txBody>
          <a:bodyPr wrap="none" lIns="0" tIns="0" rIns="0" bIns="0">
            <a:spAutoFit/>
          </a:bodyPr>
          <a:lstStyle/>
          <a:p>
            <a:pPr eaLnBrk="0" hangingPunct="0"/>
            <a:r>
              <a:rPr lang="en-US" sz="800">
                <a:solidFill>
                  <a:srgbClr val="000000"/>
                </a:solidFill>
                <a:latin typeface="Arial" charset="0"/>
              </a:rPr>
              <a:t>NE</a:t>
            </a:r>
            <a:endParaRPr lang="en-US" sz="800">
              <a:latin typeface="Arial" charset="0"/>
            </a:endParaRPr>
          </a:p>
        </p:txBody>
      </p:sp>
      <p:sp>
        <p:nvSpPr>
          <p:cNvPr id="94" name="Rectangle 91"/>
          <p:cNvSpPr>
            <a:spLocks noChangeArrowheads="1"/>
          </p:cNvSpPr>
          <p:nvPr/>
        </p:nvSpPr>
        <p:spPr bwMode="auto">
          <a:xfrm>
            <a:off x="3257024" y="3307111"/>
            <a:ext cx="137619" cy="110382"/>
          </a:xfrm>
          <a:prstGeom prst="rect">
            <a:avLst/>
          </a:prstGeom>
          <a:noFill/>
          <a:ln w="9525">
            <a:noFill/>
            <a:miter lim="800000"/>
            <a:headEnd/>
            <a:tailEnd/>
          </a:ln>
        </p:spPr>
        <p:txBody>
          <a:bodyPr wrap="none" lIns="0" tIns="0" rIns="0" bIns="0">
            <a:spAutoFit/>
          </a:bodyPr>
          <a:lstStyle/>
          <a:p>
            <a:pPr eaLnBrk="0" hangingPunct="0"/>
            <a:r>
              <a:rPr lang="en-US" sz="800">
                <a:solidFill>
                  <a:srgbClr val="000000"/>
                </a:solidFill>
                <a:latin typeface="Arial" charset="0"/>
              </a:rPr>
              <a:t>CO</a:t>
            </a:r>
            <a:endParaRPr lang="en-US" sz="800">
              <a:latin typeface="Arial" charset="0"/>
            </a:endParaRPr>
          </a:p>
        </p:txBody>
      </p:sp>
      <p:sp>
        <p:nvSpPr>
          <p:cNvPr id="95" name="Rectangle 92"/>
          <p:cNvSpPr>
            <a:spLocks noChangeArrowheads="1"/>
          </p:cNvSpPr>
          <p:nvPr/>
        </p:nvSpPr>
        <p:spPr bwMode="auto">
          <a:xfrm>
            <a:off x="2888606" y="4104156"/>
            <a:ext cx="141919" cy="110382"/>
          </a:xfrm>
          <a:prstGeom prst="rect">
            <a:avLst/>
          </a:prstGeom>
          <a:noFill/>
          <a:ln w="9525">
            <a:noFill/>
            <a:miter lim="800000"/>
            <a:headEnd/>
            <a:tailEnd/>
          </a:ln>
        </p:spPr>
        <p:txBody>
          <a:bodyPr wrap="none" lIns="0" tIns="0" rIns="0" bIns="0">
            <a:spAutoFit/>
          </a:bodyPr>
          <a:lstStyle/>
          <a:p>
            <a:pPr eaLnBrk="0" hangingPunct="0"/>
            <a:r>
              <a:rPr lang="en-US" sz="800">
                <a:solidFill>
                  <a:srgbClr val="000000"/>
                </a:solidFill>
                <a:latin typeface="Arial" charset="0"/>
              </a:rPr>
              <a:t>NM</a:t>
            </a:r>
            <a:endParaRPr lang="en-US" sz="800">
              <a:latin typeface="Arial" charset="0"/>
            </a:endParaRPr>
          </a:p>
        </p:txBody>
      </p:sp>
      <p:sp>
        <p:nvSpPr>
          <p:cNvPr id="96" name="Rectangle 93"/>
          <p:cNvSpPr>
            <a:spLocks noChangeArrowheads="1"/>
          </p:cNvSpPr>
          <p:nvPr/>
        </p:nvSpPr>
        <p:spPr bwMode="auto">
          <a:xfrm>
            <a:off x="3959454" y="4580088"/>
            <a:ext cx="117549" cy="110382"/>
          </a:xfrm>
          <a:prstGeom prst="rect">
            <a:avLst/>
          </a:prstGeom>
          <a:noFill/>
          <a:ln w="9525">
            <a:noFill/>
            <a:miter lim="800000"/>
            <a:headEnd/>
            <a:tailEnd/>
          </a:ln>
        </p:spPr>
        <p:txBody>
          <a:bodyPr wrap="none" lIns="0" tIns="0" rIns="0" bIns="0">
            <a:spAutoFit/>
          </a:bodyPr>
          <a:lstStyle/>
          <a:p>
            <a:pPr eaLnBrk="0" hangingPunct="0"/>
            <a:r>
              <a:rPr lang="en-US" sz="800">
                <a:solidFill>
                  <a:srgbClr val="000000"/>
                </a:solidFill>
                <a:latin typeface="Arial" charset="0"/>
              </a:rPr>
              <a:t>TX</a:t>
            </a:r>
            <a:endParaRPr lang="en-US" sz="800">
              <a:latin typeface="Arial" charset="0"/>
            </a:endParaRPr>
          </a:p>
        </p:txBody>
      </p:sp>
      <p:sp>
        <p:nvSpPr>
          <p:cNvPr id="97" name="Rectangle 94"/>
          <p:cNvSpPr>
            <a:spLocks noChangeArrowheads="1"/>
          </p:cNvSpPr>
          <p:nvPr/>
        </p:nvSpPr>
        <p:spPr bwMode="auto">
          <a:xfrm>
            <a:off x="4247595" y="3963669"/>
            <a:ext cx="133318" cy="110382"/>
          </a:xfrm>
          <a:prstGeom prst="rect">
            <a:avLst/>
          </a:prstGeom>
          <a:noFill/>
          <a:ln w="9525">
            <a:noFill/>
            <a:miter lim="800000"/>
            <a:headEnd/>
            <a:tailEnd/>
          </a:ln>
        </p:spPr>
        <p:txBody>
          <a:bodyPr wrap="none" lIns="0" tIns="0" rIns="0" bIns="0">
            <a:spAutoFit/>
          </a:bodyPr>
          <a:lstStyle/>
          <a:p>
            <a:pPr eaLnBrk="0" hangingPunct="0"/>
            <a:r>
              <a:rPr lang="en-US" sz="800" dirty="0">
                <a:solidFill>
                  <a:srgbClr val="000000"/>
                </a:solidFill>
                <a:latin typeface="Arial" charset="0"/>
              </a:rPr>
              <a:t>OK</a:t>
            </a:r>
            <a:endParaRPr lang="en-US" sz="800" dirty="0">
              <a:latin typeface="Arial" charset="0"/>
            </a:endParaRPr>
          </a:p>
        </p:txBody>
      </p:sp>
      <p:sp>
        <p:nvSpPr>
          <p:cNvPr id="98" name="Rectangle 95"/>
          <p:cNvSpPr>
            <a:spLocks noChangeArrowheads="1"/>
          </p:cNvSpPr>
          <p:nvPr/>
        </p:nvSpPr>
        <p:spPr bwMode="auto">
          <a:xfrm>
            <a:off x="4193120" y="3433263"/>
            <a:ext cx="123283" cy="110382"/>
          </a:xfrm>
          <a:prstGeom prst="rect">
            <a:avLst/>
          </a:prstGeom>
          <a:noFill/>
          <a:ln w="9525">
            <a:noFill/>
            <a:miter lim="800000"/>
            <a:headEnd/>
            <a:tailEnd/>
          </a:ln>
        </p:spPr>
        <p:txBody>
          <a:bodyPr wrap="none" lIns="0" tIns="0" rIns="0" bIns="0">
            <a:spAutoFit/>
          </a:bodyPr>
          <a:lstStyle/>
          <a:p>
            <a:pPr eaLnBrk="0" hangingPunct="0"/>
            <a:r>
              <a:rPr lang="en-US" sz="800">
                <a:solidFill>
                  <a:srgbClr val="000000"/>
                </a:solidFill>
                <a:latin typeface="Arial" charset="0"/>
              </a:rPr>
              <a:t>KS</a:t>
            </a:r>
            <a:endParaRPr lang="en-US" sz="800">
              <a:latin typeface="Arial" charset="0"/>
            </a:endParaRPr>
          </a:p>
        </p:txBody>
      </p:sp>
      <p:sp>
        <p:nvSpPr>
          <p:cNvPr id="99" name="Rectangle 96"/>
          <p:cNvSpPr>
            <a:spLocks noChangeArrowheads="1"/>
          </p:cNvSpPr>
          <p:nvPr/>
        </p:nvSpPr>
        <p:spPr bwMode="auto">
          <a:xfrm>
            <a:off x="4914186" y="4042513"/>
            <a:ext cx="127585" cy="110383"/>
          </a:xfrm>
          <a:prstGeom prst="rect">
            <a:avLst/>
          </a:prstGeom>
          <a:noFill/>
          <a:ln w="9525">
            <a:noFill/>
            <a:miter lim="800000"/>
            <a:headEnd/>
            <a:tailEnd/>
          </a:ln>
        </p:spPr>
        <p:txBody>
          <a:bodyPr wrap="none" lIns="0" tIns="0" rIns="0" bIns="0">
            <a:spAutoFit/>
          </a:bodyPr>
          <a:lstStyle/>
          <a:p>
            <a:pPr eaLnBrk="0" hangingPunct="0"/>
            <a:r>
              <a:rPr lang="en-US" sz="800" dirty="0">
                <a:solidFill>
                  <a:srgbClr val="000000"/>
                </a:solidFill>
                <a:latin typeface="Arial" charset="0"/>
              </a:rPr>
              <a:t>AR</a:t>
            </a:r>
            <a:endParaRPr lang="en-US" sz="800" dirty="0">
              <a:latin typeface="Arial" charset="0"/>
            </a:endParaRPr>
          </a:p>
        </p:txBody>
      </p:sp>
      <p:sp>
        <p:nvSpPr>
          <p:cNvPr id="100" name="Rectangle 97"/>
          <p:cNvSpPr>
            <a:spLocks noChangeArrowheads="1"/>
          </p:cNvSpPr>
          <p:nvPr/>
        </p:nvSpPr>
        <p:spPr bwMode="auto">
          <a:xfrm>
            <a:off x="4985863" y="4760713"/>
            <a:ext cx="113250" cy="110382"/>
          </a:xfrm>
          <a:prstGeom prst="rect">
            <a:avLst/>
          </a:prstGeom>
          <a:noFill/>
          <a:ln w="9525">
            <a:noFill/>
            <a:miter lim="800000"/>
            <a:headEnd/>
            <a:tailEnd/>
          </a:ln>
        </p:spPr>
        <p:txBody>
          <a:bodyPr wrap="none" lIns="0" tIns="0" rIns="0" bIns="0">
            <a:spAutoFit/>
          </a:bodyPr>
          <a:lstStyle/>
          <a:p>
            <a:pPr eaLnBrk="0" hangingPunct="0"/>
            <a:r>
              <a:rPr lang="en-US" sz="800">
                <a:solidFill>
                  <a:srgbClr val="000000"/>
                </a:solidFill>
                <a:latin typeface="Arial" charset="0"/>
              </a:rPr>
              <a:t>LA</a:t>
            </a:r>
            <a:endParaRPr lang="en-US" sz="800">
              <a:latin typeface="Arial" charset="0"/>
            </a:endParaRPr>
          </a:p>
        </p:txBody>
      </p:sp>
      <p:sp>
        <p:nvSpPr>
          <p:cNvPr id="101" name="Rectangle 98"/>
          <p:cNvSpPr>
            <a:spLocks noChangeArrowheads="1"/>
          </p:cNvSpPr>
          <p:nvPr/>
        </p:nvSpPr>
        <p:spPr bwMode="auto">
          <a:xfrm>
            <a:off x="4868313" y="3460499"/>
            <a:ext cx="147654" cy="110383"/>
          </a:xfrm>
          <a:prstGeom prst="rect">
            <a:avLst/>
          </a:prstGeom>
          <a:noFill/>
          <a:ln w="9525">
            <a:noFill/>
            <a:miter lim="800000"/>
            <a:headEnd/>
            <a:tailEnd/>
          </a:ln>
        </p:spPr>
        <p:txBody>
          <a:bodyPr wrap="none" lIns="0" tIns="0" rIns="0" bIns="0">
            <a:spAutoFit/>
          </a:bodyPr>
          <a:lstStyle/>
          <a:p>
            <a:pPr eaLnBrk="0" hangingPunct="0"/>
            <a:r>
              <a:rPr lang="en-US" sz="800">
                <a:solidFill>
                  <a:srgbClr val="000000"/>
                </a:solidFill>
                <a:latin typeface="Arial" charset="0"/>
              </a:rPr>
              <a:t>MO</a:t>
            </a:r>
            <a:endParaRPr lang="en-US" sz="800">
              <a:latin typeface="Arial" charset="0"/>
            </a:endParaRPr>
          </a:p>
        </p:txBody>
      </p:sp>
      <p:sp>
        <p:nvSpPr>
          <p:cNvPr id="102" name="Rectangle 99"/>
          <p:cNvSpPr>
            <a:spLocks noChangeArrowheads="1"/>
          </p:cNvSpPr>
          <p:nvPr/>
        </p:nvSpPr>
        <p:spPr bwMode="auto">
          <a:xfrm>
            <a:off x="4813840" y="2834046"/>
            <a:ext cx="87446" cy="110382"/>
          </a:xfrm>
          <a:prstGeom prst="rect">
            <a:avLst/>
          </a:prstGeom>
          <a:noFill/>
          <a:ln w="9525">
            <a:noFill/>
            <a:miter lim="800000"/>
            <a:headEnd/>
            <a:tailEnd/>
          </a:ln>
        </p:spPr>
        <p:txBody>
          <a:bodyPr wrap="none" lIns="0" tIns="0" rIns="0" bIns="0">
            <a:spAutoFit/>
          </a:bodyPr>
          <a:lstStyle/>
          <a:p>
            <a:pPr eaLnBrk="0" hangingPunct="0"/>
            <a:r>
              <a:rPr lang="en-US" sz="800">
                <a:solidFill>
                  <a:srgbClr val="000000"/>
                </a:solidFill>
                <a:latin typeface="Arial" charset="0"/>
              </a:rPr>
              <a:t>IA</a:t>
            </a:r>
            <a:endParaRPr lang="en-US" sz="800">
              <a:latin typeface="Arial" charset="0"/>
            </a:endParaRPr>
          </a:p>
        </p:txBody>
      </p:sp>
      <p:sp>
        <p:nvSpPr>
          <p:cNvPr id="103" name="Rectangle 100"/>
          <p:cNvSpPr>
            <a:spLocks noChangeArrowheads="1"/>
          </p:cNvSpPr>
          <p:nvPr/>
        </p:nvSpPr>
        <p:spPr bwMode="auto">
          <a:xfrm>
            <a:off x="4600243" y="2118713"/>
            <a:ext cx="141919" cy="110383"/>
          </a:xfrm>
          <a:prstGeom prst="rect">
            <a:avLst/>
          </a:prstGeom>
          <a:noFill/>
          <a:ln w="9525">
            <a:noFill/>
            <a:miter lim="800000"/>
            <a:headEnd/>
            <a:tailEnd/>
          </a:ln>
        </p:spPr>
        <p:txBody>
          <a:bodyPr wrap="none" lIns="0" tIns="0" rIns="0" bIns="0">
            <a:spAutoFit/>
          </a:bodyPr>
          <a:lstStyle/>
          <a:p>
            <a:pPr eaLnBrk="0" hangingPunct="0"/>
            <a:r>
              <a:rPr lang="en-US" sz="800">
                <a:solidFill>
                  <a:srgbClr val="000000"/>
                </a:solidFill>
                <a:latin typeface="Arial" charset="0"/>
              </a:rPr>
              <a:t>MN</a:t>
            </a:r>
            <a:endParaRPr lang="en-US" sz="800">
              <a:latin typeface="Arial" charset="0"/>
            </a:endParaRPr>
          </a:p>
        </p:txBody>
      </p:sp>
      <p:sp>
        <p:nvSpPr>
          <p:cNvPr id="104" name="Rectangle 101"/>
          <p:cNvSpPr>
            <a:spLocks noChangeArrowheads="1"/>
          </p:cNvSpPr>
          <p:nvPr/>
        </p:nvSpPr>
        <p:spPr bwMode="auto">
          <a:xfrm>
            <a:off x="5189424" y="2385351"/>
            <a:ext cx="111816" cy="110383"/>
          </a:xfrm>
          <a:prstGeom prst="rect">
            <a:avLst/>
          </a:prstGeom>
          <a:noFill/>
          <a:ln w="9525">
            <a:noFill/>
            <a:miter lim="800000"/>
            <a:headEnd/>
            <a:tailEnd/>
          </a:ln>
        </p:spPr>
        <p:txBody>
          <a:bodyPr wrap="none" lIns="0" tIns="0" rIns="0" bIns="0">
            <a:spAutoFit/>
          </a:bodyPr>
          <a:lstStyle/>
          <a:p>
            <a:pPr eaLnBrk="0" hangingPunct="0"/>
            <a:r>
              <a:rPr lang="en-US" sz="800">
                <a:solidFill>
                  <a:srgbClr val="000000"/>
                </a:solidFill>
                <a:latin typeface="Arial" charset="0"/>
              </a:rPr>
              <a:t>WI</a:t>
            </a:r>
            <a:endParaRPr lang="en-US" sz="800">
              <a:latin typeface="Arial" charset="0"/>
            </a:endParaRPr>
          </a:p>
        </p:txBody>
      </p:sp>
      <p:sp>
        <p:nvSpPr>
          <p:cNvPr id="105" name="Rectangle 102"/>
          <p:cNvSpPr>
            <a:spLocks noChangeArrowheads="1"/>
          </p:cNvSpPr>
          <p:nvPr/>
        </p:nvSpPr>
        <p:spPr bwMode="auto">
          <a:xfrm>
            <a:off x="5324176" y="3137955"/>
            <a:ext cx="77410" cy="110382"/>
          </a:xfrm>
          <a:prstGeom prst="rect">
            <a:avLst/>
          </a:prstGeom>
          <a:noFill/>
          <a:ln w="9525">
            <a:noFill/>
            <a:miter lim="800000"/>
            <a:headEnd/>
            <a:tailEnd/>
          </a:ln>
        </p:spPr>
        <p:txBody>
          <a:bodyPr wrap="none" lIns="0" tIns="0" rIns="0" bIns="0">
            <a:spAutoFit/>
          </a:bodyPr>
          <a:lstStyle/>
          <a:p>
            <a:pPr eaLnBrk="0" hangingPunct="0"/>
            <a:r>
              <a:rPr lang="en-US" sz="800">
                <a:solidFill>
                  <a:srgbClr val="000000"/>
                </a:solidFill>
                <a:latin typeface="Arial" charset="0"/>
              </a:rPr>
              <a:t>IL</a:t>
            </a:r>
            <a:endParaRPr lang="en-US" sz="800">
              <a:latin typeface="Arial" charset="0"/>
            </a:endParaRPr>
          </a:p>
        </p:txBody>
      </p:sp>
      <p:sp>
        <p:nvSpPr>
          <p:cNvPr id="106" name="Rectangle 103"/>
          <p:cNvSpPr>
            <a:spLocks noChangeArrowheads="1"/>
          </p:cNvSpPr>
          <p:nvPr/>
        </p:nvSpPr>
        <p:spPr bwMode="auto">
          <a:xfrm>
            <a:off x="5727000" y="3132221"/>
            <a:ext cx="102592" cy="123111"/>
          </a:xfrm>
          <a:prstGeom prst="rect">
            <a:avLst/>
          </a:prstGeom>
          <a:noFill/>
          <a:ln w="9525">
            <a:noFill/>
            <a:miter lim="800000"/>
            <a:headEnd/>
            <a:tailEnd/>
          </a:ln>
        </p:spPr>
        <p:txBody>
          <a:bodyPr wrap="none" lIns="0" tIns="0" rIns="0" bIns="0">
            <a:spAutoFit/>
          </a:bodyPr>
          <a:lstStyle/>
          <a:p>
            <a:pPr eaLnBrk="0" hangingPunct="0"/>
            <a:r>
              <a:rPr lang="en-US" sz="800" dirty="0">
                <a:latin typeface="Arial" charset="0"/>
              </a:rPr>
              <a:t>IN</a:t>
            </a:r>
          </a:p>
        </p:txBody>
      </p:sp>
      <p:sp>
        <p:nvSpPr>
          <p:cNvPr id="107" name="Rectangle 104"/>
          <p:cNvSpPr>
            <a:spLocks noChangeArrowheads="1"/>
          </p:cNvSpPr>
          <p:nvPr/>
        </p:nvSpPr>
        <p:spPr bwMode="auto">
          <a:xfrm>
            <a:off x="5946330" y="3487736"/>
            <a:ext cx="123283" cy="110382"/>
          </a:xfrm>
          <a:prstGeom prst="rect">
            <a:avLst/>
          </a:prstGeom>
          <a:solidFill>
            <a:schemeClr val="tx2">
              <a:lumMod val="40000"/>
              <a:lumOff val="60000"/>
            </a:schemeClr>
          </a:solidFill>
          <a:ln w="9525">
            <a:noFill/>
            <a:miter lim="800000"/>
            <a:headEnd/>
            <a:tailEnd/>
          </a:ln>
        </p:spPr>
        <p:txBody>
          <a:bodyPr wrap="none" lIns="0" tIns="0" rIns="0" bIns="0">
            <a:spAutoFit/>
          </a:bodyPr>
          <a:lstStyle/>
          <a:p>
            <a:pPr eaLnBrk="0" hangingPunct="0"/>
            <a:r>
              <a:rPr lang="en-US" sz="800" dirty="0">
                <a:solidFill>
                  <a:srgbClr val="000000"/>
                </a:solidFill>
                <a:latin typeface="Arial" charset="0"/>
              </a:rPr>
              <a:t>KY</a:t>
            </a:r>
            <a:endParaRPr lang="en-US" sz="800" dirty="0">
              <a:latin typeface="Arial" charset="0"/>
            </a:endParaRPr>
          </a:p>
        </p:txBody>
      </p:sp>
      <p:sp>
        <p:nvSpPr>
          <p:cNvPr id="108" name="Rectangle 105"/>
          <p:cNvSpPr>
            <a:spLocks noChangeArrowheads="1"/>
          </p:cNvSpPr>
          <p:nvPr/>
        </p:nvSpPr>
        <p:spPr bwMode="auto">
          <a:xfrm>
            <a:off x="5745635" y="3818882"/>
            <a:ext cx="136256" cy="123111"/>
          </a:xfrm>
          <a:prstGeom prst="rect">
            <a:avLst/>
          </a:prstGeom>
          <a:noFill/>
          <a:ln w="9525">
            <a:noFill/>
            <a:miter lim="800000"/>
            <a:headEnd/>
            <a:tailEnd/>
          </a:ln>
        </p:spPr>
        <p:txBody>
          <a:bodyPr wrap="none" lIns="0" tIns="0" rIns="0" bIns="0">
            <a:spAutoFit/>
          </a:bodyPr>
          <a:lstStyle/>
          <a:p>
            <a:pPr eaLnBrk="0" hangingPunct="0"/>
            <a:r>
              <a:rPr lang="en-US" sz="800" dirty="0">
                <a:latin typeface="Arial" charset="0"/>
              </a:rPr>
              <a:t>TN</a:t>
            </a:r>
          </a:p>
        </p:txBody>
      </p:sp>
      <p:sp>
        <p:nvSpPr>
          <p:cNvPr id="109" name="Rectangle 106"/>
          <p:cNvSpPr>
            <a:spLocks noChangeArrowheads="1"/>
          </p:cNvSpPr>
          <p:nvPr/>
        </p:nvSpPr>
        <p:spPr bwMode="auto">
          <a:xfrm>
            <a:off x="5331345" y="4372226"/>
            <a:ext cx="137619" cy="110383"/>
          </a:xfrm>
          <a:prstGeom prst="rect">
            <a:avLst/>
          </a:prstGeom>
          <a:noFill/>
          <a:ln w="9525">
            <a:noFill/>
            <a:miter lim="800000"/>
            <a:headEnd/>
            <a:tailEnd/>
          </a:ln>
        </p:spPr>
        <p:txBody>
          <a:bodyPr wrap="none" lIns="0" tIns="0" rIns="0" bIns="0">
            <a:spAutoFit/>
          </a:bodyPr>
          <a:lstStyle/>
          <a:p>
            <a:pPr eaLnBrk="0" hangingPunct="0"/>
            <a:r>
              <a:rPr lang="en-US" sz="800">
                <a:solidFill>
                  <a:srgbClr val="000000"/>
                </a:solidFill>
                <a:latin typeface="Arial" charset="0"/>
              </a:rPr>
              <a:t>MS</a:t>
            </a:r>
            <a:endParaRPr lang="en-US" sz="800">
              <a:latin typeface="Arial" charset="0"/>
            </a:endParaRPr>
          </a:p>
        </p:txBody>
      </p:sp>
      <p:sp>
        <p:nvSpPr>
          <p:cNvPr id="110" name="Rectangle 107"/>
          <p:cNvSpPr>
            <a:spLocks noChangeArrowheads="1"/>
          </p:cNvSpPr>
          <p:nvPr/>
        </p:nvSpPr>
        <p:spPr bwMode="auto">
          <a:xfrm>
            <a:off x="5757104" y="4365058"/>
            <a:ext cx="113250" cy="110382"/>
          </a:xfrm>
          <a:prstGeom prst="rect">
            <a:avLst/>
          </a:prstGeom>
          <a:noFill/>
          <a:ln w="9525">
            <a:noFill/>
            <a:miter lim="800000"/>
            <a:headEnd/>
            <a:tailEnd/>
          </a:ln>
        </p:spPr>
        <p:txBody>
          <a:bodyPr wrap="none" lIns="0" tIns="0" rIns="0" bIns="0">
            <a:spAutoFit/>
          </a:bodyPr>
          <a:lstStyle/>
          <a:p>
            <a:pPr eaLnBrk="0" hangingPunct="0"/>
            <a:r>
              <a:rPr lang="en-US" sz="800">
                <a:solidFill>
                  <a:srgbClr val="000000"/>
                </a:solidFill>
                <a:latin typeface="Arial" charset="0"/>
              </a:rPr>
              <a:t>AL</a:t>
            </a:r>
            <a:endParaRPr lang="en-US" sz="800">
              <a:latin typeface="Arial" charset="0"/>
            </a:endParaRPr>
          </a:p>
        </p:txBody>
      </p:sp>
      <p:sp>
        <p:nvSpPr>
          <p:cNvPr id="111" name="Rectangle 108"/>
          <p:cNvSpPr>
            <a:spLocks noChangeArrowheads="1"/>
          </p:cNvSpPr>
          <p:nvPr/>
        </p:nvSpPr>
        <p:spPr bwMode="auto">
          <a:xfrm>
            <a:off x="6205799" y="4343554"/>
            <a:ext cx="133318" cy="110383"/>
          </a:xfrm>
          <a:prstGeom prst="rect">
            <a:avLst/>
          </a:prstGeom>
          <a:noFill/>
          <a:ln w="9525">
            <a:noFill/>
            <a:miter lim="800000"/>
            <a:headEnd/>
            <a:tailEnd/>
          </a:ln>
        </p:spPr>
        <p:txBody>
          <a:bodyPr wrap="none" lIns="0" tIns="0" rIns="0" bIns="0">
            <a:spAutoFit/>
          </a:bodyPr>
          <a:lstStyle/>
          <a:p>
            <a:pPr eaLnBrk="0" hangingPunct="0"/>
            <a:r>
              <a:rPr lang="en-US" sz="800" dirty="0">
                <a:solidFill>
                  <a:srgbClr val="000000"/>
                </a:solidFill>
                <a:latin typeface="Arial" charset="0"/>
              </a:rPr>
              <a:t>GA</a:t>
            </a:r>
            <a:endParaRPr lang="en-US" sz="800" dirty="0">
              <a:latin typeface="Arial" charset="0"/>
            </a:endParaRPr>
          </a:p>
        </p:txBody>
      </p:sp>
      <p:sp>
        <p:nvSpPr>
          <p:cNvPr id="112" name="Rectangle 109"/>
          <p:cNvSpPr>
            <a:spLocks noChangeArrowheads="1"/>
          </p:cNvSpPr>
          <p:nvPr/>
        </p:nvSpPr>
        <p:spPr bwMode="auto">
          <a:xfrm>
            <a:off x="6569917" y="4981478"/>
            <a:ext cx="107515" cy="110382"/>
          </a:xfrm>
          <a:prstGeom prst="rect">
            <a:avLst/>
          </a:prstGeom>
          <a:noFill/>
          <a:ln w="9525">
            <a:noFill/>
            <a:miter lim="800000"/>
            <a:headEnd/>
            <a:tailEnd/>
          </a:ln>
        </p:spPr>
        <p:txBody>
          <a:bodyPr wrap="none" lIns="0" tIns="0" rIns="0" bIns="0">
            <a:spAutoFit/>
          </a:bodyPr>
          <a:lstStyle/>
          <a:p>
            <a:pPr eaLnBrk="0" hangingPunct="0"/>
            <a:r>
              <a:rPr lang="en-US" sz="800">
                <a:solidFill>
                  <a:srgbClr val="000000"/>
                </a:solidFill>
                <a:latin typeface="Arial" charset="0"/>
              </a:rPr>
              <a:t>FL</a:t>
            </a:r>
            <a:endParaRPr lang="en-US" sz="800">
              <a:latin typeface="Arial" charset="0"/>
            </a:endParaRPr>
          </a:p>
        </p:txBody>
      </p:sp>
      <p:sp>
        <p:nvSpPr>
          <p:cNvPr id="113" name="Rectangle 110"/>
          <p:cNvSpPr>
            <a:spLocks noChangeArrowheads="1"/>
          </p:cNvSpPr>
          <p:nvPr/>
        </p:nvSpPr>
        <p:spPr bwMode="auto">
          <a:xfrm>
            <a:off x="6534078" y="4048247"/>
            <a:ext cx="127585" cy="110383"/>
          </a:xfrm>
          <a:prstGeom prst="rect">
            <a:avLst/>
          </a:prstGeom>
          <a:noFill/>
          <a:ln w="9525">
            <a:noFill/>
            <a:miter lim="800000"/>
            <a:headEnd/>
            <a:tailEnd/>
          </a:ln>
        </p:spPr>
        <p:txBody>
          <a:bodyPr wrap="none" lIns="0" tIns="0" rIns="0" bIns="0">
            <a:spAutoFit/>
          </a:bodyPr>
          <a:lstStyle/>
          <a:p>
            <a:pPr eaLnBrk="0" hangingPunct="0"/>
            <a:r>
              <a:rPr lang="en-US" sz="800">
                <a:solidFill>
                  <a:srgbClr val="000000"/>
                </a:solidFill>
                <a:latin typeface="Arial" charset="0"/>
              </a:rPr>
              <a:t>SC</a:t>
            </a:r>
            <a:endParaRPr lang="en-US" sz="800">
              <a:latin typeface="Arial" charset="0"/>
            </a:endParaRPr>
          </a:p>
        </p:txBody>
      </p:sp>
      <p:sp>
        <p:nvSpPr>
          <p:cNvPr id="114" name="Rectangle 111"/>
          <p:cNvSpPr>
            <a:spLocks noChangeArrowheads="1"/>
          </p:cNvSpPr>
          <p:nvPr/>
        </p:nvSpPr>
        <p:spPr bwMode="auto">
          <a:xfrm>
            <a:off x="6754842" y="3725703"/>
            <a:ext cx="131885" cy="110382"/>
          </a:xfrm>
          <a:prstGeom prst="rect">
            <a:avLst/>
          </a:prstGeom>
          <a:noFill/>
          <a:ln w="9525">
            <a:noFill/>
            <a:miter lim="800000"/>
            <a:headEnd/>
            <a:tailEnd/>
          </a:ln>
        </p:spPr>
        <p:txBody>
          <a:bodyPr wrap="none" lIns="0" tIns="0" rIns="0" bIns="0">
            <a:spAutoFit/>
          </a:bodyPr>
          <a:lstStyle/>
          <a:p>
            <a:pPr eaLnBrk="0" hangingPunct="0"/>
            <a:r>
              <a:rPr lang="en-US" sz="800">
                <a:solidFill>
                  <a:srgbClr val="000000"/>
                </a:solidFill>
                <a:latin typeface="Arial" charset="0"/>
              </a:rPr>
              <a:t>NC</a:t>
            </a:r>
            <a:endParaRPr lang="en-US" sz="800">
              <a:latin typeface="Arial" charset="0"/>
            </a:endParaRPr>
          </a:p>
        </p:txBody>
      </p:sp>
      <p:sp>
        <p:nvSpPr>
          <p:cNvPr id="115" name="Rectangle 112"/>
          <p:cNvSpPr>
            <a:spLocks noChangeArrowheads="1"/>
          </p:cNvSpPr>
          <p:nvPr/>
        </p:nvSpPr>
        <p:spPr bwMode="auto">
          <a:xfrm>
            <a:off x="6713270" y="3381656"/>
            <a:ext cx="123283" cy="110382"/>
          </a:xfrm>
          <a:prstGeom prst="rect">
            <a:avLst/>
          </a:prstGeom>
          <a:noFill/>
          <a:ln w="9525">
            <a:noFill/>
            <a:miter lim="800000"/>
            <a:headEnd/>
            <a:tailEnd/>
          </a:ln>
        </p:spPr>
        <p:txBody>
          <a:bodyPr wrap="none" lIns="0" tIns="0" rIns="0" bIns="0">
            <a:spAutoFit/>
          </a:bodyPr>
          <a:lstStyle/>
          <a:p>
            <a:pPr eaLnBrk="0" hangingPunct="0"/>
            <a:r>
              <a:rPr lang="en-US" sz="800" dirty="0">
                <a:solidFill>
                  <a:srgbClr val="000000"/>
                </a:solidFill>
                <a:latin typeface="Arial" charset="0"/>
              </a:rPr>
              <a:t>VA</a:t>
            </a:r>
            <a:endParaRPr lang="en-US" sz="800" dirty="0">
              <a:latin typeface="Arial" charset="0"/>
            </a:endParaRPr>
          </a:p>
        </p:txBody>
      </p:sp>
      <p:sp>
        <p:nvSpPr>
          <p:cNvPr id="116" name="Rectangle 113"/>
          <p:cNvSpPr>
            <a:spLocks noChangeArrowheads="1"/>
          </p:cNvSpPr>
          <p:nvPr/>
        </p:nvSpPr>
        <p:spPr bwMode="auto">
          <a:xfrm>
            <a:off x="6367789" y="3309978"/>
            <a:ext cx="147654" cy="110382"/>
          </a:xfrm>
          <a:prstGeom prst="rect">
            <a:avLst/>
          </a:prstGeom>
          <a:noFill/>
          <a:ln w="9525">
            <a:noFill/>
            <a:miter lim="800000"/>
            <a:headEnd/>
            <a:tailEnd/>
          </a:ln>
        </p:spPr>
        <p:txBody>
          <a:bodyPr wrap="none" lIns="0" tIns="0" rIns="0" bIns="0">
            <a:spAutoFit/>
          </a:bodyPr>
          <a:lstStyle/>
          <a:p>
            <a:pPr eaLnBrk="0" hangingPunct="0"/>
            <a:r>
              <a:rPr lang="en-US" sz="800" dirty="0">
                <a:solidFill>
                  <a:srgbClr val="000000"/>
                </a:solidFill>
                <a:latin typeface="Arial" charset="0"/>
              </a:rPr>
              <a:t>WV</a:t>
            </a:r>
            <a:endParaRPr lang="en-US" sz="800" dirty="0">
              <a:latin typeface="Arial" charset="0"/>
            </a:endParaRPr>
          </a:p>
        </p:txBody>
      </p:sp>
      <p:sp>
        <p:nvSpPr>
          <p:cNvPr id="117" name="Rectangle 114"/>
          <p:cNvSpPr>
            <a:spLocks noChangeArrowheads="1"/>
          </p:cNvSpPr>
          <p:nvPr/>
        </p:nvSpPr>
        <p:spPr bwMode="auto">
          <a:xfrm>
            <a:off x="6073915" y="2970054"/>
            <a:ext cx="153888" cy="123111"/>
          </a:xfrm>
          <a:prstGeom prst="rect">
            <a:avLst/>
          </a:prstGeom>
          <a:noFill/>
          <a:ln w="9525">
            <a:noFill/>
            <a:miter lim="800000"/>
            <a:headEnd/>
            <a:tailEnd/>
          </a:ln>
        </p:spPr>
        <p:txBody>
          <a:bodyPr wrap="none" lIns="0" tIns="0" rIns="0" bIns="0">
            <a:spAutoFit/>
          </a:bodyPr>
          <a:lstStyle/>
          <a:p>
            <a:pPr eaLnBrk="0" hangingPunct="0"/>
            <a:r>
              <a:rPr lang="en-US" sz="800" dirty="0">
                <a:latin typeface="Arial" charset="0"/>
              </a:rPr>
              <a:t>OH</a:t>
            </a:r>
          </a:p>
        </p:txBody>
      </p:sp>
      <p:sp>
        <p:nvSpPr>
          <p:cNvPr id="118" name="Rectangle 115"/>
          <p:cNvSpPr>
            <a:spLocks noChangeArrowheads="1"/>
          </p:cNvSpPr>
          <p:nvPr/>
        </p:nvSpPr>
        <p:spPr bwMode="auto">
          <a:xfrm>
            <a:off x="5841682" y="2591779"/>
            <a:ext cx="101781" cy="110383"/>
          </a:xfrm>
          <a:prstGeom prst="rect">
            <a:avLst/>
          </a:prstGeom>
          <a:noFill/>
          <a:ln w="9525">
            <a:noFill/>
            <a:miter lim="800000"/>
            <a:headEnd/>
            <a:tailEnd/>
          </a:ln>
        </p:spPr>
        <p:txBody>
          <a:bodyPr wrap="none" lIns="0" tIns="0" rIns="0" bIns="0">
            <a:spAutoFit/>
          </a:bodyPr>
          <a:lstStyle/>
          <a:p>
            <a:pPr eaLnBrk="0" hangingPunct="0"/>
            <a:r>
              <a:rPr lang="en-US" sz="800" dirty="0">
                <a:solidFill>
                  <a:srgbClr val="000000"/>
                </a:solidFill>
                <a:latin typeface="Arial" charset="0"/>
              </a:rPr>
              <a:t>MI</a:t>
            </a:r>
            <a:endParaRPr lang="en-US" sz="800" dirty="0">
              <a:latin typeface="Arial" charset="0"/>
            </a:endParaRPr>
          </a:p>
        </p:txBody>
      </p:sp>
      <p:sp>
        <p:nvSpPr>
          <p:cNvPr id="119" name="Rectangle 116"/>
          <p:cNvSpPr>
            <a:spLocks noChangeArrowheads="1"/>
          </p:cNvSpPr>
          <p:nvPr/>
        </p:nvSpPr>
        <p:spPr bwMode="auto">
          <a:xfrm>
            <a:off x="6955537" y="2389652"/>
            <a:ext cx="127585" cy="110382"/>
          </a:xfrm>
          <a:prstGeom prst="rect">
            <a:avLst/>
          </a:prstGeom>
          <a:noFill/>
          <a:ln w="9525">
            <a:noFill/>
            <a:miter lim="800000"/>
            <a:headEnd/>
            <a:tailEnd/>
          </a:ln>
        </p:spPr>
        <p:txBody>
          <a:bodyPr wrap="none" lIns="0" tIns="0" rIns="0" bIns="0">
            <a:spAutoFit/>
          </a:bodyPr>
          <a:lstStyle/>
          <a:p>
            <a:pPr eaLnBrk="0" hangingPunct="0"/>
            <a:r>
              <a:rPr lang="en-US" sz="800" dirty="0">
                <a:solidFill>
                  <a:srgbClr val="000000"/>
                </a:solidFill>
                <a:latin typeface="Arial" charset="0"/>
              </a:rPr>
              <a:t>NY</a:t>
            </a:r>
            <a:endParaRPr lang="en-US" sz="800" dirty="0">
              <a:latin typeface="Arial" charset="0"/>
            </a:endParaRPr>
          </a:p>
        </p:txBody>
      </p:sp>
      <p:sp>
        <p:nvSpPr>
          <p:cNvPr id="120" name="Rectangle 117"/>
          <p:cNvSpPr>
            <a:spLocks noChangeArrowheads="1"/>
          </p:cNvSpPr>
          <p:nvPr/>
        </p:nvSpPr>
        <p:spPr bwMode="auto">
          <a:xfrm>
            <a:off x="6786379" y="2808242"/>
            <a:ext cx="137858" cy="123111"/>
          </a:xfrm>
          <a:prstGeom prst="rect">
            <a:avLst/>
          </a:prstGeom>
          <a:noFill/>
          <a:ln w="9525">
            <a:noFill/>
            <a:miter lim="800000"/>
            <a:headEnd/>
            <a:tailEnd/>
          </a:ln>
        </p:spPr>
        <p:txBody>
          <a:bodyPr wrap="none" lIns="0" tIns="0" rIns="0" bIns="0">
            <a:spAutoFit/>
          </a:bodyPr>
          <a:lstStyle/>
          <a:p>
            <a:pPr eaLnBrk="0" hangingPunct="0"/>
            <a:r>
              <a:rPr lang="en-US" sz="800" dirty="0">
                <a:latin typeface="Arial" charset="0"/>
              </a:rPr>
              <a:t>PA</a:t>
            </a:r>
          </a:p>
        </p:txBody>
      </p:sp>
      <p:sp>
        <p:nvSpPr>
          <p:cNvPr id="121" name="Rectangle 118"/>
          <p:cNvSpPr>
            <a:spLocks noChangeArrowheads="1"/>
          </p:cNvSpPr>
          <p:nvPr/>
        </p:nvSpPr>
        <p:spPr bwMode="auto">
          <a:xfrm>
            <a:off x="7239376" y="3271273"/>
            <a:ext cx="141920" cy="110383"/>
          </a:xfrm>
          <a:prstGeom prst="rect">
            <a:avLst/>
          </a:prstGeom>
          <a:noFill/>
          <a:ln w="9525">
            <a:noFill/>
            <a:miter lim="800000"/>
            <a:headEnd/>
            <a:tailEnd/>
          </a:ln>
        </p:spPr>
        <p:txBody>
          <a:bodyPr wrap="none" lIns="0" tIns="0" rIns="0" bIns="0">
            <a:spAutoFit/>
          </a:bodyPr>
          <a:lstStyle/>
          <a:p>
            <a:pPr eaLnBrk="0" hangingPunct="0"/>
            <a:r>
              <a:rPr lang="en-US" sz="800">
                <a:solidFill>
                  <a:srgbClr val="000000"/>
                </a:solidFill>
                <a:latin typeface="Arial" charset="0"/>
              </a:rPr>
              <a:t>MD</a:t>
            </a:r>
            <a:endParaRPr lang="en-US" sz="800">
              <a:latin typeface="Arial" charset="0"/>
            </a:endParaRPr>
          </a:p>
        </p:txBody>
      </p:sp>
      <p:sp>
        <p:nvSpPr>
          <p:cNvPr id="122" name="Rectangle 119"/>
          <p:cNvSpPr>
            <a:spLocks noChangeArrowheads="1"/>
          </p:cNvSpPr>
          <p:nvPr/>
        </p:nvSpPr>
        <p:spPr bwMode="auto">
          <a:xfrm>
            <a:off x="7253711" y="3072012"/>
            <a:ext cx="127585" cy="110382"/>
          </a:xfrm>
          <a:prstGeom prst="rect">
            <a:avLst/>
          </a:prstGeom>
          <a:noFill/>
          <a:ln w="9525">
            <a:noFill/>
            <a:miter lim="800000"/>
            <a:headEnd/>
            <a:tailEnd/>
          </a:ln>
        </p:spPr>
        <p:txBody>
          <a:bodyPr wrap="none" lIns="0" tIns="0" rIns="0" bIns="0">
            <a:spAutoFit/>
          </a:bodyPr>
          <a:lstStyle/>
          <a:p>
            <a:pPr eaLnBrk="0" hangingPunct="0"/>
            <a:r>
              <a:rPr lang="en-US" sz="800" dirty="0">
                <a:solidFill>
                  <a:srgbClr val="000000"/>
                </a:solidFill>
                <a:latin typeface="Arial" charset="0"/>
              </a:rPr>
              <a:t>DE</a:t>
            </a:r>
            <a:endParaRPr lang="en-US" sz="800" dirty="0">
              <a:latin typeface="Arial" charset="0"/>
            </a:endParaRPr>
          </a:p>
        </p:txBody>
      </p:sp>
      <p:sp>
        <p:nvSpPr>
          <p:cNvPr id="123" name="Rectangle 120"/>
          <p:cNvSpPr>
            <a:spLocks noChangeArrowheads="1"/>
          </p:cNvSpPr>
          <p:nvPr/>
        </p:nvSpPr>
        <p:spPr bwMode="auto">
          <a:xfrm>
            <a:off x="7331121" y="2821144"/>
            <a:ext cx="111816" cy="110383"/>
          </a:xfrm>
          <a:prstGeom prst="rect">
            <a:avLst/>
          </a:prstGeom>
          <a:noFill/>
          <a:ln w="9525">
            <a:noFill/>
            <a:miter lim="800000"/>
            <a:headEnd/>
            <a:tailEnd/>
          </a:ln>
        </p:spPr>
        <p:txBody>
          <a:bodyPr wrap="none" lIns="0" tIns="0" rIns="0" bIns="0">
            <a:spAutoFit/>
          </a:bodyPr>
          <a:lstStyle/>
          <a:p>
            <a:pPr eaLnBrk="0" hangingPunct="0"/>
            <a:r>
              <a:rPr lang="en-US" sz="800">
                <a:solidFill>
                  <a:srgbClr val="000000"/>
                </a:solidFill>
                <a:latin typeface="Arial" charset="0"/>
              </a:rPr>
              <a:t>NJ</a:t>
            </a:r>
            <a:endParaRPr lang="en-US" sz="800">
              <a:latin typeface="Arial" charset="0"/>
            </a:endParaRPr>
          </a:p>
        </p:txBody>
      </p:sp>
      <p:sp>
        <p:nvSpPr>
          <p:cNvPr id="124" name="Rectangle 121"/>
          <p:cNvSpPr>
            <a:spLocks noChangeArrowheads="1"/>
          </p:cNvSpPr>
          <p:nvPr/>
        </p:nvSpPr>
        <p:spPr bwMode="auto">
          <a:xfrm>
            <a:off x="7352625" y="2543039"/>
            <a:ext cx="121850" cy="110383"/>
          </a:xfrm>
          <a:prstGeom prst="rect">
            <a:avLst/>
          </a:prstGeom>
          <a:noFill/>
          <a:ln w="9525">
            <a:noFill/>
            <a:miter lim="800000"/>
            <a:headEnd/>
            <a:tailEnd/>
          </a:ln>
        </p:spPr>
        <p:txBody>
          <a:bodyPr wrap="none" lIns="0" tIns="0" rIns="0" bIns="0">
            <a:spAutoFit/>
          </a:bodyPr>
          <a:lstStyle/>
          <a:p>
            <a:pPr eaLnBrk="0" hangingPunct="0"/>
            <a:r>
              <a:rPr lang="en-US" sz="800" dirty="0">
                <a:solidFill>
                  <a:srgbClr val="000000"/>
                </a:solidFill>
                <a:latin typeface="Arial" charset="0"/>
              </a:rPr>
              <a:t>CT</a:t>
            </a:r>
            <a:endParaRPr lang="en-US" sz="800" dirty="0">
              <a:latin typeface="Arial" charset="0"/>
            </a:endParaRPr>
          </a:p>
        </p:txBody>
      </p:sp>
      <p:sp>
        <p:nvSpPr>
          <p:cNvPr id="125" name="Rectangle 122"/>
          <p:cNvSpPr>
            <a:spLocks noChangeArrowheads="1"/>
          </p:cNvSpPr>
          <p:nvPr/>
        </p:nvSpPr>
        <p:spPr bwMode="auto">
          <a:xfrm>
            <a:off x="7596326" y="2583177"/>
            <a:ext cx="91746" cy="110383"/>
          </a:xfrm>
          <a:prstGeom prst="rect">
            <a:avLst/>
          </a:prstGeom>
          <a:noFill/>
          <a:ln w="9525">
            <a:noFill/>
            <a:miter lim="800000"/>
            <a:headEnd/>
            <a:tailEnd/>
          </a:ln>
        </p:spPr>
        <p:txBody>
          <a:bodyPr wrap="none" lIns="0" tIns="0" rIns="0" bIns="0">
            <a:spAutoFit/>
          </a:bodyPr>
          <a:lstStyle/>
          <a:p>
            <a:pPr eaLnBrk="0" hangingPunct="0"/>
            <a:r>
              <a:rPr lang="en-US" sz="800">
                <a:solidFill>
                  <a:srgbClr val="000000"/>
                </a:solidFill>
                <a:latin typeface="Arial" charset="0"/>
              </a:rPr>
              <a:t>RI</a:t>
            </a:r>
            <a:endParaRPr lang="en-US" sz="800">
              <a:latin typeface="Arial" charset="0"/>
            </a:endParaRPr>
          </a:p>
        </p:txBody>
      </p:sp>
      <p:sp>
        <p:nvSpPr>
          <p:cNvPr id="126" name="Rectangle 123"/>
          <p:cNvSpPr>
            <a:spLocks noChangeArrowheads="1"/>
          </p:cNvSpPr>
          <p:nvPr/>
        </p:nvSpPr>
        <p:spPr bwMode="auto">
          <a:xfrm>
            <a:off x="7412834" y="2414021"/>
            <a:ext cx="137619" cy="110383"/>
          </a:xfrm>
          <a:prstGeom prst="rect">
            <a:avLst/>
          </a:prstGeom>
          <a:noFill/>
          <a:ln w="9525">
            <a:noFill/>
            <a:miter lim="800000"/>
            <a:headEnd/>
            <a:tailEnd/>
          </a:ln>
        </p:spPr>
        <p:txBody>
          <a:bodyPr wrap="none" lIns="0" tIns="0" rIns="0" bIns="0">
            <a:spAutoFit/>
          </a:bodyPr>
          <a:lstStyle/>
          <a:p>
            <a:pPr eaLnBrk="0" hangingPunct="0"/>
            <a:r>
              <a:rPr lang="en-US" sz="800" dirty="0">
                <a:solidFill>
                  <a:srgbClr val="000000"/>
                </a:solidFill>
                <a:latin typeface="Arial" charset="0"/>
              </a:rPr>
              <a:t>MA</a:t>
            </a:r>
            <a:endParaRPr lang="en-US" sz="800" dirty="0">
              <a:latin typeface="Arial" charset="0"/>
            </a:endParaRPr>
          </a:p>
        </p:txBody>
      </p:sp>
      <p:sp>
        <p:nvSpPr>
          <p:cNvPr id="127" name="Rectangle 124"/>
          <p:cNvSpPr>
            <a:spLocks noChangeArrowheads="1"/>
          </p:cNvSpPr>
          <p:nvPr/>
        </p:nvSpPr>
        <p:spPr bwMode="auto">
          <a:xfrm>
            <a:off x="7538985" y="1847776"/>
            <a:ext cx="137619" cy="110382"/>
          </a:xfrm>
          <a:prstGeom prst="rect">
            <a:avLst/>
          </a:prstGeom>
          <a:noFill/>
          <a:ln w="9525">
            <a:noFill/>
            <a:miter lim="800000"/>
            <a:headEnd/>
            <a:tailEnd/>
          </a:ln>
        </p:spPr>
        <p:txBody>
          <a:bodyPr wrap="none" lIns="0" tIns="0" rIns="0" bIns="0">
            <a:spAutoFit/>
          </a:bodyPr>
          <a:lstStyle/>
          <a:p>
            <a:pPr eaLnBrk="0" hangingPunct="0"/>
            <a:r>
              <a:rPr lang="en-US" sz="800">
                <a:solidFill>
                  <a:srgbClr val="000000"/>
                </a:solidFill>
                <a:latin typeface="Arial" charset="0"/>
              </a:rPr>
              <a:t>ME</a:t>
            </a:r>
            <a:endParaRPr lang="en-US" sz="800">
              <a:latin typeface="Arial" charset="0"/>
            </a:endParaRPr>
          </a:p>
        </p:txBody>
      </p:sp>
      <p:sp>
        <p:nvSpPr>
          <p:cNvPr id="128" name="Rectangle 125"/>
          <p:cNvSpPr>
            <a:spLocks noChangeArrowheads="1"/>
          </p:cNvSpPr>
          <p:nvPr/>
        </p:nvSpPr>
        <p:spPr bwMode="auto">
          <a:xfrm>
            <a:off x="7199237" y="2067105"/>
            <a:ext cx="117549" cy="110383"/>
          </a:xfrm>
          <a:prstGeom prst="rect">
            <a:avLst/>
          </a:prstGeom>
          <a:noFill/>
          <a:ln w="9525">
            <a:noFill/>
            <a:miter lim="800000"/>
            <a:headEnd/>
            <a:tailEnd/>
          </a:ln>
        </p:spPr>
        <p:txBody>
          <a:bodyPr wrap="none" lIns="0" tIns="0" rIns="0" bIns="0">
            <a:spAutoFit/>
          </a:bodyPr>
          <a:lstStyle/>
          <a:p>
            <a:pPr eaLnBrk="0" hangingPunct="0"/>
            <a:r>
              <a:rPr lang="en-US" sz="800">
                <a:solidFill>
                  <a:srgbClr val="000000"/>
                </a:solidFill>
                <a:latin typeface="Arial" charset="0"/>
              </a:rPr>
              <a:t>VT</a:t>
            </a:r>
            <a:endParaRPr lang="en-US" sz="800">
              <a:latin typeface="Arial" charset="0"/>
            </a:endParaRPr>
          </a:p>
        </p:txBody>
      </p:sp>
      <p:sp>
        <p:nvSpPr>
          <p:cNvPr id="129" name="Rectangle 126"/>
          <p:cNvSpPr>
            <a:spLocks noChangeArrowheads="1"/>
          </p:cNvSpPr>
          <p:nvPr/>
        </p:nvSpPr>
        <p:spPr bwMode="auto">
          <a:xfrm>
            <a:off x="7371261" y="2226228"/>
            <a:ext cx="147476" cy="123111"/>
          </a:xfrm>
          <a:prstGeom prst="rect">
            <a:avLst/>
          </a:prstGeom>
          <a:noFill/>
          <a:ln w="9525">
            <a:noFill/>
            <a:miter lim="800000"/>
            <a:headEnd/>
            <a:tailEnd/>
          </a:ln>
        </p:spPr>
        <p:txBody>
          <a:bodyPr wrap="none" lIns="0" tIns="0" rIns="0" bIns="0">
            <a:spAutoFit/>
          </a:bodyPr>
          <a:lstStyle/>
          <a:p>
            <a:pPr eaLnBrk="0" hangingPunct="0"/>
            <a:r>
              <a:rPr lang="en-US" sz="800" dirty="0">
                <a:latin typeface="Arial" charset="0"/>
              </a:rPr>
              <a:t>NH</a:t>
            </a:r>
          </a:p>
        </p:txBody>
      </p:sp>
      <p:sp>
        <p:nvSpPr>
          <p:cNvPr id="130" name="Rectangle 127"/>
          <p:cNvSpPr>
            <a:spLocks noChangeArrowheads="1"/>
          </p:cNvSpPr>
          <p:nvPr/>
        </p:nvSpPr>
        <p:spPr bwMode="auto">
          <a:xfrm>
            <a:off x="1747515" y="5407236"/>
            <a:ext cx="123283" cy="110382"/>
          </a:xfrm>
          <a:prstGeom prst="rect">
            <a:avLst/>
          </a:prstGeom>
          <a:noFill/>
          <a:ln w="9525">
            <a:noFill/>
            <a:miter lim="800000"/>
            <a:headEnd/>
            <a:tailEnd/>
          </a:ln>
        </p:spPr>
        <p:txBody>
          <a:bodyPr wrap="none" lIns="0" tIns="0" rIns="0" bIns="0">
            <a:spAutoFit/>
          </a:bodyPr>
          <a:lstStyle/>
          <a:p>
            <a:pPr eaLnBrk="0" hangingPunct="0"/>
            <a:r>
              <a:rPr lang="en-US" sz="800">
                <a:solidFill>
                  <a:srgbClr val="000000"/>
                </a:solidFill>
                <a:latin typeface="Arial" charset="0"/>
              </a:rPr>
              <a:t>AK</a:t>
            </a:r>
            <a:endParaRPr lang="en-US" sz="800">
              <a:latin typeface="Arial" charset="0"/>
            </a:endParaRPr>
          </a:p>
        </p:txBody>
      </p:sp>
      <p:sp>
        <p:nvSpPr>
          <p:cNvPr id="131" name="Rectangle 128"/>
          <p:cNvSpPr>
            <a:spLocks noChangeArrowheads="1"/>
          </p:cNvSpPr>
          <p:nvPr/>
        </p:nvSpPr>
        <p:spPr bwMode="auto">
          <a:xfrm>
            <a:off x="2683610" y="5520485"/>
            <a:ext cx="91746" cy="110383"/>
          </a:xfrm>
          <a:prstGeom prst="rect">
            <a:avLst/>
          </a:prstGeom>
          <a:solidFill>
            <a:schemeClr val="bg1"/>
          </a:solidFill>
          <a:ln w="9525">
            <a:noFill/>
            <a:miter lim="800000"/>
            <a:headEnd/>
            <a:tailEnd/>
          </a:ln>
        </p:spPr>
        <p:txBody>
          <a:bodyPr wrap="none" lIns="0" tIns="0" rIns="0" bIns="0">
            <a:spAutoFit/>
          </a:bodyPr>
          <a:lstStyle/>
          <a:p>
            <a:pPr eaLnBrk="0" hangingPunct="0"/>
            <a:r>
              <a:rPr lang="en-US" sz="800">
                <a:solidFill>
                  <a:srgbClr val="000000"/>
                </a:solidFill>
                <a:latin typeface="Arial" charset="0"/>
              </a:rPr>
              <a:t>HI</a:t>
            </a:r>
            <a:endParaRPr lang="en-US" sz="800">
              <a:latin typeface="Arial" charset="0"/>
            </a:endParaRPr>
          </a:p>
        </p:txBody>
      </p:sp>
      <p:sp>
        <p:nvSpPr>
          <p:cNvPr id="132" name="Text Box 132"/>
          <p:cNvSpPr txBox="1">
            <a:spLocks noChangeArrowheads="1"/>
          </p:cNvSpPr>
          <p:nvPr/>
        </p:nvSpPr>
        <p:spPr bwMode="auto">
          <a:xfrm>
            <a:off x="7236509" y="3395990"/>
            <a:ext cx="383660" cy="240991"/>
          </a:xfrm>
          <a:prstGeom prst="rect">
            <a:avLst/>
          </a:prstGeom>
          <a:solidFill>
            <a:schemeClr val="tx2">
              <a:lumMod val="40000"/>
              <a:lumOff val="60000"/>
            </a:schemeClr>
          </a:solidFill>
          <a:ln w="9525">
            <a:noFill/>
            <a:miter lim="800000"/>
            <a:headEnd/>
            <a:tailEnd/>
          </a:ln>
        </p:spPr>
        <p:txBody>
          <a:bodyPr wrap="square">
            <a:spAutoFit/>
          </a:bodyPr>
          <a:lstStyle/>
          <a:p>
            <a:pPr eaLnBrk="0" hangingPunct="0">
              <a:spcBef>
                <a:spcPct val="50000"/>
              </a:spcBef>
            </a:pPr>
            <a:r>
              <a:rPr lang="en-US" sz="800" dirty="0">
                <a:latin typeface="Arial" charset="0"/>
              </a:rPr>
              <a:t>DC</a:t>
            </a:r>
          </a:p>
        </p:txBody>
      </p:sp>
      <p:sp>
        <p:nvSpPr>
          <p:cNvPr id="133" name="Rectangle 134"/>
          <p:cNvSpPr>
            <a:spLocks noChangeAspect="1" noChangeArrowheads="1"/>
          </p:cNvSpPr>
          <p:nvPr/>
        </p:nvSpPr>
        <p:spPr bwMode="auto">
          <a:xfrm>
            <a:off x="7057443" y="4401863"/>
            <a:ext cx="210729" cy="187793"/>
          </a:xfrm>
          <a:prstGeom prst="rect">
            <a:avLst/>
          </a:prstGeom>
          <a:solidFill>
            <a:schemeClr val="tx2">
              <a:lumMod val="20000"/>
              <a:lumOff val="80000"/>
            </a:schemeClr>
          </a:solidFill>
          <a:ln w="9525">
            <a:solidFill>
              <a:srgbClr val="000000"/>
            </a:solidFill>
            <a:miter lim="800000"/>
            <a:headEnd/>
            <a:tailEnd/>
          </a:ln>
        </p:spPr>
        <p:txBody>
          <a:bodyPr wrap="none" anchor="ctr"/>
          <a:lstStyle/>
          <a:p>
            <a:endParaRPr lang="en-US"/>
          </a:p>
        </p:txBody>
      </p:sp>
      <p:sp>
        <p:nvSpPr>
          <p:cNvPr id="135" name="Rectangle 134"/>
          <p:cNvSpPr>
            <a:spLocks noChangeAspect="1" noChangeArrowheads="1"/>
          </p:cNvSpPr>
          <p:nvPr/>
        </p:nvSpPr>
        <p:spPr bwMode="auto">
          <a:xfrm>
            <a:off x="7058752" y="4789379"/>
            <a:ext cx="210729" cy="187793"/>
          </a:xfrm>
          <a:prstGeom prst="rect">
            <a:avLst/>
          </a:prstGeom>
          <a:solidFill>
            <a:schemeClr val="tx2">
              <a:lumMod val="40000"/>
              <a:lumOff val="60000"/>
            </a:schemeClr>
          </a:solidFill>
          <a:ln w="9525">
            <a:solidFill>
              <a:srgbClr val="000000"/>
            </a:solidFill>
            <a:miter lim="800000"/>
            <a:headEnd/>
            <a:tailEnd/>
          </a:ln>
        </p:spPr>
        <p:txBody>
          <a:bodyPr wrap="none" anchor="ctr"/>
          <a:lstStyle/>
          <a:p>
            <a:endParaRPr lang="en-US"/>
          </a:p>
        </p:txBody>
      </p:sp>
      <p:sp>
        <p:nvSpPr>
          <p:cNvPr id="3" name="TextBox 2"/>
          <p:cNvSpPr txBox="1"/>
          <p:nvPr/>
        </p:nvSpPr>
        <p:spPr>
          <a:xfrm>
            <a:off x="7269482" y="4301004"/>
            <a:ext cx="1726478" cy="400110"/>
          </a:xfrm>
          <a:prstGeom prst="rect">
            <a:avLst/>
          </a:prstGeom>
          <a:noFill/>
        </p:spPr>
        <p:txBody>
          <a:bodyPr wrap="square" rtlCol="0">
            <a:spAutoFit/>
          </a:bodyPr>
          <a:lstStyle/>
          <a:p>
            <a:r>
              <a:rPr lang="en-US" sz="1000" b="1" dirty="0" smtClean="0">
                <a:solidFill>
                  <a:schemeClr val="tx2">
                    <a:lumMod val="75000"/>
                  </a:schemeClr>
                </a:solidFill>
              </a:rPr>
              <a:t>Not moving forward at this time</a:t>
            </a:r>
            <a:endParaRPr lang="en-US" sz="1000" b="1" dirty="0">
              <a:solidFill>
                <a:schemeClr val="tx2">
                  <a:lumMod val="75000"/>
                </a:schemeClr>
              </a:solidFill>
            </a:endParaRPr>
          </a:p>
        </p:txBody>
      </p:sp>
      <p:sp>
        <p:nvSpPr>
          <p:cNvPr id="137" name="TextBox 136"/>
          <p:cNvSpPr txBox="1"/>
          <p:nvPr/>
        </p:nvSpPr>
        <p:spPr>
          <a:xfrm>
            <a:off x="7285211" y="4767045"/>
            <a:ext cx="1680268" cy="246221"/>
          </a:xfrm>
          <a:prstGeom prst="rect">
            <a:avLst/>
          </a:prstGeom>
          <a:noFill/>
        </p:spPr>
        <p:txBody>
          <a:bodyPr wrap="none" rtlCol="0">
            <a:spAutoFit/>
          </a:bodyPr>
          <a:lstStyle/>
          <a:p>
            <a:r>
              <a:rPr lang="en-US" sz="1000" b="1" dirty="0" smtClean="0">
                <a:solidFill>
                  <a:schemeClr val="tx2">
                    <a:lumMod val="75000"/>
                  </a:schemeClr>
                </a:solidFill>
              </a:rPr>
              <a:t>Moving forward at this time</a:t>
            </a:r>
            <a:endParaRPr lang="en-US" sz="1000" b="1" dirty="0">
              <a:solidFill>
                <a:schemeClr val="tx2">
                  <a:lumMod val="75000"/>
                </a:schemeClr>
              </a:solidFill>
            </a:endParaRPr>
          </a:p>
        </p:txBody>
      </p:sp>
      <p:sp>
        <p:nvSpPr>
          <p:cNvPr id="2" name="TextBox 1"/>
          <p:cNvSpPr txBox="1"/>
          <p:nvPr/>
        </p:nvSpPr>
        <p:spPr>
          <a:xfrm>
            <a:off x="-521" y="6275240"/>
            <a:ext cx="5831792" cy="577081"/>
          </a:xfrm>
          <a:prstGeom prst="rect">
            <a:avLst/>
          </a:prstGeom>
          <a:noFill/>
        </p:spPr>
        <p:txBody>
          <a:bodyPr wrap="square" rtlCol="0">
            <a:spAutoFit/>
          </a:bodyPr>
          <a:lstStyle/>
          <a:p>
            <a:r>
              <a:rPr lang="en-US" sz="1050" dirty="0" smtClean="0">
                <a:solidFill>
                  <a:schemeClr val="bg1"/>
                </a:solidFill>
              </a:rPr>
              <a:t>Source:  Kaiser Family Foundation Website – State Fact, available at:  </a:t>
            </a:r>
            <a:r>
              <a:rPr lang="en-US" sz="1050" dirty="0">
                <a:solidFill>
                  <a:schemeClr val="bg1"/>
                </a:solidFill>
                <a:hlinkClick r:id="rId3"/>
              </a:rPr>
              <a:t>http://kff.org/medicaid/state-indicator/state-activity-around-expanding-medicaid-under-the-affordable-care-act/#</a:t>
            </a:r>
            <a:r>
              <a:rPr lang="en-US" sz="1050" dirty="0" smtClean="0">
                <a:solidFill>
                  <a:schemeClr val="bg1"/>
                </a:solidFill>
                <a:hlinkClick r:id="rId3"/>
              </a:rPr>
              <a:t>map</a:t>
            </a:r>
            <a:r>
              <a:rPr lang="en-US" sz="1050" dirty="0" smtClean="0">
                <a:solidFill>
                  <a:schemeClr val="bg1"/>
                </a:solidFill>
              </a:rPr>
              <a:t>  Current as of October 22, 2013</a:t>
            </a:r>
            <a:endParaRPr lang="en-US" sz="1050" dirty="0">
              <a:solidFill>
                <a:schemeClr val="bg1"/>
              </a:solidFill>
            </a:endParaRPr>
          </a:p>
        </p:txBody>
      </p:sp>
    </p:spTree>
    <p:extLst>
      <p:ext uri="{BB962C8B-B14F-4D97-AF65-F5344CB8AC3E}">
        <p14:creationId xmlns:p14="http://schemas.microsoft.com/office/powerpoint/2010/main" val="11704376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4101"/>
            <a:ext cx="8229600" cy="1143000"/>
          </a:xfrm>
        </p:spPr>
        <p:txBody>
          <a:bodyPr>
            <a:normAutofit fontScale="90000"/>
          </a:bodyPr>
          <a:lstStyle/>
          <a:p>
            <a:r>
              <a:rPr lang="en-US" dirty="0" smtClean="0"/>
              <a:t>Medicaid Expansion – Key Questions</a:t>
            </a:r>
            <a:endParaRPr lang="en-US" dirty="0"/>
          </a:p>
        </p:txBody>
      </p:sp>
      <p:pic>
        <p:nvPicPr>
          <p:cNvPr id="3077" name="Picture 5" descr="C:\Users\jbushma\AppData\Local\Microsoft\Windows\Temporary Internet Files\Content.IE5\RK4XCVE4\MC900310250[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1857" y="1938523"/>
            <a:ext cx="677849" cy="1542638"/>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jbushma\AppData\Local\Microsoft\Windows\Temporary Internet Files\Content.IE5\Q2KM8ZYH\MC900056125[1].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049313"/>
            <a:ext cx="1104638" cy="110463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548231" y="2139967"/>
            <a:ext cx="2749398" cy="923330"/>
          </a:xfrm>
          <a:prstGeom prst="rect">
            <a:avLst/>
          </a:prstGeom>
          <a:noFill/>
        </p:spPr>
        <p:txBody>
          <a:bodyPr wrap="square" rtlCol="0">
            <a:spAutoFit/>
          </a:bodyPr>
          <a:lstStyle/>
          <a:p>
            <a:r>
              <a:rPr lang="en-US" dirty="0" smtClean="0"/>
              <a:t>Will benefits under the expansion differ from pre-expansion benefits?</a:t>
            </a:r>
            <a:endParaRPr lang="en-US" dirty="0"/>
          </a:p>
        </p:txBody>
      </p:sp>
      <p:sp>
        <p:nvSpPr>
          <p:cNvPr id="8" name="TextBox 7"/>
          <p:cNvSpPr txBox="1"/>
          <p:nvPr/>
        </p:nvSpPr>
        <p:spPr>
          <a:xfrm>
            <a:off x="413410" y="3527611"/>
            <a:ext cx="3203550" cy="1754326"/>
          </a:xfrm>
          <a:prstGeom prst="rect">
            <a:avLst/>
          </a:prstGeom>
          <a:noFill/>
        </p:spPr>
        <p:txBody>
          <a:bodyPr wrap="square" rtlCol="0">
            <a:spAutoFit/>
          </a:bodyPr>
          <a:lstStyle/>
          <a:p>
            <a:r>
              <a:rPr lang="en-US" dirty="0" smtClean="0"/>
              <a:t>Yes.  Pre-expansion benefits and expansion benefits are defined differently under the law.  Expansion benefits must consist of at least the “Essential Health Benefits.”  (more on this later).</a:t>
            </a:r>
            <a:endParaRPr lang="en-US" dirty="0"/>
          </a:p>
        </p:txBody>
      </p:sp>
      <p:sp>
        <p:nvSpPr>
          <p:cNvPr id="9" name="TextBox 8"/>
          <p:cNvSpPr txBox="1"/>
          <p:nvPr/>
        </p:nvSpPr>
        <p:spPr>
          <a:xfrm>
            <a:off x="5747408" y="1938523"/>
            <a:ext cx="2251179" cy="1477328"/>
          </a:xfrm>
          <a:prstGeom prst="rect">
            <a:avLst/>
          </a:prstGeom>
          <a:noFill/>
        </p:spPr>
        <p:txBody>
          <a:bodyPr wrap="square" rtlCol="0">
            <a:spAutoFit/>
          </a:bodyPr>
          <a:lstStyle/>
          <a:p>
            <a:r>
              <a:rPr lang="en-US" dirty="0" smtClean="0"/>
              <a:t>If a woman is pregnant when she applies for Medicaid, what coverage will she receive?</a:t>
            </a:r>
            <a:endParaRPr lang="en-US" dirty="0"/>
          </a:p>
        </p:txBody>
      </p:sp>
      <p:sp>
        <p:nvSpPr>
          <p:cNvPr id="10" name="Curved Left Arrow 9"/>
          <p:cNvSpPr/>
          <p:nvPr/>
        </p:nvSpPr>
        <p:spPr>
          <a:xfrm>
            <a:off x="3616960" y="2807775"/>
            <a:ext cx="365760" cy="1205426"/>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 name="TextBox 10"/>
          <p:cNvSpPr txBox="1"/>
          <p:nvPr/>
        </p:nvSpPr>
        <p:spPr>
          <a:xfrm>
            <a:off x="4937760" y="3515360"/>
            <a:ext cx="3982720" cy="2308324"/>
          </a:xfrm>
          <a:prstGeom prst="rect">
            <a:avLst/>
          </a:prstGeom>
          <a:noFill/>
        </p:spPr>
        <p:txBody>
          <a:bodyPr wrap="square" rtlCol="0">
            <a:spAutoFit/>
          </a:bodyPr>
          <a:lstStyle/>
          <a:p>
            <a:r>
              <a:rPr lang="en-US" sz="1600" dirty="0" smtClean="0"/>
              <a:t>If pregnant at the time of application, a woman would be covered under the pre-expansion package of benefits.  States are required to provide coverage for women up to 133% FPL, but most have a higher income limit.  States are required to cover “pregnancy-related” services, but many provide these women with the full Medicaid benefit.</a:t>
            </a:r>
            <a:endParaRPr lang="en-US" sz="1600" dirty="0"/>
          </a:p>
        </p:txBody>
      </p:sp>
      <p:sp>
        <p:nvSpPr>
          <p:cNvPr id="12" name="Curved Right Arrow 11"/>
          <p:cNvSpPr/>
          <p:nvPr/>
        </p:nvSpPr>
        <p:spPr>
          <a:xfrm>
            <a:off x="4368800" y="2807775"/>
            <a:ext cx="411938" cy="1205426"/>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116774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bushma\AppData\Local\Microsoft\Windows\Temporary Internet Files\Content.IE5\JGRWFWJP\MC900390762[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015" y="1914326"/>
            <a:ext cx="722325" cy="1508209"/>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jbushma\AppData\Local\Microsoft\Windows\Temporary Internet Files\Content.IE5\RK4XCVE4\MC900360736[1].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2853" y="1883956"/>
            <a:ext cx="828408" cy="153857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970390"/>
            <a:ext cx="8229600" cy="1143000"/>
          </a:xfrm>
        </p:spPr>
        <p:txBody>
          <a:bodyPr>
            <a:normAutofit fontScale="90000"/>
          </a:bodyPr>
          <a:lstStyle/>
          <a:p>
            <a:r>
              <a:rPr lang="en-US" dirty="0"/>
              <a:t>Medicaid Expansion – Key Questions</a:t>
            </a:r>
          </a:p>
        </p:txBody>
      </p:sp>
      <p:sp>
        <p:nvSpPr>
          <p:cNvPr id="5" name="TextBox 4"/>
          <p:cNvSpPr txBox="1"/>
          <p:nvPr/>
        </p:nvSpPr>
        <p:spPr>
          <a:xfrm>
            <a:off x="504842" y="3278749"/>
            <a:ext cx="3528673" cy="2246769"/>
          </a:xfrm>
          <a:prstGeom prst="rect">
            <a:avLst/>
          </a:prstGeom>
          <a:noFill/>
        </p:spPr>
        <p:txBody>
          <a:bodyPr wrap="square" rtlCol="0">
            <a:spAutoFit/>
          </a:bodyPr>
          <a:lstStyle/>
          <a:p>
            <a:r>
              <a:rPr lang="en-US" sz="2000" dirty="0" smtClean="0"/>
              <a:t>Will non-pregnant women who enroll in Medicaid under the expansion and later get pregnant be able to remain in expansion coverage, or will they have to move to pre-expansion coverage?</a:t>
            </a:r>
          </a:p>
        </p:txBody>
      </p:sp>
      <p:sp>
        <p:nvSpPr>
          <p:cNvPr id="6" name="TextBox 5"/>
          <p:cNvSpPr txBox="1"/>
          <p:nvPr/>
        </p:nvSpPr>
        <p:spPr>
          <a:xfrm>
            <a:off x="0" y="6170514"/>
            <a:ext cx="4526280" cy="769441"/>
          </a:xfrm>
          <a:prstGeom prst="rect">
            <a:avLst/>
          </a:prstGeom>
          <a:noFill/>
        </p:spPr>
        <p:txBody>
          <a:bodyPr wrap="square" rtlCol="0">
            <a:spAutoFit/>
          </a:bodyPr>
          <a:lstStyle/>
          <a:p>
            <a:r>
              <a:rPr lang="en-US" sz="1100" dirty="0">
                <a:solidFill>
                  <a:schemeClr val="bg1"/>
                </a:solidFill>
              </a:rPr>
              <a:t>* See preamble discussion to the March 23, 2012 final rule at 77 FR 17149.  Available at:  </a:t>
            </a:r>
            <a:r>
              <a:rPr lang="en-US" sz="1100" dirty="0">
                <a:solidFill>
                  <a:schemeClr val="bg1"/>
                </a:solidFill>
                <a:hlinkClick r:id="rId5"/>
              </a:rPr>
              <a:t>http://www.gpo.gov/fdsys/pkg/FR-2012-03-23/html/2012-6560.htm</a:t>
            </a:r>
            <a:endParaRPr lang="en-US" sz="1100" dirty="0">
              <a:solidFill>
                <a:schemeClr val="bg1"/>
              </a:solidFill>
            </a:endParaRPr>
          </a:p>
          <a:p>
            <a:endParaRPr lang="en-US" sz="1100" dirty="0"/>
          </a:p>
        </p:txBody>
      </p:sp>
      <p:sp>
        <p:nvSpPr>
          <p:cNvPr id="7" name="TextBox 6"/>
          <p:cNvSpPr txBox="1"/>
          <p:nvPr/>
        </p:nvSpPr>
        <p:spPr>
          <a:xfrm>
            <a:off x="5024115" y="3371735"/>
            <a:ext cx="3865885" cy="2308324"/>
          </a:xfrm>
          <a:prstGeom prst="rect">
            <a:avLst/>
          </a:prstGeom>
          <a:noFill/>
        </p:spPr>
        <p:txBody>
          <a:bodyPr wrap="square" rtlCol="0">
            <a:spAutoFit/>
          </a:bodyPr>
          <a:lstStyle/>
          <a:p>
            <a:r>
              <a:rPr lang="en-US" dirty="0" smtClean="0"/>
              <a:t>States must </a:t>
            </a:r>
            <a:r>
              <a:rPr lang="en-US" dirty="0"/>
              <a:t>inform women about the availability of coverage under the pre-expansion benefit package and must allow them to choose that option if they become pregnant.  However, CMS does not expect states to shift women from </a:t>
            </a:r>
            <a:r>
              <a:rPr lang="en-US" dirty="0" smtClean="0"/>
              <a:t>expansion </a:t>
            </a:r>
            <a:r>
              <a:rPr lang="en-US" dirty="0"/>
              <a:t>to pre-expansion </a:t>
            </a:r>
            <a:r>
              <a:rPr lang="en-US" dirty="0" smtClean="0"/>
              <a:t>coverage if </a:t>
            </a:r>
            <a:r>
              <a:rPr lang="en-US" dirty="0"/>
              <a:t>they become pregnant</a:t>
            </a:r>
            <a:r>
              <a:rPr lang="en-US" dirty="0" smtClean="0"/>
              <a:t>.*  </a:t>
            </a:r>
            <a:endParaRPr lang="en-US" dirty="0"/>
          </a:p>
        </p:txBody>
      </p:sp>
      <p:sp>
        <p:nvSpPr>
          <p:cNvPr id="8" name="Curved Down Arrow 7"/>
          <p:cNvSpPr/>
          <p:nvPr/>
        </p:nvSpPr>
        <p:spPr>
          <a:xfrm>
            <a:off x="4033515" y="3362960"/>
            <a:ext cx="990600" cy="264160"/>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654262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Medicaid and Birth Center Services</a:t>
            </a:r>
          </a:p>
        </p:txBody>
      </p:sp>
      <p:sp>
        <p:nvSpPr>
          <p:cNvPr id="3" name="Content Placeholder 2"/>
          <p:cNvSpPr txBox="1">
            <a:spLocks/>
          </p:cNvSpPr>
          <p:nvPr/>
        </p:nvSpPr>
        <p:spPr>
          <a:xfrm>
            <a:off x="2306320" y="1855000"/>
            <a:ext cx="6167120" cy="290513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smtClean="0"/>
              <a:t>The ACA Requires Medicaid programs to cover:</a:t>
            </a:r>
          </a:p>
          <a:p>
            <a:pPr lvl="1"/>
            <a:r>
              <a:rPr lang="en-US" sz="1800" dirty="0" smtClean="0"/>
              <a:t>Freestanding birth center services and other ambulatory services that are offered by a freestanding birth center that are otherwise covered by the Medicaid plan.  </a:t>
            </a:r>
          </a:p>
          <a:p>
            <a:pPr lvl="1"/>
            <a:r>
              <a:rPr lang="en-US" sz="1800" dirty="0" smtClean="0"/>
              <a:t>Freestanding birth centers must be “licensed or otherwise approved by the State to provide prenatal labor and delivery or postpartum care and other ambulatory services that are included in the [Medicaid] plan.”</a:t>
            </a:r>
          </a:p>
          <a:p>
            <a:pPr lvl="2"/>
            <a:r>
              <a:rPr lang="en-US" sz="1600" dirty="0" smtClean="0"/>
              <a:t>If the state does not license birth centers, then this coverage requirement would not apply.</a:t>
            </a:r>
          </a:p>
          <a:p>
            <a:endParaRPr lang="en-US" sz="2400" dirty="0"/>
          </a:p>
        </p:txBody>
      </p:sp>
      <p:pic>
        <p:nvPicPr>
          <p:cNvPr id="7172" name="Picture 4" descr="C:\Users\jbushma\AppData\Local\Microsoft\Windows\Temporary Internet Files\Content.IE5\Q2KM8ZYH\MC900200421[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080" y="2263594"/>
            <a:ext cx="1828800" cy="155539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rot="19733071">
            <a:off x="457200" y="4348480"/>
            <a:ext cx="2306320" cy="923330"/>
          </a:xfrm>
          <a:prstGeom prst="rect">
            <a:avLst/>
          </a:prstGeom>
          <a:solidFill>
            <a:srgbClr val="FF0000"/>
          </a:solidFill>
          <a:effectLst>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p>
            <a:pPr algn="ctr"/>
            <a:r>
              <a:rPr lang="en-US" dirty="0" smtClean="0"/>
              <a:t>This benefit is part of the </a:t>
            </a:r>
            <a:r>
              <a:rPr lang="en-US" b="1" u="sng" dirty="0" smtClean="0"/>
              <a:t>pre-expansion</a:t>
            </a:r>
            <a:r>
              <a:rPr lang="en-US" dirty="0" smtClean="0"/>
              <a:t> package.</a:t>
            </a:r>
            <a:endParaRPr lang="en-US" dirty="0"/>
          </a:p>
        </p:txBody>
      </p:sp>
      <p:sp>
        <p:nvSpPr>
          <p:cNvPr id="5" name="TextBox 4"/>
          <p:cNvSpPr txBox="1"/>
          <p:nvPr/>
        </p:nvSpPr>
        <p:spPr>
          <a:xfrm>
            <a:off x="0" y="6436891"/>
            <a:ext cx="5455920" cy="415498"/>
          </a:xfrm>
          <a:prstGeom prst="rect">
            <a:avLst/>
          </a:prstGeom>
          <a:noFill/>
        </p:spPr>
        <p:txBody>
          <a:bodyPr wrap="square" rtlCol="0">
            <a:spAutoFit/>
          </a:bodyPr>
          <a:lstStyle/>
          <a:p>
            <a:r>
              <a:rPr lang="en-US" sz="1050" dirty="0" smtClean="0">
                <a:solidFill>
                  <a:schemeClr val="bg1"/>
                </a:solidFill>
              </a:rPr>
              <a:t>See Section 2301 of the ACA, available at:  </a:t>
            </a:r>
            <a:r>
              <a:rPr lang="en-US" sz="1050" dirty="0">
                <a:solidFill>
                  <a:schemeClr val="bg1"/>
                </a:solidFill>
                <a:hlinkClick r:id="rId4"/>
              </a:rPr>
              <a:t>http://housedocs.house.gov/energycommerce/ppacacon.pdf</a:t>
            </a:r>
            <a:endParaRPr lang="en-US" sz="1050" dirty="0">
              <a:solidFill>
                <a:schemeClr val="bg1"/>
              </a:solidFill>
            </a:endParaRPr>
          </a:p>
        </p:txBody>
      </p:sp>
    </p:spTree>
    <p:extLst>
      <p:ext uri="{BB962C8B-B14F-4D97-AF65-F5344CB8AC3E}">
        <p14:creationId xmlns:p14="http://schemas.microsoft.com/office/powerpoint/2010/main" val="34755616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3870" y="554768"/>
            <a:ext cx="8229600" cy="868444"/>
          </a:xfrm>
        </p:spPr>
        <p:txBody>
          <a:bodyPr>
            <a:normAutofit/>
          </a:bodyPr>
          <a:lstStyle/>
          <a:p>
            <a:r>
              <a:rPr lang="en-US" sz="3600" dirty="0" smtClean="0"/>
              <a:t>Status of State Birth Center Regulation</a:t>
            </a:r>
            <a:endParaRPr lang="en-US" sz="3600" dirty="0"/>
          </a:p>
        </p:txBody>
      </p:sp>
      <p:sp>
        <p:nvSpPr>
          <p:cNvPr id="5" name="Freeform 2"/>
          <p:cNvSpPr>
            <a:spLocks/>
          </p:cNvSpPr>
          <p:nvPr/>
        </p:nvSpPr>
        <p:spPr bwMode="auto">
          <a:xfrm>
            <a:off x="1045084" y="4644597"/>
            <a:ext cx="1244306" cy="1032143"/>
          </a:xfrm>
          <a:custGeom>
            <a:avLst/>
            <a:gdLst>
              <a:gd name="T0" fmla="*/ 2147483647 w 752"/>
              <a:gd name="T1" fmla="*/ 2147483647 h 624"/>
              <a:gd name="T2" fmla="*/ 2147483647 w 752"/>
              <a:gd name="T3" fmla="*/ 2147483647 h 624"/>
              <a:gd name="T4" fmla="*/ 2147483647 w 752"/>
              <a:gd name="T5" fmla="*/ 2147483647 h 624"/>
              <a:gd name="T6" fmla="*/ 2147483647 w 752"/>
              <a:gd name="T7" fmla="*/ 2147483647 h 624"/>
              <a:gd name="T8" fmla="*/ 2147483647 w 752"/>
              <a:gd name="T9" fmla="*/ 2147483647 h 624"/>
              <a:gd name="T10" fmla="*/ 2147483647 w 752"/>
              <a:gd name="T11" fmla="*/ 2147483647 h 624"/>
              <a:gd name="T12" fmla="*/ 2147483647 w 752"/>
              <a:gd name="T13" fmla="*/ 2147483647 h 624"/>
              <a:gd name="T14" fmla="*/ 2147483647 w 752"/>
              <a:gd name="T15" fmla="*/ 2147483647 h 624"/>
              <a:gd name="T16" fmla="*/ 2147483647 w 752"/>
              <a:gd name="T17" fmla="*/ 2147483647 h 624"/>
              <a:gd name="T18" fmla="*/ 2147483647 w 752"/>
              <a:gd name="T19" fmla="*/ 2147483647 h 624"/>
              <a:gd name="T20" fmla="*/ 2147483647 w 752"/>
              <a:gd name="T21" fmla="*/ 2147483647 h 624"/>
              <a:gd name="T22" fmla="*/ 2147483647 w 752"/>
              <a:gd name="T23" fmla="*/ 2147483647 h 624"/>
              <a:gd name="T24" fmla="*/ 2147483647 w 752"/>
              <a:gd name="T25" fmla="*/ 2147483647 h 624"/>
              <a:gd name="T26" fmla="*/ 2147483647 w 752"/>
              <a:gd name="T27" fmla="*/ 2147483647 h 624"/>
              <a:gd name="T28" fmla="*/ 2147483647 w 752"/>
              <a:gd name="T29" fmla="*/ 2147483647 h 624"/>
              <a:gd name="T30" fmla="*/ 2147483647 w 752"/>
              <a:gd name="T31" fmla="*/ 2147483647 h 624"/>
              <a:gd name="T32" fmla="*/ 2147483647 w 752"/>
              <a:gd name="T33" fmla="*/ 2147483647 h 624"/>
              <a:gd name="T34" fmla="*/ 2147483647 w 752"/>
              <a:gd name="T35" fmla="*/ 2147483647 h 624"/>
              <a:gd name="T36" fmla="*/ 2147483647 w 752"/>
              <a:gd name="T37" fmla="*/ 2147483647 h 624"/>
              <a:gd name="T38" fmla="*/ 2147483647 w 752"/>
              <a:gd name="T39" fmla="*/ 2147483647 h 624"/>
              <a:gd name="T40" fmla="*/ 2147483647 w 752"/>
              <a:gd name="T41" fmla="*/ 2147483647 h 624"/>
              <a:gd name="T42" fmla="*/ 2147483647 w 752"/>
              <a:gd name="T43" fmla="*/ 2147483647 h 624"/>
              <a:gd name="T44" fmla="*/ 2147483647 w 752"/>
              <a:gd name="T45" fmla="*/ 2147483647 h 624"/>
              <a:gd name="T46" fmla="*/ 2147483647 w 752"/>
              <a:gd name="T47" fmla="*/ 2147483647 h 624"/>
              <a:gd name="T48" fmla="*/ 2147483647 w 752"/>
              <a:gd name="T49" fmla="*/ 2147483647 h 624"/>
              <a:gd name="T50" fmla="*/ 2147483647 w 752"/>
              <a:gd name="T51" fmla="*/ 2147483647 h 624"/>
              <a:gd name="T52" fmla="*/ 2147483647 w 752"/>
              <a:gd name="T53" fmla="*/ 2147483647 h 624"/>
              <a:gd name="T54" fmla="*/ 2147483647 w 752"/>
              <a:gd name="T55" fmla="*/ 2147483647 h 624"/>
              <a:gd name="T56" fmla="*/ 2147483647 w 752"/>
              <a:gd name="T57" fmla="*/ 2147483647 h 624"/>
              <a:gd name="T58" fmla="*/ 2147483647 w 752"/>
              <a:gd name="T59" fmla="*/ 2147483647 h 624"/>
              <a:gd name="T60" fmla="*/ 2147483647 w 752"/>
              <a:gd name="T61" fmla="*/ 2147483647 h 624"/>
              <a:gd name="T62" fmla="*/ 2147483647 w 752"/>
              <a:gd name="T63" fmla="*/ 2147483647 h 624"/>
              <a:gd name="T64" fmla="*/ 2147483647 w 752"/>
              <a:gd name="T65" fmla="*/ 2147483647 h 624"/>
              <a:gd name="T66" fmla="*/ 2147483647 w 752"/>
              <a:gd name="T67" fmla="*/ 2147483647 h 624"/>
              <a:gd name="T68" fmla="*/ 2147483647 w 752"/>
              <a:gd name="T69" fmla="*/ 2147483647 h 624"/>
              <a:gd name="T70" fmla="*/ 2147483647 w 752"/>
              <a:gd name="T71" fmla="*/ 2147483647 h 624"/>
              <a:gd name="T72" fmla="*/ 2147483647 w 752"/>
              <a:gd name="T73" fmla="*/ 2147483647 h 624"/>
              <a:gd name="T74" fmla="*/ 2147483647 w 752"/>
              <a:gd name="T75" fmla="*/ 2147483647 h 624"/>
              <a:gd name="T76" fmla="*/ 2147483647 w 752"/>
              <a:gd name="T77" fmla="*/ 2147483647 h 624"/>
              <a:gd name="T78" fmla="*/ 2147483647 w 752"/>
              <a:gd name="T79" fmla="*/ 2147483647 h 624"/>
              <a:gd name="T80" fmla="*/ 2147483647 w 752"/>
              <a:gd name="T81" fmla="*/ 2147483647 h 624"/>
              <a:gd name="T82" fmla="*/ 2147483647 w 752"/>
              <a:gd name="T83" fmla="*/ 2147483647 h 624"/>
              <a:gd name="T84" fmla="*/ 2147483647 w 752"/>
              <a:gd name="T85" fmla="*/ 2147483647 h 624"/>
              <a:gd name="T86" fmla="*/ 2147483647 w 752"/>
              <a:gd name="T87" fmla="*/ 2147483647 h 624"/>
              <a:gd name="T88" fmla="*/ 2147483647 w 752"/>
              <a:gd name="T89" fmla="*/ 2147483647 h 624"/>
              <a:gd name="T90" fmla="*/ 2147483647 w 752"/>
              <a:gd name="T91" fmla="*/ 2147483647 h 624"/>
              <a:gd name="T92" fmla="*/ 2147483647 w 752"/>
              <a:gd name="T93" fmla="*/ 2147483647 h 624"/>
              <a:gd name="T94" fmla="*/ 2147483647 w 752"/>
              <a:gd name="T95" fmla="*/ 2147483647 h 624"/>
              <a:gd name="T96" fmla="*/ 2147483647 w 752"/>
              <a:gd name="T97" fmla="*/ 2147483647 h 624"/>
              <a:gd name="T98" fmla="*/ 2147483647 w 752"/>
              <a:gd name="T99" fmla="*/ 2147483647 h 624"/>
              <a:gd name="T100" fmla="*/ 2147483647 w 752"/>
              <a:gd name="T101" fmla="*/ 2147483647 h 624"/>
              <a:gd name="T102" fmla="*/ 2147483647 w 752"/>
              <a:gd name="T103" fmla="*/ 2147483647 h 624"/>
              <a:gd name="T104" fmla="*/ 2147483647 w 752"/>
              <a:gd name="T105" fmla="*/ 2147483647 h 624"/>
              <a:gd name="T106" fmla="*/ 2147483647 w 752"/>
              <a:gd name="T107" fmla="*/ 2147483647 h 624"/>
              <a:gd name="T108" fmla="*/ 2147483647 w 752"/>
              <a:gd name="T109" fmla="*/ 2147483647 h 624"/>
              <a:gd name="T110" fmla="*/ 2147483647 w 752"/>
              <a:gd name="T111" fmla="*/ 2147483647 h 624"/>
              <a:gd name="T112" fmla="*/ 2147483647 w 752"/>
              <a:gd name="T113" fmla="*/ 2147483647 h 62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52"/>
              <a:gd name="T172" fmla="*/ 0 h 624"/>
              <a:gd name="T173" fmla="*/ 752 w 752"/>
              <a:gd name="T174" fmla="*/ 624 h 62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52" h="624">
                <a:moveTo>
                  <a:pt x="744" y="480"/>
                </a:moveTo>
                <a:lnTo>
                  <a:pt x="752" y="472"/>
                </a:lnTo>
                <a:lnTo>
                  <a:pt x="752" y="464"/>
                </a:lnTo>
                <a:lnTo>
                  <a:pt x="752" y="456"/>
                </a:lnTo>
                <a:lnTo>
                  <a:pt x="752" y="440"/>
                </a:lnTo>
                <a:lnTo>
                  <a:pt x="736" y="432"/>
                </a:lnTo>
                <a:lnTo>
                  <a:pt x="720" y="432"/>
                </a:lnTo>
                <a:lnTo>
                  <a:pt x="712" y="424"/>
                </a:lnTo>
                <a:lnTo>
                  <a:pt x="696" y="424"/>
                </a:lnTo>
                <a:lnTo>
                  <a:pt x="624" y="368"/>
                </a:lnTo>
                <a:lnTo>
                  <a:pt x="600" y="360"/>
                </a:lnTo>
                <a:lnTo>
                  <a:pt x="584" y="344"/>
                </a:lnTo>
                <a:lnTo>
                  <a:pt x="568" y="360"/>
                </a:lnTo>
                <a:lnTo>
                  <a:pt x="576" y="368"/>
                </a:lnTo>
                <a:lnTo>
                  <a:pt x="560" y="384"/>
                </a:lnTo>
                <a:lnTo>
                  <a:pt x="528" y="368"/>
                </a:lnTo>
                <a:lnTo>
                  <a:pt x="528" y="360"/>
                </a:lnTo>
                <a:lnTo>
                  <a:pt x="512" y="352"/>
                </a:lnTo>
                <a:lnTo>
                  <a:pt x="496" y="352"/>
                </a:lnTo>
                <a:lnTo>
                  <a:pt x="488" y="360"/>
                </a:lnTo>
                <a:lnTo>
                  <a:pt x="480" y="360"/>
                </a:lnTo>
                <a:lnTo>
                  <a:pt x="480" y="368"/>
                </a:lnTo>
                <a:lnTo>
                  <a:pt x="376" y="24"/>
                </a:lnTo>
                <a:lnTo>
                  <a:pt x="368" y="24"/>
                </a:lnTo>
                <a:lnTo>
                  <a:pt x="352" y="16"/>
                </a:lnTo>
                <a:lnTo>
                  <a:pt x="328" y="16"/>
                </a:lnTo>
                <a:lnTo>
                  <a:pt x="320" y="24"/>
                </a:lnTo>
                <a:lnTo>
                  <a:pt x="312" y="24"/>
                </a:lnTo>
                <a:lnTo>
                  <a:pt x="280" y="24"/>
                </a:lnTo>
                <a:lnTo>
                  <a:pt x="264" y="24"/>
                </a:lnTo>
                <a:lnTo>
                  <a:pt x="256" y="24"/>
                </a:lnTo>
                <a:lnTo>
                  <a:pt x="248" y="24"/>
                </a:lnTo>
                <a:lnTo>
                  <a:pt x="232" y="24"/>
                </a:lnTo>
                <a:lnTo>
                  <a:pt x="224" y="8"/>
                </a:lnTo>
                <a:lnTo>
                  <a:pt x="216" y="8"/>
                </a:lnTo>
                <a:lnTo>
                  <a:pt x="208" y="8"/>
                </a:lnTo>
                <a:lnTo>
                  <a:pt x="208" y="16"/>
                </a:lnTo>
                <a:lnTo>
                  <a:pt x="192" y="0"/>
                </a:lnTo>
                <a:lnTo>
                  <a:pt x="184" y="8"/>
                </a:lnTo>
                <a:lnTo>
                  <a:pt x="184" y="0"/>
                </a:lnTo>
                <a:lnTo>
                  <a:pt x="168" y="0"/>
                </a:lnTo>
                <a:lnTo>
                  <a:pt x="160" y="8"/>
                </a:lnTo>
                <a:lnTo>
                  <a:pt x="152" y="16"/>
                </a:lnTo>
                <a:lnTo>
                  <a:pt x="144" y="16"/>
                </a:lnTo>
                <a:lnTo>
                  <a:pt x="136" y="16"/>
                </a:lnTo>
                <a:lnTo>
                  <a:pt x="120" y="32"/>
                </a:lnTo>
                <a:lnTo>
                  <a:pt x="112" y="32"/>
                </a:lnTo>
                <a:lnTo>
                  <a:pt x="96" y="48"/>
                </a:lnTo>
                <a:lnTo>
                  <a:pt x="72" y="80"/>
                </a:lnTo>
                <a:lnTo>
                  <a:pt x="72" y="88"/>
                </a:lnTo>
                <a:lnTo>
                  <a:pt x="48" y="88"/>
                </a:lnTo>
                <a:lnTo>
                  <a:pt x="32" y="104"/>
                </a:lnTo>
                <a:lnTo>
                  <a:pt x="48" y="112"/>
                </a:lnTo>
                <a:lnTo>
                  <a:pt x="72" y="136"/>
                </a:lnTo>
                <a:lnTo>
                  <a:pt x="72" y="152"/>
                </a:lnTo>
                <a:lnTo>
                  <a:pt x="96" y="160"/>
                </a:lnTo>
                <a:lnTo>
                  <a:pt x="104" y="176"/>
                </a:lnTo>
                <a:lnTo>
                  <a:pt x="112" y="176"/>
                </a:lnTo>
                <a:lnTo>
                  <a:pt x="112" y="184"/>
                </a:lnTo>
                <a:lnTo>
                  <a:pt x="96" y="184"/>
                </a:lnTo>
                <a:lnTo>
                  <a:pt x="88" y="168"/>
                </a:lnTo>
                <a:lnTo>
                  <a:pt x="88" y="176"/>
                </a:lnTo>
                <a:lnTo>
                  <a:pt x="96" y="184"/>
                </a:lnTo>
                <a:lnTo>
                  <a:pt x="112" y="192"/>
                </a:lnTo>
                <a:lnTo>
                  <a:pt x="96" y="200"/>
                </a:lnTo>
                <a:lnTo>
                  <a:pt x="64" y="192"/>
                </a:lnTo>
                <a:lnTo>
                  <a:pt x="72" y="176"/>
                </a:lnTo>
                <a:lnTo>
                  <a:pt x="40" y="184"/>
                </a:lnTo>
                <a:lnTo>
                  <a:pt x="40" y="192"/>
                </a:lnTo>
                <a:lnTo>
                  <a:pt x="32" y="192"/>
                </a:lnTo>
                <a:lnTo>
                  <a:pt x="32" y="184"/>
                </a:lnTo>
                <a:lnTo>
                  <a:pt x="24" y="184"/>
                </a:lnTo>
                <a:lnTo>
                  <a:pt x="0" y="200"/>
                </a:lnTo>
                <a:lnTo>
                  <a:pt x="0" y="208"/>
                </a:lnTo>
                <a:lnTo>
                  <a:pt x="8" y="224"/>
                </a:lnTo>
                <a:lnTo>
                  <a:pt x="16" y="224"/>
                </a:lnTo>
                <a:lnTo>
                  <a:pt x="24" y="232"/>
                </a:lnTo>
                <a:lnTo>
                  <a:pt x="24" y="240"/>
                </a:lnTo>
                <a:lnTo>
                  <a:pt x="32" y="248"/>
                </a:lnTo>
                <a:lnTo>
                  <a:pt x="56" y="248"/>
                </a:lnTo>
                <a:lnTo>
                  <a:pt x="72" y="256"/>
                </a:lnTo>
                <a:lnTo>
                  <a:pt x="88" y="256"/>
                </a:lnTo>
                <a:lnTo>
                  <a:pt x="104" y="240"/>
                </a:lnTo>
                <a:lnTo>
                  <a:pt x="112" y="240"/>
                </a:lnTo>
                <a:lnTo>
                  <a:pt x="120" y="240"/>
                </a:lnTo>
                <a:lnTo>
                  <a:pt x="120" y="248"/>
                </a:lnTo>
                <a:lnTo>
                  <a:pt x="104" y="256"/>
                </a:lnTo>
                <a:lnTo>
                  <a:pt x="112" y="272"/>
                </a:lnTo>
                <a:lnTo>
                  <a:pt x="112" y="288"/>
                </a:lnTo>
                <a:lnTo>
                  <a:pt x="88" y="288"/>
                </a:lnTo>
                <a:lnTo>
                  <a:pt x="72" y="312"/>
                </a:lnTo>
                <a:lnTo>
                  <a:pt x="72" y="304"/>
                </a:lnTo>
                <a:lnTo>
                  <a:pt x="64" y="304"/>
                </a:lnTo>
                <a:lnTo>
                  <a:pt x="48" y="304"/>
                </a:lnTo>
                <a:lnTo>
                  <a:pt x="48" y="312"/>
                </a:lnTo>
                <a:lnTo>
                  <a:pt x="48" y="320"/>
                </a:lnTo>
                <a:lnTo>
                  <a:pt x="48" y="336"/>
                </a:lnTo>
                <a:lnTo>
                  <a:pt x="32" y="336"/>
                </a:lnTo>
                <a:lnTo>
                  <a:pt x="32" y="344"/>
                </a:lnTo>
                <a:lnTo>
                  <a:pt x="24" y="352"/>
                </a:lnTo>
                <a:lnTo>
                  <a:pt x="16" y="360"/>
                </a:lnTo>
                <a:lnTo>
                  <a:pt x="16" y="368"/>
                </a:lnTo>
                <a:lnTo>
                  <a:pt x="24" y="368"/>
                </a:lnTo>
                <a:lnTo>
                  <a:pt x="32" y="360"/>
                </a:lnTo>
                <a:lnTo>
                  <a:pt x="24" y="376"/>
                </a:lnTo>
                <a:lnTo>
                  <a:pt x="32" y="384"/>
                </a:lnTo>
                <a:lnTo>
                  <a:pt x="48" y="400"/>
                </a:lnTo>
                <a:lnTo>
                  <a:pt x="56" y="400"/>
                </a:lnTo>
                <a:lnTo>
                  <a:pt x="40" y="416"/>
                </a:lnTo>
                <a:lnTo>
                  <a:pt x="40" y="424"/>
                </a:lnTo>
                <a:lnTo>
                  <a:pt x="48" y="424"/>
                </a:lnTo>
                <a:lnTo>
                  <a:pt x="56" y="432"/>
                </a:lnTo>
                <a:lnTo>
                  <a:pt x="56" y="440"/>
                </a:lnTo>
                <a:lnTo>
                  <a:pt x="72" y="440"/>
                </a:lnTo>
                <a:lnTo>
                  <a:pt x="80" y="416"/>
                </a:lnTo>
                <a:lnTo>
                  <a:pt x="88" y="408"/>
                </a:lnTo>
                <a:lnTo>
                  <a:pt x="88" y="416"/>
                </a:lnTo>
                <a:lnTo>
                  <a:pt x="88" y="432"/>
                </a:lnTo>
                <a:lnTo>
                  <a:pt x="96" y="440"/>
                </a:lnTo>
                <a:lnTo>
                  <a:pt x="96" y="448"/>
                </a:lnTo>
                <a:lnTo>
                  <a:pt x="96" y="456"/>
                </a:lnTo>
                <a:lnTo>
                  <a:pt x="96" y="464"/>
                </a:lnTo>
                <a:lnTo>
                  <a:pt x="96" y="472"/>
                </a:lnTo>
                <a:lnTo>
                  <a:pt x="96" y="480"/>
                </a:lnTo>
                <a:lnTo>
                  <a:pt x="96" y="488"/>
                </a:lnTo>
                <a:lnTo>
                  <a:pt x="104" y="488"/>
                </a:lnTo>
                <a:lnTo>
                  <a:pt x="112" y="464"/>
                </a:lnTo>
                <a:lnTo>
                  <a:pt x="120" y="456"/>
                </a:lnTo>
                <a:lnTo>
                  <a:pt x="128" y="472"/>
                </a:lnTo>
                <a:lnTo>
                  <a:pt x="128" y="456"/>
                </a:lnTo>
                <a:lnTo>
                  <a:pt x="136" y="456"/>
                </a:lnTo>
                <a:lnTo>
                  <a:pt x="144" y="472"/>
                </a:lnTo>
                <a:lnTo>
                  <a:pt x="144" y="488"/>
                </a:lnTo>
                <a:lnTo>
                  <a:pt x="152" y="488"/>
                </a:lnTo>
                <a:lnTo>
                  <a:pt x="152" y="472"/>
                </a:lnTo>
                <a:lnTo>
                  <a:pt x="160" y="472"/>
                </a:lnTo>
                <a:lnTo>
                  <a:pt x="176" y="472"/>
                </a:lnTo>
                <a:lnTo>
                  <a:pt x="184" y="464"/>
                </a:lnTo>
                <a:lnTo>
                  <a:pt x="192" y="448"/>
                </a:lnTo>
                <a:lnTo>
                  <a:pt x="184" y="480"/>
                </a:lnTo>
                <a:lnTo>
                  <a:pt x="176" y="504"/>
                </a:lnTo>
                <a:lnTo>
                  <a:pt x="168" y="536"/>
                </a:lnTo>
                <a:lnTo>
                  <a:pt x="160" y="536"/>
                </a:lnTo>
                <a:lnTo>
                  <a:pt x="160" y="544"/>
                </a:lnTo>
                <a:lnTo>
                  <a:pt x="136" y="560"/>
                </a:lnTo>
                <a:lnTo>
                  <a:pt x="120" y="568"/>
                </a:lnTo>
                <a:lnTo>
                  <a:pt x="120" y="584"/>
                </a:lnTo>
                <a:lnTo>
                  <a:pt x="120" y="592"/>
                </a:lnTo>
                <a:lnTo>
                  <a:pt x="112" y="592"/>
                </a:lnTo>
                <a:lnTo>
                  <a:pt x="112" y="584"/>
                </a:lnTo>
                <a:lnTo>
                  <a:pt x="104" y="584"/>
                </a:lnTo>
                <a:lnTo>
                  <a:pt x="96" y="584"/>
                </a:lnTo>
                <a:lnTo>
                  <a:pt x="88" y="584"/>
                </a:lnTo>
                <a:lnTo>
                  <a:pt x="64" y="608"/>
                </a:lnTo>
                <a:lnTo>
                  <a:pt x="56" y="616"/>
                </a:lnTo>
                <a:lnTo>
                  <a:pt x="64" y="624"/>
                </a:lnTo>
                <a:lnTo>
                  <a:pt x="80" y="608"/>
                </a:lnTo>
                <a:lnTo>
                  <a:pt x="96" y="592"/>
                </a:lnTo>
                <a:lnTo>
                  <a:pt x="96" y="600"/>
                </a:lnTo>
                <a:lnTo>
                  <a:pt x="96" y="608"/>
                </a:lnTo>
                <a:lnTo>
                  <a:pt x="104" y="608"/>
                </a:lnTo>
                <a:lnTo>
                  <a:pt x="128" y="592"/>
                </a:lnTo>
                <a:lnTo>
                  <a:pt x="128" y="584"/>
                </a:lnTo>
                <a:lnTo>
                  <a:pt x="136" y="592"/>
                </a:lnTo>
                <a:lnTo>
                  <a:pt x="136" y="584"/>
                </a:lnTo>
                <a:lnTo>
                  <a:pt x="152" y="576"/>
                </a:lnTo>
                <a:lnTo>
                  <a:pt x="168" y="576"/>
                </a:lnTo>
                <a:lnTo>
                  <a:pt x="160" y="568"/>
                </a:lnTo>
                <a:lnTo>
                  <a:pt x="160" y="560"/>
                </a:lnTo>
                <a:lnTo>
                  <a:pt x="184" y="544"/>
                </a:lnTo>
                <a:lnTo>
                  <a:pt x="200" y="536"/>
                </a:lnTo>
                <a:lnTo>
                  <a:pt x="200" y="528"/>
                </a:lnTo>
                <a:lnTo>
                  <a:pt x="216" y="504"/>
                </a:lnTo>
                <a:lnTo>
                  <a:pt x="248" y="480"/>
                </a:lnTo>
                <a:lnTo>
                  <a:pt x="256" y="472"/>
                </a:lnTo>
                <a:lnTo>
                  <a:pt x="256" y="464"/>
                </a:lnTo>
                <a:lnTo>
                  <a:pt x="256" y="456"/>
                </a:lnTo>
                <a:lnTo>
                  <a:pt x="240" y="456"/>
                </a:lnTo>
                <a:lnTo>
                  <a:pt x="240" y="448"/>
                </a:lnTo>
                <a:lnTo>
                  <a:pt x="248" y="432"/>
                </a:lnTo>
                <a:lnTo>
                  <a:pt x="272" y="416"/>
                </a:lnTo>
                <a:lnTo>
                  <a:pt x="272" y="400"/>
                </a:lnTo>
                <a:lnTo>
                  <a:pt x="288" y="360"/>
                </a:lnTo>
                <a:lnTo>
                  <a:pt x="312" y="360"/>
                </a:lnTo>
                <a:lnTo>
                  <a:pt x="320" y="368"/>
                </a:lnTo>
                <a:lnTo>
                  <a:pt x="312" y="376"/>
                </a:lnTo>
                <a:lnTo>
                  <a:pt x="288" y="376"/>
                </a:lnTo>
                <a:lnTo>
                  <a:pt x="288" y="400"/>
                </a:lnTo>
                <a:lnTo>
                  <a:pt x="296" y="408"/>
                </a:lnTo>
                <a:lnTo>
                  <a:pt x="288" y="424"/>
                </a:lnTo>
                <a:lnTo>
                  <a:pt x="296" y="424"/>
                </a:lnTo>
                <a:lnTo>
                  <a:pt x="288" y="440"/>
                </a:lnTo>
                <a:lnTo>
                  <a:pt x="288" y="448"/>
                </a:lnTo>
                <a:lnTo>
                  <a:pt x="296" y="440"/>
                </a:lnTo>
                <a:lnTo>
                  <a:pt x="304" y="432"/>
                </a:lnTo>
                <a:lnTo>
                  <a:pt x="320" y="416"/>
                </a:lnTo>
                <a:lnTo>
                  <a:pt x="328" y="416"/>
                </a:lnTo>
                <a:lnTo>
                  <a:pt x="336" y="408"/>
                </a:lnTo>
                <a:lnTo>
                  <a:pt x="344" y="400"/>
                </a:lnTo>
                <a:lnTo>
                  <a:pt x="344" y="392"/>
                </a:lnTo>
                <a:lnTo>
                  <a:pt x="336" y="384"/>
                </a:lnTo>
                <a:lnTo>
                  <a:pt x="336" y="376"/>
                </a:lnTo>
                <a:lnTo>
                  <a:pt x="336" y="368"/>
                </a:lnTo>
                <a:lnTo>
                  <a:pt x="352" y="360"/>
                </a:lnTo>
                <a:lnTo>
                  <a:pt x="352" y="368"/>
                </a:lnTo>
                <a:lnTo>
                  <a:pt x="368" y="360"/>
                </a:lnTo>
                <a:lnTo>
                  <a:pt x="392" y="368"/>
                </a:lnTo>
                <a:lnTo>
                  <a:pt x="400" y="384"/>
                </a:lnTo>
                <a:lnTo>
                  <a:pt x="408" y="368"/>
                </a:lnTo>
                <a:lnTo>
                  <a:pt x="424" y="392"/>
                </a:lnTo>
                <a:lnTo>
                  <a:pt x="424" y="384"/>
                </a:lnTo>
                <a:lnTo>
                  <a:pt x="448" y="376"/>
                </a:lnTo>
                <a:lnTo>
                  <a:pt x="480" y="376"/>
                </a:lnTo>
                <a:lnTo>
                  <a:pt x="496" y="376"/>
                </a:lnTo>
                <a:lnTo>
                  <a:pt x="504" y="368"/>
                </a:lnTo>
                <a:lnTo>
                  <a:pt x="512" y="376"/>
                </a:lnTo>
                <a:lnTo>
                  <a:pt x="512" y="384"/>
                </a:lnTo>
                <a:lnTo>
                  <a:pt x="536" y="384"/>
                </a:lnTo>
                <a:lnTo>
                  <a:pt x="544" y="384"/>
                </a:lnTo>
                <a:lnTo>
                  <a:pt x="568" y="400"/>
                </a:lnTo>
                <a:lnTo>
                  <a:pt x="576" y="408"/>
                </a:lnTo>
                <a:lnTo>
                  <a:pt x="592" y="408"/>
                </a:lnTo>
                <a:lnTo>
                  <a:pt x="592" y="400"/>
                </a:lnTo>
                <a:lnTo>
                  <a:pt x="576" y="384"/>
                </a:lnTo>
                <a:lnTo>
                  <a:pt x="584" y="376"/>
                </a:lnTo>
                <a:lnTo>
                  <a:pt x="592" y="384"/>
                </a:lnTo>
                <a:lnTo>
                  <a:pt x="600" y="392"/>
                </a:lnTo>
                <a:lnTo>
                  <a:pt x="608" y="392"/>
                </a:lnTo>
                <a:lnTo>
                  <a:pt x="592" y="368"/>
                </a:lnTo>
                <a:lnTo>
                  <a:pt x="600" y="360"/>
                </a:lnTo>
                <a:lnTo>
                  <a:pt x="616" y="392"/>
                </a:lnTo>
                <a:lnTo>
                  <a:pt x="632" y="384"/>
                </a:lnTo>
                <a:lnTo>
                  <a:pt x="640" y="392"/>
                </a:lnTo>
                <a:lnTo>
                  <a:pt x="648" y="400"/>
                </a:lnTo>
                <a:lnTo>
                  <a:pt x="664" y="432"/>
                </a:lnTo>
                <a:lnTo>
                  <a:pt x="672" y="432"/>
                </a:lnTo>
                <a:lnTo>
                  <a:pt x="672" y="424"/>
                </a:lnTo>
                <a:lnTo>
                  <a:pt x="704" y="440"/>
                </a:lnTo>
                <a:lnTo>
                  <a:pt x="704" y="448"/>
                </a:lnTo>
                <a:lnTo>
                  <a:pt x="704" y="456"/>
                </a:lnTo>
                <a:lnTo>
                  <a:pt x="720" y="440"/>
                </a:lnTo>
                <a:lnTo>
                  <a:pt x="728" y="440"/>
                </a:lnTo>
                <a:lnTo>
                  <a:pt x="728" y="448"/>
                </a:lnTo>
                <a:lnTo>
                  <a:pt x="744" y="464"/>
                </a:lnTo>
                <a:lnTo>
                  <a:pt x="744" y="472"/>
                </a:lnTo>
                <a:lnTo>
                  <a:pt x="744" y="480"/>
                </a:lnTo>
                <a:close/>
              </a:path>
            </a:pathLst>
          </a:custGeom>
          <a:solidFill>
            <a:schemeClr val="tx2">
              <a:lumMod val="75000"/>
            </a:schemeClr>
          </a:solidFill>
          <a:ln w="6350">
            <a:solidFill>
              <a:srgbClr val="000000"/>
            </a:solidFill>
            <a:round/>
            <a:headEnd/>
            <a:tailEnd/>
          </a:ln>
        </p:spPr>
        <p:txBody>
          <a:bodyPr/>
          <a:lstStyle/>
          <a:p>
            <a:endParaRPr lang="en-US"/>
          </a:p>
        </p:txBody>
      </p:sp>
      <p:sp>
        <p:nvSpPr>
          <p:cNvPr id="6" name="Freeform 3"/>
          <p:cNvSpPr>
            <a:spLocks/>
          </p:cNvSpPr>
          <p:nvPr/>
        </p:nvSpPr>
        <p:spPr bwMode="auto">
          <a:xfrm>
            <a:off x="2024186" y="5305454"/>
            <a:ext cx="53041" cy="53041"/>
          </a:xfrm>
          <a:custGeom>
            <a:avLst/>
            <a:gdLst>
              <a:gd name="T0" fmla="*/ 0 w 32"/>
              <a:gd name="T1" fmla="*/ 2147483647 h 32"/>
              <a:gd name="T2" fmla="*/ 0 w 32"/>
              <a:gd name="T3" fmla="*/ 2147483647 h 32"/>
              <a:gd name="T4" fmla="*/ 2147483647 w 32"/>
              <a:gd name="T5" fmla="*/ 0 h 32"/>
              <a:gd name="T6" fmla="*/ 2147483647 w 32"/>
              <a:gd name="T7" fmla="*/ 0 h 32"/>
              <a:gd name="T8" fmla="*/ 2147483647 w 32"/>
              <a:gd name="T9" fmla="*/ 2147483647 h 32"/>
              <a:gd name="T10" fmla="*/ 2147483647 w 32"/>
              <a:gd name="T11" fmla="*/ 2147483647 h 32"/>
              <a:gd name="T12" fmla="*/ 2147483647 w 32"/>
              <a:gd name="T13" fmla="*/ 2147483647 h 32"/>
              <a:gd name="T14" fmla="*/ 2147483647 w 32"/>
              <a:gd name="T15" fmla="*/ 2147483647 h 32"/>
              <a:gd name="T16" fmla="*/ 2147483647 w 32"/>
              <a:gd name="T17" fmla="*/ 2147483647 h 32"/>
              <a:gd name="T18" fmla="*/ 2147483647 w 32"/>
              <a:gd name="T19" fmla="*/ 2147483647 h 32"/>
              <a:gd name="T20" fmla="*/ 2147483647 w 32"/>
              <a:gd name="T21" fmla="*/ 2147483647 h 32"/>
              <a:gd name="T22" fmla="*/ 2147483647 w 32"/>
              <a:gd name="T23" fmla="*/ 2147483647 h 32"/>
              <a:gd name="T24" fmla="*/ 2147483647 w 32"/>
              <a:gd name="T25" fmla="*/ 2147483647 h 32"/>
              <a:gd name="T26" fmla="*/ 2147483647 w 32"/>
              <a:gd name="T27" fmla="*/ 2147483647 h 32"/>
              <a:gd name="T28" fmla="*/ 2147483647 w 32"/>
              <a:gd name="T29" fmla="*/ 2147483647 h 32"/>
              <a:gd name="T30" fmla="*/ 2147483647 w 32"/>
              <a:gd name="T31" fmla="*/ 2147483647 h 32"/>
              <a:gd name="T32" fmla="*/ 0 w 32"/>
              <a:gd name="T33" fmla="*/ 2147483647 h 32"/>
              <a:gd name="T34" fmla="*/ 0 w 32"/>
              <a:gd name="T35" fmla="*/ 2147483647 h 32"/>
              <a:gd name="T36" fmla="*/ 0 w 32"/>
              <a:gd name="T37" fmla="*/ 2147483647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
              <a:gd name="T58" fmla="*/ 0 h 32"/>
              <a:gd name="T59" fmla="*/ 32 w 32"/>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 h="32">
                <a:moveTo>
                  <a:pt x="0" y="8"/>
                </a:moveTo>
                <a:lnTo>
                  <a:pt x="0" y="8"/>
                </a:lnTo>
                <a:lnTo>
                  <a:pt x="16" y="0"/>
                </a:lnTo>
                <a:lnTo>
                  <a:pt x="32" y="24"/>
                </a:lnTo>
                <a:lnTo>
                  <a:pt x="24" y="16"/>
                </a:lnTo>
                <a:lnTo>
                  <a:pt x="16" y="24"/>
                </a:lnTo>
                <a:lnTo>
                  <a:pt x="24" y="24"/>
                </a:lnTo>
                <a:lnTo>
                  <a:pt x="16" y="32"/>
                </a:lnTo>
                <a:lnTo>
                  <a:pt x="0" y="16"/>
                </a:lnTo>
                <a:lnTo>
                  <a:pt x="0" y="8"/>
                </a:lnTo>
                <a:close/>
              </a:path>
            </a:pathLst>
          </a:custGeom>
          <a:noFill/>
          <a:ln w="6350">
            <a:solidFill>
              <a:srgbClr val="000000"/>
            </a:solidFill>
            <a:round/>
            <a:headEnd/>
            <a:tailEnd/>
          </a:ln>
        </p:spPr>
        <p:txBody>
          <a:bodyPr/>
          <a:lstStyle/>
          <a:p>
            <a:endParaRPr lang="en-US"/>
          </a:p>
        </p:txBody>
      </p:sp>
      <p:sp>
        <p:nvSpPr>
          <p:cNvPr id="7" name="Freeform 4"/>
          <p:cNvSpPr>
            <a:spLocks/>
          </p:cNvSpPr>
          <p:nvPr/>
        </p:nvSpPr>
        <p:spPr bwMode="auto">
          <a:xfrm>
            <a:off x="2077227" y="5358495"/>
            <a:ext cx="40139" cy="53040"/>
          </a:xfrm>
          <a:custGeom>
            <a:avLst/>
            <a:gdLst>
              <a:gd name="T0" fmla="*/ 0 w 24"/>
              <a:gd name="T1" fmla="*/ 0 h 32"/>
              <a:gd name="T2" fmla="*/ 0 w 24"/>
              <a:gd name="T3" fmla="*/ 0 h 32"/>
              <a:gd name="T4" fmla="*/ 2147483647 w 24"/>
              <a:gd name="T5" fmla="*/ 2147483647 h 32"/>
              <a:gd name="T6" fmla="*/ 2147483647 w 24"/>
              <a:gd name="T7" fmla="*/ 2147483647 h 32"/>
              <a:gd name="T8" fmla="*/ 2147483647 w 24"/>
              <a:gd name="T9" fmla="*/ 2147483647 h 32"/>
              <a:gd name="T10" fmla="*/ 2147483647 w 24"/>
              <a:gd name="T11" fmla="*/ 2147483647 h 32"/>
              <a:gd name="T12" fmla="*/ 2147483647 w 24"/>
              <a:gd name="T13" fmla="*/ 2147483647 h 32"/>
              <a:gd name="T14" fmla="*/ 2147483647 w 24"/>
              <a:gd name="T15" fmla="*/ 2147483647 h 32"/>
              <a:gd name="T16" fmla="*/ 2147483647 w 24"/>
              <a:gd name="T17" fmla="*/ 0 h 32"/>
              <a:gd name="T18" fmla="*/ 2147483647 w 24"/>
              <a:gd name="T19" fmla="*/ 0 h 32"/>
              <a:gd name="T20" fmla="*/ 0 w 24"/>
              <a:gd name="T21" fmla="*/ 0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32"/>
              <a:gd name="T35" fmla="*/ 24 w 24"/>
              <a:gd name="T36" fmla="*/ 32 h 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32">
                <a:moveTo>
                  <a:pt x="0" y="0"/>
                </a:moveTo>
                <a:lnTo>
                  <a:pt x="0" y="0"/>
                </a:lnTo>
                <a:lnTo>
                  <a:pt x="8" y="24"/>
                </a:lnTo>
                <a:lnTo>
                  <a:pt x="24" y="32"/>
                </a:lnTo>
                <a:lnTo>
                  <a:pt x="16" y="8"/>
                </a:lnTo>
                <a:lnTo>
                  <a:pt x="8" y="0"/>
                </a:lnTo>
                <a:lnTo>
                  <a:pt x="0" y="0"/>
                </a:lnTo>
                <a:close/>
              </a:path>
            </a:pathLst>
          </a:custGeom>
          <a:solidFill>
            <a:srgbClr val="00B050"/>
          </a:solidFill>
          <a:ln w="6350">
            <a:solidFill>
              <a:srgbClr val="000000"/>
            </a:solidFill>
            <a:round/>
            <a:headEnd/>
            <a:tailEnd/>
          </a:ln>
        </p:spPr>
        <p:txBody>
          <a:bodyPr/>
          <a:lstStyle/>
          <a:p>
            <a:endParaRPr lang="en-US"/>
          </a:p>
        </p:txBody>
      </p:sp>
      <p:sp>
        <p:nvSpPr>
          <p:cNvPr id="8" name="Freeform 5"/>
          <p:cNvSpPr>
            <a:spLocks/>
          </p:cNvSpPr>
          <p:nvPr/>
        </p:nvSpPr>
        <p:spPr bwMode="auto">
          <a:xfrm>
            <a:off x="2064325" y="5305454"/>
            <a:ext cx="53041" cy="40139"/>
          </a:xfrm>
          <a:custGeom>
            <a:avLst/>
            <a:gdLst>
              <a:gd name="T0" fmla="*/ 2147483647 w 32"/>
              <a:gd name="T1" fmla="*/ 2147483647 h 24"/>
              <a:gd name="T2" fmla="*/ 2147483647 w 32"/>
              <a:gd name="T3" fmla="*/ 2147483647 h 24"/>
              <a:gd name="T4" fmla="*/ 2147483647 w 32"/>
              <a:gd name="T5" fmla="*/ 2147483647 h 24"/>
              <a:gd name="T6" fmla="*/ 2147483647 w 32"/>
              <a:gd name="T7" fmla="*/ 2147483647 h 24"/>
              <a:gd name="T8" fmla="*/ 2147483647 w 32"/>
              <a:gd name="T9" fmla="*/ 2147483647 h 24"/>
              <a:gd name="T10" fmla="*/ 2147483647 w 32"/>
              <a:gd name="T11" fmla="*/ 2147483647 h 24"/>
              <a:gd name="T12" fmla="*/ 2147483647 w 32"/>
              <a:gd name="T13" fmla="*/ 2147483647 h 24"/>
              <a:gd name="T14" fmla="*/ 2147483647 w 32"/>
              <a:gd name="T15" fmla="*/ 2147483647 h 24"/>
              <a:gd name="T16" fmla="*/ 0 w 32"/>
              <a:gd name="T17" fmla="*/ 0 h 24"/>
              <a:gd name="T18" fmla="*/ 0 w 32"/>
              <a:gd name="T19" fmla="*/ 0 h 24"/>
              <a:gd name="T20" fmla="*/ 2147483647 w 32"/>
              <a:gd name="T21" fmla="*/ 0 h 24"/>
              <a:gd name="T22" fmla="*/ 2147483647 w 32"/>
              <a:gd name="T23" fmla="*/ 0 h 24"/>
              <a:gd name="T24" fmla="*/ 2147483647 w 32"/>
              <a:gd name="T25" fmla="*/ 2147483647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24"/>
              <a:gd name="T41" fmla="*/ 32 w 32"/>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24">
                <a:moveTo>
                  <a:pt x="32" y="16"/>
                </a:moveTo>
                <a:lnTo>
                  <a:pt x="32" y="16"/>
                </a:lnTo>
                <a:lnTo>
                  <a:pt x="24" y="24"/>
                </a:lnTo>
                <a:lnTo>
                  <a:pt x="16" y="24"/>
                </a:lnTo>
                <a:lnTo>
                  <a:pt x="16" y="16"/>
                </a:lnTo>
                <a:lnTo>
                  <a:pt x="0" y="0"/>
                </a:lnTo>
                <a:lnTo>
                  <a:pt x="8" y="0"/>
                </a:lnTo>
                <a:lnTo>
                  <a:pt x="32" y="16"/>
                </a:lnTo>
                <a:close/>
              </a:path>
            </a:pathLst>
          </a:custGeom>
          <a:solidFill>
            <a:srgbClr val="00B050"/>
          </a:solidFill>
          <a:ln w="6350">
            <a:solidFill>
              <a:srgbClr val="000000"/>
            </a:solidFill>
            <a:round/>
            <a:headEnd/>
            <a:tailEnd/>
          </a:ln>
        </p:spPr>
        <p:txBody>
          <a:bodyPr/>
          <a:lstStyle/>
          <a:p>
            <a:endParaRPr lang="en-US"/>
          </a:p>
        </p:txBody>
      </p:sp>
      <p:sp>
        <p:nvSpPr>
          <p:cNvPr id="9" name="Freeform 6"/>
          <p:cNvSpPr>
            <a:spLocks/>
          </p:cNvSpPr>
          <p:nvPr/>
        </p:nvSpPr>
        <p:spPr bwMode="auto">
          <a:xfrm>
            <a:off x="2183308" y="5398634"/>
            <a:ext cx="53040" cy="65943"/>
          </a:xfrm>
          <a:custGeom>
            <a:avLst/>
            <a:gdLst>
              <a:gd name="T0" fmla="*/ 2147483647 w 32"/>
              <a:gd name="T1" fmla="*/ 2147483647 h 40"/>
              <a:gd name="T2" fmla="*/ 2147483647 w 32"/>
              <a:gd name="T3" fmla="*/ 2147483647 h 40"/>
              <a:gd name="T4" fmla="*/ 2147483647 w 32"/>
              <a:gd name="T5" fmla="*/ 2147483647 h 40"/>
              <a:gd name="T6" fmla="*/ 2147483647 w 32"/>
              <a:gd name="T7" fmla="*/ 2147483647 h 40"/>
              <a:gd name="T8" fmla="*/ 2147483647 w 32"/>
              <a:gd name="T9" fmla="*/ 2147483647 h 40"/>
              <a:gd name="T10" fmla="*/ 2147483647 w 32"/>
              <a:gd name="T11" fmla="*/ 2147483647 h 40"/>
              <a:gd name="T12" fmla="*/ 2147483647 w 32"/>
              <a:gd name="T13" fmla="*/ 2147483647 h 40"/>
              <a:gd name="T14" fmla="*/ 2147483647 w 32"/>
              <a:gd name="T15" fmla="*/ 2147483647 h 40"/>
              <a:gd name="T16" fmla="*/ 2147483647 w 32"/>
              <a:gd name="T17" fmla="*/ 2147483647 h 40"/>
              <a:gd name="T18" fmla="*/ 2147483647 w 32"/>
              <a:gd name="T19" fmla="*/ 2147483647 h 40"/>
              <a:gd name="T20" fmla="*/ 0 w 32"/>
              <a:gd name="T21" fmla="*/ 2147483647 h 40"/>
              <a:gd name="T22" fmla="*/ 0 w 32"/>
              <a:gd name="T23" fmla="*/ 2147483647 h 40"/>
              <a:gd name="T24" fmla="*/ 0 w 32"/>
              <a:gd name="T25" fmla="*/ 0 h 40"/>
              <a:gd name="T26" fmla="*/ 0 w 32"/>
              <a:gd name="T27" fmla="*/ 0 h 40"/>
              <a:gd name="T28" fmla="*/ 2147483647 w 32"/>
              <a:gd name="T29" fmla="*/ 2147483647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
              <a:gd name="T46" fmla="*/ 0 h 40"/>
              <a:gd name="T47" fmla="*/ 32 w 32"/>
              <a:gd name="T48" fmla="*/ 40 h 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 h="40">
                <a:moveTo>
                  <a:pt x="8" y="8"/>
                </a:moveTo>
                <a:lnTo>
                  <a:pt x="8" y="8"/>
                </a:lnTo>
                <a:lnTo>
                  <a:pt x="32" y="32"/>
                </a:lnTo>
                <a:lnTo>
                  <a:pt x="32" y="40"/>
                </a:lnTo>
                <a:lnTo>
                  <a:pt x="16" y="24"/>
                </a:lnTo>
                <a:lnTo>
                  <a:pt x="8" y="24"/>
                </a:lnTo>
                <a:lnTo>
                  <a:pt x="0" y="16"/>
                </a:lnTo>
                <a:lnTo>
                  <a:pt x="0" y="0"/>
                </a:lnTo>
                <a:lnTo>
                  <a:pt x="8" y="8"/>
                </a:lnTo>
                <a:close/>
              </a:path>
            </a:pathLst>
          </a:custGeom>
          <a:solidFill>
            <a:srgbClr val="00B050"/>
          </a:solidFill>
          <a:ln w="6350">
            <a:solidFill>
              <a:srgbClr val="000000"/>
            </a:solidFill>
            <a:round/>
            <a:headEnd/>
            <a:tailEnd/>
          </a:ln>
        </p:spPr>
        <p:txBody>
          <a:bodyPr/>
          <a:lstStyle/>
          <a:p>
            <a:endParaRPr lang="en-US"/>
          </a:p>
        </p:txBody>
      </p:sp>
      <p:sp>
        <p:nvSpPr>
          <p:cNvPr id="10" name="Freeform 7"/>
          <p:cNvSpPr>
            <a:spLocks/>
          </p:cNvSpPr>
          <p:nvPr/>
        </p:nvSpPr>
        <p:spPr bwMode="auto">
          <a:xfrm>
            <a:off x="2223448" y="5504716"/>
            <a:ext cx="65943" cy="38705"/>
          </a:xfrm>
          <a:custGeom>
            <a:avLst/>
            <a:gdLst>
              <a:gd name="T0" fmla="*/ 2147483647 w 40"/>
              <a:gd name="T1" fmla="*/ 0 h 24"/>
              <a:gd name="T2" fmla="*/ 2147483647 w 40"/>
              <a:gd name="T3" fmla="*/ 0 h 24"/>
              <a:gd name="T4" fmla="*/ 2147483647 w 40"/>
              <a:gd name="T5" fmla="*/ 2147483647 h 24"/>
              <a:gd name="T6" fmla="*/ 2147483647 w 40"/>
              <a:gd name="T7" fmla="*/ 2147483647 h 24"/>
              <a:gd name="T8" fmla="*/ 2147483647 w 40"/>
              <a:gd name="T9" fmla="*/ 2147483647 h 24"/>
              <a:gd name="T10" fmla="*/ 2147483647 w 40"/>
              <a:gd name="T11" fmla="*/ 2147483647 h 24"/>
              <a:gd name="T12" fmla="*/ 2147483647 w 40"/>
              <a:gd name="T13" fmla="*/ 0 h 24"/>
              <a:gd name="T14" fmla="*/ 2147483647 w 40"/>
              <a:gd name="T15" fmla="*/ 0 h 24"/>
              <a:gd name="T16" fmla="*/ 2147483647 w 40"/>
              <a:gd name="T17" fmla="*/ 0 h 24"/>
              <a:gd name="T18" fmla="*/ 2147483647 w 40"/>
              <a:gd name="T19" fmla="*/ 2147483647 h 24"/>
              <a:gd name="T20" fmla="*/ 2147483647 w 40"/>
              <a:gd name="T21" fmla="*/ 2147483647 h 24"/>
              <a:gd name="T22" fmla="*/ 2147483647 w 40"/>
              <a:gd name="T23" fmla="*/ 2147483647 h 24"/>
              <a:gd name="T24" fmla="*/ 2147483647 w 40"/>
              <a:gd name="T25" fmla="*/ 2147483647 h 24"/>
              <a:gd name="T26" fmla="*/ 2147483647 w 40"/>
              <a:gd name="T27" fmla="*/ 2147483647 h 24"/>
              <a:gd name="T28" fmla="*/ 2147483647 w 40"/>
              <a:gd name="T29" fmla="*/ 2147483647 h 24"/>
              <a:gd name="T30" fmla="*/ 2147483647 w 40"/>
              <a:gd name="T31" fmla="*/ 2147483647 h 24"/>
              <a:gd name="T32" fmla="*/ 2147483647 w 40"/>
              <a:gd name="T33" fmla="*/ 2147483647 h 24"/>
              <a:gd name="T34" fmla="*/ 2147483647 w 40"/>
              <a:gd name="T35" fmla="*/ 2147483647 h 24"/>
              <a:gd name="T36" fmla="*/ 0 w 40"/>
              <a:gd name="T37" fmla="*/ 0 h 24"/>
              <a:gd name="T38" fmla="*/ 0 w 40"/>
              <a:gd name="T39" fmla="*/ 0 h 24"/>
              <a:gd name="T40" fmla="*/ 2147483647 w 40"/>
              <a:gd name="T41" fmla="*/ 0 h 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0"/>
              <a:gd name="T64" fmla="*/ 0 h 24"/>
              <a:gd name="T65" fmla="*/ 40 w 40"/>
              <a:gd name="T66" fmla="*/ 24 h 2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0" h="24">
                <a:moveTo>
                  <a:pt x="16" y="0"/>
                </a:moveTo>
                <a:lnTo>
                  <a:pt x="16" y="0"/>
                </a:lnTo>
                <a:lnTo>
                  <a:pt x="16" y="16"/>
                </a:lnTo>
                <a:lnTo>
                  <a:pt x="24" y="16"/>
                </a:lnTo>
                <a:lnTo>
                  <a:pt x="24" y="0"/>
                </a:lnTo>
                <a:lnTo>
                  <a:pt x="32" y="0"/>
                </a:lnTo>
                <a:lnTo>
                  <a:pt x="40" y="8"/>
                </a:lnTo>
                <a:lnTo>
                  <a:pt x="40" y="16"/>
                </a:lnTo>
                <a:lnTo>
                  <a:pt x="32" y="24"/>
                </a:lnTo>
                <a:lnTo>
                  <a:pt x="24" y="24"/>
                </a:lnTo>
                <a:lnTo>
                  <a:pt x="16" y="24"/>
                </a:lnTo>
                <a:lnTo>
                  <a:pt x="8" y="16"/>
                </a:lnTo>
                <a:lnTo>
                  <a:pt x="0" y="0"/>
                </a:lnTo>
                <a:lnTo>
                  <a:pt x="16" y="0"/>
                </a:lnTo>
                <a:close/>
              </a:path>
            </a:pathLst>
          </a:custGeom>
          <a:solidFill>
            <a:srgbClr val="00B050"/>
          </a:solidFill>
          <a:ln w="6350">
            <a:solidFill>
              <a:srgbClr val="000000"/>
            </a:solidFill>
            <a:round/>
            <a:headEnd/>
            <a:tailEnd/>
          </a:ln>
        </p:spPr>
        <p:txBody>
          <a:bodyPr/>
          <a:lstStyle/>
          <a:p>
            <a:endParaRPr lang="en-US"/>
          </a:p>
        </p:txBody>
      </p:sp>
      <p:sp>
        <p:nvSpPr>
          <p:cNvPr id="11" name="Freeform 8"/>
          <p:cNvSpPr>
            <a:spLocks/>
          </p:cNvSpPr>
          <p:nvPr/>
        </p:nvSpPr>
        <p:spPr bwMode="auto">
          <a:xfrm>
            <a:off x="1442172" y="5464577"/>
            <a:ext cx="80278" cy="65943"/>
          </a:xfrm>
          <a:custGeom>
            <a:avLst/>
            <a:gdLst>
              <a:gd name="T0" fmla="*/ 2147483647 w 48"/>
              <a:gd name="T1" fmla="*/ 0 h 40"/>
              <a:gd name="T2" fmla="*/ 2147483647 w 48"/>
              <a:gd name="T3" fmla="*/ 0 h 40"/>
              <a:gd name="T4" fmla="*/ 2147483647 w 48"/>
              <a:gd name="T5" fmla="*/ 2147483647 h 40"/>
              <a:gd name="T6" fmla="*/ 2147483647 w 48"/>
              <a:gd name="T7" fmla="*/ 2147483647 h 40"/>
              <a:gd name="T8" fmla="*/ 2147483647 w 48"/>
              <a:gd name="T9" fmla="*/ 2147483647 h 40"/>
              <a:gd name="T10" fmla="*/ 2147483647 w 48"/>
              <a:gd name="T11" fmla="*/ 2147483647 h 40"/>
              <a:gd name="T12" fmla="*/ 2147483647 w 48"/>
              <a:gd name="T13" fmla="*/ 2147483647 h 40"/>
              <a:gd name="T14" fmla="*/ 2147483647 w 48"/>
              <a:gd name="T15" fmla="*/ 2147483647 h 40"/>
              <a:gd name="T16" fmla="*/ 2147483647 w 48"/>
              <a:gd name="T17" fmla="*/ 2147483647 h 40"/>
              <a:gd name="T18" fmla="*/ 2147483647 w 48"/>
              <a:gd name="T19" fmla="*/ 2147483647 h 40"/>
              <a:gd name="T20" fmla="*/ 0 w 48"/>
              <a:gd name="T21" fmla="*/ 2147483647 h 40"/>
              <a:gd name="T22" fmla="*/ 0 w 48"/>
              <a:gd name="T23" fmla="*/ 2147483647 h 40"/>
              <a:gd name="T24" fmla="*/ 2147483647 w 48"/>
              <a:gd name="T25" fmla="*/ 2147483647 h 40"/>
              <a:gd name="T26" fmla="*/ 2147483647 w 48"/>
              <a:gd name="T27" fmla="*/ 2147483647 h 40"/>
              <a:gd name="T28" fmla="*/ 2147483647 w 48"/>
              <a:gd name="T29" fmla="*/ 2147483647 h 40"/>
              <a:gd name="T30" fmla="*/ 2147483647 w 48"/>
              <a:gd name="T31" fmla="*/ 2147483647 h 40"/>
              <a:gd name="T32" fmla="*/ 2147483647 w 48"/>
              <a:gd name="T33" fmla="*/ 2147483647 h 40"/>
              <a:gd name="T34" fmla="*/ 2147483647 w 48"/>
              <a:gd name="T35" fmla="*/ 2147483647 h 40"/>
              <a:gd name="T36" fmla="*/ 2147483647 w 48"/>
              <a:gd name="T37" fmla="*/ 2147483647 h 40"/>
              <a:gd name="T38" fmla="*/ 2147483647 w 48"/>
              <a:gd name="T39" fmla="*/ 2147483647 h 40"/>
              <a:gd name="T40" fmla="*/ 2147483647 w 48"/>
              <a:gd name="T41" fmla="*/ 2147483647 h 40"/>
              <a:gd name="T42" fmla="*/ 2147483647 w 48"/>
              <a:gd name="T43" fmla="*/ 0 h 40"/>
              <a:gd name="T44" fmla="*/ 2147483647 w 48"/>
              <a:gd name="T45" fmla="*/ 0 h 40"/>
              <a:gd name="T46" fmla="*/ 2147483647 w 48"/>
              <a:gd name="T47" fmla="*/ 0 h 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
              <a:gd name="T73" fmla="*/ 0 h 40"/>
              <a:gd name="T74" fmla="*/ 48 w 48"/>
              <a:gd name="T75" fmla="*/ 40 h 4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 h="40">
                <a:moveTo>
                  <a:pt x="24" y="0"/>
                </a:moveTo>
                <a:lnTo>
                  <a:pt x="24" y="0"/>
                </a:lnTo>
                <a:lnTo>
                  <a:pt x="16" y="8"/>
                </a:lnTo>
                <a:lnTo>
                  <a:pt x="16" y="16"/>
                </a:lnTo>
                <a:lnTo>
                  <a:pt x="16" y="24"/>
                </a:lnTo>
                <a:lnTo>
                  <a:pt x="8" y="8"/>
                </a:lnTo>
                <a:lnTo>
                  <a:pt x="0" y="24"/>
                </a:lnTo>
                <a:lnTo>
                  <a:pt x="8" y="40"/>
                </a:lnTo>
                <a:lnTo>
                  <a:pt x="24" y="32"/>
                </a:lnTo>
                <a:lnTo>
                  <a:pt x="32" y="16"/>
                </a:lnTo>
                <a:lnTo>
                  <a:pt x="48" y="16"/>
                </a:lnTo>
                <a:lnTo>
                  <a:pt x="40" y="8"/>
                </a:lnTo>
                <a:lnTo>
                  <a:pt x="40" y="0"/>
                </a:lnTo>
                <a:lnTo>
                  <a:pt x="24" y="0"/>
                </a:lnTo>
                <a:close/>
              </a:path>
            </a:pathLst>
          </a:custGeom>
          <a:solidFill>
            <a:srgbClr val="00B050"/>
          </a:solidFill>
          <a:ln w="6350">
            <a:solidFill>
              <a:srgbClr val="000000"/>
            </a:solidFill>
            <a:round/>
            <a:headEnd/>
            <a:tailEnd/>
          </a:ln>
        </p:spPr>
        <p:txBody>
          <a:bodyPr/>
          <a:lstStyle/>
          <a:p>
            <a:endParaRPr lang="en-US"/>
          </a:p>
        </p:txBody>
      </p:sp>
      <p:sp>
        <p:nvSpPr>
          <p:cNvPr id="12" name="Freeform 9"/>
          <p:cNvSpPr>
            <a:spLocks/>
          </p:cNvSpPr>
          <p:nvPr/>
        </p:nvSpPr>
        <p:spPr bwMode="auto">
          <a:xfrm>
            <a:off x="1117682" y="5715444"/>
            <a:ext cx="53040" cy="40139"/>
          </a:xfrm>
          <a:custGeom>
            <a:avLst/>
            <a:gdLst>
              <a:gd name="T0" fmla="*/ 2147483647 w 32"/>
              <a:gd name="T1" fmla="*/ 0 h 24"/>
              <a:gd name="T2" fmla="*/ 2147483647 w 32"/>
              <a:gd name="T3" fmla="*/ 0 h 24"/>
              <a:gd name="T4" fmla="*/ 2147483647 w 32"/>
              <a:gd name="T5" fmla="*/ 2147483647 h 24"/>
              <a:gd name="T6" fmla="*/ 2147483647 w 32"/>
              <a:gd name="T7" fmla="*/ 2147483647 h 24"/>
              <a:gd name="T8" fmla="*/ 2147483647 w 32"/>
              <a:gd name="T9" fmla="*/ 2147483647 h 24"/>
              <a:gd name="T10" fmla="*/ 2147483647 w 32"/>
              <a:gd name="T11" fmla="*/ 2147483647 h 24"/>
              <a:gd name="T12" fmla="*/ 0 w 32"/>
              <a:gd name="T13" fmla="*/ 2147483647 h 24"/>
              <a:gd name="T14" fmla="*/ 0 w 32"/>
              <a:gd name="T15" fmla="*/ 2147483647 h 24"/>
              <a:gd name="T16" fmla="*/ 2147483647 w 32"/>
              <a:gd name="T17" fmla="*/ 2147483647 h 24"/>
              <a:gd name="T18" fmla="*/ 2147483647 w 32"/>
              <a:gd name="T19" fmla="*/ 2147483647 h 24"/>
              <a:gd name="T20" fmla="*/ 2147483647 w 32"/>
              <a:gd name="T21" fmla="*/ 2147483647 h 24"/>
              <a:gd name="T22" fmla="*/ 2147483647 w 32"/>
              <a:gd name="T23" fmla="*/ 2147483647 h 24"/>
              <a:gd name="T24" fmla="*/ 2147483647 w 32"/>
              <a:gd name="T25" fmla="*/ 2147483647 h 24"/>
              <a:gd name="T26" fmla="*/ 2147483647 w 32"/>
              <a:gd name="T27" fmla="*/ 2147483647 h 24"/>
              <a:gd name="T28" fmla="*/ 2147483647 w 32"/>
              <a:gd name="T29" fmla="*/ 0 h 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
              <a:gd name="T46" fmla="*/ 0 h 24"/>
              <a:gd name="T47" fmla="*/ 32 w 32"/>
              <a:gd name="T48" fmla="*/ 24 h 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 h="24">
                <a:moveTo>
                  <a:pt x="24" y="0"/>
                </a:moveTo>
                <a:lnTo>
                  <a:pt x="24" y="0"/>
                </a:lnTo>
                <a:lnTo>
                  <a:pt x="32" y="8"/>
                </a:lnTo>
                <a:lnTo>
                  <a:pt x="8" y="24"/>
                </a:lnTo>
                <a:lnTo>
                  <a:pt x="0" y="24"/>
                </a:lnTo>
                <a:lnTo>
                  <a:pt x="8" y="16"/>
                </a:lnTo>
                <a:lnTo>
                  <a:pt x="16" y="8"/>
                </a:lnTo>
                <a:lnTo>
                  <a:pt x="24" y="0"/>
                </a:lnTo>
                <a:close/>
              </a:path>
            </a:pathLst>
          </a:custGeom>
          <a:solidFill>
            <a:srgbClr val="00B050"/>
          </a:solidFill>
          <a:ln w="6350">
            <a:solidFill>
              <a:srgbClr val="000000"/>
            </a:solidFill>
            <a:round/>
            <a:headEnd/>
            <a:tailEnd/>
          </a:ln>
        </p:spPr>
        <p:txBody>
          <a:bodyPr/>
          <a:lstStyle/>
          <a:p>
            <a:endParaRPr lang="en-US"/>
          </a:p>
        </p:txBody>
      </p:sp>
      <p:sp>
        <p:nvSpPr>
          <p:cNvPr id="13" name="Freeform 10"/>
          <p:cNvSpPr>
            <a:spLocks/>
          </p:cNvSpPr>
          <p:nvPr/>
        </p:nvSpPr>
        <p:spPr bwMode="auto">
          <a:xfrm>
            <a:off x="1117682" y="5715444"/>
            <a:ext cx="53040" cy="40139"/>
          </a:xfrm>
          <a:custGeom>
            <a:avLst/>
            <a:gdLst>
              <a:gd name="T0" fmla="*/ 2147483647 w 32"/>
              <a:gd name="T1" fmla="*/ 0 h 24"/>
              <a:gd name="T2" fmla="*/ 2147483647 w 32"/>
              <a:gd name="T3" fmla="*/ 0 h 24"/>
              <a:gd name="T4" fmla="*/ 2147483647 w 32"/>
              <a:gd name="T5" fmla="*/ 0 h 24"/>
              <a:gd name="T6" fmla="*/ 2147483647 w 32"/>
              <a:gd name="T7" fmla="*/ 2147483647 h 24"/>
              <a:gd name="T8" fmla="*/ 2147483647 w 32"/>
              <a:gd name="T9" fmla="*/ 2147483647 h 24"/>
              <a:gd name="T10" fmla="*/ 2147483647 w 32"/>
              <a:gd name="T11" fmla="*/ 2147483647 h 24"/>
              <a:gd name="T12" fmla="*/ 2147483647 w 32"/>
              <a:gd name="T13" fmla="*/ 2147483647 h 24"/>
              <a:gd name="T14" fmla="*/ 2147483647 w 32"/>
              <a:gd name="T15" fmla="*/ 2147483647 h 24"/>
              <a:gd name="T16" fmla="*/ 2147483647 w 32"/>
              <a:gd name="T17" fmla="*/ 2147483647 h 24"/>
              <a:gd name="T18" fmla="*/ 2147483647 w 32"/>
              <a:gd name="T19" fmla="*/ 2147483647 h 24"/>
              <a:gd name="T20" fmla="*/ 2147483647 w 32"/>
              <a:gd name="T21" fmla="*/ 2147483647 h 24"/>
              <a:gd name="T22" fmla="*/ 0 w 32"/>
              <a:gd name="T23" fmla="*/ 2147483647 h 24"/>
              <a:gd name="T24" fmla="*/ 0 w 32"/>
              <a:gd name="T25" fmla="*/ 2147483647 h 24"/>
              <a:gd name="T26" fmla="*/ 0 w 32"/>
              <a:gd name="T27" fmla="*/ 2147483647 h 24"/>
              <a:gd name="T28" fmla="*/ 0 w 32"/>
              <a:gd name="T29" fmla="*/ 2147483647 h 24"/>
              <a:gd name="T30" fmla="*/ 2147483647 w 32"/>
              <a:gd name="T31" fmla="*/ 2147483647 h 24"/>
              <a:gd name="T32" fmla="*/ 2147483647 w 32"/>
              <a:gd name="T33" fmla="*/ 2147483647 h 24"/>
              <a:gd name="T34" fmla="*/ 2147483647 w 32"/>
              <a:gd name="T35" fmla="*/ 2147483647 h 24"/>
              <a:gd name="T36" fmla="*/ 2147483647 w 32"/>
              <a:gd name="T37" fmla="*/ 2147483647 h 24"/>
              <a:gd name="T38" fmla="*/ 2147483647 w 32"/>
              <a:gd name="T39" fmla="*/ 2147483647 h 24"/>
              <a:gd name="T40" fmla="*/ 2147483647 w 32"/>
              <a:gd name="T41" fmla="*/ 2147483647 h 24"/>
              <a:gd name="T42" fmla="*/ 2147483647 w 32"/>
              <a:gd name="T43" fmla="*/ 2147483647 h 24"/>
              <a:gd name="T44" fmla="*/ 2147483647 w 32"/>
              <a:gd name="T45" fmla="*/ 2147483647 h 24"/>
              <a:gd name="T46" fmla="*/ 2147483647 w 32"/>
              <a:gd name="T47" fmla="*/ 2147483647 h 24"/>
              <a:gd name="T48" fmla="*/ 2147483647 w 32"/>
              <a:gd name="T49" fmla="*/ 2147483647 h 24"/>
              <a:gd name="T50" fmla="*/ 2147483647 w 32"/>
              <a:gd name="T51" fmla="*/ 2147483647 h 24"/>
              <a:gd name="T52" fmla="*/ 2147483647 w 32"/>
              <a:gd name="T53" fmla="*/ 2147483647 h 24"/>
              <a:gd name="T54" fmla="*/ 2147483647 w 32"/>
              <a:gd name="T55" fmla="*/ 0 h 24"/>
              <a:gd name="T56" fmla="*/ 2147483647 w 32"/>
              <a:gd name="T57" fmla="*/ 0 h 24"/>
              <a:gd name="T58" fmla="*/ 2147483647 w 32"/>
              <a:gd name="T59" fmla="*/ 0 h 24"/>
              <a:gd name="T60" fmla="*/ 2147483647 w 32"/>
              <a:gd name="T61" fmla="*/ 2147483647 h 24"/>
              <a:gd name="T62" fmla="*/ 2147483647 w 32"/>
              <a:gd name="T63" fmla="*/ 2147483647 h 24"/>
              <a:gd name="T64" fmla="*/ 2147483647 w 32"/>
              <a:gd name="T65" fmla="*/ 2147483647 h 24"/>
              <a:gd name="T66" fmla="*/ 2147483647 w 32"/>
              <a:gd name="T67" fmla="*/ 2147483647 h 24"/>
              <a:gd name="T68" fmla="*/ 0 w 32"/>
              <a:gd name="T69" fmla="*/ 2147483647 h 24"/>
              <a:gd name="T70" fmla="*/ 0 w 32"/>
              <a:gd name="T71" fmla="*/ 2147483647 h 24"/>
              <a:gd name="T72" fmla="*/ 2147483647 w 32"/>
              <a:gd name="T73" fmla="*/ 2147483647 h 24"/>
              <a:gd name="T74" fmla="*/ 2147483647 w 32"/>
              <a:gd name="T75" fmla="*/ 2147483647 h 24"/>
              <a:gd name="T76" fmla="*/ 2147483647 w 32"/>
              <a:gd name="T77" fmla="*/ 2147483647 h 24"/>
              <a:gd name="T78" fmla="*/ 2147483647 w 32"/>
              <a:gd name="T79" fmla="*/ 2147483647 h 24"/>
              <a:gd name="T80" fmla="*/ 2147483647 w 32"/>
              <a:gd name="T81" fmla="*/ 2147483647 h 24"/>
              <a:gd name="T82" fmla="*/ 2147483647 w 32"/>
              <a:gd name="T83" fmla="*/ 2147483647 h 24"/>
              <a:gd name="T84" fmla="*/ 2147483647 w 32"/>
              <a:gd name="T85" fmla="*/ 0 h 2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
              <a:gd name="T130" fmla="*/ 0 h 24"/>
              <a:gd name="T131" fmla="*/ 32 w 32"/>
              <a:gd name="T132" fmla="*/ 24 h 2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 h="24">
                <a:moveTo>
                  <a:pt x="24" y="0"/>
                </a:moveTo>
                <a:lnTo>
                  <a:pt x="24" y="0"/>
                </a:lnTo>
                <a:lnTo>
                  <a:pt x="32" y="8"/>
                </a:lnTo>
                <a:lnTo>
                  <a:pt x="8" y="24"/>
                </a:lnTo>
                <a:lnTo>
                  <a:pt x="0" y="24"/>
                </a:lnTo>
                <a:lnTo>
                  <a:pt x="8" y="16"/>
                </a:lnTo>
                <a:lnTo>
                  <a:pt x="16" y="8"/>
                </a:lnTo>
                <a:lnTo>
                  <a:pt x="24" y="0"/>
                </a:lnTo>
                <a:lnTo>
                  <a:pt x="32" y="8"/>
                </a:lnTo>
                <a:lnTo>
                  <a:pt x="8" y="24"/>
                </a:lnTo>
                <a:lnTo>
                  <a:pt x="0" y="24"/>
                </a:lnTo>
                <a:lnTo>
                  <a:pt x="8" y="16"/>
                </a:lnTo>
                <a:lnTo>
                  <a:pt x="16" y="8"/>
                </a:lnTo>
                <a:lnTo>
                  <a:pt x="24" y="0"/>
                </a:lnTo>
                <a:close/>
              </a:path>
            </a:pathLst>
          </a:custGeom>
          <a:noFill/>
          <a:ln w="6350">
            <a:solidFill>
              <a:srgbClr val="000000"/>
            </a:solidFill>
            <a:round/>
            <a:headEnd/>
            <a:tailEnd/>
          </a:ln>
        </p:spPr>
        <p:txBody>
          <a:bodyPr/>
          <a:lstStyle/>
          <a:p>
            <a:endParaRPr lang="en-US"/>
          </a:p>
        </p:txBody>
      </p:sp>
      <p:sp>
        <p:nvSpPr>
          <p:cNvPr id="14" name="Freeform 11"/>
          <p:cNvSpPr>
            <a:spLocks/>
          </p:cNvSpPr>
          <p:nvPr/>
        </p:nvSpPr>
        <p:spPr bwMode="auto">
          <a:xfrm>
            <a:off x="1064640" y="5742683"/>
            <a:ext cx="53041" cy="38705"/>
          </a:xfrm>
          <a:custGeom>
            <a:avLst/>
            <a:gdLst>
              <a:gd name="T0" fmla="*/ 0 w 32"/>
              <a:gd name="T1" fmla="*/ 2147483647 h 24"/>
              <a:gd name="T2" fmla="*/ 0 w 32"/>
              <a:gd name="T3" fmla="*/ 2147483647 h 24"/>
              <a:gd name="T4" fmla="*/ 0 w 32"/>
              <a:gd name="T5" fmla="*/ 2147483647 h 24"/>
              <a:gd name="T6" fmla="*/ 0 w 32"/>
              <a:gd name="T7" fmla="*/ 2147483647 h 24"/>
              <a:gd name="T8" fmla="*/ 0 w 32"/>
              <a:gd name="T9" fmla="*/ 2147483647 h 24"/>
              <a:gd name="T10" fmla="*/ 2147483647 w 32"/>
              <a:gd name="T11" fmla="*/ 2147483647 h 24"/>
              <a:gd name="T12" fmla="*/ 2147483647 w 32"/>
              <a:gd name="T13" fmla="*/ 2147483647 h 24"/>
              <a:gd name="T14" fmla="*/ 2147483647 w 32"/>
              <a:gd name="T15" fmla="*/ 2147483647 h 24"/>
              <a:gd name="T16" fmla="*/ 2147483647 w 32"/>
              <a:gd name="T17" fmla="*/ 0 h 24"/>
              <a:gd name="T18" fmla="*/ 2147483647 w 32"/>
              <a:gd name="T19" fmla="*/ 0 h 24"/>
              <a:gd name="T20" fmla="*/ 2147483647 w 32"/>
              <a:gd name="T21" fmla="*/ 0 h 24"/>
              <a:gd name="T22" fmla="*/ 2147483647 w 32"/>
              <a:gd name="T23" fmla="*/ 0 h 24"/>
              <a:gd name="T24" fmla="*/ 2147483647 w 32"/>
              <a:gd name="T25" fmla="*/ 0 h 24"/>
              <a:gd name="T26" fmla="*/ 2147483647 w 32"/>
              <a:gd name="T27" fmla="*/ 2147483647 h 24"/>
              <a:gd name="T28" fmla="*/ 2147483647 w 32"/>
              <a:gd name="T29" fmla="*/ 2147483647 h 24"/>
              <a:gd name="T30" fmla="*/ 2147483647 w 32"/>
              <a:gd name="T31" fmla="*/ 2147483647 h 24"/>
              <a:gd name="T32" fmla="*/ 0 w 32"/>
              <a:gd name="T33" fmla="*/ 2147483647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24"/>
              <a:gd name="T53" fmla="*/ 32 w 32"/>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24">
                <a:moveTo>
                  <a:pt x="0" y="24"/>
                </a:moveTo>
                <a:lnTo>
                  <a:pt x="0" y="24"/>
                </a:lnTo>
                <a:lnTo>
                  <a:pt x="0" y="16"/>
                </a:lnTo>
                <a:lnTo>
                  <a:pt x="8" y="8"/>
                </a:lnTo>
                <a:lnTo>
                  <a:pt x="24" y="0"/>
                </a:lnTo>
                <a:lnTo>
                  <a:pt x="32" y="0"/>
                </a:lnTo>
                <a:lnTo>
                  <a:pt x="24" y="8"/>
                </a:lnTo>
                <a:lnTo>
                  <a:pt x="16" y="16"/>
                </a:lnTo>
                <a:lnTo>
                  <a:pt x="8" y="24"/>
                </a:lnTo>
                <a:lnTo>
                  <a:pt x="0" y="24"/>
                </a:lnTo>
                <a:close/>
              </a:path>
            </a:pathLst>
          </a:custGeom>
          <a:solidFill>
            <a:srgbClr val="00B050"/>
          </a:solidFill>
          <a:ln w="6350">
            <a:solidFill>
              <a:srgbClr val="000000"/>
            </a:solidFill>
            <a:round/>
            <a:headEnd/>
            <a:tailEnd/>
          </a:ln>
        </p:spPr>
        <p:txBody>
          <a:bodyPr/>
          <a:lstStyle/>
          <a:p>
            <a:endParaRPr lang="en-US"/>
          </a:p>
        </p:txBody>
      </p:sp>
      <p:sp>
        <p:nvSpPr>
          <p:cNvPr id="15" name="Oval 12"/>
          <p:cNvSpPr>
            <a:spLocks noChangeArrowheads="1"/>
          </p:cNvSpPr>
          <p:nvPr/>
        </p:nvSpPr>
        <p:spPr bwMode="auto">
          <a:xfrm>
            <a:off x="1223762" y="5676740"/>
            <a:ext cx="40139" cy="38705"/>
          </a:xfrm>
          <a:prstGeom prst="ellipse">
            <a:avLst/>
          </a:prstGeom>
          <a:solidFill>
            <a:srgbClr val="00B050"/>
          </a:solidFill>
          <a:ln w="6350">
            <a:solidFill>
              <a:srgbClr val="000000"/>
            </a:solidFill>
            <a:round/>
            <a:headEnd/>
            <a:tailEnd/>
          </a:ln>
        </p:spPr>
        <p:txBody>
          <a:bodyPr/>
          <a:lstStyle/>
          <a:p>
            <a:endParaRPr lang="en-US"/>
          </a:p>
        </p:txBody>
      </p:sp>
      <p:sp>
        <p:nvSpPr>
          <p:cNvPr id="16" name="Oval 13"/>
          <p:cNvSpPr>
            <a:spLocks noChangeArrowheads="1"/>
          </p:cNvSpPr>
          <p:nvPr/>
        </p:nvSpPr>
        <p:spPr bwMode="auto">
          <a:xfrm>
            <a:off x="747830" y="5781387"/>
            <a:ext cx="40139" cy="40139"/>
          </a:xfrm>
          <a:prstGeom prst="ellipse">
            <a:avLst/>
          </a:prstGeom>
          <a:solidFill>
            <a:srgbClr val="00B050"/>
          </a:solidFill>
          <a:ln w="6350">
            <a:solidFill>
              <a:srgbClr val="000000"/>
            </a:solidFill>
            <a:round/>
            <a:headEnd/>
            <a:tailEnd/>
          </a:ln>
        </p:spPr>
        <p:txBody>
          <a:bodyPr/>
          <a:lstStyle/>
          <a:p>
            <a:endParaRPr lang="en-US"/>
          </a:p>
        </p:txBody>
      </p:sp>
      <p:sp>
        <p:nvSpPr>
          <p:cNvPr id="17" name="Oval 14"/>
          <p:cNvSpPr>
            <a:spLocks noChangeArrowheads="1"/>
          </p:cNvSpPr>
          <p:nvPr/>
        </p:nvSpPr>
        <p:spPr bwMode="auto">
          <a:xfrm>
            <a:off x="866813" y="5781387"/>
            <a:ext cx="40139" cy="40139"/>
          </a:xfrm>
          <a:prstGeom prst="ellipse">
            <a:avLst/>
          </a:prstGeom>
          <a:solidFill>
            <a:srgbClr val="00B050"/>
          </a:solidFill>
          <a:ln w="6350">
            <a:solidFill>
              <a:srgbClr val="000000"/>
            </a:solidFill>
            <a:round/>
            <a:headEnd/>
            <a:tailEnd/>
          </a:ln>
        </p:spPr>
        <p:txBody>
          <a:bodyPr/>
          <a:lstStyle/>
          <a:p>
            <a:endParaRPr lang="en-US"/>
          </a:p>
        </p:txBody>
      </p:sp>
      <p:sp>
        <p:nvSpPr>
          <p:cNvPr id="18" name="Oval 15"/>
          <p:cNvSpPr>
            <a:spLocks noChangeArrowheads="1"/>
          </p:cNvSpPr>
          <p:nvPr/>
        </p:nvSpPr>
        <p:spPr bwMode="auto">
          <a:xfrm>
            <a:off x="694789" y="5768486"/>
            <a:ext cx="25803" cy="40139"/>
          </a:xfrm>
          <a:prstGeom prst="ellipse">
            <a:avLst/>
          </a:prstGeom>
          <a:solidFill>
            <a:srgbClr val="00B050"/>
          </a:solidFill>
          <a:ln w="6350">
            <a:solidFill>
              <a:srgbClr val="000000"/>
            </a:solidFill>
            <a:round/>
            <a:headEnd/>
            <a:tailEnd/>
          </a:ln>
        </p:spPr>
        <p:txBody>
          <a:bodyPr/>
          <a:lstStyle/>
          <a:p>
            <a:endParaRPr lang="en-US"/>
          </a:p>
        </p:txBody>
      </p:sp>
      <p:sp>
        <p:nvSpPr>
          <p:cNvPr id="19" name="Oval 16"/>
          <p:cNvSpPr>
            <a:spLocks noChangeArrowheads="1"/>
          </p:cNvSpPr>
          <p:nvPr/>
        </p:nvSpPr>
        <p:spPr bwMode="auto">
          <a:xfrm>
            <a:off x="1231443" y="5649503"/>
            <a:ext cx="25803" cy="27237"/>
          </a:xfrm>
          <a:prstGeom prst="ellipse">
            <a:avLst/>
          </a:prstGeom>
          <a:noFill/>
          <a:ln w="6350">
            <a:solidFill>
              <a:srgbClr val="000000"/>
            </a:solidFill>
            <a:round/>
            <a:headEnd/>
            <a:tailEnd/>
          </a:ln>
        </p:spPr>
        <p:txBody>
          <a:bodyPr/>
          <a:lstStyle/>
          <a:p>
            <a:endParaRPr lang="en-US"/>
          </a:p>
        </p:txBody>
      </p:sp>
      <p:sp>
        <p:nvSpPr>
          <p:cNvPr id="20" name="Freeform 17"/>
          <p:cNvSpPr>
            <a:spLocks/>
          </p:cNvSpPr>
          <p:nvPr/>
        </p:nvSpPr>
        <p:spPr bwMode="auto">
          <a:xfrm>
            <a:off x="1032182" y="5318357"/>
            <a:ext cx="53041" cy="27236"/>
          </a:xfrm>
          <a:custGeom>
            <a:avLst/>
            <a:gdLst>
              <a:gd name="T0" fmla="*/ 2147483647 w 32"/>
              <a:gd name="T1" fmla="*/ 0 h 16"/>
              <a:gd name="T2" fmla="*/ 2147483647 w 32"/>
              <a:gd name="T3" fmla="*/ 0 h 16"/>
              <a:gd name="T4" fmla="*/ 2147483647 w 32"/>
              <a:gd name="T5" fmla="*/ 2147483647 h 16"/>
              <a:gd name="T6" fmla="*/ 2147483647 w 32"/>
              <a:gd name="T7" fmla="*/ 2147483647 h 16"/>
              <a:gd name="T8" fmla="*/ 2147483647 w 32"/>
              <a:gd name="T9" fmla="*/ 2147483647 h 16"/>
              <a:gd name="T10" fmla="*/ 2147483647 w 32"/>
              <a:gd name="T11" fmla="*/ 2147483647 h 16"/>
              <a:gd name="T12" fmla="*/ 0 w 32"/>
              <a:gd name="T13" fmla="*/ 2147483647 h 16"/>
              <a:gd name="T14" fmla="*/ 0 w 32"/>
              <a:gd name="T15" fmla="*/ 2147483647 h 16"/>
              <a:gd name="T16" fmla="*/ 0 w 32"/>
              <a:gd name="T17" fmla="*/ 0 h 16"/>
              <a:gd name="T18" fmla="*/ 0 w 32"/>
              <a:gd name="T19" fmla="*/ 0 h 16"/>
              <a:gd name="T20" fmla="*/ 2147483647 w 32"/>
              <a:gd name="T21" fmla="*/ 0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
              <a:gd name="T34" fmla="*/ 0 h 16"/>
              <a:gd name="T35" fmla="*/ 32 w 32"/>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 h="16">
                <a:moveTo>
                  <a:pt x="24" y="0"/>
                </a:moveTo>
                <a:lnTo>
                  <a:pt x="32" y="0"/>
                </a:lnTo>
                <a:lnTo>
                  <a:pt x="32" y="8"/>
                </a:lnTo>
                <a:lnTo>
                  <a:pt x="32" y="16"/>
                </a:lnTo>
                <a:lnTo>
                  <a:pt x="16" y="16"/>
                </a:lnTo>
                <a:lnTo>
                  <a:pt x="0" y="8"/>
                </a:lnTo>
                <a:lnTo>
                  <a:pt x="0" y="0"/>
                </a:lnTo>
                <a:lnTo>
                  <a:pt x="24" y="0"/>
                </a:lnTo>
                <a:close/>
              </a:path>
            </a:pathLst>
          </a:custGeom>
          <a:solidFill>
            <a:srgbClr val="00B050"/>
          </a:solidFill>
          <a:ln w="6350">
            <a:solidFill>
              <a:srgbClr val="000000"/>
            </a:solidFill>
            <a:round/>
            <a:headEnd/>
            <a:tailEnd/>
          </a:ln>
        </p:spPr>
        <p:txBody>
          <a:bodyPr/>
          <a:lstStyle/>
          <a:p>
            <a:endParaRPr lang="en-US"/>
          </a:p>
        </p:txBody>
      </p:sp>
      <p:sp>
        <p:nvSpPr>
          <p:cNvPr id="21" name="Freeform 18"/>
          <p:cNvSpPr>
            <a:spLocks/>
          </p:cNvSpPr>
          <p:nvPr/>
        </p:nvSpPr>
        <p:spPr bwMode="auto">
          <a:xfrm>
            <a:off x="813772" y="5768486"/>
            <a:ext cx="53040" cy="27236"/>
          </a:xfrm>
          <a:custGeom>
            <a:avLst/>
            <a:gdLst>
              <a:gd name="T0" fmla="*/ 0 w 32"/>
              <a:gd name="T1" fmla="*/ 2147483647 h 16"/>
              <a:gd name="T2" fmla="*/ 0 w 32"/>
              <a:gd name="T3" fmla="*/ 2147483647 h 16"/>
              <a:gd name="T4" fmla="*/ 2147483647 w 32"/>
              <a:gd name="T5" fmla="*/ 2147483647 h 16"/>
              <a:gd name="T6" fmla="*/ 2147483647 w 32"/>
              <a:gd name="T7" fmla="*/ 2147483647 h 16"/>
              <a:gd name="T8" fmla="*/ 2147483647 w 32"/>
              <a:gd name="T9" fmla="*/ 0 h 16"/>
              <a:gd name="T10" fmla="*/ 2147483647 w 32"/>
              <a:gd name="T11" fmla="*/ 0 h 16"/>
              <a:gd name="T12" fmla="*/ 2147483647 w 32"/>
              <a:gd name="T13" fmla="*/ 0 h 16"/>
              <a:gd name="T14" fmla="*/ 0 w 32"/>
              <a:gd name="T15" fmla="*/ 2147483647 h 16"/>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16"/>
              <a:gd name="T26" fmla="*/ 32 w 32"/>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16">
                <a:moveTo>
                  <a:pt x="0" y="8"/>
                </a:moveTo>
                <a:lnTo>
                  <a:pt x="0" y="8"/>
                </a:lnTo>
                <a:lnTo>
                  <a:pt x="24" y="16"/>
                </a:lnTo>
                <a:lnTo>
                  <a:pt x="32" y="0"/>
                </a:lnTo>
                <a:lnTo>
                  <a:pt x="16" y="0"/>
                </a:lnTo>
                <a:lnTo>
                  <a:pt x="0" y="8"/>
                </a:lnTo>
                <a:close/>
              </a:path>
            </a:pathLst>
          </a:custGeom>
          <a:noFill/>
          <a:ln w="6350">
            <a:solidFill>
              <a:srgbClr val="000000"/>
            </a:solidFill>
            <a:round/>
            <a:headEnd/>
            <a:tailEnd/>
          </a:ln>
        </p:spPr>
        <p:txBody>
          <a:bodyPr/>
          <a:lstStyle/>
          <a:p>
            <a:endParaRPr lang="en-US"/>
          </a:p>
        </p:txBody>
      </p:sp>
      <p:sp>
        <p:nvSpPr>
          <p:cNvPr id="22" name="Freeform 19"/>
          <p:cNvSpPr>
            <a:spLocks/>
          </p:cNvSpPr>
          <p:nvPr/>
        </p:nvSpPr>
        <p:spPr bwMode="auto">
          <a:xfrm>
            <a:off x="813772" y="5768486"/>
            <a:ext cx="53040" cy="27236"/>
          </a:xfrm>
          <a:custGeom>
            <a:avLst/>
            <a:gdLst>
              <a:gd name="T0" fmla="*/ 0 w 32"/>
              <a:gd name="T1" fmla="*/ 2147483647 h 16"/>
              <a:gd name="T2" fmla="*/ 0 w 32"/>
              <a:gd name="T3" fmla="*/ 2147483647 h 16"/>
              <a:gd name="T4" fmla="*/ 0 w 32"/>
              <a:gd name="T5" fmla="*/ 2147483647 h 16"/>
              <a:gd name="T6" fmla="*/ 2147483647 w 32"/>
              <a:gd name="T7" fmla="*/ 2147483647 h 16"/>
              <a:gd name="T8" fmla="*/ 2147483647 w 32"/>
              <a:gd name="T9" fmla="*/ 2147483647 h 16"/>
              <a:gd name="T10" fmla="*/ 2147483647 w 32"/>
              <a:gd name="T11" fmla="*/ 2147483647 h 16"/>
              <a:gd name="T12" fmla="*/ 2147483647 w 32"/>
              <a:gd name="T13" fmla="*/ 2147483647 h 16"/>
              <a:gd name="T14" fmla="*/ 2147483647 w 32"/>
              <a:gd name="T15" fmla="*/ 0 h 16"/>
              <a:gd name="T16" fmla="*/ 2147483647 w 32"/>
              <a:gd name="T17" fmla="*/ 0 h 16"/>
              <a:gd name="T18" fmla="*/ 2147483647 w 32"/>
              <a:gd name="T19" fmla="*/ 0 h 16"/>
              <a:gd name="T20" fmla="*/ 2147483647 w 32"/>
              <a:gd name="T21" fmla="*/ 0 h 16"/>
              <a:gd name="T22" fmla="*/ 2147483647 w 32"/>
              <a:gd name="T23" fmla="*/ 0 h 16"/>
              <a:gd name="T24" fmla="*/ 2147483647 w 32"/>
              <a:gd name="T25" fmla="*/ 0 h 16"/>
              <a:gd name="T26" fmla="*/ 0 w 32"/>
              <a:gd name="T27" fmla="*/ 2147483647 h 16"/>
              <a:gd name="T28" fmla="*/ 0 w 32"/>
              <a:gd name="T29" fmla="*/ 2147483647 h 16"/>
              <a:gd name="T30" fmla="*/ 0 w 32"/>
              <a:gd name="T31" fmla="*/ 2147483647 h 16"/>
              <a:gd name="T32" fmla="*/ 2147483647 w 32"/>
              <a:gd name="T33" fmla="*/ 2147483647 h 16"/>
              <a:gd name="T34" fmla="*/ 2147483647 w 32"/>
              <a:gd name="T35" fmla="*/ 2147483647 h 16"/>
              <a:gd name="T36" fmla="*/ 2147483647 w 32"/>
              <a:gd name="T37" fmla="*/ 0 h 16"/>
              <a:gd name="T38" fmla="*/ 2147483647 w 32"/>
              <a:gd name="T39" fmla="*/ 0 h 16"/>
              <a:gd name="T40" fmla="*/ 2147483647 w 32"/>
              <a:gd name="T41" fmla="*/ 0 h 16"/>
              <a:gd name="T42" fmla="*/ 0 w 32"/>
              <a:gd name="T43" fmla="*/ 2147483647 h 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2"/>
              <a:gd name="T67" fmla="*/ 0 h 16"/>
              <a:gd name="T68" fmla="*/ 32 w 32"/>
              <a:gd name="T69" fmla="*/ 16 h 1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2" h="16">
                <a:moveTo>
                  <a:pt x="0" y="8"/>
                </a:moveTo>
                <a:lnTo>
                  <a:pt x="0" y="8"/>
                </a:lnTo>
                <a:lnTo>
                  <a:pt x="24" y="16"/>
                </a:lnTo>
                <a:lnTo>
                  <a:pt x="32" y="0"/>
                </a:lnTo>
                <a:lnTo>
                  <a:pt x="16" y="0"/>
                </a:lnTo>
                <a:lnTo>
                  <a:pt x="0" y="8"/>
                </a:lnTo>
                <a:lnTo>
                  <a:pt x="24" y="16"/>
                </a:lnTo>
                <a:lnTo>
                  <a:pt x="32" y="0"/>
                </a:lnTo>
                <a:lnTo>
                  <a:pt x="16" y="0"/>
                </a:lnTo>
                <a:lnTo>
                  <a:pt x="0" y="8"/>
                </a:lnTo>
                <a:close/>
              </a:path>
            </a:pathLst>
          </a:custGeom>
          <a:noFill/>
          <a:ln w="6350">
            <a:solidFill>
              <a:srgbClr val="000000"/>
            </a:solidFill>
            <a:round/>
            <a:headEnd/>
            <a:tailEnd/>
          </a:ln>
        </p:spPr>
        <p:txBody>
          <a:bodyPr/>
          <a:lstStyle/>
          <a:p>
            <a:endParaRPr lang="en-US"/>
          </a:p>
        </p:txBody>
      </p:sp>
      <p:sp>
        <p:nvSpPr>
          <p:cNvPr id="23" name="Freeform 20"/>
          <p:cNvSpPr>
            <a:spLocks/>
          </p:cNvSpPr>
          <p:nvPr/>
        </p:nvSpPr>
        <p:spPr bwMode="auto">
          <a:xfrm>
            <a:off x="940436" y="5080390"/>
            <a:ext cx="65943" cy="67375"/>
          </a:xfrm>
          <a:custGeom>
            <a:avLst/>
            <a:gdLst>
              <a:gd name="T0" fmla="*/ 0 w 40"/>
              <a:gd name="T1" fmla="*/ 0 h 40"/>
              <a:gd name="T2" fmla="*/ 0 w 40"/>
              <a:gd name="T3" fmla="*/ 2147483647 h 40"/>
              <a:gd name="T4" fmla="*/ 2147483647 w 40"/>
              <a:gd name="T5" fmla="*/ 2147483647 h 40"/>
              <a:gd name="T6" fmla="*/ 2147483647 w 40"/>
              <a:gd name="T7" fmla="*/ 2147483647 h 40"/>
              <a:gd name="T8" fmla="*/ 2147483647 w 40"/>
              <a:gd name="T9" fmla="*/ 2147483647 h 40"/>
              <a:gd name="T10" fmla="*/ 2147483647 w 40"/>
              <a:gd name="T11" fmla="*/ 2147483647 h 40"/>
              <a:gd name="T12" fmla="*/ 2147483647 w 40"/>
              <a:gd name="T13" fmla="*/ 2147483647 h 40"/>
              <a:gd name="T14" fmla="*/ 2147483647 w 40"/>
              <a:gd name="T15" fmla="*/ 2147483647 h 40"/>
              <a:gd name="T16" fmla="*/ 2147483647 w 40"/>
              <a:gd name="T17" fmla="*/ 2147483647 h 40"/>
              <a:gd name="T18" fmla="*/ 2147483647 w 40"/>
              <a:gd name="T19" fmla="*/ 2147483647 h 40"/>
              <a:gd name="T20" fmla="*/ 2147483647 w 40"/>
              <a:gd name="T21" fmla="*/ 2147483647 h 40"/>
              <a:gd name="T22" fmla="*/ 2147483647 w 40"/>
              <a:gd name="T23" fmla="*/ 2147483647 h 40"/>
              <a:gd name="T24" fmla="*/ 2147483647 w 40"/>
              <a:gd name="T25" fmla="*/ 2147483647 h 40"/>
              <a:gd name="T26" fmla="*/ 2147483647 w 40"/>
              <a:gd name="T27" fmla="*/ 2147483647 h 40"/>
              <a:gd name="T28" fmla="*/ 0 w 40"/>
              <a:gd name="T29" fmla="*/ 2147483647 h 40"/>
              <a:gd name="T30" fmla="*/ 0 w 40"/>
              <a:gd name="T31" fmla="*/ 2147483647 h 40"/>
              <a:gd name="T32" fmla="*/ 0 w 40"/>
              <a:gd name="T33" fmla="*/ 2147483647 h 40"/>
              <a:gd name="T34" fmla="*/ 0 w 40"/>
              <a:gd name="T35" fmla="*/ 2147483647 h 40"/>
              <a:gd name="T36" fmla="*/ 0 w 40"/>
              <a:gd name="T37" fmla="*/ 0 h 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
              <a:gd name="T58" fmla="*/ 0 h 40"/>
              <a:gd name="T59" fmla="*/ 40 w 40"/>
              <a:gd name="T60" fmla="*/ 40 h 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 h="40">
                <a:moveTo>
                  <a:pt x="0" y="0"/>
                </a:moveTo>
                <a:lnTo>
                  <a:pt x="0" y="8"/>
                </a:lnTo>
                <a:lnTo>
                  <a:pt x="8" y="16"/>
                </a:lnTo>
                <a:lnTo>
                  <a:pt x="16" y="16"/>
                </a:lnTo>
                <a:lnTo>
                  <a:pt x="24" y="8"/>
                </a:lnTo>
                <a:lnTo>
                  <a:pt x="24" y="16"/>
                </a:lnTo>
                <a:lnTo>
                  <a:pt x="32" y="24"/>
                </a:lnTo>
                <a:lnTo>
                  <a:pt x="40" y="24"/>
                </a:lnTo>
                <a:lnTo>
                  <a:pt x="24" y="40"/>
                </a:lnTo>
                <a:lnTo>
                  <a:pt x="24" y="32"/>
                </a:lnTo>
                <a:lnTo>
                  <a:pt x="16" y="16"/>
                </a:lnTo>
                <a:lnTo>
                  <a:pt x="0" y="16"/>
                </a:lnTo>
                <a:lnTo>
                  <a:pt x="0" y="8"/>
                </a:lnTo>
                <a:lnTo>
                  <a:pt x="0" y="0"/>
                </a:lnTo>
                <a:close/>
              </a:path>
            </a:pathLst>
          </a:custGeom>
          <a:solidFill>
            <a:srgbClr val="00B050"/>
          </a:solidFill>
          <a:ln w="6350">
            <a:solidFill>
              <a:srgbClr val="000000"/>
            </a:solidFill>
            <a:round/>
            <a:headEnd/>
            <a:tailEnd/>
          </a:ln>
        </p:spPr>
        <p:txBody>
          <a:bodyPr/>
          <a:lstStyle/>
          <a:p>
            <a:endParaRPr lang="en-US"/>
          </a:p>
        </p:txBody>
      </p:sp>
      <p:sp>
        <p:nvSpPr>
          <p:cNvPr id="24" name="Freeform 21"/>
          <p:cNvSpPr>
            <a:spLocks/>
          </p:cNvSpPr>
          <p:nvPr/>
        </p:nvSpPr>
        <p:spPr bwMode="auto">
          <a:xfrm>
            <a:off x="2588997" y="5295421"/>
            <a:ext cx="53041" cy="53040"/>
          </a:xfrm>
          <a:custGeom>
            <a:avLst/>
            <a:gdLst>
              <a:gd name="T0" fmla="*/ 0 w 32"/>
              <a:gd name="T1" fmla="*/ 2147483647 h 32"/>
              <a:gd name="T2" fmla="*/ 0 w 32"/>
              <a:gd name="T3" fmla="*/ 2147483647 h 32"/>
              <a:gd name="T4" fmla="*/ 2147483647 w 32"/>
              <a:gd name="T5" fmla="*/ 0 h 32"/>
              <a:gd name="T6" fmla="*/ 2147483647 w 32"/>
              <a:gd name="T7" fmla="*/ 0 h 32"/>
              <a:gd name="T8" fmla="*/ 2147483647 w 32"/>
              <a:gd name="T9" fmla="*/ 0 h 32"/>
              <a:gd name="T10" fmla="*/ 2147483647 w 32"/>
              <a:gd name="T11" fmla="*/ 2147483647 h 32"/>
              <a:gd name="T12" fmla="*/ 2147483647 w 32"/>
              <a:gd name="T13" fmla="*/ 2147483647 h 32"/>
              <a:gd name="T14" fmla="*/ 2147483647 w 32"/>
              <a:gd name="T15" fmla="*/ 2147483647 h 32"/>
              <a:gd name="T16" fmla="*/ 2147483647 w 32"/>
              <a:gd name="T17" fmla="*/ 2147483647 h 32"/>
              <a:gd name="T18" fmla="*/ 2147483647 w 32"/>
              <a:gd name="T19" fmla="*/ 2147483647 h 32"/>
              <a:gd name="T20" fmla="*/ 0 w 32"/>
              <a:gd name="T21" fmla="*/ 2147483647 h 32"/>
              <a:gd name="T22" fmla="*/ 0 w 32"/>
              <a:gd name="T23" fmla="*/ 2147483647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
              <a:gd name="T37" fmla="*/ 0 h 32"/>
              <a:gd name="T38" fmla="*/ 32 w 32"/>
              <a:gd name="T39" fmla="*/ 32 h 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 h="32">
                <a:moveTo>
                  <a:pt x="0" y="16"/>
                </a:moveTo>
                <a:lnTo>
                  <a:pt x="0" y="8"/>
                </a:lnTo>
                <a:lnTo>
                  <a:pt x="16" y="0"/>
                </a:lnTo>
                <a:lnTo>
                  <a:pt x="32" y="0"/>
                </a:lnTo>
                <a:lnTo>
                  <a:pt x="32" y="16"/>
                </a:lnTo>
                <a:lnTo>
                  <a:pt x="24" y="32"/>
                </a:lnTo>
                <a:lnTo>
                  <a:pt x="16" y="32"/>
                </a:lnTo>
                <a:lnTo>
                  <a:pt x="0" y="24"/>
                </a:lnTo>
                <a:lnTo>
                  <a:pt x="0" y="16"/>
                </a:lnTo>
                <a:close/>
              </a:path>
            </a:pathLst>
          </a:custGeom>
          <a:solidFill>
            <a:schemeClr val="tx2">
              <a:lumMod val="75000"/>
            </a:schemeClr>
          </a:solidFill>
          <a:ln w="9525">
            <a:solidFill>
              <a:schemeClr val="tx1"/>
            </a:solidFill>
            <a:round/>
            <a:headEnd/>
            <a:tailEnd/>
          </a:ln>
        </p:spPr>
        <p:txBody>
          <a:bodyPr/>
          <a:lstStyle/>
          <a:p>
            <a:endParaRPr lang="en-US"/>
          </a:p>
        </p:txBody>
      </p:sp>
      <p:sp>
        <p:nvSpPr>
          <p:cNvPr id="25" name="Freeform 22"/>
          <p:cNvSpPr>
            <a:spLocks/>
          </p:cNvSpPr>
          <p:nvPr/>
        </p:nvSpPr>
        <p:spPr bwMode="auto">
          <a:xfrm>
            <a:off x="2773923" y="5361363"/>
            <a:ext cx="65943" cy="65943"/>
          </a:xfrm>
          <a:custGeom>
            <a:avLst/>
            <a:gdLst>
              <a:gd name="T0" fmla="*/ 2147483647 w 40"/>
              <a:gd name="T1" fmla="*/ 2147483647 h 40"/>
              <a:gd name="T2" fmla="*/ 2147483647 w 40"/>
              <a:gd name="T3" fmla="*/ 2147483647 h 40"/>
              <a:gd name="T4" fmla="*/ 2147483647 w 40"/>
              <a:gd name="T5" fmla="*/ 0 h 40"/>
              <a:gd name="T6" fmla="*/ 2147483647 w 40"/>
              <a:gd name="T7" fmla="*/ 0 h 40"/>
              <a:gd name="T8" fmla="*/ 2147483647 w 40"/>
              <a:gd name="T9" fmla="*/ 2147483647 h 40"/>
              <a:gd name="T10" fmla="*/ 2147483647 w 40"/>
              <a:gd name="T11" fmla="*/ 2147483647 h 40"/>
              <a:gd name="T12" fmla="*/ 2147483647 w 40"/>
              <a:gd name="T13" fmla="*/ 2147483647 h 40"/>
              <a:gd name="T14" fmla="*/ 2147483647 w 40"/>
              <a:gd name="T15" fmla="*/ 2147483647 h 40"/>
              <a:gd name="T16" fmla="*/ 2147483647 w 40"/>
              <a:gd name="T17" fmla="*/ 2147483647 h 40"/>
              <a:gd name="T18" fmla="*/ 2147483647 w 40"/>
              <a:gd name="T19" fmla="*/ 2147483647 h 40"/>
              <a:gd name="T20" fmla="*/ 2147483647 w 40"/>
              <a:gd name="T21" fmla="*/ 2147483647 h 40"/>
              <a:gd name="T22" fmla="*/ 2147483647 w 40"/>
              <a:gd name="T23" fmla="*/ 2147483647 h 40"/>
              <a:gd name="T24" fmla="*/ 2147483647 w 40"/>
              <a:gd name="T25" fmla="*/ 2147483647 h 40"/>
              <a:gd name="T26" fmla="*/ 2147483647 w 40"/>
              <a:gd name="T27" fmla="*/ 2147483647 h 40"/>
              <a:gd name="T28" fmla="*/ 0 w 40"/>
              <a:gd name="T29" fmla="*/ 2147483647 h 40"/>
              <a:gd name="T30" fmla="*/ 0 w 40"/>
              <a:gd name="T31" fmla="*/ 2147483647 h 40"/>
              <a:gd name="T32" fmla="*/ 0 w 40"/>
              <a:gd name="T33" fmla="*/ 2147483647 h 40"/>
              <a:gd name="T34" fmla="*/ 0 w 40"/>
              <a:gd name="T35" fmla="*/ 2147483647 h 40"/>
              <a:gd name="T36" fmla="*/ 2147483647 w 40"/>
              <a:gd name="T37" fmla="*/ 2147483647 h 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
              <a:gd name="T58" fmla="*/ 0 h 40"/>
              <a:gd name="T59" fmla="*/ 40 w 40"/>
              <a:gd name="T60" fmla="*/ 40 h 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 h="40">
                <a:moveTo>
                  <a:pt x="8" y="8"/>
                </a:moveTo>
                <a:lnTo>
                  <a:pt x="8" y="8"/>
                </a:lnTo>
                <a:lnTo>
                  <a:pt x="8" y="0"/>
                </a:lnTo>
                <a:lnTo>
                  <a:pt x="16" y="0"/>
                </a:lnTo>
                <a:lnTo>
                  <a:pt x="24" y="16"/>
                </a:lnTo>
                <a:lnTo>
                  <a:pt x="32" y="24"/>
                </a:lnTo>
                <a:lnTo>
                  <a:pt x="40" y="32"/>
                </a:lnTo>
                <a:lnTo>
                  <a:pt x="32" y="40"/>
                </a:lnTo>
                <a:lnTo>
                  <a:pt x="16" y="32"/>
                </a:lnTo>
                <a:lnTo>
                  <a:pt x="8" y="32"/>
                </a:lnTo>
                <a:lnTo>
                  <a:pt x="0" y="24"/>
                </a:lnTo>
                <a:lnTo>
                  <a:pt x="0" y="8"/>
                </a:lnTo>
                <a:lnTo>
                  <a:pt x="8" y="8"/>
                </a:lnTo>
                <a:close/>
              </a:path>
            </a:pathLst>
          </a:custGeom>
          <a:solidFill>
            <a:schemeClr val="tx2">
              <a:lumMod val="75000"/>
            </a:schemeClr>
          </a:solidFill>
          <a:ln w="9525">
            <a:solidFill>
              <a:schemeClr val="tx1"/>
            </a:solidFill>
            <a:round/>
            <a:headEnd/>
            <a:tailEnd/>
          </a:ln>
        </p:spPr>
        <p:txBody>
          <a:bodyPr/>
          <a:lstStyle/>
          <a:p>
            <a:endParaRPr lang="en-US"/>
          </a:p>
        </p:txBody>
      </p:sp>
      <p:sp>
        <p:nvSpPr>
          <p:cNvPr id="26" name="Freeform 23"/>
          <p:cNvSpPr>
            <a:spLocks/>
          </p:cNvSpPr>
          <p:nvPr/>
        </p:nvSpPr>
        <p:spPr bwMode="auto">
          <a:xfrm>
            <a:off x="2880005" y="5414403"/>
            <a:ext cx="65943" cy="25803"/>
          </a:xfrm>
          <a:custGeom>
            <a:avLst/>
            <a:gdLst>
              <a:gd name="T0" fmla="*/ 2147483647 w 40"/>
              <a:gd name="T1" fmla="*/ 0 h 16"/>
              <a:gd name="T2" fmla="*/ 0 w 40"/>
              <a:gd name="T3" fmla="*/ 2147483647 h 16"/>
              <a:gd name="T4" fmla="*/ 0 w 40"/>
              <a:gd name="T5" fmla="*/ 2147483647 h 16"/>
              <a:gd name="T6" fmla="*/ 2147483647 w 40"/>
              <a:gd name="T7" fmla="*/ 2147483647 h 16"/>
              <a:gd name="T8" fmla="*/ 2147483647 w 40"/>
              <a:gd name="T9" fmla="*/ 2147483647 h 16"/>
              <a:gd name="T10" fmla="*/ 2147483647 w 40"/>
              <a:gd name="T11" fmla="*/ 2147483647 h 16"/>
              <a:gd name="T12" fmla="*/ 2147483647 w 40"/>
              <a:gd name="T13" fmla="*/ 2147483647 h 16"/>
              <a:gd name="T14" fmla="*/ 2147483647 w 40"/>
              <a:gd name="T15" fmla="*/ 2147483647 h 16"/>
              <a:gd name="T16" fmla="*/ 2147483647 w 40"/>
              <a:gd name="T17" fmla="*/ 2147483647 h 16"/>
              <a:gd name="T18" fmla="*/ 2147483647 w 40"/>
              <a:gd name="T19" fmla="*/ 2147483647 h 16"/>
              <a:gd name="T20" fmla="*/ 2147483647 w 40"/>
              <a:gd name="T21" fmla="*/ 0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
              <a:gd name="T34" fmla="*/ 0 h 16"/>
              <a:gd name="T35" fmla="*/ 40 w 40"/>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 h="16">
                <a:moveTo>
                  <a:pt x="8" y="0"/>
                </a:moveTo>
                <a:lnTo>
                  <a:pt x="0" y="16"/>
                </a:lnTo>
                <a:lnTo>
                  <a:pt x="24" y="16"/>
                </a:lnTo>
                <a:lnTo>
                  <a:pt x="32" y="16"/>
                </a:lnTo>
                <a:lnTo>
                  <a:pt x="40" y="16"/>
                </a:lnTo>
                <a:lnTo>
                  <a:pt x="40" y="8"/>
                </a:lnTo>
                <a:lnTo>
                  <a:pt x="24" y="8"/>
                </a:lnTo>
                <a:lnTo>
                  <a:pt x="8" y="8"/>
                </a:lnTo>
                <a:lnTo>
                  <a:pt x="8" y="0"/>
                </a:lnTo>
                <a:close/>
              </a:path>
            </a:pathLst>
          </a:custGeom>
          <a:solidFill>
            <a:schemeClr val="tx2">
              <a:lumMod val="75000"/>
            </a:schemeClr>
          </a:solidFill>
          <a:ln w="9525">
            <a:solidFill>
              <a:schemeClr val="tx1"/>
            </a:solidFill>
            <a:round/>
            <a:headEnd/>
            <a:tailEnd/>
          </a:ln>
        </p:spPr>
        <p:txBody>
          <a:bodyPr/>
          <a:lstStyle/>
          <a:p>
            <a:endParaRPr lang="en-US"/>
          </a:p>
        </p:txBody>
      </p:sp>
      <p:sp>
        <p:nvSpPr>
          <p:cNvPr id="27" name="Freeform 24"/>
          <p:cNvSpPr>
            <a:spLocks/>
          </p:cNvSpPr>
          <p:nvPr/>
        </p:nvSpPr>
        <p:spPr bwMode="auto">
          <a:xfrm>
            <a:off x="2958849" y="5454542"/>
            <a:ext cx="80278" cy="53041"/>
          </a:xfrm>
          <a:custGeom>
            <a:avLst/>
            <a:gdLst>
              <a:gd name="T0" fmla="*/ 0 w 48"/>
              <a:gd name="T1" fmla="*/ 0 h 32"/>
              <a:gd name="T2" fmla="*/ 0 w 48"/>
              <a:gd name="T3" fmla="*/ 0 h 32"/>
              <a:gd name="T4" fmla="*/ 0 w 48"/>
              <a:gd name="T5" fmla="*/ 0 h 32"/>
              <a:gd name="T6" fmla="*/ 2147483647 w 48"/>
              <a:gd name="T7" fmla="*/ 0 h 32"/>
              <a:gd name="T8" fmla="*/ 2147483647 w 48"/>
              <a:gd name="T9" fmla="*/ 2147483647 h 32"/>
              <a:gd name="T10" fmla="*/ 2147483647 w 48"/>
              <a:gd name="T11" fmla="*/ 2147483647 h 32"/>
              <a:gd name="T12" fmla="*/ 2147483647 w 48"/>
              <a:gd name="T13" fmla="*/ 2147483647 h 32"/>
              <a:gd name="T14" fmla="*/ 2147483647 w 48"/>
              <a:gd name="T15" fmla="*/ 2147483647 h 32"/>
              <a:gd name="T16" fmla="*/ 2147483647 w 48"/>
              <a:gd name="T17" fmla="*/ 2147483647 h 32"/>
              <a:gd name="T18" fmla="*/ 2147483647 w 48"/>
              <a:gd name="T19" fmla="*/ 2147483647 h 32"/>
              <a:gd name="T20" fmla="*/ 2147483647 w 48"/>
              <a:gd name="T21" fmla="*/ 2147483647 h 32"/>
              <a:gd name="T22" fmla="*/ 2147483647 w 48"/>
              <a:gd name="T23" fmla="*/ 2147483647 h 32"/>
              <a:gd name="T24" fmla="*/ 2147483647 w 48"/>
              <a:gd name="T25" fmla="*/ 2147483647 h 32"/>
              <a:gd name="T26" fmla="*/ 2147483647 w 48"/>
              <a:gd name="T27" fmla="*/ 2147483647 h 32"/>
              <a:gd name="T28" fmla="*/ 2147483647 w 48"/>
              <a:gd name="T29" fmla="*/ 2147483647 h 32"/>
              <a:gd name="T30" fmla="*/ 2147483647 w 48"/>
              <a:gd name="T31" fmla="*/ 2147483647 h 32"/>
              <a:gd name="T32" fmla="*/ 2147483647 w 48"/>
              <a:gd name="T33" fmla="*/ 2147483647 h 32"/>
              <a:gd name="T34" fmla="*/ 2147483647 w 48"/>
              <a:gd name="T35" fmla="*/ 2147483647 h 32"/>
              <a:gd name="T36" fmla="*/ 2147483647 w 48"/>
              <a:gd name="T37" fmla="*/ 2147483647 h 32"/>
              <a:gd name="T38" fmla="*/ 0 w 48"/>
              <a:gd name="T39" fmla="*/ 0 h 3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8"/>
              <a:gd name="T61" fmla="*/ 0 h 32"/>
              <a:gd name="T62" fmla="*/ 48 w 48"/>
              <a:gd name="T63" fmla="*/ 32 h 3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8" h="32">
                <a:moveTo>
                  <a:pt x="0" y="0"/>
                </a:moveTo>
                <a:lnTo>
                  <a:pt x="0" y="0"/>
                </a:lnTo>
                <a:lnTo>
                  <a:pt x="8" y="0"/>
                </a:lnTo>
                <a:lnTo>
                  <a:pt x="16" y="8"/>
                </a:lnTo>
                <a:lnTo>
                  <a:pt x="32" y="8"/>
                </a:lnTo>
                <a:lnTo>
                  <a:pt x="40" y="8"/>
                </a:lnTo>
                <a:lnTo>
                  <a:pt x="40" y="16"/>
                </a:lnTo>
                <a:lnTo>
                  <a:pt x="48" y="16"/>
                </a:lnTo>
                <a:lnTo>
                  <a:pt x="48" y="24"/>
                </a:lnTo>
                <a:lnTo>
                  <a:pt x="32" y="24"/>
                </a:lnTo>
                <a:lnTo>
                  <a:pt x="24" y="32"/>
                </a:lnTo>
                <a:lnTo>
                  <a:pt x="16" y="32"/>
                </a:lnTo>
                <a:lnTo>
                  <a:pt x="16" y="24"/>
                </a:lnTo>
                <a:lnTo>
                  <a:pt x="8" y="16"/>
                </a:lnTo>
                <a:lnTo>
                  <a:pt x="0" y="0"/>
                </a:lnTo>
                <a:close/>
              </a:path>
            </a:pathLst>
          </a:custGeom>
          <a:solidFill>
            <a:schemeClr val="tx2">
              <a:lumMod val="75000"/>
            </a:schemeClr>
          </a:solidFill>
          <a:ln w="9525">
            <a:solidFill>
              <a:schemeClr val="tx1"/>
            </a:solidFill>
            <a:round/>
            <a:headEnd/>
            <a:tailEnd/>
          </a:ln>
        </p:spPr>
        <p:txBody>
          <a:bodyPr/>
          <a:lstStyle/>
          <a:p>
            <a:endParaRPr lang="en-US"/>
          </a:p>
        </p:txBody>
      </p:sp>
      <p:sp>
        <p:nvSpPr>
          <p:cNvPr id="28" name="Freeform 25"/>
          <p:cNvSpPr>
            <a:spLocks/>
          </p:cNvSpPr>
          <p:nvPr/>
        </p:nvSpPr>
        <p:spPr bwMode="auto">
          <a:xfrm>
            <a:off x="3135491" y="5533386"/>
            <a:ext cx="146220" cy="172024"/>
          </a:xfrm>
          <a:custGeom>
            <a:avLst/>
            <a:gdLst>
              <a:gd name="T0" fmla="*/ 2147483647 w 88"/>
              <a:gd name="T1" fmla="*/ 2147483647 h 104"/>
              <a:gd name="T2" fmla="*/ 2147483647 w 88"/>
              <a:gd name="T3" fmla="*/ 0 h 104"/>
              <a:gd name="T4" fmla="*/ 2147483647 w 88"/>
              <a:gd name="T5" fmla="*/ 0 h 104"/>
              <a:gd name="T6" fmla="*/ 2147483647 w 88"/>
              <a:gd name="T7" fmla="*/ 2147483647 h 104"/>
              <a:gd name="T8" fmla="*/ 2147483647 w 88"/>
              <a:gd name="T9" fmla="*/ 2147483647 h 104"/>
              <a:gd name="T10" fmla="*/ 2147483647 w 88"/>
              <a:gd name="T11" fmla="*/ 2147483647 h 104"/>
              <a:gd name="T12" fmla="*/ 2147483647 w 88"/>
              <a:gd name="T13" fmla="*/ 2147483647 h 104"/>
              <a:gd name="T14" fmla="*/ 2147483647 w 88"/>
              <a:gd name="T15" fmla="*/ 2147483647 h 104"/>
              <a:gd name="T16" fmla="*/ 2147483647 w 88"/>
              <a:gd name="T17" fmla="*/ 2147483647 h 104"/>
              <a:gd name="T18" fmla="*/ 2147483647 w 88"/>
              <a:gd name="T19" fmla="*/ 2147483647 h 104"/>
              <a:gd name="T20" fmla="*/ 2147483647 w 88"/>
              <a:gd name="T21" fmla="*/ 2147483647 h 104"/>
              <a:gd name="T22" fmla="*/ 2147483647 w 88"/>
              <a:gd name="T23" fmla="*/ 2147483647 h 104"/>
              <a:gd name="T24" fmla="*/ 2147483647 w 88"/>
              <a:gd name="T25" fmla="*/ 2147483647 h 104"/>
              <a:gd name="T26" fmla="*/ 2147483647 w 88"/>
              <a:gd name="T27" fmla="*/ 2147483647 h 104"/>
              <a:gd name="T28" fmla="*/ 2147483647 w 88"/>
              <a:gd name="T29" fmla="*/ 2147483647 h 104"/>
              <a:gd name="T30" fmla="*/ 2147483647 w 88"/>
              <a:gd name="T31" fmla="*/ 2147483647 h 104"/>
              <a:gd name="T32" fmla="*/ 2147483647 w 88"/>
              <a:gd name="T33" fmla="*/ 2147483647 h 104"/>
              <a:gd name="T34" fmla="*/ 2147483647 w 88"/>
              <a:gd name="T35" fmla="*/ 2147483647 h 104"/>
              <a:gd name="T36" fmla="*/ 2147483647 w 88"/>
              <a:gd name="T37" fmla="*/ 2147483647 h 104"/>
              <a:gd name="T38" fmla="*/ 2147483647 w 88"/>
              <a:gd name="T39" fmla="*/ 2147483647 h 104"/>
              <a:gd name="T40" fmla="*/ 2147483647 w 88"/>
              <a:gd name="T41" fmla="*/ 2147483647 h 104"/>
              <a:gd name="T42" fmla="*/ 2147483647 w 88"/>
              <a:gd name="T43" fmla="*/ 2147483647 h 104"/>
              <a:gd name="T44" fmla="*/ 0 w 88"/>
              <a:gd name="T45" fmla="*/ 2147483647 h 104"/>
              <a:gd name="T46" fmla="*/ 0 w 88"/>
              <a:gd name="T47" fmla="*/ 2147483647 h 104"/>
              <a:gd name="T48" fmla="*/ 2147483647 w 88"/>
              <a:gd name="T49" fmla="*/ 2147483647 h 104"/>
              <a:gd name="T50" fmla="*/ 2147483647 w 88"/>
              <a:gd name="T51" fmla="*/ 2147483647 h 104"/>
              <a:gd name="T52" fmla="*/ 2147483647 w 88"/>
              <a:gd name="T53" fmla="*/ 2147483647 h 104"/>
              <a:gd name="T54" fmla="*/ 2147483647 w 88"/>
              <a:gd name="T55" fmla="*/ 2147483647 h 104"/>
              <a:gd name="T56" fmla="*/ 2147483647 w 88"/>
              <a:gd name="T57" fmla="*/ 2147483647 h 10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8"/>
              <a:gd name="T88" fmla="*/ 0 h 104"/>
              <a:gd name="T89" fmla="*/ 88 w 88"/>
              <a:gd name="T90" fmla="*/ 104 h 10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8" h="104">
                <a:moveTo>
                  <a:pt x="16" y="8"/>
                </a:moveTo>
                <a:lnTo>
                  <a:pt x="16" y="0"/>
                </a:lnTo>
                <a:lnTo>
                  <a:pt x="32" y="16"/>
                </a:lnTo>
                <a:lnTo>
                  <a:pt x="64" y="32"/>
                </a:lnTo>
                <a:lnTo>
                  <a:pt x="72" y="32"/>
                </a:lnTo>
                <a:lnTo>
                  <a:pt x="72" y="40"/>
                </a:lnTo>
                <a:lnTo>
                  <a:pt x="80" y="56"/>
                </a:lnTo>
                <a:lnTo>
                  <a:pt x="88" y="56"/>
                </a:lnTo>
                <a:lnTo>
                  <a:pt x="88" y="72"/>
                </a:lnTo>
                <a:lnTo>
                  <a:pt x="72" y="80"/>
                </a:lnTo>
                <a:lnTo>
                  <a:pt x="40" y="88"/>
                </a:lnTo>
                <a:lnTo>
                  <a:pt x="32" y="104"/>
                </a:lnTo>
                <a:lnTo>
                  <a:pt x="24" y="104"/>
                </a:lnTo>
                <a:lnTo>
                  <a:pt x="8" y="96"/>
                </a:lnTo>
                <a:lnTo>
                  <a:pt x="16" y="72"/>
                </a:lnTo>
                <a:lnTo>
                  <a:pt x="16" y="64"/>
                </a:lnTo>
                <a:lnTo>
                  <a:pt x="0" y="48"/>
                </a:lnTo>
                <a:lnTo>
                  <a:pt x="0" y="40"/>
                </a:lnTo>
                <a:lnTo>
                  <a:pt x="8" y="40"/>
                </a:lnTo>
                <a:lnTo>
                  <a:pt x="16" y="40"/>
                </a:lnTo>
                <a:lnTo>
                  <a:pt x="16" y="16"/>
                </a:lnTo>
                <a:lnTo>
                  <a:pt x="16" y="8"/>
                </a:lnTo>
                <a:close/>
              </a:path>
            </a:pathLst>
          </a:custGeom>
          <a:solidFill>
            <a:schemeClr val="tx2">
              <a:lumMod val="75000"/>
            </a:schemeClr>
          </a:solidFill>
          <a:ln w="9525">
            <a:solidFill>
              <a:schemeClr val="tx1"/>
            </a:solidFill>
            <a:round/>
            <a:headEnd/>
            <a:tailEnd/>
          </a:ln>
        </p:spPr>
        <p:txBody>
          <a:bodyPr/>
          <a:lstStyle/>
          <a:p>
            <a:endParaRPr lang="en-US"/>
          </a:p>
        </p:txBody>
      </p:sp>
      <p:sp>
        <p:nvSpPr>
          <p:cNvPr id="29" name="Freeform 26"/>
          <p:cNvSpPr>
            <a:spLocks/>
          </p:cNvSpPr>
          <p:nvPr/>
        </p:nvSpPr>
        <p:spPr bwMode="auto">
          <a:xfrm>
            <a:off x="2920144" y="5467444"/>
            <a:ext cx="12902" cy="12902"/>
          </a:xfrm>
          <a:custGeom>
            <a:avLst/>
            <a:gdLst>
              <a:gd name="T0" fmla="*/ 2147483647 w 8"/>
              <a:gd name="T1" fmla="*/ 0 h 8"/>
              <a:gd name="T2" fmla="*/ 2147483647 w 8"/>
              <a:gd name="T3" fmla="*/ 0 h 8"/>
              <a:gd name="T4" fmla="*/ 2147483647 w 8"/>
              <a:gd name="T5" fmla="*/ 0 h 8"/>
              <a:gd name="T6" fmla="*/ 2147483647 w 8"/>
              <a:gd name="T7" fmla="*/ 2147483647 h 8"/>
              <a:gd name="T8" fmla="*/ 2147483647 w 8"/>
              <a:gd name="T9" fmla="*/ 2147483647 h 8"/>
              <a:gd name="T10" fmla="*/ 2147483647 w 8"/>
              <a:gd name="T11" fmla="*/ 2147483647 h 8"/>
              <a:gd name="T12" fmla="*/ 2147483647 w 8"/>
              <a:gd name="T13" fmla="*/ 2147483647 h 8"/>
              <a:gd name="T14" fmla="*/ 0 w 8"/>
              <a:gd name="T15" fmla="*/ 2147483647 h 8"/>
              <a:gd name="T16" fmla="*/ 0 w 8"/>
              <a:gd name="T17" fmla="*/ 2147483647 h 8"/>
              <a:gd name="T18" fmla="*/ 0 w 8"/>
              <a:gd name="T19" fmla="*/ 2147483647 h 8"/>
              <a:gd name="T20" fmla="*/ 0 w 8"/>
              <a:gd name="T21" fmla="*/ 2147483647 h 8"/>
              <a:gd name="T22" fmla="*/ 0 w 8"/>
              <a:gd name="T23" fmla="*/ 2147483647 h 8"/>
              <a:gd name="T24" fmla="*/ 0 w 8"/>
              <a:gd name="T25" fmla="*/ 2147483647 h 8"/>
              <a:gd name="T26" fmla="*/ 0 w 8"/>
              <a:gd name="T27" fmla="*/ 2147483647 h 8"/>
              <a:gd name="T28" fmla="*/ 0 w 8"/>
              <a:gd name="T29" fmla="*/ 2147483647 h 8"/>
              <a:gd name="T30" fmla="*/ 0 w 8"/>
              <a:gd name="T31" fmla="*/ 0 h 8"/>
              <a:gd name="T32" fmla="*/ 0 w 8"/>
              <a:gd name="T33" fmla="*/ 0 h 8"/>
              <a:gd name="T34" fmla="*/ 0 w 8"/>
              <a:gd name="T35" fmla="*/ 0 h 8"/>
              <a:gd name="T36" fmla="*/ 0 w 8"/>
              <a:gd name="T37" fmla="*/ 0 h 8"/>
              <a:gd name="T38" fmla="*/ 2147483647 w 8"/>
              <a:gd name="T39" fmla="*/ 0 h 8"/>
              <a:gd name="T40" fmla="*/ 2147483647 w 8"/>
              <a:gd name="T41" fmla="*/ 0 h 8"/>
              <a:gd name="T42" fmla="*/ 2147483647 w 8"/>
              <a:gd name="T43" fmla="*/ 0 h 8"/>
              <a:gd name="T44" fmla="*/ 2147483647 w 8"/>
              <a:gd name="T45" fmla="*/ 2147483647 h 8"/>
              <a:gd name="T46" fmla="*/ 2147483647 w 8"/>
              <a:gd name="T47" fmla="*/ 2147483647 h 8"/>
              <a:gd name="T48" fmla="*/ 0 w 8"/>
              <a:gd name="T49" fmla="*/ 2147483647 h 8"/>
              <a:gd name="T50" fmla="*/ 0 w 8"/>
              <a:gd name="T51" fmla="*/ 2147483647 h 8"/>
              <a:gd name="T52" fmla="*/ 0 w 8"/>
              <a:gd name="T53" fmla="*/ 2147483647 h 8"/>
              <a:gd name="T54" fmla="*/ 0 w 8"/>
              <a:gd name="T55" fmla="*/ 2147483647 h 8"/>
              <a:gd name="T56" fmla="*/ 0 w 8"/>
              <a:gd name="T57" fmla="*/ 0 h 8"/>
              <a:gd name="T58" fmla="*/ 0 w 8"/>
              <a:gd name="T59" fmla="*/ 0 h 8"/>
              <a:gd name="T60" fmla="*/ 2147483647 w 8"/>
              <a:gd name="T61" fmla="*/ 0 h 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
              <a:gd name="T94" fmla="*/ 0 h 8"/>
              <a:gd name="T95" fmla="*/ 8 w 8"/>
              <a:gd name="T96" fmla="*/ 8 h 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 h="8">
                <a:moveTo>
                  <a:pt x="8" y="0"/>
                </a:moveTo>
                <a:lnTo>
                  <a:pt x="8" y="0"/>
                </a:lnTo>
                <a:lnTo>
                  <a:pt x="8" y="8"/>
                </a:lnTo>
                <a:lnTo>
                  <a:pt x="0" y="8"/>
                </a:lnTo>
                <a:lnTo>
                  <a:pt x="0" y="0"/>
                </a:lnTo>
                <a:lnTo>
                  <a:pt x="8" y="0"/>
                </a:lnTo>
                <a:lnTo>
                  <a:pt x="8" y="8"/>
                </a:lnTo>
                <a:lnTo>
                  <a:pt x="0" y="8"/>
                </a:lnTo>
                <a:lnTo>
                  <a:pt x="0" y="0"/>
                </a:lnTo>
                <a:lnTo>
                  <a:pt x="8" y="0"/>
                </a:lnTo>
                <a:close/>
              </a:path>
            </a:pathLst>
          </a:custGeom>
          <a:solidFill>
            <a:srgbClr val="993366"/>
          </a:solidFill>
          <a:ln w="9525">
            <a:solidFill>
              <a:schemeClr val="tx1"/>
            </a:solidFill>
            <a:round/>
            <a:headEnd/>
            <a:tailEnd/>
          </a:ln>
        </p:spPr>
        <p:txBody>
          <a:bodyPr/>
          <a:lstStyle/>
          <a:p>
            <a:endParaRPr lang="en-US"/>
          </a:p>
        </p:txBody>
      </p:sp>
      <p:sp>
        <p:nvSpPr>
          <p:cNvPr id="30" name="Oval 27"/>
          <p:cNvSpPr>
            <a:spLocks noChangeArrowheads="1"/>
          </p:cNvSpPr>
          <p:nvPr/>
        </p:nvSpPr>
        <p:spPr bwMode="auto">
          <a:xfrm>
            <a:off x="2958849" y="5507583"/>
            <a:ext cx="27237" cy="25803"/>
          </a:xfrm>
          <a:prstGeom prst="ellipse">
            <a:avLst/>
          </a:prstGeom>
          <a:solidFill>
            <a:srgbClr val="993366"/>
          </a:solidFill>
          <a:ln w="9525">
            <a:solidFill>
              <a:schemeClr val="tx1"/>
            </a:solidFill>
            <a:round/>
            <a:headEnd/>
            <a:tailEnd/>
          </a:ln>
        </p:spPr>
        <p:txBody>
          <a:bodyPr/>
          <a:lstStyle/>
          <a:p>
            <a:endParaRPr lang="en-US"/>
          </a:p>
        </p:txBody>
      </p:sp>
      <p:sp>
        <p:nvSpPr>
          <p:cNvPr id="31" name="Oval 28"/>
          <p:cNvSpPr>
            <a:spLocks noChangeArrowheads="1"/>
          </p:cNvSpPr>
          <p:nvPr/>
        </p:nvSpPr>
        <p:spPr bwMode="auto">
          <a:xfrm>
            <a:off x="2535958" y="5335559"/>
            <a:ext cx="40139" cy="25803"/>
          </a:xfrm>
          <a:prstGeom prst="ellipse">
            <a:avLst/>
          </a:prstGeom>
          <a:solidFill>
            <a:schemeClr val="tx2">
              <a:lumMod val="75000"/>
            </a:schemeClr>
          </a:solidFill>
          <a:ln w="9525">
            <a:solidFill>
              <a:schemeClr val="tx1"/>
            </a:solidFill>
            <a:round/>
            <a:headEnd/>
            <a:tailEnd/>
          </a:ln>
        </p:spPr>
        <p:txBody>
          <a:bodyPr/>
          <a:lstStyle/>
          <a:p>
            <a:endParaRPr lang="en-US"/>
          </a:p>
        </p:txBody>
      </p:sp>
      <p:sp>
        <p:nvSpPr>
          <p:cNvPr id="32" name="Freeform 29"/>
          <p:cNvSpPr>
            <a:spLocks/>
          </p:cNvSpPr>
          <p:nvPr/>
        </p:nvSpPr>
        <p:spPr bwMode="auto">
          <a:xfrm>
            <a:off x="5722699" y="4623094"/>
            <a:ext cx="1202734" cy="926062"/>
          </a:xfrm>
          <a:custGeom>
            <a:avLst/>
            <a:gdLst>
              <a:gd name="T0" fmla="*/ 2147483647 w 728"/>
              <a:gd name="T1" fmla="*/ 2147483647 h 560"/>
              <a:gd name="T2" fmla="*/ 2147483647 w 728"/>
              <a:gd name="T3" fmla="*/ 2147483647 h 560"/>
              <a:gd name="T4" fmla="*/ 2147483647 w 728"/>
              <a:gd name="T5" fmla="*/ 2147483647 h 560"/>
              <a:gd name="T6" fmla="*/ 2147483647 w 728"/>
              <a:gd name="T7" fmla="*/ 2147483647 h 560"/>
              <a:gd name="T8" fmla="*/ 2147483647 w 728"/>
              <a:gd name="T9" fmla="*/ 2147483647 h 560"/>
              <a:gd name="T10" fmla="*/ 2147483647 w 728"/>
              <a:gd name="T11" fmla="*/ 2147483647 h 560"/>
              <a:gd name="T12" fmla="*/ 2147483647 w 728"/>
              <a:gd name="T13" fmla="*/ 2147483647 h 560"/>
              <a:gd name="T14" fmla="*/ 2147483647 w 728"/>
              <a:gd name="T15" fmla="*/ 2147483647 h 560"/>
              <a:gd name="T16" fmla="*/ 2147483647 w 728"/>
              <a:gd name="T17" fmla="*/ 2147483647 h 560"/>
              <a:gd name="T18" fmla="*/ 2147483647 w 728"/>
              <a:gd name="T19" fmla="*/ 2147483647 h 560"/>
              <a:gd name="T20" fmla="*/ 2147483647 w 728"/>
              <a:gd name="T21" fmla="*/ 2147483647 h 560"/>
              <a:gd name="T22" fmla="*/ 2147483647 w 728"/>
              <a:gd name="T23" fmla="*/ 2147483647 h 560"/>
              <a:gd name="T24" fmla="*/ 2147483647 w 728"/>
              <a:gd name="T25" fmla="*/ 2147483647 h 560"/>
              <a:gd name="T26" fmla="*/ 2147483647 w 728"/>
              <a:gd name="T27" fmla="*/ 2147483647 h 560"/>
              <a:gd name="T28" fmla="*/ 2147483647 w 728"/>
              <a:gd name="T29" fmla="*/ 2147483647 h 560"/>
              <a:gd name="T30" fmla="*/ 2147483647 w 728"/>
              <a:gd name="T31" fmla="*/ 2147483647 h 560"/>
              <a:gd name="T32" fmla="*/ 2147483647 w 728"/>
              <a:gd name="T33" fmla="*/ 2147483647 h 560"/>
              <a:gd name="T34" fmla="*/ 2147483647 w 728"/>
              <a:gd name="T35" fmla="*/ 2147483647 h 560"/>
              <a:gd name="T36" fmla="*/ 2147483647 w 728"/>
              <a:gd name="T37" fmla="*/ 2147483647 h 560"/>
              <a:gd name="T38" fmla="*/ 2147483647 w 728"/>
              <a:gd name="T39" fmla="*/ 2147483647 h 560"/>
              <a:gd name="T40" fmla="*/ 2147483647 w 728"/>
              <a:gd name="T41" fmla="*/ 2147483647 h 560"/>
              <a:gd name="T42" fmla="*/ 2147483647 w 728"/>
              <a:gd name="T43" fmla="*/ 2147483647 h 560"/>
              <a:gd name="T44" fmla="*/ 2147483647 w 728"/>
              <a:gd name="T45" fmla="*/ 2147483647 h 560"/>
              <a:gd name="T46" fmla="*/ 2147483647 w 728"/>
              <a:gd name="T47" fmla="*/ 2147483647 h 560"/>
              <a:gd name="T48" fmla="*/ 2147483647 w 728"/>
              <a:gd name="T49" fmla="*/ 2147483647 h 560"/>
              <a:gd name="T50" fmla="*/ 2147483647 w 728"/>
              <a:gd name="T51" fmla="*/ 2147483647 h 560"/>
              <a:gd name="T52" fmla="*/ 2147483647 w 728"/>
              <a:gd name="T53" fmla="*/ 2147483647 h 560"/>
              <a:gd name="T54" fmla="*/ 2147483647 w 728"/>
              <a:gd name="T55" fmla="*/ 2147483647 h 560"/>
              <a:gd name="T56" fmla="*/ 2147483647 w 728"/>
              <a:gd name="T57" fmla="*/ 2147483647 h 560"/>
              <a:gd name="T58" fmla="*/ 2147483647 w 728"/>
              <a:gd name="T59" fmla="*/ 2147483647 h 560"/>
              <a:gd name="T60" fmla="*/ 2147483647 w 728"/>
              <a:gd name="T61" fmla="*/ 2147483647 h 560"/>
              <a:gd name="T62" fmla="*/ 2147483647 w 728"/>
              <a:gd name="T63" fmla="*/ 2147483647 h 560"/>
              <a:gd name="T64" fmla="*/ 2147483647 w 728"/>
              <a:gd name="T65" fmla="*/ 2147483647 h 560"/>
              <a:gd name="T66" fmla="*/ 2147483647 w 728"/>
              <a:gd name="T67" fmla="*/ 2147483647 h 560"/>
              <a:gd name="T68" fmla="*/ 2147483647 w 728"/>
              <a:gd name="T69" fmla="*/ 2147483647 h 560"/>
              <a:gd name="T70" fmla="*/ 2147483647 w 728"/>
              <a:gd name="T71" fmla="*/ 2147483647 h 560"/>
              <a:gd name="T72" fmla="*/ 2147483647 w 728"/>
              <a:gd name="T73" fmla="*/ 2147483647 h 560"/>
              <a:gd name="T74" fmla="*/ 2147483647 w 728"/>
              <a:gd name="T75" fmla="*/ 2147483647 h 560"/>
              <a:gd name="T76" fmla="*/ 2147483647 w 728"/>
              <a:gd name="T77" fmla="*/ 2147483647 h 560"/>
              <a:gd name="T78" fmla="*/ 2147483647 w 728"/>
              <a:gd name="T79" fmla="*/ 2147483647 h 560"/>
              <a:gd name="T80" fmla="*/ 2147483647 w 728"/>
              <a:gd name="T81" fmla="*/ 2147483647 h 560"/>
              <a:gd name="T82" fmla="*/ 2147483647 w 728"/>
              <a:gd name="T83" fmla="*/ 2147483647 h 560"/>
              <a:gd name="T84" fmla="*/ 2147483647 w 728"/>
              <a:gd name="T85" fmla="*/ 2147483647 h 560"/>
              <a:gd name="T86" fmla="*/ 2147483647 w 728"/>
              <a:gd name="T87" fmla="*/ 2147483647 h 560"/>
              <a:gd name="T88" fmla="*/ 2147483647 w 728"/>
              <a:gd name="T89" fmla="*/ 2147483647 h 560"/>
              <a:gd name="T90" fmla="*/ 2147483647 w 728"/>
              <a:gd name="T91" fmla="*/ 2147483647 h 560"/>
              <a:gd name="T92" fmla="*/ 2147483647 w 728"/>
              <a:gd name="T93" fmla="*/ 2147483647 h 560"/>
              <a:gd name="T94" fmla="*/ 2147483647 w 728"/>
              <a:gd name="T95" fmla="*/ 2147483647 h 560"/>
              <a:gd name="T96" fmla="*/ 2147483647 w 728"/>
              <a:gd name="T97" fmla="*/ 2147483647 h 560"/>
              <a:gd name="T98" fmla="*/ 2147483647 w 728"/>
              <a:gd name="T99" fmla="*/ 2147483647 h 560"/>
              <a:gd name="T100" fmla="*/ 2147483647 w 728"/>
              <a:gd name="T101" fmla="*/ 2147483647 h 560"/>
              <a:gd name="T102" fmla="*/ 2147483647 w 728"/>
              <a:gd name="T103" fmla="*/ 2147483647 h 560"/>
              <a:gd name="T104" fmla="*/ 2147483647 w 728"/>
              <a:gd name="T105" fmla="*/ 2147483647 h 560"/>
              <a:gd name="T106" fmla="*/ 2147483647 w 728"/>
              <a:gd name="T107" fmla="*/ 2147483647 h 560"/>
              <a:gd name="T108" fmla="*/ 2147483647 w 728"/>
              <a:gd name="T109" fmla="*/ 2147483647 h 560"/>
              <a:gd name="T110" fmla="*/ 2147483647 w 728"/>
              <a:gd name="T111" fmla="*/ 2147483647 h 560"/>
              <a:gd name="T112" fmla="*/ 2147483647 w 728"/>
              <a:gd name="T113" fmla="*/ 0 h 560"/>
              <a:gd name="T114" fmla="*/ 2147483647 w 728"/>
              <a:gd name="T115" fmla="*/ 2147483647 h 5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28"/>
              <a:gd name="T175" fmla="*/ 0 h 560"/>
              <a:gd name="T176" fmla="*/ 728 w 728"/>
              <a:gd name="T177" fmla="*/ 560 h 5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28" h="560">
                <a:moveTo>
                  <a:pt x="528" y="32"/>
                </a:moveTo>
                <a:lnTo>
                  <a:pt x="528" y="32"/>
                </a:lnTo>
                <a:lnTo>
                  <a:pt x="536" y="32"/>
                </a:lnTo>
                <a:lnTo>
                  <a:pt x="536" y="40"/>
                </a:lnTo>
                <a:lnTo>
                  <a:pt x="528" y="40"/>
                </a:lnTo>
                <a:lnTo>
                  <a:pt x="520" y="40"/>
                </a:lnTo>
                <a:lnTo>
                  <a:pt x="520" y="56"/>
                </a:lnTo>
                <a:lnTo>
                  <a:pt x="520" y="64"/>
                </a:lnTo>
                <a:lnTo>
                  <a:pt x="520" y="56"/>
                </a:lnTo>
                <a:lnTo>
                  <a:pt x="520" y="48"/>
                </a:lnTo>
                <a:lnTo>
                  <a:pt x="528" y="40"/>
                </a:lnTo>
                <a:lnTo>
                  <a:pt x="536" y="40"/>
                </a:lnTo>
                <a:lnTo>
                  <a:pt x="552" y="80"/>
                </a:lnTo>
                <a:lnTo>
                  <a:pt x="552" y="96"/>
                </a:lnTo>
                <a:lnTo>
                  <a:pt x="560" y="112"/>
                </a:lnTo>
                <a:lnTo>
                  <a:pt x="568" y="104"/>
                </a:lnTo>
                <a:lnTo>
                  <a:pt x="576" y="112"/>
                </a:lnTo>
                <a:lnTo>
                  <a:pt x="584" y="136"/>
                </a:lnTo>
                <a:lnTo>
                  <a:pt x="592" y="144"/>
                </a:lnTo>
                <a:lnTo>
                  <a:pt x="600" y="160"/>
                </a:lnTo>
                <a:lnTo>
                  <a:pt x="600" y="168"/>
                </a:lnTo>
                <a:lnTo>
                  <a:pt x="584" y="144"/>
                </a:lnTo>
                <a:lnTo>
                  <a:pt x="600" y="168"/>
                </a:lnTo>
                <a:lnTo>
                  <a:pt x="608" y="176"/>
                </a:lnTo>
                <a:lnTo>
                  <a:pt x="616" y="192"/>
                </a:lnTo>
                <a:lnTo>
                  <a:pt x="624" y="224"/>
                </a:lnTo>
                <a:lnTo>
                  <a:pt x="664" y="296"/>
                </a:lnTo>
                <a:lnTo>
                  <a:pt x="688" y="328"/>
                </a:lnTo>
                <a:lnTo>
                  <a:pt x="696" y="344"/>
                </a:lnTo>
                <a:lnTo>
                  <a:pt x="704" y="352"/>
                </a:lnTo>
                <a:lnTo>
                  <a:pt x="704" y="360"/>
                </a:lnTo>
                <a:lnTo>
                  <a:pt x="704" y="368"/>
                </a:lnTo>
                <a:lnTo>
                  <a:pt x="720" y="376"/>
                </a:lnTo>
                <a:lnTo>
                  <a:pt x="712" y="376"/>
                </a:lnTo>
                <a:lnTo>
                  <a:pt x="720" y="384"/>
                </a:lnTo>
                <a:lnTo>
                  <a:pt x="720" y="408"/>
                </a:lnTo>
                <a:lnTo>
                  <a:pt x="728" y="448"/>
                </a:lnTo>
                <a:lnTo>
                  <a:pt x="720" y="472"/>
                </a:lnTo>
                <a:lnTo>
                  <a:pt x="720" y="480"/>
                </a:lnTo>
                <a:lnTo>
                  <a:pt x="712" y="496"/>
                </a:lnTo>
                <a:lnTo>
                  <a:pt x="712" y="512"/>
                </a:lnTo>
                <a:lnTo>
                  <a:pt x="712" y="520"/>
                </a:lnTo>
                <a:lnTo>
                  <a:pt x="712" y="544"/>
                </a:lnTo>
                <a:lnTo>
                  <a:pt x="704" y="544"/>
                </a:lnTo>
                <a:lnTo>
                  <a:pt x="696" y="544"/>
                </a:lnTo>
                <a:lnTo>
                  <a:pt x="688" y="552"/>
                </a:lnTo>
                <a:lnTo>
                  <a:pt x="672" y="552"/>
                </a:lnTo>
                <a:lnTo>
                  <a:pt x="664" y="560"/>
                </a:lnTo>
                <a:lnTo>
                  <a:pt x="648" y="560"/>
                </a:lnTo>
                <a:lnTo>
                  <a:pt x="640" y="544"/>
                </a:lnTo>
                <a:lnTo>
                  <a:pt x="648" y="544"/>
                </a:lnTo>
                <a:lnTo>
                  <a:pt x="656" y="552"/>
                </a:lnTo>
                <a:lnTo>
                  <a:pt x="664" y="544"/>
                </a:lnTo>
                <a:lnTo>
                  <a:pt x="656" y="536"/>
                </a:lnTo>
                <a:lnTo>
                  <a:pt x="664" y="528"/>
                </a:lnTo>
                <a:lnTo>
                  <a:pt x="656" y="512"/>
                </a:lnTo>
                <a:lnTo>
                  <a:pt x="648" y="520"/>
                </a:lnTo>
                <a:lnTo>
                  <a:pt x="656" y="528"/>
                </a:lnTo>
                <a:lnTo>
                  <a:pt x="648" y="536"/>
                </a:lnTo>
                <a:lnTo>
                  <a:pt x="640" y="536"/>
                </a:lnTo>
                <a:lnTo>
                  <a:pt x="624" y="504"/>
                </a:lnTo>
                <a:lnTo>
                  <a:pt x="600" y="488"/>
                </a:lnTo>
                <a:lnTo>
                  <a:pt x="584" y="488"/>
                </a:lnTo>
                <a:lnTo>
                  <a:pt x="576" y="488"/>
                </a:lnTo>
                <a:lnTo>
                  <a:pt x="568" y="480"/>
                </a:lnTo>
                <a:lnTo>
                  <a:pt x="568" y="448"/>
                </a:lnTo>
                <a:lnTo>
                  <a:pt x="552" y="440"/>
                </a:lnTo>
                <a:lnTo>
                  <a:pt x="544" y="432"/>
                </a:lnTo>
                <a:lnTo>
                  <a:pt x="536" y="424"/>
                </a:lnTo>
                <a:lnTo>
                  <a:pt x="536" y="408"/>
                </a:lnTo>
                <a:lnTo>
                  <a:pt x="528" y="400"/>
                </a:lnTo>
                <a:lnTo>
                  <a:pt x="536" y="384"/>
                </a:lnTo>
                <a:lnTo>
                  <a:pt x="528" y="392"/>
                </a:lnTo>
                <a:lnTo>
                  <a:pt x="512" y="384"/>
                </a:lnTo>
                <a:lnTo>
                  <a:pt x="528" y="400"/>
                </a:lnTo>
                <a:lnTo>
                  <a:pt x="528" y="408"/>
                </a:lnTo>
                <a:lnTo>
                  <a:pt x="520" y="408"/>
                </a:lnTo>
                <a:lnTo>
                  <a:pt x="504" y="392"/>
                </a:lnTo>
                <a:lnTo>
                  <a:pt x="496" y="384"/>
                </a:lnTo>
                <a:lnTo>
                  <a:pt x="496" y="376"/>
                </a:lnTo>
                <a:lnTo>
                  <a:pt x="472" y="344"/>
                </a:lnTo>
                <a:lnTo>
                  <a:pt x="480" y="344"/>
                </a:lnTo>
                <a:lnTo>
                  <a:pt x="480" y="328"/>
                </a:lnTo>
                <a:lnTo>
                  <a:pt x="480" y="312"/>
                </a:lnTo>
                <a:lnTo>
                  <a:pt x="472" y="296"/>
                </a:lnTo>
                <a:lnTo>
                  <a:pt x="464" y="312"/>
                </a:lnTo>
                <a:lnTo>
                  <a:pt x="464" y="320"/>
                </a:lnTo>
                <a:lnTo>
                  <a:pt x="464" y="328"/>
                </a:lnTo>
                <a:lnTo>
                  <a:pt x="448" y="312"/>
                </a:lnTo>
                <a:lnTo>
                  <a:pt x="456" y="304"/>
                </a:lnTo>
                <a:lnTo>
                  <a:pt x="456" y="288"/>
                </a:lnTo>
                <a:lnTo>
                  <a:pt x="448" y="272"/>
                </a:lnTo>
                <a:lnTo>
                  <a:pt x="456" y="264"/>
                </a:lnTo>
                <a:lnTo>
                  <a:pt x="456" y="224"/>
                </a:lnTo>
                <a:lnTo>
                  <a:pt x="456" y="216"/>
                </a:lnTo>
                <a:lnTo>
                  <a:pt x="448" y="200"/>
                </a:lnTo>
                <a:lnTo>
                  <a:pt x="440" y="184"/>
                </a:lnTo>
                <a:lnTo>
                  <a:pt x="432" y="184"/>
                </a:lnTo>
                <a:lnTo>
                  <a:pt x="416" y="184"/>
                </a:lnTo>
                <a:lnTo>
                  <a:pt x="408" y="184"/>
                </a:lnTo>
                <a:lnTo>
                  <a:pt x="408" y="176"/>
                </a:lnTo>
                <a:lnTo>
                  <a:pt x="416" y="176"/>
                </a:lnTo>
                <a:lnTo>
                  <a:pt x="408" y="168"/>
                </a:lnTo>
                <a:lnTo>
                  <a:pt x="392" y="160"/>
                </a:lnTo>
                <a:lnTo>
                  <a:pt x="376" y="152"/>
                </a:lnTo>
                <a:lnTo>
                  <a:pt x="376" y="144"/>
                </a:lnTo>
                <a:lnTo>
                  <a:pt x="360" y="128"/>
                </a:lnTo>
                <a:lnTo>
                  <a:pt x="352" y="112"/>
                </a:lnTo>
                <a:lnTo>
                  <a:pt x="328" y="104"/>
                </a:lnTo>
                <a:lnTo>
                  <a:pt x="312" y="104"/>
                </a:lnTo>
                <a:lnTo>
                  <a:pt x="296" y="104"/>
                </a:lnTo>
                <a:lnTo>
                  <a:pt x="288" y="112"/>
                </a:lnTo>
                <a:lnTo>
                  <a:pt x="288" y="120"/>
                </a:lnTo>
                <a:lnTo>
                  <a:pt x="272" y="120"/>
                </a:lnTo>
                <a:lnTo>
                  <a:pt x="264" y="136"/>
                </a:lnTo>
                <a:lnTo>
                  <a:pt x="256" y="144"/>
                </a:lnTo>
                <a:lnTo>
                  <a:pt x="248" y="144"/>
                </a:lnTo>
                <a:lnTo>
                  <a:pt x="248" y="136"/>
                </a:lnTo>
                <a:lnTo>
                  <a:pt x="240" y="152"/>
                </a:lnTo>
                <a:lnTo>
                  <a:pt x="232" y="152"/>
                </a:lnTo>
                <a:lnTo>
                  <a:pt x="224" y="152"/>
                </a:lnTo>
                <a:lnTo>
                  <a:pt x="208" y="160"/>
                </a:lnTo>
                <a:lnTo>
                  <a:pt x="200" y="152"/>
                </a:lnTo>
                <a:lnTo>
                  <a:pt x="208" y="152"/>
                </a:lnTo>
                <a:lnTo>
                  <a:pt x="208" y="144"/>
                </a:lnTo>
                <a:lnTo>
                  <a:pt x="200" y="136"/>
                </a:lnTo>
                <a:lnTo>
                  <a:pt x="176" y="120"/>
                </a:lnTo>
                <a:lnTo>
                  <a:pt x="192" y="120"/>
                </a:lnTo>
                <a:lnTo>
                  <a:pt x="184" y="112"/>
                </a:lnTo>
                <a:lnTo>
                  <a:pt x="176" y="112"/>
                </a:lnTo>
                <a:lnTo>
                  <a:pt x="184" y="96"/>
                </a:lnTo>
                <a:lnTo>
                  <a:pt x="168" y="96"/>
                </a:lnTo>
                <a:lnTo>
                  <a:pt x="168" y="112"/>
                </a:lnTo>
                <a:lnTo>
                  <a:pt x="152" y="104"/>
                </a:lnTo>
                <a:lnTo>
                  <a:pt x="120" y="96"/>
                </a:lnTo>
                <a:lnTo>
                  <a:pt x="104" y="96"/>
                </a:lnTo>
                <a:lnTo>
                  <a:pt x="112" y="96"/>
                </a:lnTo>
                <a:lnTo>
                  <a:pt x="128" y="96"/>
                </a:lnTo>
                <a:lnTo>
                  <a:pt x="136" y="88"/>
                </a:lnTo>
                <a:lnTo>
                  <a:pt x="120" y="88"/>
                </a:lnTo>
                <a:lnTo>
                  <a:pt x="88" y="88"/>
                </a:lnTo>
                <a:lnTo>
                  <a:pt x="80" y="96"/>
                </a:lnTo>
                <a:lnTo>
                  <a:pt x="64" y="96"/>
                </a:lnTo>
                <a:lnTo>
                  <a:pt x="56" y="104"/>
                </a:lnTo>
                <a:lnTo>
                  <a:pt x="48" y="104"/>
                </a:lnTo>
                <a:lnTo>
                  <a:pt x="48" y="96"/>
                </a:lnTo>
                <a:lnTo>
                  <a:pt x="56" y="96"/>
                </a:lnTo>
                <a:lnTo>
                  <a:pt x="64" y="88"/>
                </a:lnTo>
                <a:lnTo>
                  <a:pt x="56" y="88"/>
                </a:lnTo>
                <a:lnTo>
                  <a:pt x="48" y="88"/>
                </a:lnTo>
                <a:lnTo>
                  <a:pt x="40" y="80"/>
                </a:lnTo>
                <a:lnTo>
                  <a:pt x="40" y="88"/>
                </a:lnTo>
                <a:lnTo>
                  <a:pt x="40" y="96"/>
                </a:lnTo>
                <a:lnTo>
                  <a:pt x="32" y="104"/>
                </a:lnTo>
                <a:lnTo>
                  <a:pt x="32" y="112"/>
                </a:lnTo>
                <a:lnTo>
                  <a:pt x="16" y="112"/>
                </a:lnTo>
                <a:lnTo>
                  <a:pt x="24" y="104"/>
                </a:lnTo>
                <a:lnTo>
                  <a:pt x="24" y="96"/>
                </a:lnTo>
                <a:lnTo>
                  <a:pt x="16" y="96"/>
                </a:lnTo>
                <a:lnTo>
                  <a:pt x="24" y="96"/>
                </a:lnTo>
                <a:lnTo>
                  <a:pt x="16" y="88"/>
                </a:lnTo>
                <a:lnTo>
                  <a:pt x="24" y="88"/>
                </a:lnTo>
                <a:lnTo>
                  <a:pt x="24" y="72"/>
                </a:lnTo>
                <a:lnTo>
                  <a:pt x="8" y="64"/>
                </a:lnTo>
                <a:lnTo>
                  <a:pt x="0" y="64"/>
                </a:lnTo>
                <a:lnTo>
                  <a:pt x="0" y="48"/>
                </a:lnTo>
                <a:lnTo>
                  <a:pt x="224" y="24"/>
                </a:lnTo>
                <a:lnTo>
                  <a:pt x="240" y="48"/>
                </a:lnTo>
                <a:lnTo>
                  <a:pt x="464" y="32"/>
                </a:lnTo>
                <a:lnTo>
                  <a:pt x="472" y="48"/>
                </a:lnTo>
                <a:lnTo>
                  <a:pt x="488" y="48"/>
                </a:lnTo>
                <a:lnTo>
                  <a:pt x="488" y="40"/>
                </a:lnTo>
                <a:lnTo>
                  <a:pt x="480" y="32"/>
                </a:lnTo>
                <a:lnTo>
                  <a:pt x="480" y="24"/>
                </a:lnTo>
                <a:lnTo>
                  <a:pt x="480" y="8"/>
                </a:lnTo>
                <a:lnTo>
                  <a:pt x="488" y="0"/>
                </a:lnTo>
                <a:lnTo>
                  <a:pt x="496" y="8"/>
                </a:lnTo>
                <a:lnTo>
                  <a:pt x="512" y="8"/>
                </a:lnTo>
                <a:lnTo>
                  <a:pt x="520" y="8"/>
                </a:lnTo>
                <a:lnTo>
                  <a:pt x="528" y="8"/>
                </a:lnTo>
                <a:lnTo>
                  <a:pt x="528" y="16"/>
                </a:lnTo>
                <a:lnTo>
                  <a:pt x="528" y="32"/>
                </a:lnTo>
                <a:close/>
              </a:path>
            </a:pathLst>
          </a:custGeom>
          <a:solidFill>
            <a:schemeClr val="tx2">
              <a:lumMod val="75000"/>
            </a:schemeClr>
          </a:solidFill>
          <a:ln w="6350">
            <a:solidFill>
              <a:srgbClr val="000000"/>
            </a:solidFill>
            <a:round/>
            <a:headEnd/>
            <a:tailEnd/>
          </a:ln>
        </p:spPr>
        <p:txBody>
          <a:bodyPr/>
          <a:lstStyle/>
          <a:p>
            <a:endParaRPr lang="en-US">
              <a:solidFill>
                <a:schemeClr val="bg1"/>
              </a:solidFill>
            </a:endParaRPr>
          </a:p>
        </p:txBody>
      </p:sp>
      <p:sp>
        <p:nvSpPr>
          <p:cNvPr id="33" name="Freeform 30"/>
          <p:cNvSpPr>
            <a:spLocks/>
          </p:cNvSpPr>
          <p:nvPr/>
        </p:nvSpPr>
        <p:spPr bwMode="auto">
          <a:xfrm>
            <a:off x="1331790" y="1317369"/>
            <a:ext cx="871588" cy="647957"/>
          </a:xfrm>
          <a:custGeom>
            <a:avLst/>
            <a:gdLst>
              <a:gd name="T0" fmla="*/ 2147483647 w 528"/>
              <a:gd name="T1" fmla="*/ 2147483647 h 392"/>
              <a:gd name="T2" fmla="*/ 2147483647 w 528"/>
              <a:gd name="T3" fmla="*/ 2147483647 h 392"/>
              <a:gd name="T4" fmla="*/ 2147483647 w 528"/>
              <a:gd name="T5" fmla="*/ 2147483647 h 392"/>
              <a:gd name="T6" fmla="*/ 2147483647 w 528"/>
              <a:gd name="T7" fmla="*/ 2147483647 h 392"/>
              <a:gd name="T8" fmla="*/ 2147483647 w 528"/>
              <a:gd name="T9" fmla="*/ 2147483647 h 392"/>
              <a:gd name="T10" fmla="*/ 2147483647 w 528"/>
              <a:gd name="T11" fmla="*/ 2147483647 h 392"/>
              <a:gd name="T12" fmla="*/ 2147483647 w 528"/>
              <a:gd name="T13" fmla="*/ 2147483647 h 392"/>
              <a:gd name="T14" fmla="*/ 2147483647 w 528"/>
              <a:gd name="T15" fmla="*/ 2147483647 h 392"/>
              <a:gd name="T16" fmla="*/ 2147483647 w 528"/>
              <a:gd name="T17" fmla="*/ 2147483647 h 392"/>
              <a:gd name="T18" fmla="*/ 2147483647 w 528"/>
              <a:gd name="T19" fmla="*/ 2147483647 h 392"/>
              <a:gd name="T20" fmla="*/ 2147483647 w 528"/>
              <a:gd name="T21" fmla="*/ 2147483647 h 392"/>
              <a:gd name="T22" fmla="*/ 2147483647 w 528"/>
              <a:gd name="T23" fmla="*/ 2147483647 h 392"/>
              <a:gd name="T24" fmla="*/ 2147483647 w 528"/>
              <a:gd name="T25" fmla="*/ 2147483647 h 392"/>
              <a:gd name="T26" fmla="*/ 2147483647 w 528"/>
              <a:gd name="T27" fmla="*/ 2147483647 h 392"/>
              <a:gd name="T28" fmla="*/ 2147483647 w 528"/>
              <a:gd name="T29" fmla="*/ 2147483647 h 392"/>
              <a:gd name="T30" fmla="*/ 2147483647 w 528"/>
              <a:gd name="T31" fmla="*/ 2147483647 h 392"/>
              <a:gd name="T32" fmla="*/ 2147483647 w 528"/>
              <a:gd name="T33" fmla="*/ 2147483647 h 392"/>
              <a:gd name="T34" fmla="*/ 2147483647 w 528"/>
              <a:gd name="T35" fmla="*/ 2147483647 h 392"/>
              <a:gd name="T36" fmla="*/ 2147483647 w 528"/>
              <a:gd name="T37" fmla="*/ 2147483647 h 392"/>
              <a:gd name="T38" fmla="*/ 2147483647 w 528"/>
              <a:gd name="T39" fmla="*/ 2147483647 h 392"/>
              <a:gd name="T40" fmla="*/ 2147483647 w 528"/>
              <a:gd name="T41" fmla="*/ 2147483647 h 392"/>
              <a:gd name="T42" fmla="*/ 2147483647 w 528"/>
              <a:gd name="T43" fmla="*/ 2147483647 h 392"/>
              <a:gd name="T44" fmla="*/ 2147483647 w 528"/>
              <a:gd name="T45" fmla="*/ 2147483647 h 392"/>
              <a:gd name="T46" fmla="*/ 2147483647 w 528"/>
              <a:gd name="T47" fmla="*/ 2147483647 h 392"/>
              <a:gd name="T48" fmla="*/ 2147483647 w 528"/>
              <a:gd name="T49" fmla="*/ 2147483647 h 392"/>
              <a:gd name="T50" fmla="*/ 2147483647 w 528"/>
              <a:gd name="T51" fmla="*/ 2147483647 h 392"/>
              <a:gd name="T52" fmla="*/ 2147483647 w 528"/>
              <a:gd name="T53" fmla="*/ 2147483647 h 392"/>
              <a:gd name="T54" fmla="*/ 2147483647 w 528"/>
              <a:gd name="T55" fmla="*/ 2147483647 h 392"/>
              <a:gd name="T56" fmla="*/ 2147483647 w 528"/>
              <a:gd name="T57" fmla="*/ 2147483647 h 392"/>
              <a:gd name="T58" fmla="*/ 2147483647 w 528"/>
              <a:gd name="T59" fmla="*/ 0 h 392"/>
              <a:gd name="T60" fmla="*/ 2147483647 w 528"/>
              <a:gd name="T61" fmla="*/ 2147483647 h 392"/>
              <a:gd name="T62" fmla="*/ 2147483647 w 528"/>
              <a:gd name="T63" fmla="*/ 2147483647 h 392"/>
              <a:gd name="T64" fmla="*/ 2147483647 w 528"/>
              <a:gd name="T65" fmla="*/ 2147483647 h 392"/>
              <a:gd name="T66" fmla="*/ 2147483647 w 528"/>
              <a:gd name="T67" fmla="*/ 2147483647 h 392"/>
              <a:gd name="T68" fmla="*/ 2147483647 w 528"/>
              <a:gd name="T69" fmla="*/ 2147483647 h 392"/>
              <a:gd name="T70" fmla="*/ 2147483647 w 528"/>
              <a:gd name="T71" fmla="*/ 2147483647 h 392"/>
              <a:gd name="T72" fmla="*/ 2147483647 w 528"/>
              <a:gd name="T73" fmla="*/ 2147483647 h 392"/>
              <a:gd name="T74" fmla="*/ 2147483647 w 528"/>
              <a:gd name="T75" fmla="*/ 2147483647 h 392"/>
              <a:gd name="T76" fmla="*/ 2147483647 w 528"/>
              <a:gd name="T77" fmla="*/ 2147483647 h 392"/>
              <a:gd name="T78" fmla="*/ 2147483647 w 528"/>
              <a:gd name="T79" fmla="*/ 2147483647 h 392"/>
              <a:gd name="T80" fmla="*/ 2147483647 w 528"/>
              <a:gd name="T81" fmla="*/ 2147483647 h 392"/>
              <a:gd name="T82" fmla="*/ 2147483647 w 528"/>
              <a:gd name="T83" fmla="*/ 2147483647 h 392"/>
              <a:gd name="T84" fmla="*/ 0 w 528"/>
              <a:gd name="T85" fmla="*/ 2147483647 h 392"/>
              <a:gd name="T86" fmla="*/ 0 w 528"/>
              <a:gd name="T87" fmla="*/ 2147483647 h 392"/>
              <a:gd name="T88" fmla="*/ 2147483647 w 528"/>
              <a:gd name="T89" fmla="*/ 2147483647 h 392"/>
              <a:gd name="T90" fmla="*/ 2147483647 w 528"/>
              <a:gd name="T91" fmla="*/ 2147483647 h 392"/>
              <a:gd name="T92" fmla="*/ 2147483647 w 528"/>
              <a:gd name="T93" fmla="*/ 2147483647 h 392"/>
              <a:gd name="T94" fmla="*/ 2147483647 w 528"/>
              <a:gd name="T95" fmla="*/ 2147483647 h 392"/>
              <a:gd name="T96" fmla="*/ 2147483647 w 528"/>
              <a:gd name="T97" fmla="*/ 2147483647 h 392"/>
              <a:gd name="T98" fmla="*/ 2147483647 w 528"/>
              <a:gd name="T99" fmla="*/ 2147483647 h 392"/>
              <a:gd name="T100" fmla="*/ 2147483647 w 528"/>
              <a:gd name="T101" fmla="*/ 2147483647 h 392"/>
              <a:gd name="T102" fmla="*/ 2147483647 w 528"/>
              <a:gd name="T103" fmla="*/ 2147483647 h 392"/>
              <a:gd name="T104" fmla="*/ 2147483647 w 528"/>
              <a:gd name="T105" fmla="*/ 2147483647 h 392"/>
              <a:gd name="T106" fmla="*/ 2147483647 w 528"/>
              <a:gd name="T107" fmla="*/ 2147483647 h 3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8"/>
              <a:gd name="T163" fmla="*/ 0 h 392"/>
              <a:gd name="T164" fmla="*/ 528 w 528"/>
              <a:gd name="T165" fmla="*/ 392 h 39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8" h="392">
                <a:moveTo>
                  <a:pt x="16" y="32"/>
                </a:moveTo>
                <a:lnTo>
                  <a:pt x="16" y="24"/>
                </a:lnTo>
                <a:lnTo>
                  <a:pt x="24" y="32"/>
                </a:lnTo>
                <a:lnTo>
                  <a:pt x="56" y="56"/>
                </a:lnTo>
                <a:lnTo>
                  <a:pt x="72" y="64"/>
                </a:lnTo>
                <a:lnTo>
                  <a:pt x="80" y="64"/>
                </a:lnTo>
                <a:lnTo>
                  <a:pt x="88" y="72"/>
                </a:lnTo>
                <a:lnTo>
                  <a:pt x="96" y="72"/>
                </a:lnTo>
                <a:lnTo>
                  <a:pt x="112" y="80"/>
                </a:lnTo>
                <a:lnTo>
                  <a:pt x="112" y="88"/>
                </a:lnTo>
                <a:lnTo>
                  <a:pt x="120" y="88"/>
                </a:lnTo>
                <a:lnTo>
                  <a:pt x="120" y="96"/>
                </a:lnTo>
                <a:lnTo>
                  <a:pt x="128" y="96"/>
                </a:lnTo>
                <a:lnTo>
                  <a:pt x="128" y="88"/>
                </a:lnTo>
                <a:lnTo>
                  <a:pt x="128" y="80"/>
                </a:lnTo>
                <a:lnTo>
                  <a:pt x="136" y="80"/>
                </a:lnTo>
                <a:lnTo>
                  <a:pt x="136" y="96"/>
                </a:lnTo>
                <a:lnTo>
                  <a:pt x="136" y="104"/>
                </a:lnTo>
                <a:lnTo>
                  <a:pt x="136" y="112"/>
                </a:lnTo>
                <a:lnTo>
                  <a:pt x="120" y="128"/>
                </a:lnTo>
                <a:lnTo>
                  <a:pt x="120" y="120"/>
                </a:lnTo>
                <a:lnTo>
                  <a:pt x="128" y="112"/>
                </a:lnTo>
                <a:lnTo>
                  <a:pt x="104" y="136"/>
                </a:lnTo>
                <a:lnTo>
                  <a:pt x="88" y="144"/>
                </a:lnTo>
                <a:lnTo>
                  <a:pt x="88" y="152"/>
                </a:lnTo>
                <a:lnTo>
                  <a:pt x="96" y="160"/>
                </a:lnTo>
                <a:lnTo>
                  <a:pt x="104" y="152"/>
                </a:lnTo>
                <a:lnTo>
                  <a:pt x="96" y="144"/>
                </a:lnTo>
                <a:lnTo>
                  <a:pt x="120" y="128"/>
                </a:lnTo>
                <a:lnTo>
                  <a:pt x="144" y="112"/>
                </a:lnTo>
                <a:lnTo>
                  <a:pt x="144" y="120"/>
                </a:lnTo>
                <a:lnTo>
                  <a:pt x="144" y="128"/>
                </a:lnTo>
                <a:lnTo>
                  <a:pt x="136" y="128"/>
                </a:lnTo>
                <a:lnTo>
                  <a:pt x="128" y="136"/>
                </a:lnTo>
                <a:lnTo>
                  <a:pt x="128" y="144"/>
                </a:lnTo>
                <a:lnTo>
                  <a:pt x="136" y="144"/>
                </a:lnTo>
                <a:lnTo>
                  <a:pt x="128" y="168"/>
                </a:lnTo>
                <a:lnTo>
                  <a:pt x="120" y="176"/>
                </a:lnTo>
                <a:lnTo>
                  <a:pt x="120" y="168"/>
                </a:lnTo>
                <a:lnTo>
                  <a:pt x="128" y="160"/>
                </a:lnTo>
                <a:lnTo>
                  <a:pt x="112" y="168"/>
                </a:lnTo>
                <a:lnTo>
                  <a:pt x="112" y="176"/>
                </a:lnTo>
                <a:lnTo>
                  <a:pt x="112" y="168"/>
                </a:lnTo>
                <a:lnTo>
                  <a:pt x="112" y="160"/>
                </a:lnTo>
                <a:lnTo>
                  <a:pt x="104" y="160"/>
                </a:lnTo>
                <a:lnTo>
                  <a:pt x="88" y="168"/>
                </a:lnTo>
                <a:lnTo>
                  <a:pt x="88" y="176"/>
                </a:lnTo>
                <a:lnTo>
                  <a:pt x="96" y="176"/>
                </a:lnTo>
                <a:lnTo>
                  <a:pt x="104" y="176"/>
                </a:lnTo>
                <a:lnTo>
                  <a:pt x="104" y="184"/>
                </a:lnTo>
                <a:lnTo>
                  <a:pt x="112" y="184"/>
                </a:lnTo>
                <a:lnTo>
                  <a:pt x="120" y="176"/>
                </a:lnTo>
                <a:lnTo>
                  <a:pt x="128" y="176"/>
                </a:lnTo>
                <a:lnTo>
                  <a:pt x="136" y="176"/>
                </a:lnTo>
                <a:lnTo>
                  <a:pt x="144" y="168"/>
                </a:lnTo>
                <a:lnTo>
                  <a:pt x="144" y="152"/>
                </a:lnTo>
                <a:lnTo>
                  <a:pt x="152" y="144"/>
                </a:lnTo>
                <a:lnTo>
                  <a:pt x="144" y="136"/>
                </a:lnTo>
                <a:lnTo>
                  <a:pt x="152" y="120"/>
                </a:lnTo>
                <a:lnTo>
                  <a:pt x="168" y="104"/>
                </a:lnTo>
                <a:lnTo>
                  <a:pt x="160" y="80"/>
                </a:lnTo>
                <a:lnTo>
                  <a:pt x="160" y="88"/>
                </a:lnTo>
                <a:lnTo>
                  <a:pt x="160" y="96"/>
                </a:lnTo>
                <a:lnTo>
                  <a:pt x="152" y="88"/>
                </a:lnTo>
                <a:lnTo>
                  <a:pt x="152" y="80"/>
                </a:lnTo>
                <a:lnTo>
                  <a:pt x="160" y="80"/>
                </a:lnTo>
                <a:lnTo>
                  <a:pt x="168" y="80"/>
                </a:lnTo>
                <a:lnTo>
                  <a:pt x="160" y="64"/>
                </a:lnTo>
                <a:lnTo>
                  <a:pt x="160" y="56"/>
                </a:lnTo>
                <a:lnTo>
                  <a:pt x="152" y="56"/>
                </a:lnTo>
                <a:lnTo>
                  <a:pt x="152" y="48"/>
                </a:lnTo>
                <a:lnTo>
                  <a:pt x="160" y="40"/>
                </a:lnTo>
                <a:lnTo>
                  <a:pt x="160" y="48"/>
                </a:lnTo>
                <a:lnTo>
                  <a:pt x="160" y="56"/>
                </a:lnTo>
                <a:lnTo>
                  <a:pt x="168" y="56"/>
                </a:lnTo>
                <a:lnTo>
                  <a:pt x="160" y="48"/>
                </a:lnTo>
                <a:lnTo>
                  <a:pt x="168" y="48"/>
                </a:lnTo>
                <a:lnTo>
                  <a:pt x="168" y="40"/>
                </a:lnTo>
                <a:lnTo>
                  <a:pt x="168" y="32"/>
                </a:lnTo>
                <a:lnTo>
                  <a:pt x="168" y="24"/>
                </a:lnTo>
                <a:lnTo>
                  <a:pt x="160" y="24"/>
                </a:lnTo>
                <a:lnTo>
                  <a:pt x="160" y="0"/>
                </a:lnTo>
                <a:lnTo>
                  <a:pt x="184" y="8"/>
                </a:lnTo>
                <a:lnTo>
                  <a:pt x="264" y="32"/>
                </a:lnTo>
                <a:lnTo>
                  <a:pt x="456" y="80"/>
                </a:lnTo>
                <a:lnTo>
                  <a:pt x="528" y="96"/>
                </a:lnTo>
                <a:lnTo>
                  <a:pt x="480" y="344"/>
                </a:lnTo>
                <a:lnTo>
                  <a:pt x="472" y="352"/>
                </a:lnTo>
                <a:lnTo>
                  <a:pt x="480" y="368"/>
                </a:lnTo>
                <a:lnTo>
                  <a:pt x="480" y="376"/>
                </a:lnTo>
                <a:lnTo>
                  <a:pt x="472" y="384"/>
                </a:lnTo>
                <a:lnTo>
                  <a:pt x="472" y="392"/>
                </a:lnTo>
                <a:lnTo>
                  <a:pt x="336" y="360"/>
                </a:lnTo>
                <a:lnTo>
                  <a:pt x="320" y="360"/>
                </a:lnTo>
                <a:lnTo>
                  <a:pt x="296" y="360"/>
                </a:lnTo>
                <a:lnTo>
                  <a:pt x="288" y="360"/>
                </a:lnTo>
                <a:lnTo>
                  <a:pt x="288" y="352"/>
                </a:lnTo>
                <a:lnTo>
                  <a:pt x="280" y="360"/>
                </a:lnTo>
                <a:lnTo>
                  <a:pt x="256" y="360"/>
                </a:lnTo>
                <a:lnTo>
                  <a:pt x="240" y="368"/>
                </a:lnTo>
                <a:lnTo>
                  <a:pt x="216" y="368"/>
                </a:lnTo>
                <a:lnTo>
                  <a:pt x="216" y="360"/>
                </a:lnTo>
                <a:lnTo>
                  <a:pt x="208" y="360"/>
                </a:lnTo>
                <a:lnTo>
                  <a:pt x="200" y="360"/>
                </a:lnTo>
                <a:lnTo>
                  <a:pt x="192" y="360"/>
                </a:lnTo>
                <a:lnTo>
                  <a:pt x="184" y="360"/>
                </a:lnTo>
                <a:lnTo>
                  <a:pt x="176" y="360"/>
                </a:lnTo>
                <a:lnTo>
                  <a:pt x="168" y="352"/>
                </a:lnTo>
                <a:lnTo>
                  <a:pt x="152" y="336"/>
                </a:lnTo>
                <a:lnTo>
                  <a:pt x="136" y="336"/>
                </a:lnTo>
                <a:lnTo>
                  <a:pt x="128" y="344"/>
                </a:lnTo>
                <a:lnTo>
                  <a:pt x="112" y="344"/>
                </a:lnTo>
                <a:lnTo>
                  <a:pt x="88" y="344"/>
                </a:lnTo>
                <a:lnTo>
                  <a:pt x="80" y="336"/>
                </a:lnTo>
                <a:lnTo>
                  <a:pt x="72" y="328"/>
                </a:lnTo>
                <a:lnTo>
                  <a:pt x="64" y="320"/>
                </a:lnTo>
                <a:lnTo>
                  <a:pt x="64" y="312"/>
                </a:lnTo>
                <a:lnTo>
                  <a:pt x="72" y="304"/>
                </a:lnTo>
                <a:lnTo>
                  <a:pt x="72" y="288"/>
                </a:lnTo>
                <a:lnTo>
                  <a:pt x="64" y="272"/>
                </a:lnTo>
                <a:lnTo>
                  <a:pt x="48" y="264"/>
                </a:lnTo>
                <a:lnTo>
                  <a:pt x="40" y="264"/>
                </a:lnTo>
                <a:lnTo>
                  <a:pt x="40" y="248"/>
                </a:lnTo>
                <a:lnTo>
                  <a:pt x="32" y="248"/>
                </a:lnTo>
                <a:lnTo>
                  <a:pt x="24" y="248"/>
                </a:lnTo>
                <a:lnTo>
                  <a:pt x="16" y="248"/>
                </a:lnTo>
                <a:lnTo>
                  <a:pt x="16" y="240"/>
                </a:lnTo>
                <a:lnTo>
                  <a:pt x="16" y="248"/>
                </a:lnTo>
                <a:lnTo>
                  <a:pt x="8" y="240"/>
                </a:lnTo>
                <a:lnTo>
                  <a:pt x="0" y="240"/>
                </a:lnTo>
                <a:lnTo>
                  <a:pt x="0" y="232"/>
                </a:lnTo>
                <a:lnTo>
                  <a:pt x="0" y="224"/>
                </a:lnTo>
                <a:lnTo>
                  <a:pt x="8" y="208"/>
                </a:lnTo>
                <a:lnTo>
                  <a:pt x="8" y="224"/>
                </a:lnTo>
                <a:lnTo>
                  <a:pt x="8" y="232"/>
                </a:lnTo>
                <a:lnTo>
                  <a:pt x="8" y="224"/>
                </a:lnTo>
                <a:lnTo>
                  <a:pt x="16" y="216"/>
                </a:lnTo>
                <a:lnTo>
                  <a:pt x="16" y="208"/>
                </a:lnTo>
                <a:lnTo>
                  <a:pt x="16" y="200"/>
                </a:lnTo>
                <a:lnTo>
                  <a:pt x="24" y="200"/>
                </a:lnTo>
                <a:lnTo>
                  <a:pt x="24" y="192"/>
                </a:lnTo>
                <a:lnTo>
                  <a:pt x="16" y="200"/>
                </a:lnTo>
                <a:lnTo>
                  <a:pt x="8" y="200"/>
                </a:lnTo>
                <a:lnTo>
                  <a:pt x="8" y="176"/>
                </a:lnTo>
                <a:lnTo>
                  <a:pt x="16" y="176"/>
                </a:lnTo>
                <a:lnTo>
                  <a:pt x="16" y="184"/>
                </a:lnTo>
                <a:lnTo>
                  <a:pt x="16" y="176"/>
                </a:lnTo>
                <a:lnTo>
                  <a:pt x="32" y="176"/>
                </a:lnTo>
                <a:lnTo>
                  <a:pt x="24" y="168"/>
                </a:lnTo>
                <a:lnTo>
                  <a:pt x="16" y="168"/>
                </a:lnTo>
                <a:lnTo>
                  <a:pt x="8" y="168"/>
                </a:lnTo>
                <a:lnTo>
                  <a:pt x="8" y="160"/>
                </a:lnTo>
                <a:lnTo>
                  <a:pt x="16" y="160"/>
                </a:lnTo>
                <a:lnTo>
                  <a:pt x="16" y="144"/>
                </a:lnTo>
                <a:lnTo>
                  <a:pt x="16" y="136"/>
                </a:lnTo>
                <a:lnTo>
                  <a:pt x="16" y="88"/>
                </a:lnTo>
                <a:lnTo>
                  <a:pt x="16" y="80"/>
                </a:lnTo>
                <a:lnTo>
                  <a:pt x="8" y="64"/>
                </a:lnTo>
                <a:lnTo>
                  <a:pt x="8" y="48"/>
                </a:lnTo>
                <a:lnTo>
                  <a:pt x="8" y="40"/>
                </a:lnTo>
                <a:lnTo>
                  <a:pt x="16" y="32"/>
                </a:lnTo>
                <a:close/>
              </a:path>
            </a:pathLst>
          </a:custGeom>
          <a:solidFill>
            <a:schemeClr val="tx2">
              <a:lumMod val="75000"/>
            </a:schemeClr>
          </a:solidFill>
          <a:ln w="6350">
            <a:solidFill>
              <a:srgbClr val="000000"/>
            </a:solidFill>
            <a:round/>
            <a:headEnd/>
            <a:tailEnd/>
          </a:ln>
        </p:spPr>
        <p:txBody>
          <a:bodyPr/>
          <a:lstStyle/>
          <a:p>
            <a:r>
              <a:rPr lang="en-US" dirty="0" smtClean="0">
                <a:solidFill>
                  <a:schemeClr val="bg1"/>
                </a:solidFill>
              </a:rPr>
              <a:t> </a:t>
            </a:r>
            <a:endParaRPr lang="en-US" dirty="0">
              <a:solidFill>
                <a:schemeClr val="bg1"/>
              </a:solidFill>
            </a:endParaRPr>
          </a:p>
        </p:txBody>
      </p:sp>
      <p:sp>
        <p:nvSpPr>
          <p:cNvPr id="34" name="Freeform 31"/>
          <p:cNvSpPr>
            <a:spLocks/>
          </p:cNvSpPr>
          <p:nvPr/>
        </p:nvSpPr>
        <p:spPr bwMode="auto">
          <a:xfrm>
            <a:off x="1093824" y="1727359"/>
            <a:ext cx="1056513" cy="885923"/>
          </a:xfrm>
          <a:custGeom>
            <a:avLst/>
            <a:gdLst>
              <a:gd name="T0" fmla="*/ 2147483647 w 640"/>
              <a:gd name="T1" fmla="*/ 2147483647 h 536"/>
              <a:gd name="T2" fmla="*/ 2147483647 w 640"/>
              <a:gd name="T3" fmla="*/ 2147483647 h 536"/>
              <a:gd name="T4" fmla="*/ 2147483647 w 640"/>
              <a:gd name="T5" fmla="*/ 2147483647 h 536"/>
              <a:gd name="T6" fmla="*/ 2147483647 w 640"/>
              <a:gd name="T7" fmla="*/ 2147483647 h 536"/>
              <a:gd name="T8" fmla="*/ 2147483647 w 640"/>
              <a:gd name="T9" fmla="*/ 0 h 536"/>
              <a:gd name="T10" fmla="*/ 2147483647 w 640"/>
              <a:gd name="T11" fmla="*/ 2147483647 h 536"/>
              <a:gd name="T12" fmla="*/ 2147483647 w 640"/>
              <a:gd name="T13" fmla="*/ 0 h 536"/>
              <a:gd name="T14" fmla="*/ 2147483647 w 640"/>
              <a:gd name="T15" fmla="*/ 0 h 536"/>
              <a:gd name="T16" fmla="*/ 2147483647 w 640"/>
              <a:gd name="T17" fmla="*/ 2147483647 h 536"/>
              <a:gd name="T18" fmla="*/ 2147483647 w 640"/>
              <a:gd name="T19" fmla="*/ 2147483647 h 536"/>
              <a:gd name="T20" fmla="*/ 2147483647 w 640"/>
              <a:gd name="T21" fmla="*/ 2147483647 h 536"/>
              <a:gd name="T22" fmla="*/ 2147483647 w 640"/>
              <a:gd name="T23" fmla="*/ 2147483647 h 536"/>
              <a:gd name="T24" fmla="*/ 2147483647 w 640"/>
              <a:gd name="T25" fmla="*/ 2147483647 h 536"/>
              <a:gd name="T26" fmla="*/ 2147483647 w 640"/>
              <a:gd name="T27" fmla="*/ 2147483647 h 536"/>
              <a:gd name="T28" fmla="*/ 2147483647 w 640"/>
              <a:gd name="T29" fmla="*/ 2147483647 h 536"/>
              <a:gd name="T30" fmla="*/ 2147483647 w 640"/>
              <a:gd name="T31" fmla="*/ 2147483647 h 536"/>
              <a:gd name="T32" fmla="*/ 2147483647 w 640"/>
              <a:gd name="T33" fmla="*/ 2147483647 h 536"/>
              <a:gd name="T34" fmla="*/ 2147483647 w 640"/>
              <a:gd name="T35" fmla="*/ 2147483647 h 536"/>
              <a:gd name="T36" fmla="*/ 2147483647 w 640"/>
              <a:gd name="T37" fmla="*/ 2147483647 h 536"/>
              <a:gd name="T38" fmla="*/ 2147483647 w 640"/>
              <a:gd name="T39" fmla="*/ 2147483647 h 536"/>
              <a:gd name="T40" fmla="*/ 2147483647 w 640"/>
              <a:gd name="T41" fmla="*/ 2147483647 h 536"/>
              <a:gd name="T42" fmla="*/ 2147483647 w 640"/>
              <a:gd name="T43" fmla="*/ 2147483647 h 536"/>
              <a:gd name="T44" fmla="*/ 2147483647 w 640"/>
              <a:gd name="T45" fmla="*/ 2147483647 h 536"/>
              <a:gd name="T46" fmla="*/ 0 w 640"/>
              <a:gd name="T47" fmla="*/ 2147483647 h 536"/>
              <a:gd name="T48" fmla="*/ 2147483647 w 640"/>
              <a:gd name="T49" fmla="*/ 2147483647 h 536"/>
              <a:gd name="T50" fmla="*/ 2147483647 w 640"/>
              <a:gd name="T51" fmla="*/ 2147483647 h 536"/>
              <a:gd name="T52" fmla="*/ 2147483647 w 640"/>
              <a:gd name="T53" fmla="*/ 2147483647 h 536"/>
              <a:gd name="T54" fmla="*/ 2147483647 w 640"/>
              <a:gd name="T55" fmla="*/ 2147483647 h 536"/>
              <a:gd name="T56" fmla="*/ 2147483647 w 640"/>
              <a:gd name="T57" fmla="*/ 2147483647 h 536"/>
              <a:gd name="T58" fmla="*/ 2147483647 w 640"/>
              <a:gd name="T59" fmla="*/ 2147483647 h 536"/>
              <a:gd name="T60" fmla="*/ 2147483647 w 640"/>
              <a:gd name="T61" fmla="*/ 2147483647 h 536"/>
              <a:gd name="T62" fmla="*/ 2147483647 w 640"/>
              <a:gd name="T63" fmla="*/ 2147483647 h 536"/>
              <a:gd name="T64" fmla="*/ 2147483647 w 640"/>
              <a:gd name="T65" fmla="*/ 2147483647 h 536"/>
              <a:gd name="T66" fmla="*/ 2147483647 w 640"/>
              <a:gd name="T67" fmla="*/ 2147483647 h 536"/>
              <a:gd name="T68" fmla="*/ 2147483647 w 640"/>
              <a:gd name="T69" fmla="*/ 2147483647 h 536"/>
              <a:gd name="T70" fmla="*/ 2147483647 w 640"/>
              <a:gd name="T71" fmla="*/ 2147483647 h 536"/>
              <a:gd name="T72" fmla="*/ 2147483647 w 640"/>
              <a:gd name="T73" fmla="*/ 2147483647 h 536"/>
              <a:gd name="T74" fmla="*/ 2147483647 w 640"/>
              <a:gd name="T75" fmla="*/ 2147483647 h 536"/>
              <a:gd name="T76" fmla="*/ 2147483647 w 640"/>
              <a:gd name="T77" fmla="*/ 2147483647 h 536"/>
              <a:gd name="T78" fmla="*/ 2147483647 w 640"/>
              <a:gd name="T79" fmla="*/ 2147483647 h 536"/>
              <a:gd name="T80" fmla="*/ 2147483647 w 640"/>
              <a:gd name="T81" fmla="*/ 2147483647 h 536"/>
              <a:gd name="T82" fmla="*/ 2147483647 w 640"/>
              <a:gd name="T83" fmla="*/ 2147483647 h 536"/>
              <a:gd name="T84" fmla="*/ 2147483647 w 640"/>
              <a:gd name="T85" fmla="*/ 2147483647 h 536"/>
              <a:gd name="T86" fmla="*/ 2147483647 w 640"/>
              <a:gd name="T87" fmla="*/ 2147483647 h 536"/>
              <a:gd name="T88" fmla="*/ 2147483647 w 640"/>
              <a:gd name="T89" fmla="*/ 2147483647 h 536"/>
              <a:gd name="T90" fmla="*/ 2147483647 w 640"/>
              <a:gd name="T91" fmla="*/ 2147483647 h 536"/>
              <a:gd name="T92" fmla="*/ 2147483647 w 640"/>
              <a:gd name="T93" fmla="*/ 2147483647 h 536"/>
              <a:gd name="T94" fmla="*/ 2147483647 w 640"/>
              <a:gd name="T95" fmla="*/ 2147483647 h 536"/>
              <a:gd name="T96" fmla="*/ 2147483647 w 640"/>
              <a:gd name="T97" fmla="*/ 2147483647 h 536"/>
              <a:gd name="T98" fmla="*/ 2147483647 w 640"/>
              <a:gd name="T99" fmla="*/ 2147483647 h 536"/>
              <a:gd name="T100" fmla="*/ 2147483647 w 640"/>
              <a:gd name="T101" fmla="*/ 2147483647 h 536"/>
              <a:gd name="T102" fmla="*/ 2147483647 w 640"/>
              <a:gd name="T103" fmla="*/ 2147483647 h 536"/>
              <a:gd name="T104" fmla="*/ 2147483647 w 640"/>
              <a:gd name="T105" fmla="*/ 2147483647 h 536"/>
              <a:gd name="T106" fmla="*/ 2147483647 w 640"/>
              <a:gd name="T107" fmla="*/ 2147483647 h 536"/>
              <a:gd name="T108" fmla="*/ 2147483647 w 640"/>
              <a:gd name="T109" fmla="*/ 2147483647 h 536"/>
              <a:gd name="T110" fmla="*/ 2147483647 w 640"/>
              <a:gd name="T111" fmla="*/ 2147483647 h 536"/>
              <a:gd name="T112" fmla="*/ 2147483647 w 640"/>
              <a:gd name="T113" fmla="*/ 2147483647 h 536"/>
              <a:gd name="T114" fmla="*/ 2147483647 w 640"/>
              <a:gd name="T115" fmla="*/ 2147483647 h 536"/>
              <a:gd name="T116" fmla="*/ 2147483647 w 640"/>
              <a:gd name="T117" fmla="*/ 2147483647 h 536"/>
              <a:gd name="T118" fmla="*/ 2147483647 w 640"/>
              <a:gd name="T119" fmla="*/ 2147483647 h 536"/>
              <a:gd name="T120" fmla="*/ 2147483647 w 640"/>
              <a:gd name="T121" fmla="*/ 2147483647 h 536"/>
              <a:gd name="T122" fmla="*/ 2147483647 w 640"/>
              <a:gd name="T123" fmla="*/ 2147483647 h 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40"/>
              <a:gd name="T187" fmla="*/ 0 h 536"/>
              <a:gd name="T188" fmla="*/ 640 w 640"/>
              <a:gd name="T189" fmla="*/ 536 h 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40" h="536">
                <a:moveTo>
                  <a:pt x="192" y="16"/>
                </a:moveTo>
                <a:lnTo>
                  <a:pt x="184" y="16"/>
                </a:lnTo>
                <a:lnTo>
                  <a:pt x="184" y="8"/>
                </a:lnTo>
                <a:lnTo>
                  <a:pt x="176" y="8"/>
                </a:lnTo>
                <a:lnTo>
                  <a:pt x="168" y="8"/>
                </a:lnTo>
                <a:lnTo>
                  <a:pt x="160" y="8"/>
                </a:lnTo>
                <a:lnTo>
                  <a:pt x="160" y="0"/>
                </a:lnTo>
                <a:lnTo>
                  <a:pt x="152" y="8"/>
                </a:lnTo>
                <a:lnTo>
                  <a:pt x="152" y="0"/>
                </a:lnTo>
                <a:lnTo>
                  <a:pt x="144" y="0"/>
                </a:lnTo>
                <a:lnTo>
                  <a:pt x="144" y="8"/>
                </a:lnTo>
                <a:lnTo>
                  <a:pt x="144" y="16"/>
                </a:lnTo>
                <a:lnTo>
                  <a:pt x="136" y="24"/>
                </a:lnTo>
                <a:lnTo>
                  <a:pt x="136" y="32"/>
                </a:lnTo>
                <a:lnTo>
                  <a:pt x="128" y="48"/>
                </a:lnTo>
                <a:lnTo>
                  <a:pt x="136" y="56"/>
                </a:lnTo>
                <a:lnTo>
                  <a:pt x="128" y="72"/>
                </a:lnTo>
                <a:lnTo>
                  <a:pt x="112" y="112"/>
                </a:lnTo>
                <a:lnTo>
                  <a:pt x="96" y="136"/>
                </a:lnTo>
                <a:lnTo>
                  <a:pt x="80" y="176"/>
                </a:lnTo>
                <a:lnTo>
                  <a:pt x="64" y="224"/>
                </a:lnTo>
                <a:lnTo>
                  <a:pt x="40" y="264"/>
                </a:lnTo>
                <a:lnTo>
                  <a:pt x="32" y="272"/>
                </a:lnTo>
                <a:lnTo>
                  <a:pt x="24" y="288"/>
                </a:lnTo>
                <a:lnTo>
                  <a:pt x="8" y="312"/>
                </a:lnTo>
                <a:lnTo>
                  <a:pt x="8" y="320"/>
                </a:lnTo>
                <a:lnTo>
                  <a:pt x="8" y="336"/>
                </a:lnTo>
                <a:lnTo>
                  <a:pt x="8" y="344"/>
                </a:lnTo>
                <a:lnTo>
                  <a:pt x="8" y="352"/>
                </a:lnTo>
                <a:lnTo>
                  <a:pt x="0" y="368"/>
                </a:lnTo>
                <a:lnTo>
                  <a:pt x="0" y="384"/>
                </a:lnTo>
                <a:lnTo>
                  <a:pt x="0" y="392"/>
                </a:lnTo>
                <a:lnTo>
                  <a:pt x="8" y="400"/>
                </a:lnTo>
                <a:lnTo>
                  <a:pt x="24" y="416"/>
                </a:lnTo>
                <a:lnTo>
                  <a:pt x="280" y="480"/>
                </a:lnTo>
                <a:lnTo>
                  <a:pt x="392" y="504"/>
                </a:lnTo>
                <a:lnTo>
                  <a:pt x="480" y="528"/>
                </a:lnTo>
                <a:lnTo>
                  <a:pt x="520" y="536"/>
                </a:lnTo>
                <a:lnTo>
                  <a:pt x="560" y="384"/>
                </a:lnTo>
                <a:lnTo>
                  <a:pt x="560" y="368"/>
                </a:lnTo>
                <a:lnTo>
                  <a:pt x="576" y="344"/>
                </a:lnTo>
                <a:lnTo>
                  <a:pt x="576" y="336"/>
                </a:lnTo>
                <a:lnTo>
                  <a:pt x="576" y="328"/>
                </a:lnTo>
                <a:lnTo>
                  <a:pt x="576" y="320"/>
                </a:lnTo>
                <a:lnTo>
                  <a:pt x="560" y="312"/>
                </a:lnTo>
                <a:lnTo>
                  <a:pt x="560" y="304"/>
                </a:lnTo>
                <a:lnTo>
                  <a:pt x="568" y="296"/>
                </a:lnTo>
                <a:lnTo>
                  <a:pt x="568" y="280"/>
                </a:lnTo>
                <a:lnTo>
                  <a:pt x="592" y="256"/>
                </a:lnTo>
                <a:lnTo>
                  <a:pt x="600" y="248"/>
                </a:lnTo>
                <a:lnTo>
                  <a:pt x="600" y="240"/>
                </a:lnTo>
                <a:lnTo>
                  <a:pt x="640" y="192"/>
                </a:lnTo>
                <a:lnTo>
                  <a:pt x="640" y="184"/>
                </a:lnTo>
                <a:lnTo>
                  <a:pt x="640" y="176"/>
                </a:lnTo>
                <a:lnTo>
                  <a:pt x="632" y="168"/>
                </a:lnTo>
                <a:lnTo>
                  <a:pt x="616" y="144"/>
                </a:lnTo>
                <a:lnTo>
                  <a:pt x="480" y="112"/>
                </a:lnTo>
                <a:lnTo>
                  <a:pt x="464" y="112"/>
                </a:lnTo>
                <a:lnTo>
                  <a:pt x="440" y="112"/>
                </a:lnTo>
                <a:lnTo>
                  <a:pt x="432" y="112"/>
                </a:lnTo>
                <a:lnTo>
                  <a:pt x="432" y="104"/>
                </a:lnTo>
                <a:lnTo>
                  <a:pt x="424" y="112"/>
                </a:lnTo>
                <a:lnTo>
                  <a:pt x="400" y="112"/>
                </a:lnTo>
                <a:lnTo>
                  <a:pt x="384" y="120"/>
                </a:lnTo>
                <a:lnTo>
                  <a:pt x="360" y="120"/>
                </a:lnTo>
                <a:lnTo>
                  <a:pt x="360" y="112"/>
                </a:lnTo>
                <a:lnTo>
                  <a:pt x="352" y="112"/>
                </a:lnTo>
                <a:lnTo>
                  <a:pt x="344" y="112"/>
                </a:lnTo>
                <a:lnTo>
                  <a:pt x="336" y="112"/>
                </a:lnTo>
                <a:lnTo>
                  <a:pt x="328" y="112"/>
                </a:lnTo>
                <a:lnTo>
                  <a:pt x="320" y="112"/>
                </a:lnTo>
                <a:lnTo>
                  <a:pt x="312" y="104"/>
                </a:lnTo>
                <a:lnTo>
                  <a:pt x="296" y="88"/>
                </a:lnTo>
                <a:lnTo>
                  <a:pt x="280" y="88"/>
                </a:lnTo>
                <a:lnTo>
                  <a:pt x="272" y="96"/>
                </a:lnTo>
                <a:lnTo>
                  <a:pt x="256" y="96"/>
                </a:lnTo>
                <a:lnTo>
                  <a:pt x="232" y="96"/>
                </a:lnTo>
                <a:lnTo>
                  <a:pt x="224" y="88"/>
                </a:lnTo>
                <a:lnTo>
                  <a:pt x="216" y="80"/>
                </a:lnTo>
                <a:lnTo>
                  <a:pt x="208" y="72"/>
                </a:lnTo>
                <a:lnTo>
                  <a:pt x="208" y="64"/>
                </a:lnTo>
                <a:lnTo>
                  <a:pt x="216" y="56"/>
                </a:lnTo>
                <a:lnTo>
                  <a:pt x="216" y="40"/>
                </a:lnTo>
                <a:lnTo>
                  <a:pt x="208" y="24"/>
                </a:lnTo>
                <a:lnTo>
                  <a:pt x="192" y="16"/>
                </a:lnTo>
                <a:lnTo>
                  <a:pt x="184" y="16"/>
                </a:lnTo>
                <a:lnTo>
                  <a:pt x="192" y="16"/>
                </a:lnTo>
                <a:close/>
              </a:path>
            </a:pathLst>
          </a:custGeom>
          <a:solidFill>
            <a:schemeClr val="tx2">
              <a:lumMod val="75000"/>
            </a:schemeClr>
          </a:solidFill>
          <a:ln w="6350">
            <a:solidFill>
              <a:srgbClr val="000000"/>
            </a:solidFill>
            <a:round/>
            <a:headEnd/>
            <a:tailEnd/>
          </a:ln>
        </p:spPr>
        <p:txBody>
          <a:bodyPr/>
          <a:lstStyle/>
          <a:p>
            <a:r>
              <a:rPr lang="en-US" dirty="0" smtClean="0">
                <a:solidFill>
                  <a:schemeClr val="bg1"/>
                </a:solidFill>
              </a:rPr>
              <a:t>       </a:t>
            </a:r>
            <a:endParaRPr lang="en-US" dirty="0">
              <a:solidFill>
                <a:schemeClr val="bg1"/>
              </a:solidFill>
            </a:endParaRPr>
          </a:p>
        </p:txBody>
      </p:sp>
      <p:sp>
        <p:nvSpPr>
          <p:cNvPr id="35" name="Freeform 32"/>
          <p:cNvSpPr>
            <a:spLocks/>
          </p:cNvSpPr>
          <p:nvPr/>
        </p:nvSpPr>
        <p:spPr bwMode="auto">
          <a:xfrm>
            <a:off x="1000644" y="2388217"/>
            <a:ext cx="1057947" cy="1824887"/>
          </a:xfrm>
          <a:custGeom>
            <a:avLst/>
            <a:gdLst>
              <a:gd name="T0" fmla="*/ 2147483647 w 640"/>
              <a:gd name="T1" fmla="*/ 2147483647 h 1104"/>
              <a:gd name="T2" fmla="*/ 2147483647 w 640"/>
              <a:gd name="T3" fmla="*/ 2147483647 h 1104"/>
              <a:gd name="T4" fmla="*/ 2147483647 w 640"/>
              <a:gd name="T5" fmla="*/ 2147483647 h 1104"/>
              <a:gd name="T6" fmla="*/ 2147483647 w 640"/>
              <a:gd name="T7" fmla="*/ 2147483647 h 1104"/>
              <a:gd name="T8" fmla="*/ 2147483647 w 640"/>
              <a:gd name="T9" fmla="*/ 2147483647 h 1104"/>
              <a:gd name="T10" fmla="*/ 2147483647 w 640"/>
              <a:gd name="T11" fmla="*/ 2147483647 h 1104"/>
              <a:gd name="T12" fmla="*/ 2147483647 w 640"/>
              <a:gd name="T13" fmla="*/ 2147483647 h 1104"/>
              <a:gd name="T14" fmla="*/ 2147483647 w 640"/>
              <a:gd name="T15" fmla="*/ 2147483647 h 1104"/>
              <a:gd name="T16" fmla="*/ 2147483647 w 640"/>
              <a:gd name="T17" fmla="*/ 2147483647 h 1104"/>
              <a:gd name="T18" fmla="*/ 2147483647 w 640"/>
              <a:gd name="T19" fmla="*/ 2147483647 h 1104"/>
              <a:gd name="T20" fmla="*/ 2147483647 w 640"/>
              <a:gd name="T21" fmla="*/ 2147483647 h 1104"/>
              <a:gd name="T22" fmla="*/ 2147483647 w 640"/>
              <a:gd name="T23" fmla="*/ 2147483647 h 1104"/>
              <a:gd name="T24" fmla="*/ 2147483647 w 640"/>
              <a:gd name="T25" fmla="*/ 2147483647 h 1104"/>
              <a:gd name="T26" fmla="*/ 2147483647 w 640"/>
              <a:gd name="T27" fmla="*/ 2147483647 h 1104"/>
              <a:gd name="T28" fmla="*/ 2147483647 w 640"/>
              <a:gd name="T29" fmla="*/ 2147483647 h 1104"/>
              <a:gd name="T30" fmla="*/ 2147483647 w 640"/>
              <a:gd name="T31" fmla="*/ 2147483647 h 1104"/>
              <a:gd name="T32" fmla="*/ 2147483647 w 640"/>
              <a:gd name="T33" fmla="*/ 2147483647 h 1104"/>
              <a:gd name="T34" fmla="*/ 2147483647 w 640"/>
              <a:gd name="T35" fmla="*/ 2147483647 h 1104"/>
              <a:gd name="T36" fmla="*/ 2147483647 w 640"/>
              <a:gd name="T37" fmla="*/ 2147483647 h 1104"/>
              <a:gd name="T38" fmla="*/ 2147483647 w 640"/>
              <a:gd name="T39" fmla="*/ 2147483647 h 1104"/>
              <a:gd name="T40" fmla="*/ 2147483647 w 640"/>
              <a:gd name="T41" fmla="*/ 2147483647 h 1104"/>
              <a:gd name="T42" fmla="*/ 2147483647 w 640"/>
              <a:gd name="T43" fmla="*/ 2147483647 h 1104"/>
              <a:gd name="T44" fmla="*/ 2147483647 w 640"/>
              <a:gd name="T45" fmla="*/ 2147483647 h 1104"/>
              <a:gd name="T46" fmla="*/ 2147483647 w 640"/>
              <a:gd name="T47" fmla="*/ 2147483647 h 1104"/>
              <a:gd name="T48" fmla="*/ 2147483647 w 640"/>
              <a:gd name="T49" fmla="*/ 2147483647 h 1104"/>
              <a:gd name="T50" fmla="*/ 2147483647 w 640"/>
              <a:gd name="T51" fmla="*/ 2147483647 h 1104"/>
              <a:gd name="T52" fmla="*/ 2147483647 w 640"/>
              <a:gd name="T53" fmla="*/ 2147483647 h 1104"/>
              <a:gd name="T54" fmla="*/ 2147483647 w 640"/>
              <a:gd name="T55" fmla="*/ 2147483647 h 1104"/>
              <a:gd name="T56" fmla="*/ 2147483647 w 640"/>
              <a:gd name="T57" fmla="*/ 2147483647 h 1104"/>
              <a:gd name="T58" fmla="*/ 2147483647 w 640"/>
              <a:gd name="T59" fmla="*/ 2147483647 h 1104"/>
              <a:gd name="T60" fmla="*/ 2147483647 w 640"/>
              <a:gd name="T61" fmla="*/ 2147483647 h 1104"/>
              <a:gd name="T62" fmla="*/ 2147483647 w 640"/>
              <a:gd name="T63" fmla="*/ 2147483647 h 1104"/>
              <a:gd name="T64" fmla="*/ 2147483647 w 640"/>
              <a:gd name="T65" fmla="*/ 2147483647 h 1104"/>
              <a:gd name="T66" fmla="*/ 2147483647 w 640"/>
              <a:gd name="T67" fmla="*/ 2147483647 h 1104"/>
              <a:gd name="T68" fmla="*/ 2147483647 w 640"/>
              <a:gd name="T69" fmla="*/ 2147483647 h 1104"/>
              <a:gd name="T70" fmla="*/ 2147483647 w 640"/>
              <a:gd name="T71" fmla="*/ 2147483647 h 1104"/>
              <a:gd name="T72" fmla="*/ 2147483647 w 640"/>
              <a:gd name="T73" fmla="*/ 2147483647 h 1104"/>
              <a:gd name="T74" fmla="*/ 2147483647 w 640"/>
              <a:gd name="T75" fmla="*/ 2147483647 h 1104"/>
              <a:gd name="T76" fmla="*/ 2147483647 w 640"/>
              <a:gd name="T77" fmla="*/ 2147483647 h 1104"/>
              <a:gd name="T78" fmla="*/ 2147483647 w 640"/>
              <a:gd name="T79" fmla="*/ 2147483647 h 1104"/>
              <a:gd name="T80" fmla="*/ 2147483647 w 640"/>
              <a:gd name="T81" fmla="*/ 2147483647 h 1104"/>
              <a:gd name="T82" fmla="*/ 2147483647 w 640"/>
              <a:gd name="T83" fmla="*/ 2147483647 h 1104"/>
              <a:gd name="T84" fmla="*/ 2147483647 w 640"/>
              <a:gd name="T85" fmla="*/ 2147483647 h 1104"/>
              <a:gd name="T86" fmla="*/ 2147483647 w 640"/>
              <a:gd name="T87" fmla="*/ 2147483647 h 1104"/>
              <a:gd name="T88" fmla="*/ 2147483647 w 640"/>
              <a:gd name="T89" fmla="*/ 2147483647 h 1104"/>
              <a:gd name="T90" fmla="*/ 2147483647 w 640"/>
              <a:gd name="T91" fmla="*/ 2147483647 h 1104"/>
              <a:gd name="T92" fmla="*/ 2147483647 w 640"/>
              <a:gd name="T93" fmla="*/ 2147483647 h 1104"/>
              <a:gd name="T94" fmla="*/ 2147483647 w 640"/>
              <a:gd name="T95" fmla="*/ 2147483647 h 1104"/>
              <a:gd name="T96" fmla="*/ 2147483647 w 640"/>
              <a:gd name="T97" fmla="*/ 2147483647 h 1104"/>
              <a:gd name="T98" fmla="*/ 2147483647 w 640"/>
              <a:gd name="T99" fmla="*/ 2147483647 h 1104"/>
              <a:gd name="T100" fmla="*/ 2147483647 w 640"/>
              <a:gd name="T101" fmla="*/ 2147483647 h 1104"/>
              <a:gd name="T102" fmla="*/ 2147483647 w 640"/>
              <a:gd name="T103" fmla="*/ 2147483647 h 1104"/>
              <a:gd name="T104" fmla="*/ 2147483647 w 640"/>
              <a:gd name="T105" fmla="*/ 2147483647 h 1104"/>
              <a:gd name="T106" fmla="*/ 2147483647 w 640"/>
              <a:gd name="T107" fmla="*/ 2147483647 h 1104"/>
              <a:gd name="T108" fmla="*/ 2147483647 w 640"/>
              <a:gd name="T109" fmla="*/ 2147483647 h 1104"/>
              <a:gd name="T110" fmla="*/ 2147483647 w 640"/>
              <a:gd name="T111" fmla="*/ 2147483647 h 110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40"/>
              <a:gd name="T169" fmla="*/ 0 h 1104"/>
              <a:gd name="T170" fmla="*/ 640 w 640"/>
              <a:gd name="T171" fmla="*/ 1104 h 110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40" h="1104">
                <a:moveTo>
                  <a:pt x="80" y="16"/>
                </a:moveTo>
                <a:lnTo>
                  <a:pt x="336" y="80"/>
                </a:lnTo>
                <a:lnTo>
                  <a:pt x="368" y="88"/>
                </a:lnTo>
                <a:lnTo>
                  <a:pt x="288" y="384"/>
                </a:lnTo>
                <a:lnTo>
                  <a:pt x="616" y="872"/>
                </a:lnTo>
                <a:lnTo>
                  <a:pt x="616" y="888"/>
                </a:lnTo>
                <a:lnTo>
                  <a:pt x="616" y="896"/>
                </a:lnTo>
                <a:lnTo>
                  <a:pt x="632" y="920"/>
                </a:lnTo>
                <a:lnTo>
                  <a:pt x="632" y="936"/>
                </a:lnTo>
                <a:lnTo>
                  <a:pt x="640" y="952"/>
                </a:lnTo>
                <a:lnTo>
                  <a:pt x="640" y="960"/>
                </a:lnTo>
                <a:lnTo>
                  <a:pt x="640" y="968"/>
                </a:lnTo>
                <a:lnTo>
                  <a:pt x="624" y="968"/>
                </a:lnTo>
                <a:lnTo>
                  <a:pt x="600" y="976"/>
                </a:lnTo>
                <a:lnTo>
                  <a:pt x="600" y="992"/>
                </a:lnTo>
                <a:lnTo>
                  <a:pt x="600" y="1000"/>
                </a:lnTo>
                <a:lnTo>
                  <a:pt x="600" y="1008"/>
                </a:lnTo>
                <a:lnTo>
                  <a:pt x="600" y="1024"/>
                </a:lnTo>
                <a:lnTo>
                  <a:pt x="592" y="1032"/>
                </a:lnTo>
                <a:lnTo>
                  <a:pt x="576" y="1040"/>
                </a:lnTo>
                <a:lnTo>
                  <a:pt x="576" y="1048"/>
                </a:lnTo>
                <a:lnTo>
                  <a:pt x="576" y="1056"/>
                </a:lnTo>
                <a:lnTo>
                  <a:pt x="576" y="1072"/>
                </a:lnTo>
                <a:lnTo>
                  <a:pt x="584" y="1080"/>
                </a:lnTo>
                <a:lnTo>
                  <a:pt x="584" y="1104"/>
                </a:lnTo>
                <a:lnTo>
                  <a:pt x="576" y="1104"/>
                </a:lnTo>
                <a:lnTo>
                  <a:pt x="568" y="1104"/>
                </a:lnTo>
                <a:lnTo>
                  <a:pt x="368" y="1080"/>
                </a:lnTo>
                <a:lnTo>
                  <a:pt x="360" y="1072"/>
                </a:lnTo>
                <a:lnTo>
                  <a:pt x="368" y="1072"/>
                </a:lnTo>
                <a:lnTo>
                  <a:pt x="368" y="1064"/>
                </a:lnTo>
                <a:lnTo>
                  <a:pt x="360" y="1064"/>
                </a:lnTo>
                <a:lnTo>
                  <a:pt x="352" y="1064"/>
                </a:lnTo>
                <a:lnTo>
                  <a:pt x="352" y="1048"/>
                </a:lnTo>
                <a:lnTo>
                  <a:pt x="360" y="1048"/>
                </a:lnTo>
                <a:lnTo>
                  <a:pt x="360" y="1040"/>
                </a:lnTo>
                <a:lnTo>
                  <a:pt x="360" y="1016"/>
                </a:lnTo>
                <a:lnTo>
                  <a:pt x="352" y="1000"/>
                </a:lnTo>
                <a:lnTo>
                  <a:pt x="344" y="992"/>
                </a:lnTo>
                <a:lnTo>
                  <a:pt x="328" y="968"/>
                </a:lnTo>
                <a:lnTo>
                  <a:pt x="312" y="944"/>
                </a:lnTo>
                <a:lnTo>
                  <a:pt x="304" y="936"/>
                </a:lnTo>
                <a:lnTo>
                  <a:pt x="296" y="936"/>
                </a:lnTo>
                <a:lnTo>
                  <a:pt x="296" y="944"/>
                </a:lnTo>
                <a:lnTo>
                  <a:pt x="288" y="936"/>
                </a:lnTo>
                <a:lnTo>
                  <a:pt x="288" y="928"/>
                </a:lnTo>
                <a:lnTo>
                  <a:pt x="288" y="920"/>
                </a:lnTo>
                <a:lnTo>
                  <a:pt x="288" y="912"/>
                </a:lnTo>
                <a:lnTo>
                  <a:pt x="280" y="904"/>
                </a:lnTo>
                <a:lnTo>
                  <a:pt x="264" y="904"/>
                </a:lnTo>
                <a:lnTo>
                  <a:pt x="256" y="904"/>
                </a:lnTo>
                <a:lnTo>
                  <a:pt x="248" y="896"/>
                </a:lnTo>
                <a:lnTo>
                  <a:pt x="232" y="880"/>
                </a:lnTo>
                <a:lnTo>
                  <a:pt x="232" y="872"/>
                </a:lnTo>
                <a:lnTo>
                  <a:pt x="224" y="856"/>
                </a:lnTo>
                <a:lnTo>
                  <a:pt x="208" y="848"/>
                </a:lnTo>
                <a:lnTo>
                  <a:pt x="200" y="848"/>
                </a:lnTo>
                <a:lnTo>
                  <a:pt x="192" y="848"/>
                </a:lnTo>
                <a:lnTo>
                  <a:pt x="192" y="840"/>
                </a:lnTo>
                <a:lnTo>
                  <a:pt x="184" y="840"/>
                </a:lnTo>
                <a:lnTo>
                  <a:pt x="176" y="832"/>
                </a:lnTo>
                <a:lnTo>
                  <a:pt x="160" y="824"/>
                </a:lnTo>
                <a:lnTo>
                  <a:pt x="144" y="824"/>
                </a:lnTo>
                <a:lnTo>
                  <a:pt x="136" y="824"/>
                </a:lnTo>
                <a:lnTo>
                  <a:pt x="136" y="816"/>
                </a:lnTo>
                <a:lnTo>
                  <a:pt x="128" y="816"/>
                </a:lnTo>
                <a:lnTo>
                  <a:pt x="128" y="808"/>
                </a:lnTo>
                <a:lnTo>
                  <a:pt x="136" y="800"/>
                </a:lnTo>
                <a:lnTo>
                  <a:pt x="136" y="792"/>
                </a:lnTo>
                <a:lnTo>
                  <a:pt x="136" y="784"/>
                </a:lnTo>
                <a:lnTo>
                  <a:pt x="136" y="768"/>
                </a:lnTo>
                <a:lnTo>
                  <a:pt x="144" y="760"/>
                </a:lnTo>
                <a:lnTo>
                  <a:pt x="144" y="744"/>
                </a:lnTo>
                <a:lnTo>
                  <a:pt x="136" y="744"/>
                </a:lnTo>
                <a:lnTo>
                  <a:pt x="128" y="736"/>
                </a:lnTo>
                <a:lnTo>
                  <a:pt x="136" y="728"/>
                </a:lnTo>
                <a:lnTo>
                  <a:pt x="136" y="712"/>
                </a:lnTo>
                <a:lnTo>
                  <a:pt x="128" y="712"/>
                </a:lnTo>
                <a:lnTo>
                  <a:pt x="112" y="696"/>
                </a:lnTo>
                <a:lnTo>
                  <a:pt x="104" y="688"/>
                </a:lnTo>
                <a:lnTo>
                  <a:pt x="104" y="672"/>
                </a:lnTo>
                <a:lnTo>
                  <a:pt x="96" y="656"/>
                </a:lnTo>
                <a:lnTo>
                  <a:pt x="96" y="648"/>
                </a:lnTo>
                <a:lnTo>
                  <a:pt x="88" y="640"/>
                </a:lnTo>
                <a:lnTo>
                  <a:pt x="96" y="640"/>
                </a:lnTo>
                <a:lnTo>
                  <a:pt x="96" y="632"/>
                </a:lnTo>
                <a:lnTo>
                  <a:pt x="80" y="616"/>
                </a:lnTo>
                <a:lnTo>
                  <a:pt x="72" y="616"/>
                </a:lnTo>
                <a:lnTo>
                  <a:pt x="72" y="608"/>
                </a:lnTo>
                <a:lnTo>
                  <a:pt x="80" y="608"/>
                </a:lnTo>
                <a:lnTo>
                  <a:pt x="72" y="592"/>
                </a:lnTo>
                <a:lnTo>
                  <a:pt x="80" y="584"/>
                </a:lnTo>
                <a:lnTo>
                  <a:pt x="80" y="576"/>
                </a:lnTo>
                <a:lnTo>
                  <a:pt x="80" y="584"/>
                </a:lnTo>
                <a:lnTo>
                  <a:pt x="88" y="584"/>
                </a:lnTo>
                <a:lnTo>
                  <a:pt x="96" y="568"/>
                </a:lnTo>
                <a:lnTo>
                  <a:pt x="96" y="544"/>
                </a:lnTo>
                <a:lnTo>
                  <a:pt x="88" y="544"/>
                </a:lnTo>
                <a:lnTo>
                  <a:pt x="80" y="544"/>
                </a:lnTo>
                <a:lnTo>
                  <a:pt x="64" y="520"/>
                </a:lnTo>
                <a:lnTo>
                  <a:pt x="64" y="512"/>
                </a:lnTo>
                <a:lnTo>
                  <a:pt x="64" y="504"/>
                </a:lnTo>
                <a:lnTo>
                  <a:pt x="64" y="496"/>
                </a:lnTo>
                <a:lnTo>
                  <a:pt x="64" y="488"/>
                </a:lnTo>
                <a:lnTo>
                  <a:pt x="64" y="480"/>
                </a:lnTo>
                <a:lnTo>
                  <a:pt x="64" y="472"/>
                </a:lnTo>
                <a:lnTo>
                  <a:pt x="64" y="456"/>
                </a:lnTo>
                <a:lnTo>
                  <a:pt x="72" y="456"/>
                </a:lnTo>
                <a:lnTo>
                  <a:pt x="80" y="456"/>
                </a:lnTo>
                <a:lnTo>
                  <a:pt x="80" y="464"/>
                </a:lnTo>
                <a:lnTo>
                  <a:pt x="72" y="464"/>
                </a:lnTo>
                <a:lnTo>
                  <a:pt x="72" y="472"/>
                </a:lnTo>
                <a:lnTo>
                  <a:pt x="80" y="480"/>
                </a:lnTo>
                <a:lnTo>
                  <a:pt x="80" y="488"/>
                </a:lnTo>
                <a:lnTo>
                  <a:pt x="96" y="496"/>
                </a:lnTo>
                <a:lnTo>
                  <a:pt x="96" y="488"/>
                </a:lnTo>
                <a:lnTo>
                  <a:pt x="88" y="480"/>
                </a:lnTo>
                <a:lnTo>
                  <a:pt x="88" y="472"/>
                </a:lnTo>
                <a:lnTo>
                  <a:pt x="88" y="464"/>
                </a:lnTo>
                <a:lnTo>
                  <a:pt x="88" y="456"/>
                </a:lnTo>
                <a:lnTo>
                  <a:pt x="80" y="448"/>
                </a:lnTo>
                <a:lnTo>
                  <a:pt x="80" y="440"/>
                </a:lnTo>
                <a:lnTo>
                  <a:pt x="88" y="440"/>
                </a:lnTo>
                <a:lnTo>
                  <a:pt x="96" y="432"/>
                </a:lnTo>
                <a:lnTo>
                  <a:pt x="104" y="440"/>
                </a:lnTo>
                <a:lnTo>
                  <a:pt x="120" y="440"/>
                </a:lnTo>
                <a:lnTo>
                  <a:pt x="128" y="440"/>
                </a:lnTo>
                <a:lnTo>
                  <a:pt x="120" y="432"/>
                </a:lnTo>
                <a:lnTo>
                  <a:pt x="112" y="432"/>
                </a:lnTo>
                <a:lnTo>
                  <a:pt x="104" y="432"/>
                </a:lnTo>
                <a:lnTo>
                  <a:pt x="96" y="432"/>
                </a:lnTo>
                <a:lnTo>
                  <a:pt x="96" y="424"/>
                </a:lnTo>
                <a:lnTo>
                  <a:pt x="88" y="416"/>
                </a:lnTo>
                <a:lnTo>
                  <a:pt x="80" y="424"/>
                </a:lnTo>
                <a:lnTo>
                  <a:pt x="72" y="432"/>
                </a:lnTo>
                <a:lnTo>
                  <a:pt x="72" y="448"/>
                </a:lnTo>
                <a:lnTo>
                  <a:pt x="64" y="448"/>
                </a:lnTo>
                <a:lnTo>
                  <a:pt x="64" y="440"/>
                </a:lnTo>
                <a:lnTo>
                  <a:pt x="56" y="440"/>
                </a:lnTo>
                <a:lnTo>
                  <a:pt x="56" y="432"/>
                </a:lnTo>
                <a:lnTo>
                  <a:pt x="48" y="416"/>
                </a:lnTo>
                <a:lnTo>
                  <a:pt x="40" y="424"/>
                </a:lnTo>
                <a:lnTo>
                  <a:pt x="40" y="416"/>
                </a:lnTo>
                <a:lnTo>
                  <a:pt x="40" y="408"/>
                </a:lnTo>
                <a:lnTo>
                  <a:pt x="48" y="408"/>
                </a:lnTo>
                <a:lnTo>
                  <a:pt x="48" y="400"/>
                </a:lnTo>
                <a:lnTo>
                  <a:pt x="40" y="392"/>
                </a:lnTo>
                <a:lnTo>
                  <a:pt x="40" y="376"/>
                </a:lnTo>
                <a:lnTo>
                  <a:pt x="32" y="368"/>
                </a:lnTo>
                <a:lnTo>
                  <a:pt x="24" y="352"/>
                </a:lnTo>
                <a:lnTo>
                  <a:pt x="24" y="344"/>
                </a:lnTo>
                <a:lnTo>
                  <a:pt x="24" y="336"/>
                </a:lnTo>
                <a:lnTo>
                  <a:pt x="16" y="328"/>
                </a:lnTo>
                <a:lnTo>
                  <a:pt x="8" y="320"/>
                </a:lnTo>
                <a:lnTo>
                  <a:pt x="8" y="312"/>
                </a:lnTo>
                <a:lnTo>
                  <a:pt x="16" y="304"/>
                </a:lnTo>
                <a:lnTo>
                  <a:pt x="16" y="296"/>
                </a:lnTo>
                <a:lnTo>
                  <a:pt x="16" y="280"/>
                </a:lnTo>
                <a:lnTo>
                  <a:pt x="16" y="264"/>
                </a:lnTo>
                <a:lnTo>
                  <a:pt x="16" y="256"/>
                </a:lnTo>
                <a:lnTo>
                  <a:pt x="24" y="248"/>
                </a:lnTo>
                <a:lnTo>
                  <a:pt x="24" y="216"/>
                </a:lnTo>
                <a:lnTo>
                  <a:pt x="16" y="200"/>
                </a:lnTo>
                <a:lnTo>
                  <a:pt x="16" y="192"/>
                </a:lnTo>
                <a:lnTo>
                  <a:pt x="8" y="192"/>
                </a:lnTo>
                <a:lnTo>
                  <a:pt x="0" y="176"/>
                </a:lnTo>
                <a:lnTo>
                  <a:pt x="0" y="152"/>
                </a:lnTo>
                <a:lnTo>
                  <a:pt x="16" y="128"/>
                </a:lnTo>
                <a:lnTo>
                  <a:pt x="32" y="112"/>
                </a:lnTo>
                <a:lnTo>
                  <a:pt x="40" y="104"/>
                </a:lnTo>
                <a:lnTo>
                  <a:pt x="40" y="96"/>
                </a:lnTo>
                <a:lnTo>
                  <a:pt x="40" y="88"/>
                </a:lnTo>
                <a:lnTo>
                  <a:pt x="48" y="80"/>
                </a:lnTo>
                <a:lnTo>
                  <a:pt x="56" y="56"/>
                </a:lnTo>
                <a:lnTo>
                  <a:pt x="56" y="48"/>
                </a:lnTo>
                <a:lnTo>
                  <a:pt x="56" y="40"/>
                </a:lnTo>
                <a:lnTo>
                  <a:pt x="56" y="32"/>
                </a:lnTo>
                <a:lnTo>
                  <a:pt x="56" y="24"/>
                </a:lnTo>
                <a:lnTo>
                  <a:pt x="64" y="16"/>
                </a:lnTo>
                <a:lnTo>
                  <a:pt x="64" y="8"/>
                </a:lnTo>
                <a:lnTo>
                  <a:pt x="64" y="0"/>
                </a:lnTo>
                <a:lnTo>
                  <a:pt x="80" y="16"/>
                </a:lnTo>
                <a:close/>
              </a:path>
            </a:pathLst>
          </a:custGeom>
          <a:solidFill>
            <a:schemeClr val="tx2">
              <a:lumMod val="75000"/>
            </a:schemeClr>
          </a:solidFill>
          <a:ln w="6350">
            <a:solidFill>
              <a:srgbClr val="000000"/>
            </a:solidFill>
            <a:round/>
            <a:headEnd/>
            <a:tailEnd/>
          </a:ln>
        </p:spPr>
        <p:txBody>
          <a:bodyPr/>
          <a:lstStyle/>
          <a:p>
            <a:endParaRPr lang="en-US">
              <a:solidFill>
                <a:schemeClr val="bg1"/>
              </a:solidFill>
            </a:endParaRPr>
          </a:p>
        </p:txBody>
      </p:sp>
      <p:sp>
        <p:nvSpPr>
          <p:cNvPr id="36" name="Freeform 33"/>
          <p:cNvSpPr>
            <a:spLocks/>
          </p:cNvSpPr>
          <p:nvPr/>
        </p:nvSpPr>
        <p:spPr bwMode="auto">
          <a:xfrm>
            <a:off x="1476577" y="2534437"/>
            <a:ext cx="845785" cy="1295914"/>
          </a:xfrm>
          <a:custGeom>
            <a:avLst/>
            <a:gdLst>
              <a:gd name="T0" fmla="*/ 0 w 512"/>
              <a:gd name="T1" fmla="*/ 2147483647 h 784"/>
              <a:gd name="T2" fmla="*/ 0 w 512"/>
              <a:gd name="T3" fmla="*/ 2147483647 h 784"/>
              <a:gd name="T4" fmla="*/ 2147483647 w 512"/>
              <a:gd name="T5" fmla="*/ 0 h 784"/>
              <a:gd name="T6" fmla="*/ 2147483647 w 512"/>
              <a:gd name="T7" fmla="*/ 0 h 784"/>
              <a:gd name="T8" fmla="*/ 2147483647 w 512"/>
              <a:gd name="T9" fmla="*/ 2147483647 h 784"/>
              <a:gd name="T10" fmla="*/ 2147483647 w 512"/>
              <a:gd name="T11" fmla="*/ 2147483647 h 784"/>
              <a:gd name="T12" fmla="*/ 2147483647 w 512"/>
              <a:gd name="T13" fmla="*/ 2147483647 h 784"/>
              <a:gd name="T14" fmla="*/ 2147483647 w 512"/>
              <a:gd name="T15" fmla="*/ 2147483647 h 784"/>
              <a:gd name="T16" fmla="*/ 2147483647 w 512"/>
              <a:gd name="T17" fmla="*/ 2147483647 h 784"/>
              <a:gd name="T18" fmla="*/ 2147483647 w 512"/>
              <a:gd name="T19" fmla="*/ 2147483647 h 784"/>
              <a:gd name="T20" fmla="*/ 2147483647 w 512"/>
              <a:gd name="T21" fmla="*/ 2147483647 h 784"/>
              <a:gd name="T22" fmla="*/ 2147483647 w 512"/>
              <a:gd name="T23" fmla="*/ 2147483647 h 784"/>
              <a:gd name="T24" fmla="*/ 2147483647 w 512"/>
              <a:gd name="T25" fmla="*/ 2147483647 h 784"/>
              <a:gd name="T26" fmla="*/ 2147483647 w 512"/>
              <a:gd name="T27" fmla="*/ 2147483647 h 784"/>
              <a:gd name="T28" fmla="*/ 2147483647 w 512"/>
              <a:gd name="T29" fmla="*/ 2147483647 h 784"/>
              <a:gd name="T30" fmla="*/ 2147483647 w 512"/>
              <a:gd name="T31" fmla="*/ 2147483647 h 784"/>
              <a:gd name="T32" fmla="*/ 2147483647 w 512"/>
              <a:gd name="T33" fmla="*/ 2147483647 h 784"/>
              <a:gd name="T34" fmla="*/ 2147483647 w 512"/>
              <a:gd name="T35" fmla="*/ 2147483647 h 784"/>
              <a:gd name="T36" fmla="*/ 2147483647 w 512"/>
              <a:gd name="T37" fmla="*/ 2147483647 h 784"/>
              <a:gd name="T38" fmla="*/ 2147483647 w 512"/>
              <a:gd name="T39" fmla="*/ 2147483647 h 784"/>
              <a:gd name="T40" fmla="*/ 2147483647 w 512"/>
              <a:gd name="T41" fmla="*/ 2147483647 h 784"/>
              <a:gd name="T42" fmla="*/ 2147483647 w 512"/>
              <a:gd name="T43" fmla="*/ 2147483647 h 784"/>
              <a:gd name="T44" fmla="*/ 2147483647 w 512"/>
              <a:gd name="T45" fmla="*/ 2147483647 h 784"/>
              <a:gd name="T46" fmla="*/ 2147483647 w 512"/>
              <a:gd name="T47" fmla="*/ 2147483647 h 784"/>
              <a:gd name="T48" fmla="*/ 2147483647 w 512"/>
              <a:gd name="T49" fmla="*/ 2147483647 h 784"/>
              <a:gd name="T50" fmla="*/ 2147483647 w 512"/>
              <a:gd name="T51" fmla="*/ 2147483647 h 784"/>
              <a:gd name="T52" fmla="*/ 2147483647 w 512"/>
              <a:gd name="T53" fmla="*/ 2147483647 h 784"/>
              <a:gd name="T54" fmla="*/ 2147483647 w 512"/>
              <a:gd name="T55" fmla="*/ 2147483647 h 784"/>
              <a:gd name="T56" fmla="*/ 2147483647 w 512"/>
              <a:gd name="T57" fmla="*/ 2147483647 h 784"/>
              <a:gd name="T58" fmla="*/ 2147483647 w 512"/>
              <a:gd name="T59" fmla="*/ 2147483647 h 784"/>
              <a:gd name="T60" fmla="*/ 2147483647 w 512"/>
              <a:gd name="T61" fmla="*/ 2147483647 h 784"/>
              <a:gd name="T62" fmla="*/ 2147483647 w 512"/>
              <a:gd name="T63" fmla="*/ 2147483647 h 784"/>
              <a:gd name="T64" fmla="*/ 2147483647 w 512"/>
              <a:gd name="T65" fmla="*/ 2147483647 h 784"/>
              <a:gd name="T66" fmla="*/ 0 w 512"/>
              <a:gd name="T67" fmla="*/ 2147483647 h 78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12"/>
              <a:gd name="T103" fmla="*/ 0 h 784"/>
              <a:gd name="T104" fmla="*/ 512 w 512"/>
              <a:gd name="T105" fmla="*/ 784 h 78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12" h="784">
                <a:moveTo>
                  <a:pt x="0" y="296"/>
                </a:moveTo>
                <a:lnTo>
                  <a:pt x="0" y="296"/>
                </a:lnTo>
                <a:lnTo>
                  <a:pt x="80" y="0"/>
                </a:lnTo>
                <a:lnTo>
                  <a:pt x="160" y="16"/>
                </a:lnTo>
                <a:lnTo>
                  <a:pt x="248" y="40"/>
                </a:lnTo>
                <a:lnTo>
                  <a:pt x="288" y="48"/>
                </a:lnTo>
                <a:lnTo>
                  <a:pt x="512" y="96"/>
                </a:lnTo>
                <a:lnTo>
                  <a:pt x="416" y="600"/>
                </a:lnTo>
                <a:lnTo>
                  <a:pt x="400" y="672"/>
                </a:lnTo>
                <a:lnTo>
                  <a:pt x="400" y="680"/>
                </a:lnTo>
                <a:lnTo>
                  <a:pt x="392" y="696"/>
                </a:lnTo>
                <a:lnTo>
                  <a:pt x="384" y="696"/>
                </a:lnTo>
                <a:lnTo>
                  <a:pt x="376" y="688"/>
                </a:lnTo>
                <a:lnTo>
                  <a:pt x="376" y="680"/>
                </a:lnTo>
                <a:lnTo>
                  <a:pt x="360" y="680"/>
                </a:lnTo>
                <a:lnTo>
                  <a:pt x="360" y="672"/>
                </a:lnTo>
                <a:lnTo>
                  <a:pt x="352" y="672"/>
                </a:lnTo>
                <a:lnTo>
                  <a:pt x="352" y="680"/>
                </a:lnTo>
                <a:lnTo>
                  <a:pt x="344" y="680"/>
                </a:lnTo>
                <a:lnTo>
                  <a:pt x="344" y="688"/>
                </a:lnTo>
                <a:lnTo>
                  <a:pt x="344" y="704"/>
                </a:lnTo>
                <a:lnTo>
                  <a:pt x="344" y="736"/>
                </a:lnTo>
                <a:lnTo>
                  <a:pt x="336" y="744"/>
                </a:lnTo>
                <a:lnTo>
                  <a:pt x="336" y="752"/>
                </a:lnTo>
                <a:lnTo>
                  <a:pt x="336" y="768"/>
                </a:lnTo>
                <a:lnTo>
                  <a:pt x="336" y="776"/>
                </a:lnTo>
                <a:lnTo>
                  <a:pt x="328" y="784"/>
                </a:lnTo>
                <a:lnTo>
                  <a:pt x="0" y="296"/>
                </a:lnTo>
                <a:close/>
              </a:path>
            </a:pathLst>
          </a:custGeom>
          <a:solidFill>
            <a:schemeClr val="tx2">
              <a:lumMod val="75000"/>
            </a:schemeClr>
          </a:solidFill>
          <a:ln w="6350">
            <a:solidFill>
              <a:srgbClr val="000000"/>
            </a:solidFill>
            <a:round/>
            <a:headEnd/>
            <a:tailEnd/>
          </a:ln>
        </p:spPr>
        <p:txBody>
          <a:bodyPr/>
          <a:lstStyle/>
          <a:p>
            <a:endParaRPr lang="en-US">
              <a:solidFill>
                <a:schemeClr val="bg1"/>
              </a:solidFill>
            </a:endParaRPr>
          </a:p>
        </p:txBody>
      </p:sp>
      <p:sp>
        <p:nvSpPr>
          <p:cNvPr id="37" name="Freeform 34"/>
          <p:cNvSpPr>
            <a:spLocks/>
          </p:cNvSpPr>
          <p:nvPr/>
        </p:nvSpPr>
        <p:spPr bwMode="auto">
          <a:xfrm>
            <a:off x="2164672" y="2692126"/>
            <a:ext cx="739703" cy="938964"/>
          </a:xfrm>
          <a:custGeom>
            <a:avLst/>
            <a:gdLst>
              <a:gd name="T0" fmla="*/ 2147483647 w 448"/>
              <a:gd name="T1" fmla="*/ 2147483647 h 568"/>
              <a:gd name="T2" fmla="*/ 2147483647 w 448"/>
              <a:gd name="T3" fmla="*/ 2147483647 h 568"/>
              <a:gd name="T4" fmla="*/ 2147483647 w 448"/>
              <a:gd name="T5" fmla="*/ 2147483647 h 568"/>
              <a:gd name="T6" fmla="*/ 2147483647 w 448"/>
              <a:gd name="T7" fmla="*/ 2147483647 h 568"/>
              <a:gd name="T8" fmla="*/ 2147483647 w 448"/>
              <a:gd name="T9" fmla="*/ 2147483647 h 568"/>
              <a:gd name="T10" fmla="*/ 2147483647 w 448"/>
              <a:gd name="T11" fmla="*/ 2147483647 h 568"/>
              <a:gd name="T12" fmla="*/ 2147483647 w 448"/>
              <a:gd name="T13" fmla="*/ 0 h 568"/>
              <a:gd name="T14" fmla="*/ 2147483647 w 448"/>
              <a:gd name="T15" fmla="*/ 0 h 568"/>
              <a:gd name="T16" fmla="*/ 0 w 448"/>
              <a:gd name="T17" fmla="*/ 2147483647 h 568"/>
              <a:gd name="T18" fmla="*/ 0 w 448"/>
              <a:gd name="T19" fmla="*/ 2147483647 h 568"/>
              <a:gd name="T20" fmla="*/ 2147483647 w 448"/>
              <a:gd name="T21" fmla="*/ 2147483647 h 568"/>
              <a:gd name="T22" fmla="*/ 2147483647 w 448"/>
              <a:gd name="T23" fmla="*/ 2147483647 h 568"/>
              <a:gd name="T24" fmla="*/ 2147483647 w 448"/>
              <a:gd name="T25" fmla="*/ 2147483647 h 5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8"/>
              <a:gd name="T40" fmla="*/ 0 h 568"/>
              <a:gd name="T41" fmla="*/ 448 w 448"/>
              <a:gd name="T42" fmla="*/ 568 h 5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8" h="568">
                <a:moveTo>
                  <a:pt x="448" y="160"/>
                </a:moveTo>
                <a:lnTo>
                  <a:pt x="448" y="160"/>
                </a:lnTo>
                <a:lnTo>
                  <a:pt x="296" y="136"/>
                </a:lnTo>
                <a:lnTo>
                  <a:pt x="312" y="40"/>
                </a:lnTo>
                <a:lnTo>
                  <a:pt x="96" y="0"/>
                </a:lnTo>
                <a:lnTo>
                  <a:pt x="0" y="504"/>
                </a:lnTo>
                <a:lnTo>
                  <a:pt x="392" y="568"/>
                </a:lnTo>
                <a:lnTo>
                  <a:pt x="448" y="160"/>
                </a:lnTo>
                <a:close/>
              </a:path>
            </a:pathLst>
          </a:custGeom>
          <a:solidFill>
            <a:schemeClr val="tx2">
              <a:lumMod val="75000"/>
            </a:schemeClr>
          </a:solidFill>
          <a:ln w="6350">
            <a:solidFill>
              <a:srgbClr val="000000"/>
            </a:solidFill>
            <a:round/>
            <a:headEnd/>
            <a:tailEnd/>
          </a:ln>
        </p:spPr>
        <p:txBody>
          <a:bodyPr/>
          <a:lstStyle/>
          <a:p>
            <a:endParaRPr lang="en-US">
              <a:solidFill>
                <a:schemeClr val="bg1"/>
              </a:solidFill>
            </a:endParaRPr>
          </a:p>
        </p:txBody>
      </p:sp>
      <p:sp>
        <p:nvSpPr>
          <p:cNvPr id="38" name="Freeform 35"/>
          <p:cNvSpPr>
            <a:spLocks/>
          </p:cNvSpPr>
          <p:nvPr/>
        </p:nvSpPr>
        <p:spPr bwMode="auto">
          <a:xfrm>
            <a:off x="1912370" y="3526441"/>
            <a:ext cx="900258" cy="1043611"/>
          </a:xfrm>
          <a:custGeom>
            <a:avLst/>
            <a:gdLst>
              <a:gd name="T0" fmla="*/ 2147483647 w 544"/>
              <a:gd name="T1" fmla="*/ 2147483647 h 632"/>
              <a:gd name="T2" fmla="*/ 2147483647 w 544"/>
              <a:gd name="T3" fmla="*/ 2147483647 h 632"/>
              <a:gd name="T4" fmla="*/ 2147483647 w 544"/>
              <a:gd name="T5" fmla="*/ 2147483647 h 632"/>
              <a:gd name="T6" fmla="*/ 2147483647 w 544"/>
              <a:gd name="T7" fmla="*/ 2147483647 h 632"/>
              <a:gd name="T8" fmla="*/ 2147483647 w 544"/>
              <a:gd name="T9" fmla="*/ 2147483647 h 632"/>
              <a:gd name="T10" fmla="*/ 2147483647 w 544"/>
              <a:gd name="T11" fmla="*/ 2147483647 h 632"/>
              <a:gd name="T12" fmla="*/ 2147483647 w 544"/>
              <a:gd name="T13" fmla="*/ 2147483647 h 632"/>
              <a:gd name="T14" fmla="*/ 2147483647 w 544"/>
              <a:gd name="T15" fmla="*/ 2147483647 h 632"/>
              <a:gd name="T16" fmla="*/ 2147483647 w 544"/>
              <a:gd name="T17" fmla="*/ 2147483647 h 632"/>
              <a:gd name="T18" fmla="*/ 2147483647 w 544"/>
              <a:gd name="T19" fmla="*/ 2147483647 h 632"/>
              <a:gd name="T20" fmla="*/ 2147483647 w 544"/>
              <a:gd name="T21" fmla="*/ 2147483647 h 632"/>
              <a:gd name="T22" fmla="*/ 2147483647 w 544"/>
              <a:gd name="T23" fmla="*/ 2147483647 h 632"/>
              <a:gd name="T24" fmla="*/ 2147483647 w 544"/>
              <a:gd name="T25" fmla="*/ 2147483647 h 632"/>
              <a:gd name="T26" fmla="*/ 2147483647 w 544"/>
              <a:gd name="T27" fmla="*/ 2147483647 h 632"/>
              <a:gd name="T28" fmla="*/ 2147483647 w 544"/>
              <a:gd name="T29" fmla="*/ 2147483647 h 632"/>
              <a:gd name="T30" fmla="*/ 2147483647 w 544"/>
              <a:gd name="T31" fmla="*/ 2147483647 h 632"/>
              <a:gd name="T32" fmla="*/ 2147483647 w 544"/>
              <a:gd name="T33" fmla="*/ 2147483647 h 632"/>
              <a:gd name="T34" fmla="*/ 2147483647 w 544"/>
              <a:gd name="T35" fmla="*/ 2147483647 h 632"/>
              <a:gd name="T36" fmla="*/ 2147483647 w 544"/>
              <a:gd name="T37" fmla="*/ 2147483647 h 632"/>
              <a:gd name="T38" fmla="*/ 2147483647 w 544"/>
              <a:gd name="T39" fmla="*/ 2147483647 h 632"/>
              <a:gd name="T40" fmla="*/ 2147483647 w 544"/>
              <a:gd name="T41" fmla="*/ 2147483647 h 632"/>
              <a:gd name="T42" fmla="*/ 2147483647 w 544"/>
              <a:gd name="T43" fmla="*/ 2147483647 h 632"/>
              <a:gd name="T44" fmla="*/ 2147483647 w 544"/>
              <a:gd name="T45" fmla="*/ 2147483647 h 632"/>
              <a:gd name="T46" fmla="*/ 2147483647 w 544"/>
              <a:gd name="T47" fmla="*/ 2147483647 h 632"/>
              <a:gd name="T48" fmla="*/ 2147483647 w 544"/>
              <a:gd name="T49" fmla="*/ 2147483647 h 632"/>
              <a:gd name="T50" fmla="*/ 2147483647 w 544"/>
              <a:gd name="T51" fmla="*/ 2147483647 h 632"/>
              <a:gd name="T52" fmla="*/ 2147483647 w 544"/>
              <a:gd name="T53" fmla="*/ 0 h 632"/>
              <a:gd name="T54" fmla="*/ 2147483647 w 544"/>
              <a:gd name="T55" fmla="*/ 2147483647 h 632"/>
              <a:gd name="T56" fmla="*/ 2147483647 w 544"/>
              <a:gd name="T57" fmla="*/ 2147483647 h 632"/>
              <a:gd name="T58" fmla="*/ 2147483647 w 544"/>
              <a:gd name="T59" fmla="*/ 2147483647 h 632"/>
              <a:gd name="T60" fmla="*/ 0 w 544"/>
              <a:gd name="T61" fmla="*/ 2147483647 h 632"/>
              <a:gd name="T62" fmla="*/ 2147483647 w 544"/>
              <a:gd name="T63" fmla="*/ 2147483647 h 632"/>
              <a:gd name="T64" fmla="*/ 2147483647 w 544"/>
              <a:gd name="T65" fmla="*/ 2147483647 h 6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44"/>
              <a:gd name="T100" fmla="*/ 0 h 632"/>
              <a:gd name="T101" fmla="*/ 544 w 544"/>
              <a:gd name="T102" fmla="*/ 632 h 6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44" h="632">
                <a:moveTo>
                  <a:pt x="24" y="416"/>
                </a:moveTo>
                <a:lnTo>
                  <a:pt x="32" y="416"/>
                </a:lnTo>
                <a:lnTo>
                  <a:pt x="32" y="392"/>
                </a:lnTo>
                <a:lnTo>
                  <a:pt x="24" y="384"/>
                </a:lnTo>
                <a:lnTo>
                  <a:pt x="24" y="368"/>
                </a:lnTo>
                <a:lnTo>
                  <a:pt x="24" y="360"/>
                </a:lnTo>
                <a:lnTo>
                  <a:pt x="24" y="352"/>
                </a:lnTo>
                <a:lnTo>
                  <a:pt x="40" y="344"/>
                </a:lnTo>
                <a:lnTo>
                  <a:pt x="48" y="336"/>
                </a:lnTo>
                <a:lnTo>
                  <a:pt x="48" y="320"/>
                </a:lnTo>
                <a:lnTo>
                  <a:pt x="48" y="312"/>
                </a:lnTo>
                <a:lnTo>
                  <a:pt x="48" y="304"/>
                </a:lnTo>
                <a:lnTo>
                  <a:pt x="48" y="296"/>
                </a:lnTo>
                <a:lnTo>
                  <a:pt x="72" y="280"/>
                </a:lnTo>
                <a:lnTo>
                  <a:pt x="88" y="280"/>
                </a:lnTo>
                <a:lnTo>
                  <a:pt x="88" y="272"/>
                </a:lnTo>
                <a:lnTo>
                  <a:pt x="88" y="264"/>
                </a:lnTo>
                <a:lnTo>
                  <a:pt x="80" y="248"/>
                </a:lnTo>
                <a:lnTo>
                  <a:pt x="80" y="232"/>
                </a:lnTo>
                <a:lnTo>
                  <a:pt x="64" y="208"/>
                </a:lnTo>
                <a:lnTo>
                  <a:pt x="64" y="200"/>
                </a:lnTo>
                <a:lnTo>
                  <a:pt x="64" y="184"/>
                </a:lnTo>
                <a:lnTo>
                  <a:pt x="72" y="176"/>
                </a:lnTo>
                <a:lnTo>
                  <a:pt x="72" y="168"/>
                </a:lnTo>
                <a:lnTo>
                  <a:pt x="72" y="152"/>
                </a:lnTo>
                <a:lnTo>
                  <a:pt x="72" y="144"/>
                </a:lnTo>
                <a:lnTo>
                  <a:pt x="80" y="136"/>
                </a:lnTo>
                <a:lnTo>
                  <a:pt x="80" y="104"/>
                </a:lnTo>
                <a:lnTo>
                  <a:pt x="80" y="88"/>
                </a:lnTo>
                <a:lnTo>
                  <a:pt x="80" y="80"/>
                </a:lnTo>
                <a:lnTo>
                  <a:pt x="88" y="80"/>
                </a:lnTo>
                <a:lnTo>
                  <a:pt x="88" y="72"/>
                </a:lnTo>
                <a:lnTo>
                  <a:pt x="96" y="72"/>
                </a:lnTo>
                <a:lnTo>
                  <a:pt x="96" y="80"/>
                </a:lnTo>
                <a:lnTo>
                  <a:pt x="112" y="80"/>
                </a:lnTo>
                <a:lnTo>
                  <a:pt x="112" y="88"/>
                </a:lnTo>
                <a:lnTo>
                  <a:pt x="120" y="96"/>
                </a:lnTo>
                <a:lnTo>
                  <a:pt x="128" y="96"/>
                </a:lnTo>
                <a:lnTo>
                  <a:pt x="136" y="80"/>
                </a:lnTo>
                <a:lnTo>
                  <a:pt x="136" y="72"/>
                </a:lnTo>
                <a:lnTo>
                  <a:pt x="152" y="0"/>
                </a:lnTo>
                <a:lnTo>
                  <a:pt x="544" y="64"/>
                </a:lnTo>
                <a:lnTo>
                  <a:pt x="464" y="632"/>
                </a:lnTo>
                <a:lnTo>
                  <a:pt x="296" y="608"/>
                </a:lnTo>
                <a:lnTo>
                  <a:pt x="0" y="440"/>
                </a:lnTo>
                <a:lnTo>
                  <a:pt x="16" y="416"/>
                </a:lnTo>
                <a:lnTo>
                  <a:pt x="24" y="416"/>
                </a:lnTo>
                <a:close/>
              </a:path>
            </a:pathLst>
          </a:custGeom>
          <a:solidFill>
            <a:schemeClr val="tx2">
              <a:lumMod val="40000"/>
              <a:lumOff val="60000"/>
            </a:schemeClr>
          </a:solidFill>
          <a:ln w="6350">
            <a:solidFill>
              <a:srgbClr val="000000"/>
            </a:solidFill>
            <a:round/>
            <a:headEnd/>
            <a:tailEnd/>
          </a:ln>
        </p:spPr>
        <p:txBody>
          <a:bodyPr/>
          <a:lstStyle/>
          <a:p>
            <a:endParaRPr lang="en-US"/>
          </a:p>
        </p:txBody>
      </p:sp>
      <p:sp>
        <p:nvSpPr>
          <p:cNvPr id="39" name="Freeform 36"/>
          <p:cNvSpPr>
            <a:spLocks/>
          </p:cNvSpPr>
          <p:nvPr/>
        </p:nvSpPr>
        <p:spPr bwMode="auto">
          <a:xfrm>
            <a:off x="1952509" y="1476490"/>
            <a:ext cx="794177" cy="1281578"/>
          </a:xfrm>
          <a:custGeom>
            <a:avLst/>
            <a:gdLst>
              <a:gd name="T0" fmla="*/ 2147483647 w 480"/>
              <a:gd name="T1" fmla="*/ 2147483647 h 776"/>
              <a:gd name="T2" fmla="*/ 2147483647 w 480"/>
              <a:gd name="T3" fmla="*/ 2147483647 h 776"/>
              <a:gd name="T4" fmla="*/ 2147483647 w 480"/>
              <a:gd name="T5" fmla="*/ 2147483647 h 776"/>
              <a:gd name="T6" fmla="*/ 2147483647 w 480"/>
              <a:gd name="T7" fmla="*/ 2147483647 h 776"/>
              <a:gd name="T8" fmla="*/ 2147483647 w 480"/>
              <a:gd name="T9" fmla="*/ 2147483647 h 776"/>
              <a:gd name="T10" fmla="*/ 2147483647 w 480"/>
              <a:gd name="T11" fmla="*/ 2147483647 h 776"/>
              <a:gd name="T12" fmla="*/ 2147483647 w 480"/>
              <a:gd name="T13" fmla="*/ 2147483647 h 776"/>
              <a:gd name="T14" fmla="*/ 2147483647 w 480"/>
              <a:gd name="T15" fmla="*/ 2147483647 h 776"/>
              <a:gd name="T16" fmla="*/ 2147483647 w 480"/>
              <a:gd name="T17" fmla="*/ 2147483647 h 776"/>
              <a:gd name="T18" fmla="*/ 2147483647 w 480"/>
              <a:gd name="T19" fmla="*/ 2147483647 h 776"/>
              <a:gd name="T20" fmla="*/ 2147483647 w 480"/>
              <a:gd name="T21" fmla="*/ 2147483647 h 776"/>
              <a:gd name="T22" fmla="*/ 2147483647 w 480"/>
              <a:gd name="T23" fmla="*/ 2147483647 h 776"/>
              <a:gd name="T24" fmla="*/ 2147483647 w 480"/>
              <a:gd name="T25" fmla="*/ 2147483647 h 776"/>
              <a:gd name="T26" fmla="*/ 2147483647 w 480"/>
              <a:gd name="T27" fmla="*/ 2147483647 h 776"/>
              <a:gd name="T28" fmla="*/ 2147483647 w 480"/>
              <a:gd name="T29" fmla="*/ 2147483647 h 776"/>
              <a:gd name="T30" fmla="*/ 2147483647 w 480"/>
              <a:gd name="T31" fmla="*/ 2147483647 h 776"/>
              <a:gd name="T32" fmla="*/ 2147483647 w 480"/>
              <a:gd name="T33" fmla="*/ 2147483647 h 776"/>
              <a:gd name="T34" fmla="*/ 2147483647 w 480"/>
              <a:gd name="T35" fmla="*/ 2147483647 h 776"/>
              <a:gd name="T36" fmla="*/ 2147483647 w 480"/>
              <a:gd name="T37" fmla="*/ 2147483647 h 776"/>
              <a:gd name="T38" fmla="*/ 2147483647 w 480"/>
              <a:gd name="T39" fmla="*/ 2147483647 h 776"/>
              <a:gd name="T40" fmla="*/ 2147483647 w 480"/>
              <a:gd name="T41" fmla="*/ 2147483647 h 776"/>
              <a:gd name="T42" fmla="*/ 2147483647 w 480"/>
              <a:gd name="T43" fmla="*/ 2147483647 h 776"/>
              <a:gd name="T44" fmla="*/ 2147483647 w 480"/>
              <a:gd name="T45" fmla="*/ 2147483647 h 776"/>
              <a:gd name="T46" fmla="*/ 2147483647 w 480"/>
              <a:gd name="T47" fmla="*/ 2147483647 h 776"/>
              <a:gd name="T48" fmla="*/ 2147483647 w 480"/>
              <a:gd name="T49" fmla="*/ 2147483647 h 776"/>
              <a:gd name="T50" fmla="*/ 2147483647 w 480"/>
              <a:gd name="T51" fmla="*/ 2147483647 h 776"/>
              <a:gd name="T52" fmla="*/ 2147483647 w 480"/>
              <a:gd name="T53" fmla="*/ 2147483647 h 776"/>
              <a:gd name="T54" fmla="*/ 2147483647 w 480"/>
              <a:gd name="T55" fmla="*/ 2147483647 h 776"/>
              <a:gd name="T56" fmla="*/ 2147483647 w 480"/>
              <a:gd name="T57" fmla="*/ 2147483647 h 776"/>
              <a:gd name="T58" fmla="*/ 2147483647 w 480"/>
              <a:gd name="T59" fmla="*/ 2147483647 h 776"/>
              <a:gd name="T60" fmla="*/ 2147483647 w 480"/>
              <a:gd name="T61" fmla="*/ 2147483647 h 776"/>
              <a:gd name="T62" fmla="*/ 2147483647 w 480"/>
              <a:gd name="T63" fmla="*/ 2147483647 h 776"/>
              <a:gd name="T64" fmla="*/ 2147483647 w 480"/>
              <a:gd name="T65" fmla="*/ 2147483647 h 776"/>
              <a:gd name="T66" fmla="*/ 2147483647 w 480"/>
              <a:gd name="T67" fmla="*/ 2147483647 h 776"/>
              <a:gd name="T68" fmla="*/ 2147483647 w 480"/>
              <a:gd name="T69" fmla="*/ 2147483647 h 776"/>
              <a:gd name="T70" fmla="*/ 2147483647 w 480"/>
              <a:gd name="T71" fmla="*/ 2147483647 h 776"/>
              <a:gd name="T72" fmla="*/ 2147483647 w 480"/>
              <a:gd name="T73" fmla="*/ 2147483647 h 776"/>
              <a:gd name="T74" fmla="*/ 0 w 480"/>
              <a:gd name="T75" fmla="*/ 2147483647 h 776"/>
              <a:gd name="T76" fmla="*/ 2147483647 w 480"/>
              <a:gd name="T77" fmla="*/ 2147483647 h 776"/>
              <a:gd name="T78" fmla="*/ 2147483647 w 480"/>
              <a:gd name="T79" fmla="*/ 2147483647 h 776"/>
              <a:gd name="T80" fmla="*/ 2147483647 w 480"/>
              <a:gd name="T81" fmla="*/ 2147483647 h 776"/>
              <a:gd name="T82" fmla="*/ 2147483647 w 480"/>
              <a:gd name="T83" fmla="*/ 2147483647 h 776"/>
              <a:gd name="T84" fmla="*/ 2147483647 w 480"/>
              <a:gd name="T85" fmla="*/ 2147483647 h 776"/>
              <a:gd name="T86" fmla="*/ 2147483647 w 480"/>
              <a:gd name="T87" fmla="*/ 2147483647 h 776"/>
              <a:gd name="T88" fmla="*/ 2147483647 w 480"/>
              <a:gd name="T89" fmla="*/ 2147483647 h 776"/>
              <a:gd name="T90" fmla="*/ 2147483647 w 480"/>
              <a:gd name="T91" fmla="*/ 2147483647 h 776"/>
              <a:gd name="T92" fmla="*/ 2147483647 w 480"/>
              <a:gd name="T93" fmla="*/ 2147483647 h 776"/>
              <a:gd name="T94" fmla="*/ 2147483647 w 480"/>
              <a:gd name="T95" fmla="*/ 2147483647 h 776"/>
              <a:gd name="T96" fmla="*/ 2147483647 w 480"/>
              <a:gd name="T97" fmla="*/ 2147483647 h 776"/>
              <a:gd name="T98" fmla="*/ 2147483647 w 480"/>
              <a:gd name="T99" fmla="*/ 0 h 776"/>
              <a:gd name="T100" fmla="*/ 2147483647 w 480"/>
              <a:gd name="T101" fmla="*/ 2147483647 h 77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80"/>
              <a:gd name="T154" fmla="*/ 0 h 776"/>
              <a:gd name="T155" fmla="*/ 480 w 480"/>
              <a:gd name="T156" fmla="*/ 776 h 77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80" h="776">
                <a:moveTo>
                  <a:pt x="200" y="112"/>
                </a:moveTo>
                <a:lnTo>
                  <a:pt x="200" y="112"/>
                </a:lnTo>
                <a:lnTo>
                  <a:pt x="208" y="128"/>
                </a:lnTo>
                <a:lnTo>
                  <a:pt x="216" y="152"/>
                </a:lnTo>
                <a:lnTo>
                  <a:pt x="216" y="160"/>
                </a:lnTo>
                <a:lnTo>
                  <a:pt x="208" y="160"/>
                </a:lnTo>
                <a:lnTo>
                  <a:pt x="216" y="168"/>
                </a:lnTo>
                <a:lnTo>
                  <a:pt x="208" y="168"/>
                </a:lnTo>
                <a:lnTo>
                  <a:pt x="208" y="176"/>
                </a:lnTo>
                <a:lnTo>
                  <a:pt x="224" y="184"/>
                </a:lnTo>
                <a:lnTo>
                  <a:pt x="224" y="192"/>
                </a:lnTo>
                <a:lnTo>
                  <a:pt x="240" y="192"/>
                </a:lnTo>
                <a:lnTo>
                  <a:pt x="248" y="232"/>
                </a:lnTo>
                <a:lnTo>
                  <a:pt x="248" y="248"/>
                </a:lnTo>
                <a:lnTo>
                  <a:pt x="256" y="248"/>
                </a:lnTo>
                <a:lnTo>
                  <a:pt x="256" y="256"/>
                </a:lnTo>
                <a:lnTo>
                  <a:pt x="264" y="256"/>
                </a:lnTo>
                <a:lnTo>
                  <a:pt x="272" y="264"/>
                </a:lnTo>
                <a:lnTo>
                  <a:pt x="288" y="264"/>
                </a:lnTo>
                <a:lnTo>
                  <a:pt x="288" y="272"/>
                </a:lnTo>
                <a:lnTo>
                  <a:pt x="280" y="288"/>
                </a:lnTo>
                <a:lnTo>
                  <a:pt x="280" y="296"/>
                </a:lnTo>
                <a:lnTo>
                  <a:pt x="272" y="304"/>
                </a:lnTo>
                <a:lnTo>
                  <a:pt x="272" y="312"/>
                </a:lnTo>
                <a:lnTo>
                  <a:pt x="272" y="320"/>
                </a:lnTo>
                <a:lnTo>
                  <a:pt x="264" y="328"/>
                </a:lnTo>
                <a:lnTo>
                  <a:pt x="272" y="336"/>
                </a:lnTo>
                <a:lnTo>
                  <a:pt x="264" y="344"/>
                </a:lnTo>
                <a:lnTo>
                  <a:pt x="256" y="344"/>
                </a:lnTo>
                <a:lnTo>
                  <a:pt x="256" y="360"/>
                </a:lnTo>
                <a:lnTo>
                  <a:pt x="256" y="368"/>
                </a:lnTo>
                <a:lnTo>
                  <a:pt x="256" y="376"/>
                </a:lnTo>
                <a:lnTo>
                  <a:pt x="264" y="376"/>
                </a:lnTo>
                <a:lnTo>
                  <a:pt x="264" y="384"/>
                </a:lnTo>
                <a:lnTo>
                  <a:pt x="280" y="384"/>
                </a:lnTo>
                <a:lnTo>
                  <a:pt x="296" y="368"/>
                </a:lnTo>
                <a:lnTo>
                  <a:pt x="304" y="368"/>
                </a:lnTo>
                <a:lnTo>
                  <a:pt x="304" y="384"/>
                </a:lnTo>
                <a:lnTo>
                  <a:pt x="304" y="392"/>
                </a:lnTo>
                <a:lnTo>
                  <a:pt x="304" y="408"/>
                </a:lnTo>
                <a:lnTo>
                  <a:pt x="312" y="424"/>
                </a:lnTo>
                <a:lnTo>
                  <a:pt x="320" y="440"/>
                </a:lnTo>
                <a:lnTo>
                  <a:pt x="320" y="448"/>
                </a:lnTo>
                <a:lnTo>
                  <a:pt x="312" y="448"/>
                </a:lnTo>
                <a:lnTo>
                  <a:pt x="312" y="456"/>
                </a:lnTo>
                <a:lnTo>
                  <a:pt x="320" y="464"/>
                </a:lnTo>
                <a:lnTo>
                  <a:pt x="328" y="464"/>
                </a:lnTo>
                <a:lnTo>
                  <a:pt x="336" y="480"/>
                </a:lnTo>
                <a:lnTo>
                  <a:pt x="336" y="488"/>
                </a:lnTo>
                <a:lnTo>
                  <a:pt x="344" y="512"/>
                </a:lnTo>
                <a:lnTo>
                  <a:pt x="344" y="520"/>
                </a:lnTo>
                <a:lnTo>
                  <a:pt x="352" y="520"/>
                </a:lnTo>
                <a:lnTo>
                  <a:pt x="352" y="512"/>
                </a:lnTo>
                <a:lnTo>
                  <a:pt x="360" y="504"/>
                </a:lnTo>
                <a:lnTo>
                  <a:pt x="368" y="504"/>
                </a:lnTo>
                <a:lnTo>
                  <a:pt x="376" y="512"/>
                </a:lnTo>
                <a:lnTo>
                  <a:pt x="384" y="512"/>
                </a:lnTo>
                <a:lnTo>
                  <a:pt x="392" y="504"/>
                </a:lnTo>
                <a:lnTo>
                  <a:pt x="400" y="504"/>
                </a:lnTo>
                <a:lnTo>
                  <a:pt x="400" y="512"/>
                </a:lnTo>
                <a:lnTo>
                  <a:pt x="408" y="512"/>
                </a:lnTo>
                <a:lnTo>
                  <a:pt x="424" y="504"/>
                </a:lnTo>
                <a:lnTo>
                  <a:pt x="432" y="512"/>
                </a:lnTo>
                <a:lnTo>
                  <a:pt x="440" y="512"/>
                </a:lnTo>
                <a:lnTo>
                  <a:pt x="448" y="512"/>
                </a:lnTo>
                <a:lnTo>
                  <a:pt x="456" y="496"/>
                </a:lnTo>
                <a:lnTo>
                  <a:pt x="464" y="496"/>
                </a:lnTo>
                <a:lnTo>
                  <a:pt x="472" y="512"/>
                </a:lnTo>
                <a:lnTo>
                  <a:pt x="480" y="528"/>
                </a:lnTo>
                <a:lnTo>
                  <a:pt x="440" y="776"/>
                </a:lnTo>
                <a:lnTo>
                  <a:pt x="224" y="736"/>
                </a:lnTo>
                <a:lnTo>
                  <a:pt x="176" y="728"/>
                </a:lnTo>
                <a:lnTo>
                  <a:pt x="72" y="704"/>
                </a:lnTo>
                <a:lnTo>
                  <a:pt x="0" y="688"/>
                </a:lnTo>
                <a:lnTo>
                  <a:pt x="40" y="536"/>
                </a:lnTo>
                <a:lnTo>
                  <a:pt x="40" y="520"/>
                </a:lnTo>
                <a:lnTo>
                  <a:pt x="56" y="496"/>
                </a:lnTo>
                <a:lnTo>
                  <a:pt x="56" y="488"/>
                </a:lnTo>
                <a:lnTo>
                  <a:pt x="56" y="480"/>
                </a:lnTo>
                <a:lnTo>
                  <a:pt x="56" y="472"/>
                </a:lnTo>
                <a:lnTo>
                  <a:pt x="40" y="464"/>
                </a:lnTo>
                <a:lnTo>
                  <a:pt x="40" y="456"/>
                </a:lnTo>
                <a:lnTo>
                  <a:pt x="48" y="448"/>
                </a:lnTo>
                <a:lnTo>
                  <a:pt x="48" y="432"/>
                </a:lnTo>
                <a:lnTo>
                  <a:pt x="72" y="408"/>
                </a:lnTo>
                <a:lnTo>
                  <a:pt x="80" y="400"/>
                </a:lnTo>
                <a:lnTo>
                  <a:pt x="80" y="392"/>
                </a:lnTo>
                <a:lnTo>
                  <a:pt x="120" y="344"/>
                </a:lnTo>
                <a:lnTo>
                  <a:pt x="120" y="336"/>
                </a:lnTo>
                <a:lnTo>
                  <a:pt x="120" y="328"/>
                </a:lnTo>
                <a:lnTo>
                  <a:pt x="112" y="320"/>
                </a:lnTo>
                <a:lnTo>
                  <a:pt x="96" y="296"/>
                </a:lnTo>
                <a:lnTo>
                  <a:pt x="96" y="288"/>
                </a:lnTo>
                <a:lnTo>
                  <a:pt x="104" y="280"/>
                </a:lnTo>
                <a:lnTo>
                  <a:pt x="104" y="272"/>
                </a:lnTo>
                <a:lnTo>
                  <a:pt x="96" y="256"/>
                </a:lnTo>
                <a:lnTo>
                  <a:pt x="104" y="248"/>
                </a:lnTo>
                <a:lnTo>
                  <a:pt x="152" y="0"/>
                </a:lnTo>
                <a:lnTo>
                  <a:pt x="216" y="16"/>
                </a:lnTo>
                <a:lnTo>
                  <a:pt x="200" y="112"/>
                </a:lnTo>
                <a:close/>
              </a:path>
            </a:pathLst>
          </a:custGeom>
          <a:solidFill>
            <a:schemeClr val="bg1"/>
          </a:solidFill>
          <a:ln w="6350">
            <a:solidFill>
              <a:srgbClr val="000000"/>
            </a:solidFill>
            <a:round/>
            <a:headEnd/>
            <a:tailEnd/>
          </a:ln>
        </p:spPr>
        <p:txBody>
          <a:bodyPr/>
          <a:lstStyle/>
          <a:p>
            <a:endParaRPr lang="en-US"/>
          </a:p>
        </p:txBody>
      </p:sp>
      <p:sp>
        <p:nvSpPr>
          <p:cNvPr id="40" name="Freeform 37"/>
          <p:cNvSpPr>
            <a:spLocks/>
          </p:cNvSpPr>
          <p:nvPr/>
        </p:nvSpPr>
        <p:spPr bwMode="auto">
          <a:xfrm>
            <a:off x="2653507" y="2256332"/>
            <a:ext cx="926062" cy="766940"/>
          </a:xfrm>
          <a:custGeom>
            <a:avLst/>
            <a:gdLst>
              <a:gd name="T0" fmla="*/ 2147483647 w 560"/>
              <a:gd name="T1" fmla="*/ 2147483647 h 464"/>
              <a:gd name="T2" fmla="*/ 2147483647 w 560"/>
              <a:gd name="T3" fmla="*/ 2147483647 h 464"/>
              <a:gd name="T4" fmla="*/ 0 w 560"/>
              <a:gd name="T5" fmla="*/ 2147483647 h 464"/>
              <a:gd name="T6" fmla="*/ 0 w 560"/>
              <a:gd name="T7" fmla="*/ 2147483647 h 464"/>
              <a:gd name="T8" fmla="*/ 2147483647 w 560"/>
              <a:gd name="T9" fmla="*/ 2147483647 h 464"/>
              <a:gd name="T10" fmla="*/ 2147483647 w 560"/>
              <a:gd name="T11" fmla="*/ 2147483647 h 464"/>
              <a:gd name="T12" fmla="*/ 2147483647 w 560"/>
              <a:gd name="T13" fmla="*/ 0 h 464"/>
              <a:gd name="T14" fmla="*/ 2147483647 w 560"/>
              <a:gd name="T15" fmla="*/ 0 h 464"/>
              <a:gd name="T16" fmla="*/ 2147483647 w 560"/>
              <a:gd name="T17" fmla="*/ 2147483647 h 464"/>
              <a:gd name="T18" fmla="*/ 2147483647 w 560"/>
              <a:gd name="T19" fmla="*/ 2147483647 h 464"/>
              <a:gd name="T20" fmla="*/ 2147483647 w 560"/>
              <a:gd name="T21" fmla="*/ 2147483647 h 464"/>
              <a:gd name="T22" fmla="*/ 2147483647 w 560"/>
              <a:gd name="T23" fmla="*/ 2147483647 h 464"/>
              <a:gd name="T24" fmla="*/ 2147483647 w 560"/>
              <a:gd name="T25" fmla="*/ 2147483647 h 464"/>
              <a:gd name="T26" fmla="*/ 2147483647 w 560"/>
              <a:gd name="T27" fmla="*/ 2147483647 h 464"/>
              <a:gd name="T28" fmla="*/ 2147483647 w 560"/>
              <a:gd name="T29" fmla="*/ 2147483647 h 464"/>
              <a:gd name="T30" fmla="*/ 2147483647 w 560"/>
              <a:gd name="T31" fmla="*/ 2147483647 h 464"/>
              <a:gd name="T32" fmla="*/ 2147483647 w 560"/>
              <a:gd name="T33" fmla="*/ 2147483647 h 464"/>
              <a:gd name="T34" fmla="*/ 2147483647 w 560"/>
              <a:gd name="T35" fmla="*/ 2147483647 h 464"/>
              <a:gd name="T36" fmla="*/ 2147483647 w 560"/>
              <a:gd name="T37" fmla="*/ 2147483647 h 4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60"/>
              <a:gd name="T58" fmla="*/ 0 h 464"/>
              <a:gd name="T59" fmla="*/ 560 w 560"/>
              <a:gd name="T60" fmla="*/ 464 h 4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60" h="464">
                <a:moveTo>
                  <a:pt x="144" y="424"/>
                </a:moveTo>
                <a:lnTo>
                  <a:pt x="32" y="408"/>
                </a:lnTo>
                <a:lnTo>
                  <a:pt x="0" y="400"/>
                </a:lnTo>
                <a:lnTo>
                  <a:pt x="16" y="304"/>
                </a:lnTo>
                <a:lnTo>
                  <a:pt x="56" y="56"/>
                </a:lnTo>
                <a:lnTo>
                  <a:pt x="64" y="0"/>
                </a:lnTo>
                <a:lnTo>
                  <a:pt x="144" y="16"/>
                </a:lnTo>
                <a:lnTo>
                  <a:pt x="344" y="40"/>
                </a:lnTo>
                <a:lnTo>
                  <a:pt x="560" y="64"/>
                </a:lnTo>
                <a:lnTo>
                  <a:pt x="544" y="264"/>
                </a:lnTo>
                <a:lnTo>
                  <a:pt x="520" y="464"/>
                </a:lnTo>
                <a:lnTo>
                  <a:pt x="480" y="464"/>
                </a:lnTo>
                <a:lnTo>
                  <a:pt x="344" y="448"/>
                </a:lnTo>
                <a:lnTo>
                  <a:pt x="160" y="424"/>
                </a:lnTo>
                <a:lnTo>
                  <a:pt x="144" y="424"/>
                </a:lnTo>
                <a:close/>
              </a:path>
            </a:pathLst>
          </a:custGeom>
          <a:solidFill>
            <a:schemeClr val="tx2">
              <a:lumMod val="75000"/>
            </a:schemeClr>
          </a:solidFill>
          <a:ln w="6350">
            <a:solidFill>
              <a:srgbClr val="000000"/>
            </a:solidFill>
            <a:round/>
            <a:headEnd/>
            <a:tailEnd/>
          </a:ln>
        </p:spPr>
        <p:txBody>
          <a:bodyPr/>
          <a:lstStyle/>
          <a:p>
            <a:endParaRPr lang="en-US">
              <a:solidFill>
                <a:schemeClr val="bg1"/>
              </a:solidFill>
            </a:endParaRPr>
          </a:p>
        </p:txBody>
      </p:sp>
      <p:sp>
        <p:nvSpPr>
          <p:cNvPr id="41" name="Freeform 38"/>
          <p:cNvSpPr>
            <a:spLocks/>
          </p:cNvSpPr>
          <p:nvPr/>
        </p:nvSpPr>
        <p:spPr bwMode="auto">
          <a:xfrm>
            <a:off x="2679311" y="3631090"/>
            <a:ext cx="926062" cy="966201"/>
          </a:xfrm>
          <a:custGeom>
            <a:avLst/>
            <a:gdLst>
              <a:gd name="T0" fmla="*/ 2147483647 w 560"/>
              <a:gd name="T1" fmla="*/ 2147483647 h 584"/>
              <a:gd name="T2" fmla="*/ 2147483647 w 560"/>
              <a:gd name="T3" fmla="*/ 2147483647 h 584"/>
              <a:gd name="T4" fmla="*/ 2147483647 w 560"/>
              <a:gd name="T5" fmla="*/ 2147483647 h 584"/>
              <a:gd name="T6" fmla="*/ 2147483647 w 560"/>
              <a:gd name="T7" fmla="*/ 2147483647 h 584"/>
              <a:gd name="T8" fmla="*/ 2147483647 w 560"/>
              <a:gd name="T9" fmla="*/ 2147483647 h 584"/>
              <a:gd name="T10" fmla="*/ 2147483647 w 560"/>
              <a:gd name="T11" fmla="*/ 2147483647 h 584"/>
              <a:gd name="T12" fmla="*/ 2147483647 w 560"/>
              <a:gd name="T13" fmla="*/ 2147483647 h 584"/>
              <a:gd name="T14" fmla="*/ 2147483647 w 560"/>
              <a:gd name="T15" fmla="*/ 2147483647 h 584"/>
              <a:gd name="T16" fmla="*/ 2147483647 w 560"/>
              <a:gd name="T17" fmla="*/ 2147483647 h 584"/>
              <a:gd name="T18" fmla="*/ 2147483647 w 560"/>
              <a:gd name="T19" fmla="*/ 2147483647 h 584"/>
              <a:gd name="T20" fmla="*/ 2147483647 w 560"/>
              <a:gd name="T21" fmla="*/ 2147483647 h 584"/>
              <a:gd name="T22" fmla="*/ 2147483647 w 560"/>
              <a:gd name="T23" fmla="*/ 2147483647 h 584"/>
              <a:gd name="T24" fmla="*/ 2147483647 w 560"/>
              <a:gd name="T25" fmla="*/ 2147483647 h 584"/>
              <a:gd name="T26" fmla="*/ 2147483647 w 560"/>
              <a:gd name="T27" fmla="*/ 2147483647 h 584"/>
              <a:gd name="T28" fmla="*/ 2147483647 w 560"/>
              <a:gd name="T29" fmla="*/ 2147483647 h 584"/>
              <a:gd name="T30" fmla="*/ 2147483647 w 560"/>
              <a:gd name="T31" fmla="*/ 2147483647 h 584"/>
              <a:gd name="T32" fmla="*/ 2147483647 w 560"/>
              <a:gd name="T33" fmla="*/ 0 h 584"/>
              <a:gd name="T34" fmla="*/ 2147483647 w 560"/>
              <a:gd name="T35" fmla="*/ 0 h 584"/>
              <a:gd name="T36" fmla="*/ 0 w 560"/>
              <a:gd name="T37" fmla="*/ 2147483647 h 584"/>
              <a:gd name="T38" fmla="*/ 0 w 560"/>
              <a:gd name="T39" fmla="*/ 2147483647 h 584"/>
              <a:gd name="T40" fmla="*/ 2147483647 w 560"/>
              <a:gd name="T41" fmla="*/ 2147483647 h 584"/>
              <a:gd name="T42" fmla="*/ 2147483647 w 560"/>
              <a:gd name="T43" fmla="*/ 2147483647 h 584"/>
              <a:gd name="T44" fmla="*/ 2147483647 w 560"/>
              <a:gd name="T45" fmla="*/ 2147483647 h 58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60"/>
              <a:gd name="T70" fmla="*/ 0 h 584"/>
              <a:gd name="T71" fmla="*/ 560 w 560"/>
              <a:gd name="T72" fmla="*/ 584 h 58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60" h="584">
                <a:moveTo>
                  <a:pt x="80" y="536"/>
                </a:moveTo>
                <a:lnTo>
                  <a:pt x="80" y="536"/>
                </a:lnTo>
                <a:lnTo>
                  <a:pt x="216" y="552"/>
                </a:lnTo>
                <a:lnTo>
                  <a:pt x="216" y="544"/>
                </a:lnTo>
                <a:lnTo>
                  <a:pt x="216" y="528"/>
                </a:lnTo>
                <a:lnTo>
                  <a:pt x="520" y="560"/>
                </a:lnTo>
                <a:lnTo>
                  <a:pt x="552" y="96"/>
                </a:lnTo>
                <a:lnTo>
                  <a:pt x="560" y="48"/>
                </a:lnTo>
                <a:lnTo>
                  <a:pt x="512" y="48"/>
                </a:lnTo>
                <a:lnTo>
                  <a:pt x="328" y="32"/>
                </a:lnTo>
                <a:lnTo>
                  <a:pt x="128" y="8"/>
                </a:lnTo>
                <a:lnTo>
                  <a:pt x="80" y="0"/>
                </a:lnTo>
                <a:lnTo>
                  <a:pt x="0" y="568"/>
                </a:lnTo>
                <a:lnTo>
                  <a:pt x="72" y="584"/>
                </a:lnTo>
                <a:lnTo>
                  <a:pt x="80" y="536"/>
                </a:lnTo>
                <a:close/>
              </a:path>
            </a:pathLst>
          </a:custGeom>
          <a:solidFill>
            <a:schemeClr val="bg1"/>
          </a:solidFill>
          <a:ln w="6350">
            <a:solidFill>
              <a:srgbClr val="000000"/>
            </a:solidFill>
            <a:round/>
            <a:headEnd/>
            <a:tailEnd/>
          </a:ln>
        </p:spPr>
        <p:txBody>
          <a:bodyPr/>
          <a:lstStyle/>
          <a:p>
            <a:endParaRPr lang="en-US"/>
          </a:p>
        </p:txBody>
      </p:sp>
      <p:sp>
        <p:nvSpPr>
          <p:cNvPr id="42" name="Freeform 39"/>
          <p:cNvSpPr>
            <a:spLocks/>
          </p:cNvSpPr>
          <p:nvPr/>
        </p:nvSpPr>
        <p:spPr bwMode="auto">
          <a:xfrm>
            <a:off x="2283656" y="1502294"/>
            <a:ext cx="1348953" cy="860119"/>
          </a:xfrm>
          <a:custGeom>
            <a:avLst/>
            <a:gdLst>
              <a:gd name="T0" fmla="*/ 2147483647 w 816"/>
              <a:gd name="T1" fmla="*/ 2147483647 h 520"/>
              <a:gd name="T2" fmla="*/ 2147483647 w 816"/>
              <a:gd name="T3" fmla="*/ 2147483647 h 520"/>
              <a:gd name="T4" fmla="*/ 2147483647 w 816"/>
              <a:gd name="T5" fmla="*/ 2147483647 h 520"/>
              <a:gd name="T6" fmla="*/ 2147483647 w 816"/>
              <a:gd name="T7" fmla="*/ 2147483647 h 520"/>
              <a:gd name="T8" fmla="*/ 2147483647 w 816"/>
              <a:gd name="T9" fmla="*/ 0 h 520"/>
              <a:gd name="T10" fmla="*/ 0 w 816"/>
              <a:gd name="T11" fmla="*/ 2147483647 h 520"/>
              <a:gd name="T12" fmla="*/ 2147483647 w 816"/>
              <a:gd name="T13" fmla="*/ 2147483647 h 520"/>
              <a:gd name="T14" fmla="*/ 2147483647 w 816"/>
              <a:gd name="T15" fmla="*/ 2147483647 h 520"/>
              <a:gd name="T16" fmla="*/ 2147483647 w 816"/>
              <a:gd name="T17" fmla="*/ 2147483647 h 520"/>
              <a:gd name="T18" fmla="*/ 2147483647 w 816"/>
              <a:gd name="T19" fmla="*/ 2147483647 h 520"/>
              <a:gd name="T20" fmla="*/ 2147483647 w 816"/>
              <a:gd name="T21" fmla="*/ 2147483647 h 520"/>
              <a:gd name="T22" fmla="*/ 2147483647 w 816"/>
              <a:gd name="T23" fmla="*/ 2147483647 h 520"/>
              <a:gd name="T24" fmla="*/ 2147483647 w 816"/>
              <a:gd name="T25" fmla="*/ 2147483647 h 520"/>
              <a:gd name="T26" fmla="*/ 2147483647 w 816"/>
              <a:gd name="T27" fmla="*/ 2147483647 h 520"/>
              <a:gd name="T28" fmla="*/ 2147483647 w 816"/>
              <a:gd name="T29" fmla="*/ 2147483647 h 520"/>
              <a:gd name="T30" fmla="*/ 2147483647 w 816"/>
              <a:gd name="T31" fmla="*/ 2147483647 h 520"/>
              <a:gd name="T32" fmla="*/ 2147483647 w 816"/>
              <a:gd name="T33" fmla="*/ 2147483647 h 520"/>
              <a:gd name="T34" fmla="*/ 2147483647 w 816"/>
              <a:gd name="T35" fmla="*/ 2147483647 h 520"/>
              <a:gd name="T36" fmla="*/ 2147483647 w 816"/>
              <a:gd name="T37" fmla="*/ 2147483647 h 520"/>
              <a:gd name="T38" fmla="*/ 2147483647 w 816"/>
              <a:gd name="T39" fmla="*/ 2147483647 h 520"/>
              <a:gd name="T40" fmla="*/ 2147483647 w 816"/>
              <a:gd name="T41" fmla="*/ 2147483647 h 520"/>
              <a:gd name="T42" fmla="*/ 2147483647 w 816"/>
              <a:gd name="T43" fmla="*/ 2147483647 h 520"/>
              <a:gd name="T44" fmla="*/ 2147483647 w 816"/>
              <a:gd name="T45" fmla="*/ 2147483647 h 520"/>
              <a:gd name="T46" fmla="*/ 2147483647 w 816"/>
              <a:gd name="T47" fmla="*/ 2147483647 h 520"/>
              <a:gd name="T48" fmla="*/ 2147483647 w 816"/>
              <a:gd name="T49" fmla="*/ 2147483647 h 520"/>
              <a:gd name="T50" fmla="*/ 2147483647 w 816"/>
              <a:gd name="T51" fmla="*/ 2147483647 h 520"/>
              <a:gd name="T52" fmla="*/ 2147483647 w 816"/>
              <a:gd name="T53" fmla="*/ 2147483647 h 520"/>
              <a:gd name="T54" fmla="*/ 2147483647 w 816"/>
              <a:gd name="T55" fmla="*/ 2147483647 h 520"/>
              <a:gd name="T56" fmla="*/ 2147483647 w 816"/>
              <a:gd name="T57" fmla="*/ 2147483647 h 520"/>
              <a:gd name="T58" fmla="*/ 2147483647 w 816"/>
              <a:gd name="T59" fmla="*/ 2147483647 h 520"/>
              <a:gd name="T60" fmla="*/ 2147483647 w 816"/>
              <a:gd name="T61" fmla="*/ 2147483647 h 520"/>
              <a:gd name="T62" fmla="*/ 2147483647 w 816"/>
              <a:gd name="T63" fmla="*/ 2147483647 h 520"/>
              <a:gd name="T64" fmla="*/ 2147483647 w 816"/>
              <a:gd name="T65" fmla="*/ 2147483647 h 520"/>
              <a:gd name="T66" fmla="*/ 2147483647 w 816"/>
              <a:gd name="T67" fmla="*/ 2147483647 h 520"/>
              <a:gd name="T68" fmla="*/ 2147483647 w 816"/>
              <a:gd name="T69" fmla="*/ 2147483647 h 520"/>
              <a:gd name="T70" fmla="*/ 2147483647 w 816"/>
              <a:gd name="T71" fmla="*/ 2147483647 h 520"/>
              <a:gd name="T72" fmla="*/ 2147483647 w 816"/>
              <a:gd name="T73" fmla="*/ 2147483647 h 520"/>
              <a:gd name="T74" fmla="*/ 2147483647 w 816"/>
              <a:gd name="T75" fmla="*/ 2147483647 h 520"/>
              <a:gd name="T76" fmla="*/ 2147483647 w 816"/>
              <a:gd name="T77" fmla="*/ 2147483647 h 520"/>
              <a:gd name="T78" fmla="*/ 2147483647 w 816"/>
              <a:gd name="T79" fmla="*/ 2147483647 h 520"/>
              <a:gd name="T80" fmla="*/ 2147483647 w 816"/>
              <a:gd name="T81" fmla="*/ 2147483647 h 520"/>
              <a:gd name="T82" fmla="*/ 2147483647 w 816"/>
              <a:gd name="T83" fmla="*/ 2147483647 h 520"/>
              <a:gd name="T84" fmla="*/ 2147483647 w 816"/>
              <a:gd name="T85" fmla="*/ 2147483647 h 520"/>
              <a:gd name="T86" fmla="*/ 2147483647 w 816"/>
              <a:gd name="T87" fmla="*/ 2147483647 h 520"/>
              <a:gd name="T88" fmla="*/ 2147483647 w 816"/>
              <a:gd name="T89" fmla="*/ 2147483647 h 520"/>
              <a:gd name="T90" fmla="*/ 2147483647 w 816"/>
              <a:gd name="T91" fmla="*/ 2147483647 h 520"/>
              <a:gd name="T92" fmla="*/ 2147483647 w 816"/>
              <a:gd name="T93" fmla="*/ 2147483647 h 520"/>
              <a:gd name="T94" fmla="*/ 2147483647 w 816"/>
              <a:gd name="T95" fmla="*/ 2147483647 h 520"/>
              <a:gd name="T96" fmla="*/ 2147483647 w 816"/>
              <a:gd name="T97" fmla="*/ 2147483647 h 520"/>
              <a:gd name="T98" fmla="*/ 2147483647 w 816"/>
              <a:gd name="T99" fmla="*/ 2147483647 h 520"/>
              <a:gd name="T100" fmla="*/ 2147483647 w 816"/>
              <a:gd name="T101" fmla="*/ 2147483647 h 520"/>
              <a:gd name="T102" fmla="*/ 2147483647 w 816"/>
              <a:gd name="T103" fmla="*/ 2147483647 h 520"/>
              <a:gd name="T104" fmla="*/ 2147483647 w 816"/>
              <a:gd name="T105" fmla="*/ 2147483647 h 520"/>
              <a:gd name="T106" fmla="*/ 2147483647 w 816"/>
              <a:gd name="T107" fmla="*/ 2147483647 h 520"/>
              <a:gd name="T108" fmla="*/ 2147483647 w 816"/>
              <a:gd name="T109" fmla="*/ 2147483647 h 520"/>
              <a:gd name="T110" fmla="*/ 2147483647 w 816"/>
              <a:gd name="T111" fmla="*/ 2147483647 h 520"/>
              <a:gd name="T112" fmla="*/ 2147483647 w 816"/>
              <a:gd name="T113" fmla="*/ 2147483647 h 520"/>
              <a:gd name="T114" fmla="*/ 2147483647 w 816"/>
              <a:gd name="T115" fmla="*/ 2147483647 h 520"/>
              <a:gd name="T116" fmla="*/ 2147483647 w 816"/>
              <a:gd name="T117" fmla="*/ 2147483647 h 520"/>
              <a:gd name="T118" fmla="*/ 2147483647 w 816"/>
              <a:gd name="T119" fmla="*/ 2147483647 h 520"/>
              <a:gd name="T120" fmla="*/ 2147483647 w 816"/>
              <a:gd name="T121" fmla="*/ 2147483647 h 52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16"/>
              <a:gd name="T184" fmla="*/ 0 h 520"/>
              <a:gd name="T185" fmla="*/ 816 w 816"/>
              <a:gd name="T186" fmla="*/ 520 h 52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16" h="520">
                <a:moveTo>
                  <a:pt x="368" y="472"/>
                </a:moveTo>
                <a:lnTo>
                  <a:pt x="568" y="496"/>
                </a:lnTo>
                <a:lnTo>
                  <a:pt x="784" y="520"/>
                </a:lnTo>
                <a:lnTo>
                  <a:pt x="816" y="112"/>
                </a:lnTo>
                <a:lnTo>
                  <a:pt x="696" y="112"/>
                </a:lnTo>
                <a:lnTo>
                  <a:pt x="328" y="56"/>
                </a:lnTo>
                <a:lnTo>
                  <a:pt x="88" y="16"/>
                </a:lnTo>
                <a:lnTo>
                  <a:pt x="16" y="0"/>
                </a:lnTo>
                <a:lnTo>
                  <a:pt x="0" y="96"/>
                </a:lnTo>
                <a:lnTo>
                  <a:pt x="8" y="112"/>
                </a:lnTo>
                <a:lnTo>
                  <a:pt x="16" y="136"/>
                </a:lnTo>
                <a:lnTo>
                  <a:pt x="16" y="144"/>
                </a:lnTo>
                <a:lnTo>
                  <a:pt x="8" y="144"/>
                </a:lnTo>
                <a:lnTo>
                  <a:pt x="16" y="152"/>
                </a:lnTo>
                <a:lnTo>
                  <a:pt x="8" y="152"/>
                </a:lnTo>
                <a:lnTo>
                  <a:pt x="8" y="160"/>
                </a:lnTo>
                <a:lnTo>
                  <a:pt x="24" y="168"/>
                </a:lnTo>
                <a:lnTo>
                  <a:pt x="24" y="176"/>
                </a:lnTo>
                <a:lnTo>
                  <a:pt x="40" y="176"/>
                </a:lnTo>
                <a:lnTo>
                  <a:pt x="48" y="216"/>
                </a:lnTo>
                <a:lnTo>
                  <a:pt x="48" y="232"/>
                </a:lnTo>
                <a:lnTo>
                  <a:pt x="56" y="232"/>
                </a:lnTo>
                <a:lnTo>
                  <a:pt x="56" y="240"/>
                </a:lnTo>
                <a:lnTo>
                  <a:pt x="64" y="240"/>
                </a:lnTo>
                <a:lnTo>
                  <a:pt x="72" y="248"/>
                </a:lnTo>
                <a:lnTo>
                  <a:pt x="88" y="248"/>
                </a:lnTo>
                <a:lnTo>
                  <a:pt x="88" y="256"/>
                </a:lnTo>
                <a:lnTo>
                  <a:pt x="80" y="272"/>
                </a:lnTo>
                <a:lnTo>
                  <a:pt x="80" y="280"/>
                </a:lnTo>
                <a:lnTo>
                  <a:pt x="72" y="288"/>
                </a:lnTo>
                <a:lnTo>
                  <a:pt x="72" y="296"/>
                </a:lnTo>
                <a:lnTo>
                  <a:pt x="72" y="304"/>
                </a:lnTo>
                <a:lnTo>
                  <a:pt x="64" y="312"/>
                </a:lnTo>
                <a:lnTo>
                  <a:pt x="72" y="320"/>
                </a:lnTo>
                <a:lnTo>
                  <a:pt x="64" y="328"/>
                </a:lnTo>
                <a:lnTo>
                  <a:pt x="56" y="328"/>
                </a:lnTo>
                <a:lnTo>
                  <a:pt x="56" y="344"/>
                </a:lnTo>
                <a:lnTo>
                  <a:pt x="56" y="352"/>
                </a:lnTo>
                <a:lnTo>
                  <a:pt x="56" y="360"/>
                </a:lnTo>
                <a:lnTo>
                  <a:pt x="64" y="360"/>
                </a:lnTo>
                <a:lnTo>
                  <a:pt x="64" y="368"/>
                </a:lnTo>
                <a:lnTo>
                  <a:pt x="80" y="368"/>
                </a:lnTo>
                <a:lnTo>
                  <a:pt x="96" y="352"/>
                </a:lnTo>
                <a:lnTo>
                  <a:pt x="104" y="352"/>
                </a:lnTo>
                <a:lnTo>
                  <a:pt x="104" y="368"/>
                </a:lnTo>
                <a:lnTo>
                  <a:pt x="104" y="376"/>
                </a:lnTo>
                <a:lnTo>
                  <a:pt x="104" y="392"/>
                </a:lnTo>
                <a:lnTo>
                  <a:pt x="112" y="408"/>
                </a:lnTo>
                <a:lnTo>
                  <a:pt x="120" y="424"/>
                </a:lnTo>
                <a:lnTo>
                  <a:pt x="120" y="432"/>
                </a:lnTo>
                <a:lnTo>
                  <a:pt x="112" y="432"/>
                </a:lnTo>
                <a:lnTo>
                  <a:pt x="112" y="440"/>
                </a:lnTo>
                <a:lnTo>
                  <a:pt x="120" y="448"/>
                </a:lnTo>
                <a:lnTo>
                  <a:pt x="128" y="448"/>
                </a:lnTo>
                <a:lnTo>
                  <a:pt x="136" y="464"/>
                </a:lnTo>
                <a:lnTo>
                  <a:pt x="136" y="472"/>
                </a:lnTo>
                <a:lnTo>
                  <a:pt x="144" y="496"/>
                </a:lnTo>
                <a:lnTo>
                  <a:pt x="144" y="504"/>
                </a:lnTo>
                <a:lnTo>
                  <a:pt x="152" y="504"/>
                </a:lnTo>
                <a:lnTo>
                  <a:pt x="152" y="496"/>
                </a:lnTo>
                <a:lnTo>
                  <a:pt x="160" y="488"/>
                </a:lnTo>
                <a:lnTo>
                  <a:pt x="168" y="488"/>
                </a:lnTo>
                <a:lnTo>
                  <a:pt x="176" y="496"/>
                </a:lnTo>
                <a:lnTo>
                  <a:pt x="184" y="496"/>
                </a:lnTo>
                <a:lnTo>
                  <a:pt x="192" y="488"/>
                </a:lnTo>
                <a:lnTo>
                  <a:pt x="200" y="488"/>
                </a:lnTo>
                <a:lnTo>
                  <a:pt x="200" y="496"/>
                </a:lnTo>
                <a:lnTo>
                  <a:pt x="208" y="496"/>
                </a:lnTo>
                <a:lnTo>
                  <a:pt x="224" y="488"/>
                </a:lnTo>
                <a:lnTo>
                  <a:pt x="232" y="496"/>
                </a:lnTo>
                <a:lnTo>
                  <a:pt x="240" y="496"/>
                </a:lnTo>
                <a:lnTo>
                  <a:pt x="248" y="496"/>
                </a:lnTo>
                <a:lnTo>
                  <a:pt x="256" y="480"/>
                </a:lnTo>
                <a:lnTo>
                  <a:pt x="264" y="480"/>
                </a:lnTo>
                <a:lnTo>
                  <a:pt x="272" y="496"/>
                </a:lnTo>
                <a:lnTo>
                  <a:pt x="280" y="512"/>
                </a:lnTo>
                <a:lnTo>
                  <a:pt x="288" y="456"/>
                </a:lnTo>
                <a:lnTo>
                  <a:pt x="368" y="472"/>
                </a:lnTo>
                <a:close/>
              </a:path>
            </a:pathLst>
          </a:custGeom>
          <a:solidFill>
            <a:schemeClr val="tx2">
              <a:lumMod val="75000"/>
            </a:schemeClr>
          </a:solidFill>
          <a:ln w="6350">
            <a:solidFill>
              <a:srgbClr val="000000"/>
            </a:solidFill>
            <a:round/>
            <a:headEnd/>
            <a:tailEnd/>
          </a:ln>
        </p:spPr>
        <p:txBody>
          <a:bodyPr/>
          <a:lstStyle/>
          <a:p>
            <a:endParaRPr lang="en-US">
              <a:solidFill>
                <a:schemeClr val="bg1"/>
              </a:solidFill>
            </a:endParaRPr>
          </a:p>
        </p:txBody>
      </p:sp>
      <p:sp>
        <p:nvSpPr>
          <p:cNvPr id="43" name="Freeform 40"/>
          <p:cNvSpPr>
            <a:spLocks/>
          </p:cNvSpPr>
          <p:nvPr/>
        </p:nvSpPr>
        <p:spPr bwMode="auto">
          <a:xfrm>
            <a:off x="2812629" y="2957330"/>
            <a:ext cx="964768" cy="766939"/>
          </a:xfrm>
          <a:custGeom>
            <a:avLst/>
            <a:gdLst>
              <a:gd name="T0" fmla="*/ 2147483647 w 584"/>
              <a:gd name="T1" fmla="*/ 2147483647 h 464"/>
              <a:gd name="T2" fmla="*/ 2147483647 w 584"/>
              <a:gd name="T3" fmla="*/ 2147483647 h 464"/>
              <a:gd name="T4" fmla="*/ 2147483647 w 584"/>
              <a:gd name="T5" fmla="*/ 2147483647 h 464"/>
              <a:gd name="T6" fmla="*/ 0 w 584"/>
              <a:gd name="T7" fmla="*/ 2147483647 h 464"/>
              <a:gd name="T8" fmla="*/ 0 w 584"/>
              <a:gd name="T9" fmla="*/ 2147483647 h 464"/>
              <a:gd name="T10" fmla="*/ 2147483647 w 584"/>
              <a:gd name="T11" fmla="*/ 0 h 464"/>
              <a:gd name="T12" fmla="*/ 2147483647 w 584"/>
              <a:gd name="T13" fmla="*/ 0 h 464"/>
              <a:gd name="T14" fmla="*/ 2147483647 w 584"/>
              <a:gd name="T15" fmla="*/ 2147483647 h 464"/>
              <a:gd name="T16" fmla="*/ 2147483647 w 584"/>
              <a:gd name="T17" fmla="*/ 2147483647 h 464"/>
              <a:gd name="T18" fmla="*/ 2147483647 w 584"/>
              <a:gd name="T19" fmla="*/ 2147483647 h 464"/>
              <a:gd name="T20" fmla="*/ 2147483647 w 584"/>
              <a:gd name="T21" fmla="*/ 2147483647 h 464"/>
              <a:gd name="T22" fmla="*/ 2147483647 w 584"/>
              <a:gd name="T23" fmla="*/ 2147483647 h 464"/>
              <a:gd name="T24" fmla="*/ 2147483647 w 584"/>
              <a:gd name="T25" fmla="*/ 2147483647 h 464"/>
              <a:gd name="T26" fmla="*/ 2147483647 w 584"/>
              <a:gd name="T27" fmla="*/ 2147483647 h 464"/>
              <a:gd name="T28" fmla="*/ 2147483647 w 584"/>
              <a:gd name="T29" fmla="*/ 2147483647 h 464"/>
              <a:gd name="T30" fmla="*/ 2147483647 w 584"/>
              <a:gd name="T31" fmla="*/ 2147483647 h 464"/>
              <a:gd name="T32" fmla="*/ 2147483647 w 584"/>
              <a:gd name="T33" fmla="*/ 2147483647 h 464"/>
              <a:gd name="T34" fmla="*/ 2147483647 w 584"/>
              <a:gd name="T35" fmla="*/ 2147483647 h 46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4"/>
              <a:gd name="T55" fmla="*/ 0 h 464"/>
              <a:gd name="T56" fmla="*/ 584 w 584"/>
              <a:gd name="T57" fmla="*/ 464 h 46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4" h="464">
                <a:moveTo>
                  <a:pt x="432" y="456"/>
                </a:moveTo>
                <a:lnTo>
                  <a:pt x="248" y="440"/>
                </a:lnTo>
                <a:lnTo>
                  <a:pt x="48" y="416"/>
                </a:lnTo>
                <a:lnTo>
                  <a:pt x="0" y="408"/>
                </a:lnTo>
                <a:lnTo>
                  <a:pt x="56" y="0"/>
                </a:lnTo>
                <a:lnTo>
                  <a:pt x="248" y="24"/>
                </a:lnTo>
                <a:lnTo>
                  <a:pt x="384" y="40"/>
                </a:lnTo>
                <a:lnTo>
                  <a:pt x="424" y="40"/>
                </a:lnTo>
                <a:lnTo>
                  <a:pt x="584" y="56"/>
                </a:lnTo>
                <a:lnTo>
                  <a:pt x="576" y="152"/>
                </a:lnTo>
                <a:lnTo>
                  <a:pt x="552" y="464"/>
                </a:lnTo>
                <a:lnTo>
                  <a:pt x="480" y="456"/>
                </a:lnTo>
                <a:lnTo>
                  <a:pt x="432" y="456"/>
                </a:lnTo>
                <a:close/>
              </a:path>
            </a:pathLst>
          </a:custGeom>
          <a:solidFill>
            <a:schemeClr val="tx2">
              <a:lumMod val="75000"/>
            </a:schemeClr>
          </a:solidFill>
          <a:ln w="6350">
            <a:solidFill>
              <a:srgbClr val="000000"/>
            </a:solidFill>
            <a:round/>
            <a:headEnd/>
            <a:tailEnd/>
          </a:ln>
        </p:spPr>
        <p:txBody>
          <a:bodyPr/>
          <a:lstStyle/>
          <a:p>
            <a:endParaRPr lang="en-US">
              <a:solidFill>
                <a:schemeClr val="bg1"/>
              </a:solidFill>
            </a:endParaRPr>
          </a:p>
        </p:txBody>
      </p:sp>
      <p:sp>
        <p:nvSpPr>
          <p:cNvPr id="44" name="Freeform 41"/>
          <p:cNvSpPr>
            <a:spLocks/>
          </p:cNvSpPr>
          <p:nvPr/>
        </p:nvSpPr>
        <p:spPr bwMode="auto">
          <a:xfrm>
            <a:off x="3592471" y="1687220"/>
            <a:ext cx="874455" cy="556211"/>
          </a:xfrm>
          <a:custGeom>
            <a:avLst/>
            <a:gdLst>
              <a:gd name="T0" fmla="*/ 0 w 529"/>
              <a:gd name="T1" fmla="*/ 2147483647 h 336"/>
              <a:gd name="T2" fmla="*/ 0 w 529"/>
              <a:gd name="T3" fmla="*/ 2147483647 h 336"/>
              <a:gd name="T4" fmla="*/ 0 w 529"/>
              <a:gd name="T5" fmla="*/ 2147483647 h 336"/>
              <a:gd name="T6" fmla="*/ 2147483647 w 529"/>
              <a:gd name="T7" fmla="*/ 2147483647 h 336"/>
              <a:gd name="T8" fmla="*/ 2147483647 w 529"/>
              <a:gd name="T9" fmla="*/ 0 h 336"/>
              <a:gd name="T10" fmla="*/ 2147483647 w 529"/>
              <a:gd name="T11" fmla="*/ 2147483647 h 336"/>
              <a:gd name="T12" fmla="*/ 2147483647 w 529"/>
              <a:gd name="T13" fmla="*/ 2147483647 h 336"/>
              <a:gd name="T14" fmla="*/ 2147483647 w 529"/>
              <a:gd name="T15" fmla="*/ 2147483647 h 336"/>
              <a:gd name="T16" fmla="*/ 2147483647 w 529"/>
              <a:gd name="T17" fmla="*/ 2147483647 h 336"/>
              <a:gd name="T18" fmla="*/ 2147483647 w 529"/>
              <a:gd name="T19" fmla="*/ 2147483647 h 336"/>
              <a:gd name="T20" fmla="*/ 2147483647 w 529"/>
              <a:gd name="T21" fmla="*/ 2147483647 h 336"/>
              <a:gd name="T22" fmla="*/ 2147483647 w 529"/>
              <a:gd name="T23" fmla="*/ 2147483647 h 336"/>
              <a:gd name="T24" fmla="*/ 2147483647 w 529"/>
              <a:gd name="T25" fmla="*/ 2147483647 h 336"/>
              <a:gd name="T26" fmla="*/ 2147483647 w 529"/>
              <a:gd name="T27" fmla="*/ 2147483647 h 336"/>
              <a:gd name="T28" fmla="*/ 2147483647 w 529"/>
              <a:gd name="T29" fmla="*/ 2147483647 h 336"/>
              <a:gd name="T30" fmla="*/ 2147483647 w 529"/>
              <a:gd name="T31" fmla="*/ 2147483647 h 336"/>
              <a:gd name="T32" fmla="*/ 2147483647 w 529"/>
              <a:gd name="T33" fmla="*/ 2147483647 h 336"/>
              <a:gd name="T34" fmla="*/ 2147483647 w 529"/>
              <a:gd name="T35" fmla="*/ 2147483647 h 336"/>
              <a:gd name="T36" fmla="*/ 2147483647 w 529"/>
              <a:gd name="T37" fmla="*/ 2147483647 h 336"/>
              <a:gd name="T38" fmla="*/ 2147483647 w 529"/>
              <a:gd name="T39" fmla="*/ 2147483647 h 336"/>
              <a:gd name="T40" fmla="*/ 2147483647 w 529"/>
              <a:gd name="T41" fmla="*/ 2147483647 h 336"/>
              <a:gd name="T42" fmla="*/ 2147483647 w 529"/>
              <a:gd name="T43" fmla="*/ 2147483647 h 336"/>
              <a:gd name="T44" fmla="*/ 2147483647 w 529"/>
              <a:gd name="T45" fmla="*/ 2147483647 h 336"/>
              <a:gd name="T46" fmla="*/ 2147483647 w 529"/>
              <a:gd name="T47" fmla="*/ 2147483647 h 336"/>
              <a:gd name="T48" fmla="*/ 2147483647 w 529"/>
              <a:gd name="T49" fmla="*/ 2147483647 h 336"/>
              <a:gd name="T50" fmla="*/ 2147483647 w 529"/>
              <a:gd name="T51" fmla="*/ 2147483647 h 336"/>
              <a:gd name="T52" fmla="*/ 2147483647 w 529"/>
              <a:gd name="T53" fmla="*/ 2147483647 h 336"/>
              <a:gd name="T54" fmla="*/ 2147483647 w 529"/>
              <a:gd name="T55" fmla="*/ 2147483647 h 336"/>
              <a:gd name="T56" fmla="*/ 2147483647 w 529"/>
              <a:gd name="T57" fmla="*/ 2147483647 h 336"/>
              <a:gd name="T58" fmla="*/ 2147483647 w 529"/>
              <a:gd name="T59" fmla="*/ 2147483647 h 336"/>
              <a:gd name="T60" fmla="*/ 2147483647 w 529"/>
              <a:gd name="T61" fmla="*/ 2147483647 h 336"/>
              <a:gd name="T62" fmla="*/ 2147483647 w 529"/>
              <a:gd name="T63" fmla="*/ 2147483647 h 336"/>
              <a:gd name="T64" fmla="*/ 2147483647 w 529"/>
              <a:gd name="T65" fmla="*/ 2147483647 h 336"/>
              <a:gd name="T66" fmla="*/ 2147483647 w 529"/>
              <a:gd name="T67" fmla="*/ 2147483647 h 336"/>
              <a:gd name="T68" fmla="*/ 2147483647 w 529"/>
              <a:gd name="T69" fmla="*/ 2147483647 h 336"/>
              <a:gd name="T70" fmla="*/ 2147483647 w 529"/>
              <a:gd name="T71" fmla="*/ 2147483647 h 336"/>
              <a:gd name="T72" fmla="*/ 2147483647 w 529"/>
              <a:gd name="T73" fmla="*/ 2147483647 h 336"/>
              <a:gd name="T74" fmla="*/ 2147483647 w 529"/>
              <a:gd name="T75" fmla="*/ 2147483647 h 336"/>
              <a:gd name="T76" fmla="*/ 0 w 529"/>
              <a:gd name="T77" fmla="*/ 2147483647 h 3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29"/>
              <a:gd name="T118" fmla="*/ 0 h 336"/>
              <a:gd name="T119" fmla="*/ 529 w 529"/>
              <a:gd name="T120" fmla="*/ 336 h 3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29" h="336">
                <a:moveTo>
                  <a:pt x="0" y="312"/>
                </a:moveTo>
                <a:lnTo>
                  <a:pt x="0" y="304"/>
                </a:lnTo>
                <a:lnTo>
                  <a:pt x="0" y="288"/>
                </a:lnTo>
                <a:lnTo>
                  <a:pt x="16" y="96"/>
                </a:lnTo>
                <a:lnTo>
                  <a:pt x="24" y="0"/>
                </a:lnTo>
                <a:lnTo>
                  <a:pt x="24" y="8"/>
                </a:lnTo>
                <a:lnTo>
                  <a:pt x="32" y="8"/>
                </a:lnTo>
                <a:lnTo>
                  <a:pt x="280" y="16"/>
                </a:lnTo>
                <a:lnTo>
                  <a:pt x="441" y="24"/>
                </a:lnTo>
                <a:lnTo>
                  <a:pt x="473" y="24"/>
                </a:lnTo>
                <a:lnTo>
                  <a:pt x="481" y="24"/>
                </a:lnTo>
                <a:lnTo>
                  <a:pt x="489" y="56"/>
                </a:lnTo>
                <a:lnTo>
                  <a:pt x="489" y="72"/>
                </a:lnTo>
                <a:lnTo>
                  <a:pt x="489" y="112"/>
                </a:lnTo>
                <a:lnTo>
                  <a:pt x="489" y="136"/>
                </a:lnTo>
                <a:lnTo>
                  <a:pt x="497" y="144"/>
                </a:lnTo>
                <a:lnTo>
                  <a:pt x="505" y="152"/>
                </a:lnTo>
                <a:lnTo>
                  <a:pt x="505" y="184"/>
                </a:lnTo>
                <a:lnTo>
                  <a:pt x="505" y="200"/>
                </a:lnTo>
                <a:lnTo>
                  <a:pt x="505" y="216"/>
                </a:lnTo>
                <a:lnTo>
                  <a:pt x="505" y="224"/>
                </a:lnTo>
                <a:lnTo>
                  <a:pt x="513" y="240"/>
                </a:lnTo>
                <a:lnTo>
                  <a:pt x="513" y="256"/>
                </a:lnTo>
                <a:lnTo>
                  <a:pt x="513" y="280"/>
                </a:lnTo>
                <a:lnTo>
                  <a:pt x="521" y="288"/>
                </a:lnTo>
                <a:lnTo>
                  <a:pt x="529" y="304"/>
                </a:lnTo>
                <a:lnTo>
                  <a:pt x="529" y="328"/>
                </a:lnTo>
                <a:lnTo>
                  <a:pt x="529" y="336"/>
                </a:lnTo>
                <a:lnTo>
                  <a:pt x="505" y="336"/>
                </a:lnTo>
                <a:lnTo>
                  <a:pt x="296" y="328"/>
                </a:lnTo>
                <a:lnTo>
                  <a:pt x="16" y="312"/>
                </a:lnTo>
                <a:lnTo>
                  <a:pt x="0" y="312"/>
                </a:lnTo>
                <a:close/>
              </a:path>
            </a:pathLst>
          </a:custGeom>
          <a:solidFill>
            <a:schemeClr val="bg1"/>
          </a:solidFill>
          <a:ln w="6350">
            <a:solidFill>
              <a:srgbClr val="000000"/>
            </a:solidFill>
            <a:round/>
            <a:headEnd/>
            <a:tailEnd/>
          </a:ln>
        </p:spPr>
        <p:txBody>
          <a:bodyPr/>
          <a:lstStyle/>
          <a:p>
            <a:endParaRPr lang="en-US"/>
          </a:p>
        </p:txBody>
      </p:sp>
      <p:sp>
        <p:nvSpPr>
          <p:cNvPr id="45" name="Freeform 42"/>
          <p:cNvSpPr>
            <a:spLocks/>
          </p:cNvSpPr>
          <p:nvPr/>
        </p:nvSpPr>
        <p:spPr bwMode="auto">
          <a:xfrm>
            <a:off x="3552331" y="2203292"/>
            <a:ext cx="927496" cy="635054"/>
          </a:xfrm>
          <a:custGeom>
            <a:avLst/>
            <a:gdLst>
              <a:gd name="T0" fmla="*/ 2147483647 w 561"/>
              <a:gd name="T1" fmla="*/ 2147483647 h 384"/>
              <a:gd name="T2" fmla="*/ 2147483647 w 561"/>
              <a:gd name="T3" fmla="*/ 2147483647 h 384"/>
              <a:gd name="T4" fmla="*/ 2147483647 w 561"/>
              <a:gd name="T5" fmla="*/ 2147483647 h 384"/>
              <a:gd name="T6" fmla="*/ 2147483647 w 561"/>
              <a:gd name="T7" fmla="*/ 2147483647 h 384"/>
              <a:gd name="T8" fmla="*/ 2147483647 w 561"/>
              <a:gd name="T9" fmla="*/ 2147483647 h 384"/>
              <a:gd name="T10" fmla="*/ 2147483647 w 561"/>
              <a:gd name="T11" fmla="*/ 2147483647 h 384"/>
              <a:gd name="T12" fmla="*/ 2147483647 w 561"/>
              <a:gd name="T13" fmla="*/ 2147483647 h 384"/>
              <a:gd name="T14" fmla="*/ 2147483647 w 561"/>
              <a:gd name="T15" fmla="*/ 2147483647 h 384"/>
              <a:gd name="T16" fmla="*/ 2147483647 w 561"/>
              <a:gd name="T17" fmla="*/ 2147483647 h 384"/>
              <a:gd name="T18" fmla="*/ 2147483647 w 561"/>
              <a:gd name="T19" fmla="*/ 2147483647 h 384"/>
              <a:gd name="T20" fmla="*/ 2147483647 w 561"/>
              <a:gd name="T21" fmla="*/ 2147483647 h 384"/>
              <a:gd name="T22" fmla="*/ 2147483647 w 561"/>
              <a:gd name="T23" fmla="*/ 2147483647 h 384"/>
              <a:gd name="T24" fmla="*/ 2147483647 w 561"/>
              <a:gd name="T25" fmla="*/ 2147483647 h 384"/>
              <a:gd name="T26" fmla="*/ 2147483647 w 561"/>
              <a:gd name="T27" fmla="*/ 2147483647 h 384"/>
              <a:gd name="T28" fmla="*/ 2147483647 w 561"/>
              <a:gd name="T29" fmla="*/ 2147483647 h 384"/>
              <a:gd name="T30" fmla="*/ 2147483647 w 561"/>
              <a:gd name="T31" fmla="*/ 2147483647 h 384"/>
              <a:gd name="T32" fmla="*/ 2147483647 w 561"/>
              <a:gd name="T33" fmla="*/ 2147483647 h 384"/>
              <a:gd name="T34" fmla="*/ 2147483647 w 561"/>
              <a:gd name="T35" fmla="*/ 2147483647 h 384"/>
              <a:gd name="T36" fmla="*/ 2147483647 w 561"/>
              <a:gd name="T37" fmla="*/ 2147483647 h 384"/>
              <a:gd name="T38" fmla="*/ 2147483647 w 561"/>
              <a:gd name="T39" fmla="*/ 2147483647 h 384"/>
              <a:gd name="T40" fmla="*/ 2147483647 w 561"/>
              <a:gd name="T41" fmla="*/ 2147483647 h 384"/>
              <a:gd name="T42" fmla="*/ 2147483647 w 561"/>
              <a:gd name="T43" fmla="*/ 2147483647 h 384"/>
              <a:gd name="T44" fmla="*/ 2147483647 w 561"/>
              <a:gd name="T45" fmla="*/ 2147483647 h 384"/>
              <a:gd name="T46" fmla="*/ 2147483647 w 561"/>
              <a:gd name="T47" fmla="*/ 2147483647 h 384"/>
              <a:gd name="T48" fmla="*/ 2147483647 w 561"/>
              <a:gd name="T49" fmla="*/ 2147483647 h 384"/>
              <a:gd name="T50" fmla="*/ 2147483647 w 561"/>
              <a:gd name="T51" fmla="*/ 2147483647 h 384"/>
              <a:gd name="T52" fmla="*/ 2147483647 w 561"/>
              <a:gd name="T53" fmla="*/ 0 h 384"/>
              <a:gd name="T54" fmla="*/ 2147483647 w 561"/>
              <a:gd name="T55" fmla="*/ 0 h 384"/>
              <a:gd name="T56" fmla="*/ 2147483647 w 561"/>
              <a:gd name="T57" fmla="*/ 2147483647 h 384"/>
              <a:gd name="T58" fmla="*/ 0 w 561"/>
              <a:gd name="T59" fmla="*/ 2147483647 h 384"/>
              <a:gd name="T60" fmla="*/ 2147483647 w 561"/>
              <a:gd name="T61" fmla="*/ 2147483647 h 384"/>
              <a:gd name="T62" fmla="*/ 2147483647 w 561"/>
              <a:gd name="T63" fmla="*/ 2147483647 h 3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61"/>
              <a:gd name="T97" fmla="*/ 0 h 384"/>
              <a:gd name="T98" fmla="*/ 561 w 561"/>
              <a:gd name="T99" fmla="*/ 384 h 38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61" h="384">
                <a:moveTo>
                  <a:pt x="400" y="312"/>
                </a:moveTo>
                <a:lnTo>
                  <a:pt x="432" y="336"/>
                </a:lnTo>
                <a:lnTo>
                  <a:pt x="440" y="344"/>
                </a:lnTo>
                <a:lnTo>
                  <a:pt x="448" y="336"/>
                </a:lnTo>
                <a:lnTo>
                  <a:pt x="456" y="328"/>
                </a:lnTo>
                <a:lnTo>
                  <a:pt x="497" y="328"/>
                </a:lnTo>
                <a:lnTo>
                  <a:pt x="505" y="336"/>
                </a:lnTo>
                <a:lnTo>
                  <a:pt x="513" y="344"/>
                </a:lnTo>
                <a:lnTo>
                  <a:pt x="521" y="344"/>
                </a:lnTo>
                <a:lnTo>
                  <a:pt x="529" y="344"/>
                </a:lnTo>
                <a:lnTo>
                  <a:pt x="545" y="360"/>
                </a:lnTo>
                <a:lnTo>
                  <a:pt x="553" y="376"/>
                </a:lnTo>
                <a:lnTo>
                  <a:pt x="553" y="384"/>
                </a:lnTo>
                <a:lnTo>
                  <a:pt x="561" y="384"/>
                </a:lnTo>
                <a:lnTo>
                  <a:pt x="561" y="376"/>
                </a:lnTo>
                <a:lnTo>
                  <a:pt x="553" y="360"/>
                </a:lnTo>
                <a:lnTo>
                  <a:pt x="545" y="344"/>
                </a:lnTo>
                <a:lnTo>
                  <a:pt x="545" y="336"/>
                </a:lnTo>
                <a:lnTo>
                  <a:pt x="561" y="296"/>
                </a:lnTo>
                <a:lnTo>
                  <a:pt x="545" y="296"/>
                </a:lnTo>
                <a:lnTo>
                  <a:pt x="545" y="288"/>
                </a:lnTo>
                <a:lnTo>
                  <a:pt x="553" y="288"/>
                </a:lnTo>
                <a:lnTo>
                  <a:pt x="553" y="280"/>
                </a:lnTo>
                <a:lnTo>
                  <a:pt x="545" y="272"/>
                </a:lnTo>
                <a:lnTo>
                  <a:pt x="545" y="264"/>
                </a:lnTo>
                <a:lnTo>
                  <a:pt x="561" y="264"/>
                </a:lnTo>
                <a:lnTo>
                  <a:pt x="561" y="80"/>
                </a:lnTo>
                <a:lnTo>
                  <a:pt x="553" y="80"/>
                </a:lnTo>
                <a:lnTo>
                  <a:pt x="537" y="64"/>
                </a:lnTo>
                <a:lnTo>
                  <a:pt x="529" y="56"/>
                </a:lnTo>
                <a:lnTo>
                  <a:pt x="529" y="48"/>
                </a:lnTo>
                <a:lnTo>
                  <a:pt x="537" y="48"/>
                </a:lnTo>
                <a:lnTo>
                  <a:pt x="537" y="40"/>
                </a:lnTo>
                <a:lnTo>
                  <a:pt x="553" y="24"/>
                </a:lnTo>
                <a:lnTo>
                  <a:pt x="545" y="24"/>
                </a:lnTo>
                <a:lnTo>
                  <a:pt x="553" y="16"/>
                </a:lnTo>
                <a:lnTo>
                  <a:pt x="553" y="24"/>
                </a:lnTo>
                <a:lnTo>
                  <a:pt x="529" y="24"/>
                </a:lnTo>
                <a:lnTo>
                  <a:pt x="320" y="16"/>
                </a:lnTo>
                <a:lnTo>
                  <a:pt x="40" y="0"/>
                </a:lnTo>
                <a:lnTo>
                  <a:pt x="24" y="0"/>
                </a:lnTo>
                <a:lnTo>
                  <a:pt x="16" y="96"/>
                </a:lnTo>
                <a:lnTo>
                  <a:pt x="0" y="296"/>
                </a:lnTo>
                <a:lnTo>
                  <a:pt x="8" y="296"/>
                </a:lnTo>
                <a:lnTo>
                  <a:pt x="208" y="304"/>
                </a:lnTo>
                <a:lnTo>
                  <a:pt x="352" y="312"/>
                </a:lnTo>
                <a:lnTo>
                  <a:pt x="400" y="312"/>
                </a:lnTo>
                <a:close/>
              </a:path>
            </a:pathLst>
          </a:custGeom>
          <a:solidFill>
            <a:schemeClr val="tx2">
              <a:lumMod val="75000"/>
            </a:schemeClr>
          </a:solidFill>
          <a:ln w="6350">
            <a:solidFill>
              <a:srgbClr val="000000"/>
            </a:solidFill>
            <a:round/>
            <a:headEnd/>
            <a:tailEnd/>
          </a:ln>
        </p:spPr>
        <p:txBody>
          <a:bodyPr/>
          <a:lstStyle/>
          <a:p>
            <a:endParaRPr lang="en-US">
              <a:solidFill>
                <a:schemeClr val="bg1"/>
              </a:solidFill>
            </a:endParaRPr>
          </a:p>
        </p:txBody>
      </p:sp>
      <p:sp>
        <p:nvSpPr>
          <p:cNvPr id="46" name="Freeform 43"/>
          <p:cNvSpPr>
            <a:spLocks/>
          </p:cNvSpPr>
          <p:nvPr/>
        </p:nvSpPr>
        <p:spPr bwMode="auto">
          <a:xfrm>
            <a:off x="3513626" y="2692126"/>
            <a:ext cx="1098086" cy="543309"/>
          </a:xfrm>
          <a:custGeom>
            <a:avLst/>
            <a:gdLst>
              <a:gd name="T0" fmla="*/ 2147483647 w 665"/>
              <a:gd name="T1" fmla="*/ 2147483647 h 328"/>
              <a:gd name="T2" fmla="*/ 2147483647 w 665"/>
              <a:gd name="T3" fmla="*/ 2147483647 h 328"/>
              <a:gd name="T4" fmla="*/ 2147483647 w 665"/>
              <a:gd name="T5" fmla="*/ 2147483647 h 328"/>
              <a:gd name="T6" fmla="*/ 2147483647 w 665"/>
              <a:gd name="T7" fmla="*/ 2147483647 h 328"/>
              <a:gd name="T8" fmla="*/ 2147483647 w 665"/>
              <a:gd name="T9" fmla="*/ 2147483647 h 328"/>
              <a:gd name="T10" fmla="*/ 2147483647 w 665"/>
              <a:gd name="T11" fmla="*/ 2147483647 h 328"/>
              <a:gd name="T12" fmla="*/ 2147483647 w 665"/>
              <a:gd name="T13" fmla="*/ 2147483647 h 328"/>
              <a:gd name="T14" fmla="*/ 2147483647 w 665"/>
              <a:gd name="T15" fmla="*/ 2147483647 h 328"/>
              <a:gd name="T16" fmla="*/ 2147483647 w 665"/>
              <a:gd name="T17" fmla="*/ 2147483647 h 328"/>
              <a:gd name="T18" fmla="*/ 2147483647 w 665"/>
              <a:gd name="T19" fmla="*/ 2147483647 h 328"/>
              <a:gd name="T20" fmla="*/ 2147483647 w 665"/>
              <a:gd name="T21" fmla="*/ 2147483647 h 328"/>
              <a:gd name="T22" fmla="*/ 2147483647 w 665"/>
              <a:gd name="T23" fmla="*/ 2147483647 h 328"/>
              <a:gd name="T24" fmla="*/ 2147483647 w 665"/>
              <a:gd name="T25" fmla="*/ 2147483647 h 328"/>
              <a:gd name="T26" fmla="*/ 2147483647 w 665"/>
              <a:gd name="T27" fmla="*/ 2147483647 h 328"/>
              <a:gd name="T28" fmla="*/ 2147483647 w 665"/>
              <a:gd name="T29" fmla="*/ 2147483647 h 328"/>
              <a:gd name="T30" fmla="*/ 2147483647 w 665"/>
              <a:gd name="T31" fmla="*/ 2147483647 h 328"/>
              <a:gd name="T32" fmla="*/ 2147483647 w 665"/>
              <a:gd name="T33" fmla="*/ 2147483647 h 328"/>
              <a:gd name="T34" fmla="*/ 2147483647 w 665"/>
              <a:gd name="T35" fmla="*/ 2147483647 h 328"/>
              <a:gd name="T36" fmla="*/ 2147483647 w 665"/>
              <a:gd name="T37" fmla="*/ 2147483647 h 328"/>
              <a:gd name="T38" fmla="*/ 2147483647 w 665"/>
              <a:gd name="T39" fmla="*/ 2147483647 h 328"/>
              <a:gd name="T40" fmla="*/ 2147483647 w 665"/>
              <a:gd name="T41" fmla="*/ 2147483647 h 328"/>
              <a:gd name="T42" fmla="*/ 2147483647 w 665"/>
              <a:gd name="T43" fmla="*/ 2147483647 h 328"/>
              <a:gd name="T44" fmla="*/ 2147483647 w 665"/>
              <a:gd name="T45" fmla="*/ 2147483647 h 328"/>
              <a:gd name="T46" fmla="*/ 2147483647 w 665"/>
              <a:gd name="T47" fmla="*/ 2147483647 h 328"/>
              <a:gd name="T48" fmla="*/ 2147483647 w 665"/>
              <a:gd name="T49" fmla="*/ 2147483647 h 328"/>
              <a:gd name="T50" fmla="*/ 2147483647 w 665"/>
              <a:gd name="T51" fmla="*/ 2147483647 h 328"/>
              <a:gd name="T52" fmla="*/ 2147483647 w 665"/>
              <a:gd name="T53" fmla="*/ 2147483647 h 328"/>
              <a:gd name="T54" fmla="*/ 2147483647 w 665"/>
              <a:gd name="T55" fmla="*/ 2147483647 h 328"/>
              <a:gd name="T56" fmla="*/ 2147483647 w 665"/>
              <a:gd name="T57" fmla="*/ 2147483647 h 328"/>
              <a:gd name="T58" fmla="*/ 2147483647 w 665"/>
              <a:gd name="T59" fmla="*/ 2147483647 h 328"/>
              <a:gd name="T60" fmla="*/ 2147483647 w 665"/>
              <a:gd name="T61" fmla="*/ 2147483647 h 328"/>
              <a:gd name="T62" fmla="*/ 2147483647 w 665"/>
              <a:gd name="T63" fmla="*/ 2147483647 h 328"/>
              <a:gd name="T64" fmla="*/ 2147483647 w 665"/>
              <a:gd name="T65" fmla="*/ 2147483647 h 328"/>
              <a:gd name="T66" fmla="*/ 2147483647 w 665"/>
              <a:gd name="T67" fmla="*/ 2147483647 h 328"/>
              <a:gd name="T68" fmla="*/ 2147483647 w 665"/>
              <a:gd name="T69" fmla="*/ 2147483647 h 328"/>
              <a:gd name="T70" fmla="*/ 2147483647 w 665"/>
              <a:gd name="T71" fmla="*/ 2147483647 h 328"/>
              <a:gd name="T72" fmla="*/ 2147483647 w 665"/>
              <a:gd name="T73" fmla="*/ 2147483647 h 328"/>
              <a:gd name="T74" fmla="*/ 2147483647 w 665"/>
              <a:gd name="T75" fmla="*/ 2147483647 h 328"/>
              <a:gd name="T76" fmla="*/ 2147483647 w 665"/>
              <a:gd name="T77" fmla="*/ 2147483647 h 328"/>
              <a:gd name="T78" fmla="*/ 2147483647 w 665"/>
              <a:gd name="T79" fmla="*/ 2147483647 h 328"/>
              <a:gd name="T80" fmla="*/ 2147483647 w 665"/>
              <a:gd name="T81" fmla="*/ 2147483647 h 328"/>
              <a:gd name="T82" fmla="*/ 2147483647 w 665"/>
              <a:gd name="T83" fmla="*/ 2147483647 h 328"/>
              <a:gd name="T84" fmla="*/ 2147483647 w 665"/>
              <a:gd name="T85" fmla="*/ 2147483647 h 328"/>
              <a:gd name="T86" fmla="*/ 2147483647 w 665"/>
              <a:gd name="T87" fmla="*/ 2147483647 h 328"/>
              <a:gd name="T88" fmla="*/ 2147483647 w 665"/>
              <a:gd name="T89" fmla="*/ 2147483647 h 328"/>
              <a:gd name="T90" fmla="*/ 2147483647 w 665"/>
              <a:gd name="T91" fmla="*/ 0 h 328"/>
              <a:gd name="T92" fmla="*/ 2147483647 w 665"/>
              <a:gd name="T93" fmla="*/ 0 h 328"/>
              <a:gd name="T94" fmla="*/ 2147483647 w 665"/>
              <a:gd name="T95" fmla="*/ 0 h 328"/>
              <a:gd name="T96" fmla="*/ 0 w 665"/>
              <a:gd name="T97" fmla="*/ 2147483647 h 328"/>
              <a:gd name="T98" fmla="*/ 0 w 665"/>
              <a:gd name="T99" fmla="*/ 2147483647 h 328"/>
              <a:gd name="T100" fmla="*/ 2147483647 w 665"/>
              <a:gd name="T101" fmla="*/ 2147483647 h 328"/>
              <a:gd name="T102" fmla="*/ 2147483647 w 665"/>
              <a:gd name="T103" fmla="*/ 2147483647 h 328"/>
              <a:gd name="T104" fmla="*/ 2147483647 w 665"/>
              <a:gd name="T105" fmla="*/ 2147483647 h 328"/>
              <a:gd name="T106" fmla="*/ 2147483647 w 665"/>
              <a:gd name="T107" fmla="*/ 2147483647 h 328"/>
              <a:gd name="T108" fmla="*/ 2147483647 w 665"/>
              <a:gd name="T109" fmla="*/ 2147483647 h 328"/>
              <a:gd name="T110" fmla="*/ 2147483647 w 665"/>
              <a:gd name="T111" fmla="*/ 2147483647 h 328"/>
              <a:gd name="T112" fmla="*/ 2147483647 w 665"/>
              <a:gd name="T113" fmla="*/ 2147483647 h 328"/>
              <a:gd name="T114" fmla="*/ 2147483647 w 665"/>
              <a:gd name="T115" fmla="*/ 2147483647 h 3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65"/>
              <a:gd name="T175" fmla="*/ 0 h 328"/>
              <a:gd name="T176" fmla="*/ 665 w 665"/>
              <a:gd name="T177" fmla="*/ 328 h 32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65" h="328">
                <a:moveTo>
                  <a:pt x="665" y="328"/>
                </a:moveTo>
                <a:lnTo>
                  <a:pt x="649" y="304"/>
                </a:lnTo>
                <a:lnTo>
                  <a:pt x="641" y="296"/>
                </a:lnTo>
                <a:lnTo>
                  <a:pt x="641" y="288"/>
                </a:lnTo>
                <a:lnTo>
                  <a:pt x="633" y="264"/>
                </a:lnTo>
                <a:lnTo>
                  <a:pt x="625" y="264"/>
                </a:lnTo>
                <a:lnTo>
                  <a:pt x="625" y="232"/>
                </a:lnTo>
                <a:lnTo>
                  <a:pt x="625" y="224"/>
                </a:lnTo>
                <a:lnTo>
                  <a:pt x="625" y="216"/>
                </a:lnTo>
                <a:lnTo>
                  <a:pt x="625" y="208"/>
                </a:lnTo>
                <a:lnTo>
                  <a:pt x="617" y="184"/>
                </a:lnTo>
                <a:lnTo>
                  <a:pt x="617" y="176"/>
                </a:lnTo>
                <a:lnTo>
                  <a:pt x="609" y="176"/>
                </a:lnTo>
                <a:lnTo>
                  <a:pt x="609" y="160"/>
                </a:lnTo>
                <a:lnTo>
                  <a:pt x="609" y="128"/>
                </a:lnTo>
                <a:lnTo>
                  <a:pt x="593" y="120"/>
                </a:lnTo>
                <a:lnTo>
                  <a:pt x="585" y="112"/>
                </a:lnTo>
                <a:lnTo>
                  <a:pt x="585" y="104"/>
                </a:lnTo>
                <a:lnTo>
                  <a:pt x="585" y="96"/>
                </a:lnTo>
                <a:lnTo>
                  <a:pt x="585" y="88"/>
                </a:lnTo>
                <a:lnTo>
                  <a:pt x="569" y="72"/>
                </a:lnTo>
                <a:lnTo>
                  <a:pt x="569" y="64"/>
                </a:lnTo>
                <a:lnTo>
                  <a:pt x="553" y="48"/>
                </a:lnTo>
                <a:lnTo>
                  <a:pt x="545" y="48"/>
                </a:lnTo>
                <a:lnTo>
                  <a:pt x="537" y="48"/>
                </a:lnTo>
                <a:lnTo>
                  <a:pt x="529" y="40"/>
                </a:lnTo>
                <a:lnTo>
                  <a:pt x="521" y="32"/>
                </a:lnTo>
                <a:lnTo>
                  <a:pt x="480" y="32"/>
                </a:lnTo>
                <a:lnTo>
                  <a:pt x="472" y="40"/>
                </a:lnTo>
                <a:lnTo>
                  <a:pt x="464" y="48"/>
                </a:lnTo>
                <a:lnTo>
                  <a:pt x="456" y="40"/>
                </a:lnTo>
                <a:lnTo>
                  <a:pt x="424" y="16"/>
                </a:lnTo>
                <a:lnTo>
                  <a:pt x="303" y="12"/>
                </a:lnTo>
                <a:lnTo>
                  <a:pt x="55" y="0"/>
                </a:lnTo>
                <a:lnTo>
                  <a:pt x="24" y="0"/>
                </a:lnTo>
                <a:lnTo>
                  <a:pt x="0" y="200"/>
                </a:lnTo>
                <a:lnTo>
                  <a:pt x="160" y="216"/>
                </a:lnTo>
                <a:lnTo>
                  <a:pt x="152" y="312"/>
                </a:lnTo>
                <a:lnTo>
                  <a:pt x="184" y="320"/>
                </a:lnTo>
                <a:lnTo>
                  <a:pt x="424" y="328"/>
                </a:lnTo>
                <a:lnTo>
                  <a:pt x="649" y="328"/>
                </a:lnTo>
                <a:lnTo>
                  <a:pt x="665" y="328"/>
                </a:lnTo>
                <a:close/>
              </a:path>
            </a:pathLst>
          </a:custGeom>
          <a:solidFill>
            <a:schemeClr val="tx2">
              <a:lumMod val="40000"/>
              <a:lumOff val="60000"/>
            </a:schemeClr>
          </a:solidFill>
          <a:ln w="6350">
            <a:solidFill>
              <a:srgbClr val="000000"/>
            </a:solidFill>
            <a:round/>
            <a:headEnd/>
            <a:tailEnd/>
          </a:ln>
        </p:spPr>
        <p:txBody>
          <a:bodyPr/>
          <a:lstStyle/>
          <a:p>
            <a:endParaRPr lang="en-US"/>
          </a:p>
        </p:txBody>
      </p:sp>
      <p:sp>
        <p:nvSpPr>
          <p:cNvPr id="47" name="Freeform 44"/>
          <p:cNvSpPr>
            <a:spLocks/>
          </p:cNvSpPr>
          <p:nvPr/>
        </p:nvSpPr>
        <p:spPr bwMode="auto">
          <a:xfrm>
            <a:off x="3724355" y="3208197"/>
            <a:ext cx="980535" cy="528973"/>
          </a:xfrm>
          <a:custGeom>
            <a:avLst/>
            <a:gdLst>
              <a:gd name="T0" fmla="*/ 0 w 593"/>
              <a:gd name="T1" fmla="*/ 2147483647 h 320"/>
              <a:gd name="T2" fmla="*/ 2147483647 w 593"/>
              <a:gd name="T3" fmla="*/ 0 h 320"/>
              <a:gd name="T4" fmla="*/ 2147483647 w 593"/>
              <a:gd name="T5" fmla="*/ 0 h 320"/>
              <a:gd name="T6" fmla="*/ 2147483647 w 593"/>
              <a:gd name="T7" fmla="*/ 2147483647 h 320"/>
              <a:gd name="T8" fmla="*/ 2147483647 w 593"/>
              <a:gd name="T9" fmla="*/ 2147483647 h 320"/>
              <a:gd name="T10" fmla="*/ 2147483647 w 593"/>
              <a:gd name="T11" fmla="*/ 2147483647 h 320"/>
              <a:gd name="T12" fmla="*/ 2147483647 w 593"/>
              <a:gd name="T13" fmla="*/ 2147483647 h 320"/>
              <a:gd name="T14" fmla="*/ 2147483647 w 593"/>
              <a:gd name="T15" fmla="*/ 2147483647 h 320"/>
              <a:gd name="T16" fmla="*/ 2147483647 w 593"/>
              <a:gd name="T17" fmla="*/ 2147483647 h 320"/>
              <a:gd name="T18" fmla="*/ 2147483647 w 593"/>
              <a:gd name="T19" fmla="*/ 2147483647 h 320"/>
              <a:gd name="T20" fmla="*/ 2147483647 w 593"/>
              <a:gd name="T21" fmla="*/ 2147483647 h 320"/>
              <a:gd name="T22" fmla="*/ 2147483647 w 593"/>
              <a:gd name="T23" fmla="*/ 2147483647 h 320"/>
              <a:gd name="T24" fmla="*/ 2147483647 w 593"/>
              <a:gd name="T25" fmla="*/ 2147483647 h 320"/>
              <a:gd name="T26" fmla="*/ 2147483647 w 593"/>
              <a:gd name="T27" fmla="*/ 2147483647 h 320"/>
              <a:gd name="T28" fmla="*/ 2147483647 w 593"/>
              <a:gd name="T29" fmla="*/ 2147483647 h 320"/>
              <a:gd name="T30" fmla="*/ 2147483647 w 593"/>
              <a:gd name="T31" fmla="*/ 2147483647 h 320"/>
              <a:gd name="T32" fmla="*/ 2147483647 w 593"/>
              <a:gd name="T33" fmla="*/ 2147483647 h 320"/>
              <a:gd name="T34" fmla="*/ 2147483647 w 593"/>
              <a:gd name="T35" fmla="*/ 2147483647 h 320"/>
              <a:gd name="T36" fmla="*/ 2147483647 w 593"/>
              <a:gd name="T37" fmla="*/ 2147483647 h 320"/>
              <a:gd name="T38" fmla="*/ 2147483647 w 593"/>
              <a:gd name="T39" fmla="*/ 2147483647 h 320"/>
              <a:gd name="T40" fmla="*/ 2147483647 w 593"/>
              <a:gd name="T41" fmla="*/ 2147483647 h 320"/>
              <a:gd name="T42" fmla="*/ 2147483647 w 593"/>
              <a:gd name="T43" fmla="*/ 2147483647 h 320"/>
              <a:gd name="T44" fmla="*/ 2147483647 w 593"/>
              <a:gd name="T45" fmla="*/ 2147483647 h 320"/>
              <a:gd name="T46" fmla="*/ 2147483647 w 593"/>
              <a:gd name="T47" fmla="*/ 2147483647 h 320"/>
              <a:gd name="T48" fmla="*/ 2147483647 w 593"/>
              <a:gd name="T49" fmla="*/ 2147483647 h 320"/>
              <a:gd name="T50" fmla="*/ 2147483647 w 593"/>
              <a:gd name="T51" fmla="*/ 2147483647 h 320"/>
              <a:gd name="T52" fmla="*/ 2147483647 w 593"/>
              <a:gd name="T53" fmla="*/ 2147483647 h 320"/>
              <a:gd name="T54" fmla="*/ 2147483647 w 593"/>
              <a:gd name="T55" fmla="*/ 2147483647 h 320"/>
              <a:gd name="T56" fmla="*/ 2147483647 w 593"/>
              <a:gd name="T57" fmla="*/ 2147483647 h 320"/>
              <a:gd name="T58" fmla="*/ 2147483647 w 593"/>
              <a:gd name="T59" fmla="*/ 2147483647 h 320"/>
              <a:gd name="T60" fmla="*/ 2147483647 w 593"/>
              <a:gd name="T61" fmla="*/ 2147483647 h 320"/>
              <a:gd name="T62" fmla="*/ 2147483647 w 593"/>
              <a:gd name="T63" fmla="*/ 2147483647 h 320"/>
              <a:gd name="T64" fmla="*/ 2147483647 w 593"/>
              <a:gd name="T65" fmla="*/ 2147483647 h 320"/>
              <a:gd name="T66" fmla="*/ 0 w 593"/>
              <a:gd name="T67" fmla="*/ 2147483647 h 3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93"/>
              <a:gd name="T103" fmla="*/ 0 h 320"/>
              <a:gd name="T104" fmla="*/ 593 w 593"/>
              <a:gd name="T105" fmla="*/ 320 h 32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93" h="320">
                <a:moveTo>
                  <a:pt x="0" y="312"/>
                </a:moveTo>
                <a:lnTo>
                  <a:pt x="24" y="0"/>
                </a:lnTo>
                <a:lnTo>
                  <a:pt x="56" y="8"/>
                </a:lnTo>
                <a:lnTo>
                  <a:pt x="296" y="16"/>
                </a:lnTo>
                <a:lnTo>
                  <a:pt x="521" y="16"/>
                </a:lnTo>
                <a:lnTo>
                  <a:pt x="537" y="16"/>
                </a:lnTo>
                <a:lnTo>
                  <a:pt x="529" y="16"/>
                </a:lnTo>
                <a:lnTo>
                  <a:pt x="545" y="24"/>
                </a:lnTo>
                <a:lnTo>
                  <a:pt x="553" y="32"/>
                </a:lnTo>
                <a:lnTo>
                  <a:pt x="561" y="24"/>
                </a:lnTo>
                <a:lnTo>
                  <a:pt x="561" y="32"/>
                </a:lnTo>
                <a:lnTo>
                  <a:pt x="569" y="32"/>
                </a:lnTo>
                <a:lnTo>
                  <a:pt x="569" y="40"/>
                </a:lnTo>
                <a:lnTo>
                  <a:pt x="569" y="48"/>
                </a:lnTo>
                <a:lnTo>
                  <a:pt x="553" y="56"/>
                </a:lnTo>
                <a:lnTo>
                  <a:pt x="553" y="64"/>
                </a:lnTo>
                <a:lnTo>
                  <a:pt x="569" y="72"/>
                </a:lnTo>
                <a:lnTo>
                  <a:pt x="569" y="80"/>
                </a:lnTo>
                <a:lnTo>
                  <a:pt x="569" y="88"/>
                </a:lnTo>
                <a:lnTo>
                  <a:pt x="577" y="104"/>
                </a:lnTo>
                <a:lnTo>
                  <a:pt x="593" y="104"/>
                </a:lnTo>
                <a:lnTo>
                  <a:pt x="593" y="320"/>
                </a:lnTo>
                <a:lnTo>
                  <a:pt x="529" y="320"/>
                </a:lnTo>
                <a:lnTo>
                  <a:pt x="369" y="320"/>
                </a:lnTo>
                <a:lnTo>
                  <a:pt x="56" y="312"/>
                </a:lnTo>
                <a:lnTo>
                  <a:pt x="0" y="312"/>
                </a:lnTo>
                <a:close/>
              </a:path>
            </a:pathLst>
          </a:custGeom>
          <a:solidFill>
            <a:schemeClr val="tx2">
              <a:lumMod val="75000"/>
            </a:schemeClr>
          </a:solidFill>
          <a:ln w="6350">
            <a:solidFill>
              <a:srgbClr val="000000"/>
            </a:solidFill>
            <a:round/>
            <a:headEnd/>
            <a:tailEnd/>
          </a:ln>
        </p:spPr>
        <p:txBody>
          <a:bodyPr/>
          <a:lstStyle/>
          <a:p>
            <a:endParaRPr lang="en-US">
              <a:solidFill>
                <a:schemeClr val="bg1"/>
              </a:solidFill>
            </a:endParaRPr>
          </a:p>
        </p:txBody>
      </p:sp>
      <p:sp>
        <p:nvSpPr>
          <p:cNvPr id="48" name="Freeform 45"/>
          <p:cNvSpPr>
            <a:spLocks/>
          </p:cNvSpPr>
          <p:nvPr/>
        </p:nvSpPr>
        <p:spPr bwMode="auto">
          <a:xfrm>
            <a:off x="3592471" y="3711367"/>
            <a:ext cx="1152560" cy="594916"/>
          </a:xfrm>
          <a:custGeom>
            <a:avLst/>
            <a:gdLst>
              <a:gd name="T0" fmla="*/ 2147483647 w 697"/>
              <a:gd name="T1" fmla="*/ 2147483647 h 360"/>
              <a:gd name="T2" fmla="*/ 2147483647 w 697"/>
              <a:gd name="T3" fmla="*/ 2147483647 h 360"/>
              <a:gd name="T4" fmla="*/ 2147483647 w 697"/>
              <a:gd name="T5" fmla="*/ 2147483647 h 360"/>
              <a:gd name="T6" fmla="*/ 2147483647 w 697"/>
              <a:gd name="T7" fmla="*/ 2147483647 h 360"/>
              <a:gd name="T8" fmla="*/ 2147483647 w 697"/>
              <a:gd name="T9" fmla="*/ 2147483647 h 360"/>
              <a:gd name="T10" fmla="*/ 2147483647 w 697"/>
              <a:gd name="T11" fmla="*/ 2147483647 h 360"/>
              <a:gd name="T12" fmla="*/ 2147483647 w 697"/>
              <a:gd name="T13" fmla="*/ 2147483647 h 360"/>
              <a:gd name="T14" fmla="*/ 2147483647 w 697"/>
              <a:gd name="T15" fmla="*/ 2147483647 h 360"/>
              <a:gd name="T16" fmla="*/ 2147483647 w 697"/>
              <a:gd name="T17" fmla="*/ 2147483647 h 360"/>
              <a:gd name="T18" fmla="*/ 2147483647 w 697"/>
              <a:gd name="T19" fmla="*/ 2147483647 h 360"/>
              <a:gd name="T20" fmla="*/ 2147483647 w 697"/>
              <a:gd name="T21" fmla="*/ 2147483647 h 360"/>
              <a:gd name="T22" fmla="*/ 2147483647 w 697"/>
              <a:gd name="T23" fmla="*/ 2147483647 h 360"/>
              <a:gd name="T24" fmla="*/ 2147483647 w 697"/>
              <a:gd name="T25" fmla="*/ 2147483647 h 360"/>
              <a:gd name="T26" fmla="*/ 2147483647 w 697"/>
              <a:gd name="T27" fmla="*/ 2147483647 h 360"/>
              <a:gd name="T28" fmla="*/ 2147483647 w 697"/>
              <a:gd name="T29" fmla="*/ 2147483647 h 360"/>
              <a:gd name="T30" fmla="*/ 2147483647 w 697"/>
              <a:gd name="T31" fmla="*/ 2147483647 h 360"/>
              <a:gd name="T32" fmla="*/ 2147483647 w 697"/>
              <a:gd name="T33" fmla="*/ 2147483647 h 360"/>
              <a:gd name="T34" fmla="*/ 2147483647 w 697"/>
              <a:gd name="T35" fmla="*/ 2147483647 h 360"/>
              <a:gd name="T36" fmla="*/ 2147483647 w 697"/>
              <a:gd name="T37" fmla="*/ 2147483647 h 360"/>
              <a:gd name="T38" fmla="*/ 2147483647 w 697"/>
              <a:gd name="T39" fmla="*/ 2147483647 h 360"/>
              <a:gd name="T40" fmla="*/ 2147483647 w 697"/>
              <a:gd name="T41" fmla="*/ 2147483647 h 360"/>
              <a:gd name="T42" fmla="*/ 2147483647 w 697"/>
              <a:gd name="T43" fmla="*/ 2147483647 h 360"/>
              <a:gd name="T44" fmla="*/ 2147483647 w 697"/>
              <a:gd name="T45" fmla="*/ 2147483647 h 360"/>
              <a:gd name="T46" fmla="*/ 2147483647 w 697"/>
              <a:gd name="T47" fmla="*/ 2147483647 h 360"/>
              <a:gd name="T48" fmla="*/ 2147483647 w 697"/>
              <a:gd name="T49" fmla="*/ 2147483647 h 360"/>
              <a:gd name="T50" fmla="*/ 2147483647 w 697"/>
              <a:gd name="T51" fmla="*/ 2147483647 h 360"/>
              <a:gd name="T52" fmla="*/ 2147483647 w 697"/>
              <a:gd name="T53" fmla="*/ 2147483647 h 360"/>
              <a:gd name="T54" fmla="*/ 2147483647 w 697"/>
              <a:gd name="T55" fmla="*/ 2147483647 h 360"/>
              <a:gd name="T56" fmla="*/ 2147483647 w 697"/>
              <a:gd name="T57" fmla="*/ 2147483647 h 360"/>
              <a:gd name="T58" fmla="*/ 2147483647 w 697"/>
              <a:gd name="T59" fmla="*/ 2147483647 h 360"/>
              <a:gd name="T60" fmla="*/ 2147483647 w 697"/>
              <a:gd name="T61" fmla="*/ 2147483647 h 360"/>
              <a:gd name="T62" fmla="*/ 2147483647 w 697"/>
              <a:gd name="T63" fmla="*/ 2147483647 h 360"/>
              <a:gd name="T64" fmla="*/ 2147483647 w 697"/>
              <a:gd name="T65" fmla="*/ 2147483647 h 360"/>
              <a:gd name="T66" fmla="*/ 2147483647 w 697"/>
              <a:gd name="T67" fmla="*/ 2147483647 h 360"/>
              <a:gd name="T68" fmla="*/ 2147483647 w 697"/>
              <a:gd name="T69" fmla="*/ 2147483647 h 360"/>
              <a:gd name="T70" fmla="*/ 2147483647 w 697"/>
              <a:gd name="T71" fmla="*/ 2147483647 h 360"/>
              <a:gd name="T72" fmla="*/ 2147483647 w 697"/>
              <a:gd name="T73" fmla="*/ 2147483647 h 360"/>
              <a:gd name="T74" fmla="*/ 2147483647 w 697"/>
              <a:gd name="T75" fmla="*/ 2147483647 h 360"/>
              <a:gd name="T76" fmla="*/ 2147483647 w 697"/>
              <a:gd name="T77" fmla="*/ 2147483647 h 360"/>
              <a:gd name="T78" fmla="*/ 2147483647 w 697"/>
              <a:gd name="T79" fmla="*/ 2147483647 h 360"/>
              <a:gd name="T80" fmla="*/ 2147483647 w 697"/>
              <a:gd name="T81" fmla="*/ 2147483647 h 360"/>
              <a:gd name="T82" fmla="*/ 2147483647 w 697"/>
              <a:gd name="T83" fmla="*/ 2147483647 h 360"/>
              <a:gd name="T84" fmla="*/ 2147483647 w 697"/>
              <a:gd name="T85" fmla="*/ 2147483647 h 360"/>
              <a:gd name="T86" fmla="*/ 2147483647 w 697"/>
              <a:gd name="T87" fmla="*/ 2147483647 h 360"/>
              <a:gd name="T88" fmla="*/ 2147483647 w 697"/>
              <a:gd name="T89" fmla="*/ 2147483647 h 360"/>
              <a:gd name="T90" fmla="*/ 2147483647 w 697"/>
              <a:gd name="T91" fmla="*/ 2147483647 h 360"/>
              <a:gd name="T92" fmla="*/ 2147483647 w 697"/>
              <a:gd name="T93" fmla="*/ 2147483647 h 360"/>
              <a:gd name="T94" fmla="*/ 2147483647 w 697"/>
              <a:gd name="T95" fmla="*/ 2147483647 h 360"/>
              <a:gd name="T96" fmla="*/ 2147483647 w 697"/>
              <a:gd name="T97" fmla="*/ 0 h 360"/>
              <a:gd name="T98" fmla="*/ 0 w 697"/>
              <a:gd name="T99" fmla="*/ 2147483647 h 360"/>
              <a:gd name="T100" fmla="*/ 2147483647 w 697"/>
              <a:gd name="T101" fmla="*/ 2147483647 h 3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97"/>
              <a:gd name="T154" fmla="*/ 0 h 360"/>
              <a:gd name="T155" fmla="*/ 697 w 697"/>
              <a:gd name="T156" fmla="*/ 360 h 3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97" h="360">
                <a:moveTo>
                  <a:pt x="240" y="264"/>
                </a:moveTo>
                <a:lnTo>
                  <a:pt x="240" y="264"/>
                </a:lnTo>
                <a:lnTo>
                  <a:pt x="248" y="264"/>
                </a:lnTo>
                <a:lnTo>
                  <a:pt x="264" y="280"/>
                </a:lnTo>
                <a:lnTo>
                  <a:pt x="272" y="280"/>
                </a:lnTo>
                <a:lnTo>
                  <a:pt x="288" y="280"/>
                </a:lnTo>
                <a:lnTo>
                  <a:pt x="296" y="272"/>
                </a:lnTo>
                <a:lnTo>
                  <a:pt x="312" y="304"/>
                </a:lnTo>
                <a:lnTo>
                  <a:pt x="328" y="304"/>
                </a:lnTo>
                <a:lnTo>
                  <a:pt x="336" y="312"/>
                </a:lnTo>
                <a:lnTo>
                  <a:pt x="344" y="312"/>
                </a:lnTo>
                <a:lnTo>
                  <a:pt x="344" y="304"/>
                </a:lnTo>
                <a:lnTo>
                  <a:pt x="360" y="304"/>
                </a:lnTo>
                <a:lnTo>
                  <a:pt x="368" y="312"/>
                </a:lnTo>
                <a:lnTo>
                  <a:pt x="368" y="320"/>
                </a:lnTo>
                <a:lnTo>
                  <a:pt x="376" y="312"/>
                </a:lnTo>
                <a:lnTo>
                  <a:pt x="384" y="312"/>
                </a:lnTo>
                <a:lnTo>
                  <a:pt x="392" y="304"/>
                </a:lnTo>
                <a:lnTo>
                  <a:pt x="392" y="320"/>
                </a:lnTo>
                <a:lnTo>
                  <a:pt x="408" y="320"/>
                </a:lnTo>
                <a:lnTo>
                  <a:pt x="408" y="328"/>
                </a:lnTo>
                <a:lnTo>
                  <a:pt x="416" y="336"/>
                </a:lnTo>
                <a:lnTo>
                  <a:pt x="424" y="328"/>
                </a:lnTo>
                <a:lnTo>
                  <a:pt x="432" y="328"/>
                </a:lnTo>
                <a:lnTo>
                  <a:pt x="441" y="336"/>
                </a:lnTo>
                <a:lnTo>
                  <a:pt x="449" y="336"/>
                </a:lnTo>
                <a:lnTo>
                  <a:pt x="449" y="344"/>
                </a:lnTo>
                <a:lnTo>
                  <a:pt x="457" y="344"/>
                </a:lnTo>
                <a:lnTo>
                  <a:pt x="465" y="336"/>
                </a:lnTo>
                <a:lnTo>
                  <a:pt x="465" y="328"/>
                </a:lnTo>
                <a:lnTo>
                  <a:pt x="465" y="336"/>
                </a:lnTo>
                <a:lnTo>
                  <a:pt x="473" y="352"/>
                </a:lnTo>
                <a:lnTo>
                  <a:pt x="481" y="344"/>
                </a:lnTo>
                <a:lnTo>
                  <a:pt x="489" y="328"/>
                </a:lnTo>
                <a:lnTo>
                  <a:pt x="505" y="336"/>
                </a:lnTo>
                <a:lnTo>
                  <a:pt x="513" y="336"/>
                </a:lnTo>
                <a:lnTo>
                  <a:pt x="513" y="344"/>
                </a:lnTo>
                <a:lnTo>
                  <a:pt x="537" y="352"/>
                </a:lnTo>
                <a:lnTo>
                  <a:pt x="545" y="360"/>
                </a:lnTo>
                <a:lnTo>
                  <a:pt x="561" y="336"/>
                </a:lnTo>
                <a:lnTo>
                  <a:pt x="577" y="336"/>
                </a:lnTo>
                <a:lnTo>
                  <a:pt x="577" y="344"/>
                </a:lnTo>
                <a:lnTo>
                  <a:pt x="585" y="344"/>
                </a:lnTo>
                <a:lnTo>
                  <a:pt x="593" y="336"/>
                </a:lnTo>
                <a:lnTo>
                  <a:pt x="593" y="328"/>
                </a:lnTo>
                <a:lnTo>
                  <a:pt x="609" y="344"/>
                </a:lnTo>
                <a:lnTo>
                  <a:pt x="617" y="344"/>
                </a:lnTo>
                <a:lnTo>
                  <a:pt x="625" y="328"/>
                </a:lnTo>
                <a:lnTo>
                  <a:pt x="641" y="328"/>
                </a:lnTo>
                <a:lnTo>
                  <a:pt x="641" y="336"/>
                </a:lnTo>
                <a:lnTo>
                  <a:pt x="665" y="352"/>
                </a:lnTo>
                <a:lnTo>
                  <a:pt x="681" y="352"/>
                </a:lnTo>
                <a:lnTo>
                  <a:pt x="689" y="360"/>
                </a:lnTo>
                <a:lnTo>
                  <a:pt x="697" y="184"/>
                </a:lnTo>
                <a:lnTo>
                  <a:pt x="681" y="72"/>
                </a:lnTo>
                <a:lnTo>
                  <a:pt x="673" y="16"/>
                </a:lnTo>
                <a:lnTo>
                  <a:pt x="609" y="16"/>
                </a:lnTo>
                <a:lnTo>
                  <a:pt x="449" y="16"/>
                </a:lnTo>
                <a:lnTo>
                  <a:pt x="136" y="8"/>
                </a:lnTo>
                <a:lnTo>
                  <a:pt x="80" y="8"/>
                </a:lnTo>
                <a:lnTo>
                  <a:pt x="8" y="0"/>
                </a:lnTo>
                <a:lnTo>
                  <a:pt x="0" y="48"/>
                </a:lnTo>
                <a:lnTo>
                  <a:pt x="248" y="64"/>
                </a:lnTo>
                <a:lnTo>
                  <a:pt x="240" y="264"/>
                </a:lnTo>
                <a:close/>
              </a:path>
            </a:pathLst>
          </a:custGeom>
          <a:solidFill>
            <a:schemeClr val="tx2">
              <a:lumMod val="75000"/>
            </a:schemeClr>
          </a:solidFill>
          <a:ln w="6350">
            <a:solidFill>
              <a:srgbClr val="000000"/>
            </a:solidFill>
            <a:round/>
            <a:headEnd/>
            <a:tailEnd/>
          </a:ln>
        </p:spPr>
        <p:txBody>
          <a:bodyPr/>
          <a:lstStyle/>
          <a:p>
            <a:endParaRPr lang="en-US">
              <a:solidFill>
                <a:schemeClr val="bg1"/>
              </a:solidFill>
            </a:endParaRPr>
          </a:p>
        </p:txBody>
      </p:sp>
      <p:sp>
        <p:nvSpPr>
          <p:cNvPr id="49" name="Freeform 46"/>
          <p:cNvSpPr>
            <a:spLocks/>
          </p:cNvSpPr>
          <p:nvPr/>
        </p:nvSpPr>
        <p:spPr bwMode="auto">
          <a:xfrm>
            <a:off x="3036260" y="3790212"/>
            <a:ext cx="1840656" cy="1824887"/>
          </a:xfrm>
          <a:custGeom>
            <a:avLst/>
            <a:gdLst>
              <a:gd name="T0" fmla="*/ 2147483647 w 1113"/>
              <a:gd name="T1" fmla="*/ 0 h 1104"/>
              <a:gd name="T2" fmla="*/ 2147483647 w 1113"/>
              <a:gd name="T3" fmla="*/ 2147483647 h 1104"/>
              <a:gd name="T4" fmla="*/ 2147483647 w 1113"/>
              <a:gd name="T5" fmla="*/ 2147483647 h 1104"/>
              <a:gd name="T6" fmla="*/ 2147483647 w 1113"/>
              <a:gd name="T7" fmla="*/ 2147483647 h 1104"/>
              <a:gd name="T8" fmla="*/ 2147483647 w 1113"/>
              <a:gd name="T9" fmla="*/ 2147483647 h 1104"/>
              <a:gd name="T10" fmla="*/ 2147483647 w 1113"/>
              <a:gd name="T11" fmla="*/ 2147483647 h 1104"/>
              <a:gd name="T12" fmla="*/ 2147483647 w 1113"/>
              <a:gd name="T13" fmla="*/ 2147483647 h 1104"/>
              <a:gd name="T14" fmla="*/ 2147483647 w 1113"/>
              <a:gd name="T15" fmla="*/ 2147483647 h 1104"/>
              <a:gd name="T16" fmla="*/ 2147483647 w 1113"/>
              <a:gd name="T17" fmla="*/ 2147483647 h 1104"/>
              <a:gd name="T18" fmla="*/ 2147483647 w 1113"/>
              <a:gd name="T19" fmla="*/ 2147483647 h 1104"/>
              <a:gd name="T20" fmla="*/ 2147483647 w 1113"/>
              <a:gd name="T21" fmla="*/ 2147483647 h 1104"/>
              <a:gd name="T22" fmla="*/ 2147483647 w 1113"/>
              <a:gd name="T23" fmla="*/ 2147483647 h 1104"/>
              <a:gd name="T24" fmla="*/ 2147483647 w 1113"/>
              <a:gd name="T25" fmla="*/ 2147483647 h 1104"/>
              <a:gd name="T26" fmla="*/ 2147483647 w 1113"/>
              <a:gd name="T27" fmla="*/ 2147483647 h 1104"/>
              <a:gd name="T28" fmla="*/ 2147483647 w 1113"/>
              <a:gd name="T29" fmla="*/ 2147483647 h 1104"/>
              <a:gd name="T30" fmla="*/ 2147483647 w 1113"/>
              <a:gd name="T31" fmla="*/ 2147483647 h 1104"/>
              <a:gd name="T32" fmla="*/ 2147483647 w 1113"/>
              <a:gd name="T33" fmla="*/ 2147483647 h 1104"/>
              <a:gd name="T34" fmla="*/ 2147483647 w 1113"/>
              <a:gd name="T35" fmla="*/ 2147483647 h 1104"/>
              <a:gd name="T36" fmla="*/ 2147483647 w 1113"/>
              <a:gd name="T37" fmla="*/ 2147483647 h 1104"/>
              <a:gd name="T38" fmla="*/ 2147483647 w 1113"/>
              <a:gd name="T39" fmla="*/ 2147483647 h 1104"/>
              <a:gd name="T40" fmla="*/ 2147483647 w 1113"/>
              <a:gd name="T41" fmla="*/ 2147483647 h 1104"/>
              <a:gd name="T42" fmla="*/ 2147483647 w 1113"/>
              <a:gd name="T43" fmla="*/ 2147483647 h 1104"/>
              <a:gd name="T44" fmla="*/ 2147483647 w 1113"/>
              <a:gd name="T45" fmla="*/ 2147483647 h 1104"/>
              <a:gd name="T46" fmla="*/ 2147483647 w 1113"/>
              <a:gd name="T47" fmla="*/ 2147483647 h 1104"/>
              <a:gd name="T48" fmla="*/ 2147483647 w 1113"/>
              <a:gd name="T49" fmla="*/ 2147483647 h 1104"/>
              <a:gd name="T50" fmla="*/ 2147483647 w 1113"/>
              <a:gd name="T51" fmla="*/ 2147483647 h 1104"/>
              <a:gd name="T52" fmla="*/ 2147483647 w 1113"/>
              <a:gd name="T53" fmla="*/ 2147483647 h 1104"/>
              <a:gd name="T54" fmla="*/ 2147483647 w 1113"/>
              <a:gd name="T55" fmla="*/ 2147483647 h 1104"/>
              <a:gd name="T56" fmla="*/ 2147483647 w 1113"/>
              <a:gd name="T57" fmla="*/ 2147483647 h 1104"/>
              <a:gd name="T58" fmla="*/ 2147483647 w 1113"/>
              <a:gd name="T59" fmla="*/ 2147483647 h 1104"/>
              <a:gd name="T60" fmla="*/ 2147483647 w 1113"/>
              <a:gd name="T61" fmla="*/ 2147483647 h 1104"/>
              <a:gd name="T62" fmla="*/ 2147483647 w 1113"/>
              <a:gd name="T63" fmla="*/ 2147483647 h 1104"/>
              <a:gd name="T64" fmla="*/ 2147483647 w 1113"/>
              <a:gd name="T65" fmla="*/ 2147483647 h 1104"/>
              <a:gd name="T66" fmla="*/ 2147483647 w 1113"/>
              <a:gd name="T67" fmla="*/ 2147483647 h 1104"/>
              <a:gd name="T68" fmla="*/ 2147483647 w 1113"/>
              <a:gd name="T69" fmla="*/ 2147483647 h 1104"/>
              <a:gd name="T70" fmla="*/ 2147483647 w 1113"/>
              <a:gd name="T71" fmla="*/ 2147483647 h 1104"/>
              <a:gd name="T72" fmla="*/ 2147483647 w 1113"/>
              <a:gd name="T73" fmla="*/ 2147483647 h 1104"/>
              <a:gd name="T74" fmla="*/ 2147483647 w 1113"/>
              <a:gd name="T75" fmla="*/ 2147483647 h 1104"/>
              <a:gd name="T76" fmla="*/ 2147483647 w 1113"/>
              <a:gd name="T77" fmla="*/ 2147483647 h 1104"/>
              <a:gd name="T78" fmla="*/ 2147483647 w 1113"/>
              <a:gd name="T79" fmla="*/ 2147483647 h 1104"/>
              <a:gd name="T80" fmla="*/ 2147483647 w 1113"/>
              <a:gd name="T81" fmla="*/ 2147483647 h 1104"/>
              <a:gd name="T82" fmla="*/ 2147483647 w 1113"/>
              <a:gd name="T83" fmla="*/ 2147483647 h 1104"/>
              <a:gd name="T84" fmla="*/ 2147483647 w 1113"/>
              <a:gd name="T85" fmla="*/ 2147483647 h 1104"/>
              <a:gd name="T86" fmla="*/ 2147483647 w 1113"/>
              <a:gd name="T87" fmla="*/ 2147483647 h 1104"/>
              <a:gd name="T88" fmla="*/ 2147483647 w 1113"/>
              <a:gd name="T89" fmla="*/ 2147483647 h 1104"/>
              <a:gd name="T90" fmla="*/ 2147483647 w 1113"/>
              <a:gd name="T91" fmla="*/ 2147483647 h 1104"/>
              <a:gd name="T92" fmla="*/ 2147483647 w 1113"/>
              <a:gd name="T93" fmla="*/ 2147483647 h 1104"/>
              <a:gd name="T94" fmla="*/ 2147483647 w 1113"/>
              <a:gd name="T95" fmla="*/ 2147483647 h 1104"/>
              <a:gd name="T96" fmla="*/ 2147483647 w 1113"/>
              <a:gd name="T97" fmla="*/ 2147483647 h 1104"/>
              <a:gd name="T98" fmla="*/ 2147483647 w 1113"/>
              <a:gd name="T99" fmla="*/ 2147483647 h 1104"/>
              <a:gd name="T100" fmla="*/ 2147483647 w 1113"/>
              <a:gd name="T101" fmla="*/ 2147483647 h 1104"/>
              <a:gd name="T102" fmla="*/ 2147483647 w 1113"/>
              <a:gd name="T103" fmla="*/ 2147483647 h 1104"/>
              <a:gd name="T104" fmla="*/ 2147483647 w 1113"/>
              <a:gd name="T105" fmla="*/ 2147483647 h 1104"/>
              <a:gd name="T106" fmla="*/ 2147483647 w 1113"/>
              <a:gd name="T107" fmla="*/ 2147483647 h 1104"/>
              <a:gd name="T108" fmla="*/ 2147483647 w 1113"/>
              <a:gd name="T109" fmla="*/ 2147483647 h 1104"/>
              <a:gd name="T110" fmla="*/ 2147483647 w 1113"/>
              <a:gd name="T111" fmla="*/ 2147483647 h 110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13"/>
              <a:gd name="T169" fmla="*/ 0 h 1104"/>
              <a:gd name="T170" fmla="*/ 1113 w 1113"/>
              <a:gd name="T171" fmla="*/ 1104 h 110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13" h="1104">
                <a:moveTo>
                  <a:pt x="0" y="448"/>
                </a:moveTo>
                <a:lnTo>
                  <a:pt x="0" y="448"/>
                </a:lnTo>
                <a:lnTo>
                  <a:pt x="0" y="432"/>
                </a:lnTo>
                <a:lnTo>
                  <a:pt x="304" y="464"/>
                </a:lnTo>
                <a:lnTo>
                  <a:pt x="336" y="0"/>
                </a:lnTo>
                <a:lnTo>
                  <a:pt x="584" y="16"/>
                </a:lnTo>
                <a:lnTo>
                  <a:pt x="576" y="216"/>
                </a:lnTo>
                <a:lnTo>
                  <a:pt x="584" y="216"/>
                </a:lnTo>
                <a:lnTo>
                  <a:pt x="600" y="232"/>
                </a:lnTo>
                <a:lnTo>
                  <a:pt x="608" y="232"/>
                </a:lnTo>
                <a:lnTo>
                  <a:pt x="624" y="232"/>
                </a:lnTo>
                <a:lnTo>
                  <a:pt x="632" y="224"/>
                </a:lnTo>
                <a:lnTo>
                  <a:pt x="648" y="256"/>
                </a:lnTo>
                <a:lnTo>
                  <a:pt x="664" y="256"/>
                </a:lnTo>
                <a:lnTo>
                  <a:pt x="672" y="264"/>
                </a:lnTo>
                <a:lnTo>
                  <a:pt x="680" y="264"/>
                </a:lnTo>
                <a:lnTo>
                  <a:pt x="680" y="256"/>
                </a:lnTo>
                <a:lnTo>
                  <a:pt x="696" y="256"/>
                </a:lnTo>
                <a:lnTo>
                  <a:pt x="704" y="264"/>
                </a:lnTo>
                <a:lnTo>
                  <a:pt x="704" y="272"/>
                </a:lnTo>
                <a:lnTo>
                  <a:pt x="712" y="264"/>
                </a:lnTo>
                <a:lnTo>
                  <a:pt x="720" y="264"/>
                </a:lnTo>
                <a:lnTo>
                  <a:pt x="728" y="256"/>
                </a:lnTo>
                <a:lnTo>
                  <a:pt x="728" y="272"/>
                </a:lnTo>
                <a:lnTo>
                  <a:pt x="744" y="272"/>
                </a:lnTo>
                <a:lnTo>
                  <a:pt x="744" y="280"/>
                </a:lnTo>
                <a:lnTo>
                  <a:pt x="752" y="288"/>
                </a:lnTo>
                <a:lnTo>
                  <a:pt x="760" y="280"/>
                </a:lnTo>
                <a:lnTo>
                  <a:pt x="768" y="280"/>
                </a:lnTo>
                <a:lnTo>
                  <a:pt x="777" y="288"/>
                </a:lnTo>
                <a:lnTo>
                  <a:pt x="785" y="288"/>
                </a:lnTo>
                <a:lnTo>
                  <a:pt x="785" y="296"/>
                </a:lnTo>
                <a:lnTo>
                  <a:pt x="793" y="296"/>
                </a:lnTo>
                <a:lnTo>
                  <a:pt x="801" y="288"/>
                </a:lnTo>
                <a:lnTo>
                  <a:pt x="801" y="280"/>
                </a:lnTo>
                <a:lnTo>
                  <a:pt x="801" y="288"/>
                </a:lnTo>
                <a:lnTo>
                  <a:pt x="809" y="304"/>
                </a:lnTo>
                <a:lnTo>
                  <a:pt x="817" y="296"/>
                </a:lnTo>
                <a:lnTo>
                  <a:pt x="825" y="280"/>
                </a:lnTo>
                <a:lnTo>
                  <a:pt x="841" y="288"/>
                </a:lnTo>
                <a:lnTo>
                  <a:pt x="849" y="288"/>
                </a:lnTo>
                <a:lnTo>
                  <a:pt x="849" y="296"/>
                </a:lnTo>
                <a:lnTo>
                  <a:pt x="873" y="304"/>
                </a:lnTo>
                <a:lnTo>
                  <a:pt x="881" y="312"/>
                </a:lnTo>
                <a:lnTo>
                  <a:pt x="897" y="288"/>
                </a:lnTo>
                <a:lnTo>
                  <a:pt x="913" y="288"/>
                </a:lnTo>
                <a:lnTo>
                  <a:pt x="913" y="296"/>
                </a:lnTo>
                <a:lnTo>
                  <a:pt x="921" y="296"/>
                </a:lnTo>
                <a:lnTo>
                  <a:pt x="929" y="288"/>
                </a:lnTo>
                <a:lnTo>
                  <a:pt x="929" y="280"/>
                </a:lnTo>
                <a:lnTo>
                  <a:pt x="945" y="296"/>
                </a:lnTo>
                <a:lnTo>
                  <a:pt x="953" y="296"/>
                </a:lnTo>
                <a:lnTo>
                  <a:pt x="961" y="280"/>
                </a:lnTo>
                <a:lnTo>
                  <a:pt x="977" y="280"/>
                </a:lnTo>
                <a:lnTo>
                  <a:pt x="977" y="288"/>
                </a:lnTo>
                <a:lnTo>
                  <a:pt x="1001" y="304"/>
                </a:lnTo>
                <a:lnTo>
                  <a:pt x="1017" y="304"/>
                </a:lnTo>
                <a:lnTo>
                  <a:pt x="1025" y="312"/>
                </a:lnTo>
                <a:lnTo>
                  <a:pt x="1033" y="320"/>
                </a:lnTo>
                <a:lnTo>
                  <a:pt x="1057" y="320"/>
                </a:lnTo>
                <a:lnTo>
                  <a:pt x="1065" y="320"/>
                </a:lnTo>
                <a:lnTo>
                  <a:pt x="1065" y="376"/>
                </a:lnTo>
                <a:lnTo>
                  <a:pt x="1073" y="472"/>
                </a:lnTo>
                <a:lnTo>
                  <a:pt x="1089" y="496"/>
                </a:lnTo>
                <a:lnTo>
                  <a:pt x="1089" y="528"/>
                </a:lnTo>
                <a:lnTo>
                  <a:pt x="1097" y="536"/>
                </a:lnTo>
                <a:lnTo>
                  <a:pt x="1105" y="552"/>
                </a:lnTo>
                <a:lnTo>
                  <a:pt x="1105" y="560"/>
                </a:lnTo>
                <a:lnTo>
                  <a:pt x="1113" y="576"/>
                </a:lnTo>
                <a:lnTo>
                  <a:pt x="1113" y="600"/>
                </a:lnTo>
                <a:lnTo>
                  <a:pt x="1097" y="616"/>
                </a:lnTo>
                <a:lnTo>
                  <a:pt x="1097" y="632"/>
                </a:lnTo>
                <a:lnTo>
                  <a:pt x="1105" y="632"/>
                </a:lnTo>
                <a:lnTo>
                  <a:pt x="1097" y="648"/>
                </a:lnTo>
                <a:lnTo>
                  <a:pt x="1105" y="656"/>
                </a:lnTo>
                <a:lnTo>
                  <a:pt x="1105" y="664"/>
                </a:lnTo>
                <a:lnTo>
                  <a:pt x="1105" y="672"/>
                </a:lnTo>
                <a:lnTo>
                  <a:pt x="1097" y="680"/>
                </a:lnTo>
                <a:lnTo>
                  <a:pt x="1089" y="680"/>
                </a:lnTo>
                <a:lnTo>
                  <a:pt x="1081" y="696"/>
                </a:lnTo>
                <a:lnTo>
                  <a:pt x="1089" y="704"/>
                </a:lnTo>
                <a:lnTo>
                  <a:pt x="1089" y="712"/>
                </a:lnTo>
                <a:lnTo>
                  <a:pt x="1081" y="712"/>
                </a:lnTo>
                <a:lnTo>
                  <a:pt x="1049" y="728"/>
                </a:lnTo>
                <a:lnTo>
                  <a:pt x="1009" y="744"/>
                </a:lnTo>
                <a:lnTo>
                  <a:pt x="1017" y="736"/>
                </a:lnTo>
                <a:lnTo>
                  <a:pt x="1033" y="728"/>
                </a:lnTo>
                <a:lnTo>
                  <a:pt x="1025" y="728"/>
                </a:lnTo>
                <a:lnTo>
                  <a:pt x="1017" y="728"/>
                </a:lnTo>
                <a:lnTo>
                  <a:pt x="1009" y="728"/>
                </a:lnTo>
                <a:lnTo>
                  <a:pt x="1017" y="712"/>
                </a:lnTo>
                <a:lnTo>
                  <a:pt x="1017" y="704"/>
                </a:lnTo>
                <a:lnTo>
                  <a:pt x="1009" y="712"/>
                </a:lnTo>
                <a:lnTo>
                  <a:pt x="1001" y="712"/>
                </a:lnTo>
                <a:lnTo>
                  <a:pt x="1001" y="720"/>
                </a:lnTo>
                <a:lnTo>
                  <a:pt x="993" y="720"/>
                </a:lnTo>
                <a:lnTo>
                  <a:pt x="993" y="712"/>
                </a:lnTo>
                <a:lnTo>
                  <a:pt x="985" y="712"/>
                </a:lnTo>
                <a:lnTo>
                  <a:pt x="993" y="720"/>
                </a:lnTo>
                <a:lnTo>
                  <a:pt x="985" y="728"/>
                </a:lnTo>
                <a:lnTo>
                  <a:pt x="985" y="736"/>
                </a:lnTo>
                <a:lnTo>
                  <a:pt x="1001" y="744"/>
                </a:lnTo>
                <a:lnTo>
                  <a:pt x="1001" y="752"/>
                </a:lnTo>
                <a:lnTo>
                  <a:pt x="985" y="768"/>
                </a:lnTo>
                <a:lnTo>
                  <a:pt x="977" y="768"/>
                </a:lnTo>
                <a:lnTo>
                  <a:pt x="969" y="784"/>
                </a:lnTo>
                <a:lnTo>
                  <a:pt x="977" y="784"/>
                </a:lnTo>
                <a:lnTo>
                  <a:pt x="969" y="792"/>
                </a:lnTo>
                <a:lnTo>
                  <a:pt x="937" y="816"/>
                </a:lnTo>
                <a:lnTo>
                  <a:pt x="921" y="816"/>
                </a:lnTo>
                <a:lnTo>
                  <a:pt x="905" y="832"/>
                </a:lnTo>
                <a:lnTo>
                  <a:pt x="889" y="840"/>
                </a:lnTo>
                <a:lnTo>
                  <a:pt x="881" y="848"/>
                </a:lnTo>
                <a:lnTo>
                  <a:pt x="873" y="848"/>
                </a:lnTo>
                <a:lnTo>
                  <a:pt x="881" y="840"/>
                </a:lnTo>
                <a:lnTo>
                  <a:pt x="889" y="840"/>
                </a:lnTo>
                <a:lnTo>
                  <a:pt x="897" y="832"/>
                </a:lnTo>
                <a:lnTo>
                  <a:pt x="929" y="808"/>
                </a:lnTo>
                <a:lnTo>
                  <a:pt x="889" y="832"/>
                </a:lnTo>
                <a:lnTo>
                  <a:pt x="889" y="824"/>
                </a:lnTo>
                <a:lnTo>
                  <a:pt x="889" y="808"/>
                </a:lnTo>
                <a:lnTo>
                  <a:pt x="881" y="824"/>
                </a:lnTo>
                <a:lnTo>
                  <a:pt x="873" y="824"/>
                </a:lnTo>
                <a:lnTo>
                  <a:pt x="873" y="816"/>
                </a:lnTo>
                <a:lnTo>
                  <a:pt x="873" y="824"/>
                </a:lnTo>
                <a:lnTo>
                  <a:pt x="865" y="832"/>
                </a:lnTo>
                <a:lnTo>
                  <a:pt x="865" y="824"/>
                </a:lnTo>
                <a:lnTo>
                  <a:pt x="857" y="816"/>
                </a:lnTo>
                <a:lnTo>
                  <a:pt x="849" y="816"/>
                </a:lnTo>
                <a:lnTo>
                  <a:pt x="857" y="832"/>
                </a:lnTo>
                <a:lnTo>
                  <a:pt x="865" y="840"/>
                </a:lnTo>
                <a:lnTo>
                  <a:pt x="873" y="840"/>
                </a:lnTo>
                <a:lnTo>
                  <a:pt x="865" y="848"/>
                </a:lnTo>
                <a:lnTo>
                  <a:pt x="857" y="848"/>
                </a:lnTo>
                <a:lnTo>
                  <a:pt x="849" y="856"/>
                </a:lnTo>
                <a:lnTo>
                  <a:pt x="841" y="856"/>
                </a:lnTo>
                <a:lnTo>
                  <a:pt x="841" y="840"/>
                </a:lnTo>
                <a:lnTo>
                  <a:pt x="833" y="840"/>
                </a:lnTo>
                <a:lnTo>
                  <a:pt x="825" y="824"/>
                </a:lnTo>
                <a:lnTo>
                  <a:pt x="833" y="840"/>
                </a:lnTo>
                <a:lnTo>
                  <a:pt x="841" y="848"/>
                </a:lnTo>
                <a:lnTo>
                  <a:pt x="833" y="848"/>
                </a:lnTo>
                <a:lnTo>
                  <a:pt x="833" y="864"/>
                </a:lnTo>
                <a:lnTo>
                  <a:pt x="825" y="872"/>
                </a:lnTo>
                <a:lnTo>
                  <a:pt x="825" y="864"/>
                </a:lnTo>
                <a:lnTo>
                  <a:pt x="817" y="872"/>
                </a:lnTo>
                <a:lnTo>
                  <a:pt x="801" y="880"/>
                </a:lnTo>
                <a:lnTo>
                  <a:pt x="801" y="888"/>
                </a:lnTo>
                <a:lnTo>
                  <a:pt x="809" y="880"/>
                </a:lnTo>
                <a:lnTo>
                  <a:pt x="817" y="880"/>
                </a:lnTo>
                <a:lnTo>
                  <a:pt x="809" y="888"/>
                </a:lnTo>
                <a:lnTo>
                  <a:pt x="801" y="904"/>
                </a:lnTo>
                <a:lnTo>
                  <a:pt x="768" y="904"/>
                </a:lnTo>
                <a:lnTo>
                  <a:pt x="777" y="904"/>
                </a:lnTo>
                <a:lnTo>
                  <a:pt x="785" y="904"/>
                </a:lnTo>
                <a:lnTo>
                  <a:pt x="785" y="912"/>
                </a:lnTo>
                <a:lnTo>
                  <a:pt x="785" y="920"/>
                </a:lnTo>
                <a:lnTo>
                  <a:pt x="793" y="920"/>
                </a:lnTo>
                <a:lnTo>
                  <a:pt x="785" y="952"/>
                </a:lnTo>
                <a:lnTo>
                  <a:pt x="777" y="960"/>
                </a:lnTo>
                <a:lnTo>
                  <a:pt x="777" y="952"/>
                </a:lnTo>
                <a:lnTo>
                  <a:pt x="777" y="944"/>
                </a:lnTo>
                <a:lnTo>
                  <a:pt x="768" y="944"/>
                </a:lnTo>
                <a:lnTo>
                  <a:pt x="768" y="952"/>
                </a:lnTo>
                <a:lnTo>
                  <a:pt x="760" y="960"/>
                </a:lnTo>
                <a:lnTo>
                  <a:pt x="752" y="952"/>
                </a:lnTo>
                <a:lnTo>
                  <a:pt x="752" y="960"/>
                </a:lnTo>
                <a:lnTo>
                  <a:pt x="760" y="968"/>
                </a:lnTo>
                <a:lnTo>
                  <a:pt x="777" y="968"/>
                </a:lnTo>
                <a:lnTo>
                  <a:pt x="777" y="976"/>
                </a:lnTo>
                <a:lnTo>
                  <a:pt x="768" y="1000"/>
                </a:lnTo>
                <a:lnTo>
                  <a:pt x="768" y="1008"/>
                </a:lnTo>
                <a:lnTo>
                  <a:pt x="785" y="1032"/>
                </a:lnTo>
                <a:lnTo>
                  <a:pt x="777" y="1056"/>
                </a:lnTo>
                <a:lnTo>
                  <a:pt x="785" y="1064"/>
                </a:lnTo>
                <a:lnTo>
                  <a:pt x="793" y="1080"/>
                </a:lnTo>
                <a:lnTo>
                  <a:pt x="793" y="1088"/>
                </a:lnTo>
                <a:lnTo>
                  <a:pt x="785" y="1096"/>
                </a:lnTo>
                <a:lnTo>
                  <a:pt x="777" y="1104"/>
                </a:lnTo>
                <a:lnTo>
                  <a:pt x="768" y="1096"/>
                </a:lnTo>
                <a:lnTo>
                  <a:pt x="752" y="1080"/>
                </a:lnTo>
                <a:lnTo>
                  <a:pt x="728" y="1080"/>
                </a:lnTo>
                <a:lnTo>
                  <a:pt x="720" y="1080"/>
                </a:lnTo>
                <a:lnTo>
                  <a:pt x="704" y="1080"/>
                </a:lnTo>
                <a:lnTo>
                  <a:pt x="680" y="1064"/>
                </a:lnTo>
                <a:lnTo>
                  <a:pt x="664" y="1064"/>
                </a:lnTo>
                <a:lnTo>
                  <a:pt x="664" y="1056"/>
                </a:lnTo>
                <a:lnTo>
                  <a:pt x="656" y="1048"/>
                </a:lnTo>
                <a:lnTo>
                  <a:pt x="632" y="1048"/>
                </a:lnTo>
                <a:lnTo>
                  <a:pt x="624" y="1048"/>
                </a:lnTo>
                <a:lnTo>
                  <a:pt x="624" y="1032"/>
                </a:lnTo>
                <a:lnTo>
                  <a:pt x="616" y="1016"/>
                </a:lnTo>
                <a:lnTo>
                  <a:pt x="608" y="984"/>
                </a:lnTo>
                <a:lnTo>
                  <a:pt x="600" y="984"/>
                </a:lnTo>
                <a:lnTo>
                  <a:pt x="600" y="968"/>
                </a:lnTo>
                <a:lnTo>
                  <a:pt x="600" y="960"/>
                </a:lnTo>
                <a:lnTo>
                  <a:pt x="592" y="952"/>
                </a:lnTo>
                <a:lnTo>
                  <a:pt x="592" y="944"/>
                </a:lnTo>
                <a:lnTo>
                  <a:pt x="592" y="920"/>
                </a:lnTo>
                <a:lnTo>
                  <a:pt x="576" y="920"/>
                </a:lnTo>
                <a:lnTo>
                  <a:pt x="552" y="888"/>
                </a:lnTo>
                <a:lnTo>
                  <a:pt x="544" y="864"/>
                </a:lnTo>
                <a:lnTo>
                  <a:pt x="536" y="856"/>
                </a:lnTo>
                <a:lnTo>
                  <a:pt x="528" y="848"/>
                </a:lnTo>
                <a:lnTo>
                  <a:pt x="496" y="776"/>
                </a:lnTo>
                <a:lnTo>
                  <a:pt x="488" y="768"/>
                </a:lnTo>
                <a:lnTo>
                  <a:pt x="480" y="744"/>
                </a:lnTo>
                <a:lnTo>
                  <a:pt x="456" y="728"/>
                </a:lnTo>
                <a:lnTo>
                  <a:pt x="448" y="720"/>
                </a:lnTo>
                <a:lnTo>
                  <a:pt x="432" y="696"/>
                </a:lnTo>
                <a:lnTo>
                  <a:pt x="400" y="696"/>
                </a:lnTo>
                <a:lnTo>
                  <a:pt x="368" y="688"/>
                </a:lnTo>
                <a:lnTo>
                  <a:pt x="360" y="680"/>
                </a:lnTo>
                <a:lnTo>
                  <a:pt x="352" y="680"/>
                </a:lnTo>
                <a:lnTo>
                  <a:pt x="344" y="696"/>
                </a:lnTo>
                <a:lnTo>
                  <a:pt x="336" y="696"/>
                </a:lnTo>
                <a:lnTo>
                  <a:pt x="336" y="688"/>
                </a:lnTo>
                <a:lnTo>
                  <a:pt x="328" y="688"/>
                </a:lnTo>
                <a:lnTo>
                  <a:pt x="320" y="688"/>
                </a:lnTo>
                <a:lnTo>
                  <a:pt x="304" y="704"/>
                </a:lnTo>
                <a:lnTo>
                  <a:pt x="304" y="728"/>
                </a:lnTo>
                <a:lnTo>
                  <a:pt x="296" y="736"/>
                </a:lnTo>
                <a:lnTo>
                  <a:pt x="296" y="744"/>
                </a:lnTo>
                <a:lnTo>
                  <a:pt x="288" y="744"/>
                </a:lnTo>
                <a:lnTo>
                  <a:pt x="280" y="760"/>
                </a:lnTo>
                <a:lnTo>
                  <a:pt x="280" y="768"/>
                </a:lnTo>
                <a:lnTo>
                  <a:pt x="264" y="768"/>
                </a:lnTo>
                <a:lnTo>
                  <a:pt x="256" y="760"/>
                </a:lnTo>
                <a:lnTo>
                  <a:pt x="216" y="736"/>
                </a:lnTo>
                <a:lnTo>
                  <a:pt x="208" y="728"/>
                </a:lnTo>
                <a:lnTo>
                  <a:pt x="192" y="720"/>
                </a:lnTo>
                <a:lnTo>
                  <a:pt x="176" y="704"/>
                </a:lnTo>
                <a:lnTo>
                  <a:pt x="160" y="688"/>
                </a:lnTo>
                <a:lnTo>
                  <a:pt x="152" y="672"/>
                </a:lnTo>
                <a:lnTo>
                  <a:pt x="152" y="648"/>
                </a:lnTo>
                <a:lnTo>
                  <a:pt x="152" y="640"/>
                </a:lnTo>
                <a:lnTo>
                  <a:pt x="144" y="632"/>
                </a:lnTo>
                <a:lnTo>
                  <a:pt x="136" y="616"/>
                </a:lnTo>
                <a:lnTo>
                  <a:pt x="136" y="608"/>
                </a:lnTo>
                <a:lnTo>
                  <a:pt x="128" y="584"/>
                </a:lnTo>
                <a:lnTo>
                  <a:pt x="96" y="560"/>
                </a:lnTo>
                <a:lnTo>
                  <a:pt x="88" y="552"/>
                </a:lnTo>
                <a:lnTo>
                  <a:pt x="80" y="544"/>
                </a:lnTo>
                <a:lnTo>
                  <a:pt x="72" y="528"/>
                </a:lnTo>
                <a:lnTo>
                  <a:pt x="48" y="496"/>
                </a:lnTo>
                <a:lnTo>
                  <a:pt x="32" y="496"/>
                </a:lnTo>
                <a:lnTo>
                  <a:pt x="16" y="456"/>
                </a:lnTo>
                <a:lnTo>
                  <a:pt x="0" y="456"/>
                </a:lnTo>
                <a:lnTo>
                  <a:pt x="0" y="448"/>
                </a:lnTo>
                <a:close/>
              </a:path>
            </a:pathLst>
          </a:custGeom>
          <a:solidFill>
            <a:schemeClr val="tx2">
              <a:lumMod val="75000"/>
            </a:schemeClr>
          </a:solidFill>
          <a:ln w="6350">
            <a:solidFill>
              <a:srgbClr val="000000"/>
            </a:solidFill>
            <a:round/>
            <a:headEnd/>
            <a:tailEnd/>
          </a:ln>
        </p:spPr>
        <p:txBody>
          <a:bodyPr/>
          <a:lstStyle/>
          <a:p>
            <a:endParaRPr lang="en-US">
              <a:solidFill>
                <a:schemeClr val="bg1"/>
              </a:solidFill>
            </a:endParaRPr>
          </a:p>
        </p:txBody>
      </p:sp>
      <p:sp>
        <p:nvSpPr>
          <p:cNvPr id="50" name="Freeform 47"/>
          <p:cNvSpPr>
            <a:spLocks/>
          </p:cNvSpPr>
          <p:nvPr/>
        </p:nvSpPr>
        <p:spPr bwMode="auto">
          <a:xfrm>
            <a:off x="4386647" y="1661416"/>
            <a:ext cx="873022" cy="977668"/>
          </a:xfrm>
          <a:custGeom>
            <a:avLst/>
            <a:gdLst>
              <a:gd name="T0" fmla="*/ 2147483647 w 528"/>
              <a:gd name="T1" fmla="*/ 2147483647 h 592"/>
              <a:gd name="T2" fmla="*/ 2147483647 w 528"/>
              <a:gd name="T3" fmla="*/ 2147483647 h 592"/>
              <a:gd name="T4" fmla="*/ 2147483647 w 528"/>
              <a:gd name="T5" fmla="*/ 2147483647 h 592"/>
              <a:gd name="T6" fmla="*/ 2147483647 w 528"/>
              <a:gd name="T7" fmla="*/ 2147483647 h 592"/>
              <a:gd name="T8" fmla="*/ 2147483647 w 528"/>
              <a:gd name="T9" fmla="*/ 2147483647 h 592"/>
              <a:gd name="T10" fmla="*/ 2147483647 w 528"/>
              <a:gd name="T11" fmla="*/ 2147483647 h 592"/>
              <a:gd name="T12" fmla="*/ 2147483647 w 528"/>
              <a:gd name="T13" fmla="*/ 2147483647 h 592"/>
              <a:gd name="T14" fmla="*/ 2147483647 w 528"/>
              <a:gd name="T15" fmla="*/ 2147483647 h 592"/>
              <a:gd name="T16" fmla="*/ 2147483647 w 528"/>
              <a:gd name="T17" fmla="*/ 2147483647 h 592"/>
              <a:gd name="T18" fmla="*/ 2147483647 w 528"/>
              <a:gd name="T19" fmla="*/ 2147483647 h 592"/>
              <a:gd name="T20" fmla="*/ 2147483647 w 528"/>
              <a:gd name="T21" fmla="*/ 2147483647 h 592"/>
              <a:gd name="T22" fmla="*/ 2147483647 w 528"/>
              <a:gd name="T23" fmla="*/ 2147483647 h 592"/>
              <a:gd name="T24" fmla="*/ 2147483647 w 528"/>
              <a:gd name="T25" fmla="*/ 2147483647 h 592"/>
              <a:gd name="T26" fmla="*/ 2147483647 w 528"/>
              <a:gd name="T27" fmla="*/ 2147483647 h 592"/>
              <a:gd name="T28" fmla="*/ 2147483647 w 528"/>
              <a:gd name="T29" fmla="*/ 2147483647 h 592"/>
              <a:gd name="T30" fmla="*/ 2147483647 w 528"/>
              <a:gd name="T31" fmla="*/ 2147483647 h 592"/>
              <a:gd name="T32" fmla="*/ 2147483647 w 528"/>
              <a:gd name="T33" fmla="*/ 2147483647 h 592"/>
              <a:gd name="T34" fmla="*/ 2147483647 w 528"/>
              <a:gd name="T35" fmla="*/ 2147483647 h 592"/>
              <a:gd name="T36" fmla="*/ 2147483647 w 528"/>
              <a:gd name="T37" fmla="*/ 2147483647 h 592"/>
              <a:gd name="T38" fmla="*/ 2147483647 w 528"/>
              <a:gd name="T39" fmla="*/ 2147483647 h 592"/>
              <a:gd name="T40" fmla="*/ 2147483647 w 528"/>
              <a:gd name="T41" fmla="*/ 2147483647 h 592"/>
              <a:gd name="T42" fmla="*/ 2147483647 w 528"/>
              <a:gd name="T43" fmla="*/ 2147483647 h 592"/>
              <a:gd name="T44" fmla="*/ 2147483647 w 528"/>
              <a:gd name="T45" fmla="*/ 2147483647 h 592"/>
              <a:gd name="T46" fmla="*/ 2147483647 w 528"/>
              <a:gd name="T47" fmla="*/ 2147483647 h 592"/>
              <a:gd name="T48" fmla="*/ 2147483647 w 528"/>
              <a:gd name="T49" fmla="*/ 2147483647 h 592"/>
              <a:gd name="T50" fmla="*/ 2147483647 w 528"/>
              <a:gd name="T51" fmla="*/ 2147483647 h 592"/>
              <a:gd name="T52" fmla="*/ 2147483647 w 528"/>
              <a:gd name="T53" fmla="*/ 2147483647 h 592"/>
              <a:gd name="T54" fmla="*/ 2147483647 w 528"/>
              <a:gd name="T55" fmla="*/ 2147483647 h 592"/>
              <a:gd name="T56" fmla="*/ 2147483647 w 528"/>
              <a:gd name="T57" fmla="*/ 2147483647 h 592"/>
              <a:gd name="T58" fmla="*/ 2147483647 w 528"/>
              <a:gd name="T59" fmla="*/ 2147483647 h 592"/>
              <a:gd name="T60" fmla="*/ 2147483647 w 528"/>
              <a:gd name="T61" fmla="*/ 2147483647 h 592"/>
              <a:gd name="T62" fmla="*/ 2147483647 w 528"/>
              <a:gd name="T63" fmla="*/ 2147483647 h 592"/>
              <a:gd name="T64" fmla="*/ 2147483647 w 528"/>
              <a:gd name="T65" fmla="*/ 0 h 592"/>
              <a:gd name="T66" fmla="*/ 2147483647 w 528"/>
              <a:gd name="T67" fmla="*/ 2147483647 h 592"/>
              <a:gd name="T68" fmla="*/ 0 w 528"/>
              <a:gd name="T69" fmla="*/ 2147483647 h 592"/>
              <a:gd name="T70" fmla="*/ 2147483647 w 528"/>
              <a:gd name="T71" fmla="*/ 2147483647 h 592"/>
              <a:gd name="T72" fmla="*/ 2147483647 w 528"/>
              <a:gd name="T73" fmla="*/ 2147483647 h 592"/>
              <a:gd name="T74" fmla="*/ 2147483647 w 528"/>
              <a:gd name="T75" fmla="*/ 2147483647 h 592"/>
              <a:gd name="T76" fmla="*/ 2147483647 w 528"/>
              <a:gd name="T77" fmla="*/ 2147483647 h 592"/>
              <a:gd name="T78" fmla="*/ 2147483647 w 528"/>
              <a:gd name="T79" fmla="*/ 2147483647 h 592"/>
              <a:gd name="T80" fmla="*/ 2147483647 w 528"/>
              <a:gd name="T81" fmla="*/ 2147483647 h 592"/>
              <a:gd name="T82" fmla="*/ 2147483647 w 528"/>
              <a:gd name="T83" fmla="*/ 2147483647 h 592"/>
              <a:gd name="T84" fmla="*/ 2147483647 w 528"/>
              <a:gd name="T85" fmla="*/ 2147483647 h 592"/>
              <a:gd name="T86" fmla="*/ 2147483647 w 528"/>
              <a:gd name="T87" fmla="*/ 2147483647 h 592"/>
              <a:gd name="T88" fmla="*/ 2147483647 w 528"/>
              <a:gd name="T89" fmla="*/ 2147483647 h 592"/>
              <a:gd name="T90" fmla="*/ 2147483647 w 528"/>
              <a:gd name="T91" fmla="*/ 2147483647 h 592"/>
              <a:gd name="T92" fmla="*/ 2147483647 w 528"/>
              <a:gd name="T93" fmla="*/ 2147483647 h 592"/>
              <a:gd name="T94" fmla="*/ 2147483647 w 528"/>
              <a:gd name="T95" fmla="*/ 2147483647 h 592"/>
              <a:gd name="T96" fmla="*/ 2147483647 w 528"/>
              <a:gd name="T97" fmla="*/ 2147483647 h 59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8"/>
              <a:gd name="T148" fmla="*/ 0 h 592"/>
              <a:gd name="T149" fmla="*/ 528 w 528"/>
              <a:gd name="T150" fmla="*/ 592 h 59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8" h="592">
                <a:moveTo>
                  <a:pt x="432" y="584"/>
                </a:moveTo>
                <a:lnTo>
                  <a:pt x="432" y="576"/>
                </a:lnTo>
                <a:lnTo>
                  <a:pt x="424" y="544"/>
                </a:lnTo>
                <a:lnTo>
                  <a:pt x="400" y="536"/>
                </a:lnTo>
                <a:lnTo>
                  <a:pt x="376" y="512"/>
                </a:lnTo>
                <a:lnTo>
                  <a:pt x="376" y="496"/>
                </a:lnTo>
                <a:lnTo>
                  <a:pt x="352" y="488"/>
                </a:lnTo>
                <a:lnTo>
                  <a:pt x="344" y="480"/>
                </a:lnTo>
                <a:lnTo>
                  <a:pt x="336" y="480"/>
                </a:lnTo>
                <a:lnTo>
                  <a:pt x="328" y="480"/>
                </a:lnTo>
                <a:lnTo>
                  <a:pt x="312" y="464"/>
                </a:lnTo>
                <a:lnTo>
                  <a:pt x="312" y="456"/>
                </a:lnTo>
                <a:lnTo>
                  <a:pt x="320" y="448"/>
                </a:lnTo>
                <a:lnTo>
                  <a:pt x="320" y="440"/>
                </a:lnTo>
                <a:lnTo>
                  <a:pt x="312" y="432"/>
                </a:lnTo>
                <a:lnTo>
                  <a:pt x="312" y="424"/>
                </a:lnTo>
                <a:lnTo>
                  <a:pt x="312" y="416"/>
                </a:lnTo>
                <a:lnTo>
                  <a:pt x="320" y="392"/>
                </a:lnTo>
                <a:lnTo>
                  <a:pt x="312" y="384"/>
                </a:lnTo>
                <a:lnTo>
                  <a:pt x="304" y="384"/>
                </a:lnTo>
                <a:lnTo>
                  <a:pt x="304" y="368"/>
                </a:lnTo>
                <a:lnTo>
                  <a:pt x="304" y="360"/>
                </a:lnTo>
                <a:lnTo>
                  <a:pt x="312" y="352"/>
                </a:lnTo>
                <a:lnTo>
                  <a:pt x="336" y="336"/>
                </a:lnTo>
                <a:lnTo>
                  <a:pt x="344" y="328"/>
                </a:lnTo>
                <a:lnTo>
                  <a:pt x="344" y="272"/>
                </a:lnTo>
                <a:lnTo>
                  <a:pt x="336" y="272"/>
                </a:lnTo>
                <a:lnTo>
                  <a:pt x="344" y="264"/>
                </a:lnTo>
                <a:lnTo>
                  <a:pt x="376" y="240"/>
                </a:lnTo>
                <a:lnTo>
                  <a:pt x="416" y="200"/>
                </a:lnTo>
                <a:lnTo>
                  <a:pt x="424" y="176"/>
                </a:lnTo>
                <a:lnTo>
                  <a:pt x="456" y="152"/>
                </a:lnTo>
                <a:lnTo>
                  <a:pt x="488" y="152"/>
                </a:lnTo>
                <a:lnTo>
                  <a:pt x="512" y="136"/>
                </a:lnTo>
                <a:lnTo>
                  <a:pt x="520" y="120"/>
                </a:lnTo>
                <a:lnTo>
                  <a:pt x="528" y="120"/>
                </a:lnTo>
                <a:lnTo>
                  <a:pt x="520" y="120"/>
                </a:lnTo>
                <a:lnTo>
                  <a:pt x="504" y="128"/>
                </a:lnTo>
                <a:lnTo>
                  <a:pt x="496" y="128"/>
                </a:lnTo>
                <a:lnTo>
                  <a:pt x="488" y="120"/>
                </a:lnTo>
                <a:lnTo>
                  <a:pt x="432" y="120"/>
                </a:lnTo>
                <a:lnTo>
                  <a:pt x="432" y="104"/>
                </a:lnTo>
                <a:lnTo>
                  <a:pt x="424" y="104"/>
                </a:lnTo>
                <a:lnTo>
                  <a:pt x="408" y="128"/>
                </a:lnTo>
                <a:lnTo>
                  <a:pt x="384" y="128"/>
                </a:lnTo>
                <a:lnTo>
                  <a:pt x="368" y="120"/>
                </a:lnTo>
                <a:lnTo>
                  <a:pt x="368" y="112"/>
                </a:lnTo>
                <a:lnTo>
                  <a:pt x="352" y="112"/>
                </a:lnTo>
                <a:lnTo>
                  <a:pt x="352" y="96"/>
                </a:lnTo>
                <a:lnTo>
                  <a:pt x="344" y="96"/>
                </a:lnTo>
                <a:lnTo>
                  <a:pt x="328" y="112"/>
                </a:lnTo>
                <a:lnTo>
                  <a:pt x="320" y="96"/>
                </a:lnTo>
                <a:lnTo>
                  <a:pt x="312" y="88"/>
                </a:lnTo>
                <a:lnTo>
                  <a:pt x="304" y="88"/>
                </a:lnTo>
                <a:lnTo>
                  <a:pt x="304" y="80"/>
                </a:lnTo>
                <a:lnTo>
                  <a:pt x="312" y="80"/>
                </a:lnTo>
                <a:lnTo>
                  <a:pt x="304" y="80"/>
                </a:lnTo>
                <a:lnTo>
                  <a:pt x="288" y="80"/>
                </a:lnTo>
                <a:lnTo>
                  <a:pt x="264" y="72"/>
                </a:lnTo>
                <a:lnTo>
                  <a:pt x="256" y="72"/>
                </a:lnTo>
                <a:lnTo>
                  <a:pt x="248" y="88"/>
                </a:lnTo>
                <a:lnTo>
                  <a:pt x="232" y="88"/>
                </a:lnTo>
                <a:lnTo>
                  <a:pt x="224" y="72"/>
                </a:lnTo>
                <a:lnTo>
                  <a:pt x="200" y="72"/>
                </a:lnTo>
                <a:lnTo>
                  <a:pt x="200" y="64"/>
                </a:lnTo>
                <a:lnTo>
                  <a:pt x="192" y="72"/>
                </a:lnTo>
                <a:lnTo>
                  <a:pt x="176" y="72"/>
                </a:lnTo>
                <a:lnTo>
                  <a:pt x="168" y="64"/>
                </a:lnTo>
                <a:lnTo>
                  <a:pt x="168" y="56"/>
                </a:lnTo>
                <a:lnTo>
                  <a:pt x="168" y="24"/>
                </a:lnTo>
                <a:lnTo>
                  <a:pt x="152" y="0"/>
                </a:lnTo>
                <a:lnTo>
                  <a:pt x="136" y="0"/>
                </a:lnTo>
                <a:lnTo>
                  <a:pt x="136" y="32"/>
                </a:lnTo>
                <a:lnTo>
                  <a:pt x="128" y="40"/>
                </a:lnTo>
                <a:lnTo>
                  <a:pt x="0" y="40"/>
                </a:lnTo>
                <a:lnTo>
                  <a:pt x="8" y="72"/>
                </a:lnTo>
                <a:lnTo>
                  <a:pt x="8" y="88"/>
                </a:lnTo>
                <a:lnTo>
                  <a:pt x="8" y="128"/>
                </a:lnTo>
                <a:lnTo>
                  <a:pt x="8" y="152"/>
                </a:lnTo>
                <a:lnTo>
                  <a:pt x="16" y="160"/>
                </a:lnTo>
                <a:lnTo>
                  <a:pt x="24" y="168"/>
                </a:lnTo>
                <a:lnTo>
                  <a:pt x="24" y="200"/>
                </a:lnTo>
                <a:lnTo>
                  <a:pt x="24" y="216"/>
                </a:lnTo>
                <a:lnTo>
                  <a:pt x="24" y="232"/>
                </a:lnTo>
                <a:lnTo>
                  <a:pt x="24" y="240"/>
                </a:lnTo>
                <a:lnTo>
                  <a:pt x="32" y="256"/>
                </a:lnTo>
                <a:lnTo>
                  <a:pt x="32" y="272"/>
                </a:lnTo>
                <a:lnTo>
                  <a:pt x="32" y="296"/>
                </a:lnTo>
                <a:lnTo>
                  <a:pt x="40" y="304"/>
                </a:lnTo>
                <a:lnTo>
                  <a:pt x="48" y="320"/>
                </a:lnTo>
                <a:lnTo>
                  <a:pt x="48" y="344"/>
                </a:lnTo>
                <a:lnTo>
                  <a:pt x="48" y="352"/>
                </a:lnTo>
                <a:lnTo>
                  <a:pt x="32" y="368"/>
                </a:lnTo>
                <a:lnTo>
                  <a:pt x="24" y="376"/>
                </a:lnTo>
                <a:lnTo>
                  <a:pt x="24" y="384"/>
                </a:lnTo>
                <a:lnTo>
                  <a:pt x="40" y="400"/>
                </a:lnTo>
                <a:lnTo>
                  <a:pt x="48" y="408"/>
                </a:lnTo>
                <a:lnTo>
                  <a:pt x="56" y="408"/>
                </a:lnTo>
                <a:lnTo>
                  <a:pt x="56" y="448"/>
                </a:lnTo>
                <a:lnTo>
                  <a:pt x="48" y="544"/>
                </a:lnTo>
                <a:lnTo>
                  <a:pt x="56" y="584"/>
                </a:lnTo>
                <a:lnTo>
                  <a:pt x="56" y="592"/>
                </a:lnTo>
                <a:lnTo>
                  <a:pt x="136" y="592"/>
                </a:lnTo>
                <a:lnTo>
                  <a:pt x="400" y="592"/>
                </a:lnTo>
                <a:lnTo>
                  <a:pt x="432" y="584"/>
                </a:lnTo>
                <a:close/>
              </a:path>
            </a:pathLst>
          </a:custGeom>
          <a:solidFill>
            <a:schemeClr val="tx2">
              <a:lumMod val="75000"/>
            </a:schemeClr>
          </a:solidFill>
          <a:ln w="6350">
            <a:solidFill>
              <a:srgbClr val="000000"/>
            </a:solidFill>
            <a:round/>
            <a:headEnd/>
            <a:tailEnd/>
          </a:ln>
        </p:spPr>
        <p:txBody>
          <a:bodyPr/>
          <a:lstStyle/>
          <a:p>
            <a:endParaRPr lang="en-US">
              <a:solidFill>
                <a:schemeClr val="bg1"/>
              </a:solidFill>
            </a:endParaRPr>
          </a:p>
        </p:txBody>
      </p:sp>
      <p:sp>
        <p:nvSpPr>
          <p:cNvPr id="51" name="Freeform 48"/>
          <p:cNvSpPr>
            <a:spLocks/>
          </p:cNvSpPr>
          <p:nvPr/>
        </p:nvSpPr>
        <p:spPr bwMode="auto">
          <a:xfrm>
            <a:off x="4454024" y="2626183"/>
            <a:ext cx="792743" cy="528973"/>
          </a:xfrm>
          <a:custGeom>
            <a:avLst/>
            <a:gdLst>
              <a:gd name="T0" fmla="*/ 2147483647 w 480"/>
              <a:gd name="T1" fmla="*/ 2147483647 h 320"/>
              <a:gd name="T2" fmla="*/ 2147483647 w 480"/>
              <a:gd name="T3" fmla="*/ 2147483647 h 320"/>
              <a:gd name="T4" fmla="*/ 2147483647 w 480"/>
              <a:gd name="T5" fmla="*/ 2147483647 h 320"/>
              <a:gd name="T6" fmla="*/ 2147483647 w 480"/>
              <a:gd name="T7" fmla="*/ 2147483647 h 320"/>
              <a:gd name="T8" fmla="*/ 2147483647 w 480"/>
              <a:gd name="T9" fmla="*/ 2147483647 h 320"/>
              <a:gd name="T10" fmla="*/ 2147483647 w 480"/>
              <a:gd name="T11" fmla="*/ 2147483647 h 320"/>
              <a:gd name="T12" fmla="*/ 2147483647 w 480"/>
              <a:gd name="T13" fmla="*/ 2147483647 h 320"/>
              <a:gd name="T14" fmla="*/ 2147483647 w 480"/>
              <a:gd name="T15" fmla="*/ 2147483647 h 320"/>
              <a:gd name="T16" fmla="*/ 2147483647 w 480"/>
              <a:gd name="T17" fmla="*/ 2147483647 h 320"/>
              <a:gd name="T18" fmla="*/ 2147483647 w 480"/>
              <a:gd name="T19" fmla="*/ 2147483647 h 320"/>
              <a:gd name="T20" fmla="*/ 0 w 480"/>
              <a:gd name="T21" fmla="*/ 2147483647 h 320"/>
              <a:gd name="T22" fmla="*/ 0 w 480"/>
              <a:gd name="T23" fmla="*/ 2147483647 h 320"/>
              <a:gd name="T24" fmla="*/ 2147483647 w 480"/>
              <a:gd name="T25" fmla="*/ 2147483647 h 320"/>
              <a:gd name="T26" fmla="*/ 0 w 480"/>
              <a:gd name="T27" fmla="*/ 2147483647 h 320"/>
              <a:gd name="T28" fmla="*/ 2147483647 w 480"/>
              <a:gd name="T29" fmla="*/ 2147483647 h 320"/>
              <a:gd name="T30" fmla="*/ 2147483647 w 480"/>
              <a:gd name="T31" fmla="*/ 2147483647 h 320"/>
              <a:gd name="T32" fmla="*/ 0 w 480"/>
              <a:gd name="T33" fmla="*/ 2147483647 h 320"/>
              <a:gd name="T34" fmla="*/ 2147483647 w 480"/>
              <a:gd name="T35" fmla="*/ 2147483647 h 320"/>
              <a:gd name="T36" fmla="*/ 2147483647 w 480"/>
              <a:gd name="T37" fmla="*/ 2147483647 h 320"/>
              <a:gd name="T38" fmla="*/ 2147483647 w 480"/>
              <a:gd name="T39" fmla="*/ 0 h 320"/>
              <a:gd name="T40" fmla="*/ 2147483647 w 480"/>
              <a:gd name="T41" fmla="*/ 2147483647 h 320"/>
              <a:gd name="T42" fmla="*/ 2147483647 w 480"/>
              <a:gd name="T43" fmla="*/ 2147483647 h 320"/>
              <a:gd name="T44" fmla="*/ 2147483647 w 480"/>
              <a:gd name="T45" fmla="*/ 2147483647 h 320"/>
              <a:gd name="T46" fmla="*/ 2147483647 w 480"/>
              <a:gd name="T47" fmla="*/ 2147483647 h 320"/>
              <a:gd name="T48" fmla="*/ 2147483647 w 480"/>
              <a:gd name="T49" fmla="*/ 2147483647 h 320"/>
              <a:gd name="T50" fmla="*/ 2147483647 w 480"/>
              <a:gd name="T51" fmla="*/ 2147483647 h 320"/>
              <a:gd name="T52" fmla="*/ 2147483647 w 480"/>
              <a:gd name="T53" fmla="*/ 2147483647 h 320"/>
              <a:gd name="T54" fmla="*/ 2147483647 w 480"/>
              <a:gd name="T55" fmla="*/ 2147483647 h 320"/>
              <a:gd name="T56" fmla="*/ 2147483647 w 480"/>
              <a:gd name="T57" fmla="*/ 2147483647 h 320"/>
              <a:gd name="T58" fmla="*/ 2147483647 w 480"/>
              <a:gd name="T59" fmla="*/ 2147483647 h 320"/>
              <a:gd name="T60" fmla="*/ 2147483647 w 480"/>
              <a:gd name="T61" fmla="*/ 2147483647 h 320"/>
              <a:gd name="T62" fmla="*/ 2147483647 w 480"/>
              <a:gd name="T63" fmla="*/ 2147483647 h 320"/>
              <a:gd name="T64" fmla="*/ 2147483647 w 480"/>
              <a:gd name="T65" fmla="*/ 2147483647 h 320"/>
              <a:gd name="T66" fmla="*/ 2147483647 w 480"/>
              <a:gd name="T67" fmla="*/ 2147483647 h 320"/>
              <a:gd name="T68" fmla="*/ 2147483647 w 480"/>
              <a:gd name="T69" fmla="*/ 2147483647 h 320"/>
              <a:gd name="T70" fmla="*/ 2147483647 w 480"/>
              <a:gd name="T71" fmla="*/ 2147483647 h 320"/>
              <a:gd name="T72" fmla="*/ 2147483647 w 480"/>
              <a:gd name="T73" fmla="*/ 2147483647 h 320"/>
              <a:gd name="T74" fmla="*/ 2147483647 w 480"/>
              <a:gd name="T75" fmla="*/ 2147483647 h 320"/>
              <a:gd name="T76" fmla="*/ 2147483647 w 480"/>
              <a:gd name="T77" fmla="*/ 2147483647 h 320"/>
              <a:gd name="T78" fmla="*/ 2147483647 w 480"/>
              <a:gd name="T79" fmla="*/ 2147483647 h 320"/>
              <a:gd name="T80" fmla="*/ 2147483647 w 480"/>
              <a:gd name="T81" fmla="*/ 2147483647 h 320"/>
              <a:gd name="T82" fmla="*/ 2147483647 w 480"/>
              <a:gd name="T83" fmla="*/ 2147483647 h 320"/>
              <a:gd name="T84" fmla="*/ 2147483647 w 480"/>
              <a:gd name="T85" fmla="*/ 2147483647 h 320"/>
              <a:gd name="T86" fmla="*/ 2147483647 w 480"/>
              <a:gd name="T87" fmla="*/ 2147483647 h 320"/>
              <a:gd name="T88" fmla="*/ 2147483647 w 480"/>
              <a:gd name="T89" fmla="*/ 2147483647 h 320"/>
              <a:gd name="T90" fmla="*/ 2147483647 w 480"/>
              <a:gd name="T91" fmla="*/ 2147483647 h 320"/>
              <a:gd name="T92" fmla="*/ 2147483647 w 480"/>
              <a:gd name="T93" fmla="*/ 2147483647 h 32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80"/>
              <a:gd name="T142" fmla="*/ 0 h 320"/>
              <a:gd name="T143" fmla="*/ 480 w 480"/>
              <a:gd name="T144" fmla="*/ 320 h 32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80" h="320">
                <a:moveTo>
                  <a:pt x="56" y="304"/>
                </a:moveTo>
                <a:lnTo>
                  <a:pt x="56" y="272"/>
                </a:lnTo>
                <a:lnTo>
                  <a:pt x="56" y="264"/>
                </a:lnTo>
                <a:lnTo>
                  <a:pt x="56" y="256"/>
                </a:lnTo>
                <a:lnTo>
                  <a:pt x="56" y="248"/>
                </a:lnTo>
                <a:lnTo>
                  <a:pt x="48" y="224"/>
                </a:lnTo>
                <a:lnTo>
                  <a:pt x="48" y="216"/>
                </a:lnTo>
                <a:lnTo>
                  <a:pt x="40" y="216"/>
                </a:lnTo>
                <a:lnTo>
                  <a:pt x="40" y="200"/>
                </a:lnTo>
                <a:lnTo>
                  <a:pt x="40" y="168"/>
                </a:lnTo>
                <a:lnTo>
                  <a:pt x="24" y="160"/>
                </a:lnTo>
                <a:lnTo>
                  <a:pt x="16" y="152"/>
                </a:lnTo>
                <a:lnTo>
                  <a:pt x="16" y="144"/>
                </a:lnTo>
                <a:lnTo>
                  <a:pt x="16" y="136"/>
                </a:lnTo>
                <a:lnTo>
                  <a:pt x="16" y="128"/>
                </a:lnTo>
                <a:lnTo>
                  <a:pt x="16" y="120"/>
                </a:lnTo>
                <a:lnTo>
                  <a:pt x="8" y="104"/>
                </a:lnTo>
                <a:lnTo>
                  <a:pt x="0" y="88"/>
                </a:lnTo>
                <a:lnTo>
                  <a:pt x="0" y="80"/>
                </a:lnTo>
                <a:lnTo>
                  <a:pt x="16" y="40"/>
                </a:lnTo>
                <a:lnTo>
                  <a:pt x="0" y="40"/>
                </a:lnTo>
                <a:lnTo>
                  <a:pt x="0" y="32"/>
                </a:lnTo>
                <a:lnTo>
                  <a:pt x="8" y="32"/>
                </a:lnTo>
                <a:lnTo>
                  <a:pt x="8" y="24"/>
                </a:lnTo>
                <a:lnTo>
                  <a:pt x="0" y="16"/>
                </a:lnTo>
                <a:lnTo>
                  <a:pt x="0" y="8"/>
                </a:lnTo>
                <a:lnTo>
                  <a:pt x="16" y="8"/>
                </a:lnTo>
                <a:lnTo>
                  <a:pt x="96" y="8"/>
                </a:lnTo>
                <a:lnTo>
                  <a:pt x="360" y="8"/>
                </a:lnTo>
                <a:lnTo>
                  <a:pt x="392" y="0"/>
                </a:lnTo>
                <a:lnTo>
                  <a:pt x="400" y="16"/>
                </a:lnTo>
                <a:lnTo>
                  <a:pt x="400" y="24"/>
                </a:lnTo>
                <a:lnTo>
                  <a:pt x="400" y="32"/>
                </a:lnTo>
                <a:lnTo>
                  <a:pt x="400" y="48"/>
                </a:lnTo>
                <a:lnTo>
                  <a:pt x="400" y="56"/>
                </a:lnTo>
                <a:lnTo>
                  <a:pt x="408" y="72"/>
                </a:lnTo>
                <a:lnTo>
                  <a:pt x="408" y="80"/>
                </a:lnTo>
                <a:lnTo>
                  <a:pt x="424" y="88"/>
                </a:lnTo>
                <a:lnTo>
                  <a:pt x="432" y="88"/>
                </a:lnTo>
                <a:lnTo>
                  <a:pt x="440" y="88"/>
                </a:lnTo>
                <a:lnTo>
                  <a:pt x="440" y="104"/>
                </a:lnTo>
                <a:lnTo>
                  <a:pt x="448" y="104"/>
                </a:lnTo>
                <a:lnTo>
                  <a:pt x="456" y="120"/>
                </a:lnTo>
                <a:lnTo>
                  <a:pt x="456" y="128"/>
                </a:lnTo>
                <a:lnTo>
                  <a:pt x="464" y="128"/>
                </a:lnTo>
                <a:lnTo>
                  <a:pt x="472" y="136"/>
                </a:lnTo>
                <a:lnTo>
                  <a:pt x="480" y="136"/>
                </a:lnTo>
                <a:lnTo>
                  <a:pt x="480" y="152"/>
                </a:lnTo>
                <a:lnTo>
                  <a:pt x="480" y="160"/>
                </a:lnTo>
                <a:lnTo>
                  <a:pt x="472" y="176"/>
                </a:lnTo>
                <a:lnTo>
                  <a:pt x="464" y="176"/>
                </a:lnTo>
                <a:lnTo>
                  <a:pt x="464" y="184"/>
                </a:lnTo>
                <a:lnTo>
                  <a:pt x="464" y="192"/>
                </a:lnTo>
                <a:lnTo>
                  <a:pt x="464" y="200"/>
                </a:lnTo>
                <a:lnTo>
                  <a:pt x="448" y="200"/>
                </a:lnTo>
                <a:lnTo>
                  <a:pt x="448" y="208"/>
                </a:lnTo>
                <a:lnTo>
                  <a:pt x="432" y="208"/>
                </a:lnTo>
                <a:lnTo>
                  <a:pt x="416" y="216"/>
                </a:lnTo>
                <a:lnTo>
                  <a:pt x="416" y="232"/>
                </a:lnTo>
                <a:lnTo>
                  <a:pt x="416" y="240"/>
                </a:lnTo>
                <a:lnTo>
                  <a:pt x="424" y="256"/>
                </a:lnTo>
                <a:lnTo>
                  <a:pt x="424" y="264"/>
                </a:lnTo>
                <a:lnTo>
                  <a:pt x="416" y="272"/>
                </a:lnTo>
                <a:lnTo>
                  <a:pt x="416" y="280"/>
                </a:lnTo>
                <a:lnTo>
                  <a:pt x="416" y="288"/>
                </a:lnTo>
                <a:lnTo>
                  <a:pt x="408" y="296"/>
                </a:lnTo>
                <a:lnTo>
                  <a:pt x="392" y="296"/>
                </a:lnTo>
                <a:lnTo>
                  <a:pt x="392" y="312"/>
                </a:lnTo>
                <a:lnTo>
                  <a:pt x="400" y="312"/>
                </a:lnTo>
                <a:lnTo>
                  <a:pt x="392" y="320"/>
                </a:lnTo>
                <a:lnTo>
                  <a:pt x="376" y="304"/>
                </a:lnTo>
                <a:lnTo>
                  <a:pt x="368" y="296"/>
                </a:lnTo>
                <a:lnTo>
                  <a:pt x="64" y="304"/>
                </a:lnTo>
                <a:lnTo>
                  <a:pt x="56" y="304"/>
                </a:lnTo>
                <a:close/>
              </a:path>
            </a:pathLst>
          </a:custGeom>
          <a:solidFill>
            <a:schemeClr val="tx2">
              <a:lumMod val="75000"/>
            </a:schemeClr>
          </a:solidFill>
          <a:ln w="6350">
            <a:solidFill>
              <a:srgbClr val="000000"/>
            </a:solidFill>
            <a:round/>
            <a:headEnd/>
            <a:tailEnd/>
          </a:ln>
        </p:spPr>
        <p:txBody>
          <a:bodyPr/>
          <a:lstStyle/>
          <a:p>
            <a:endParaRPr lang="en-US">
              <a:solidFill>
                <a:schemeClr val="bg1"/>
              </a:solidFill>
            </a:endParaRPr>
          </a:p>
        </p:txBody>
      </p:sp>
      <p:sp>
        <p:nvSpPr>
          <p:cNvPr id="52" name="Freeform 49"/>
          <p:cNvSpPr>
            <a:spLocks/>
          </p:cNvSpPr>
          <p:nvPr/>
        </p:nvSpPr>
        <p:spPr bwMode="auto">
          <a:xfrm>
            <a:off x="4558670" y="3116451"/>
            <a:ext cx="885923" cy="766940"/>
          </a:xfrm>
          <a:custGeom>
            <a:avLst/>
            <a:gdLst>
              <a:gd name="T0" fmla="*/ 2147483647 w 536"/>
              <a:gd name="T1" fmla="*/ 2147483647 h 464"/>
              <a:gd name="T2" fmla="*/ 2147483647 w 536"/>
              <a:gd name="T3" fmla="*/ 2147483647 h 464"/>
              <a:gd name="T4" fmla="*/ 2147483647 w 536"/>
              <a:gd name="T5" fmla="*/ 2147483647 h 464"/>
              <a:gd name="T6" fmla="*/ 2147483647 w 536"/>
              <a:gd name="T7" fmla="*/ 2147483647 h 464"/>
              <a:gd name="T8" fmla="*/ 2147483647 w 536"/>
              <a:gd name="T9" fmla="*/ 2147483647 h 464"/>
              <a:gd name="T10" fmla="*/ 2147483647 w 536"/>
              <a:gd name="T11" fmla="*/ 2147483647 h 464"/>
              <a:gd name="T12" fmla="*/ 2147483647 w 536"/>
              <a:gd name="T13" fmla="*/ 2147483647 h 464"/>
              <a:gd name="T14" fmla="*/ 2147483647 w 536"/>
              <a:gd name="T15" fmla="*/ 2147483647 h 464"/>
              <a:gd name="T16" fmla="*/ 2147483647 w 536"/>
              <a:gd name="T17" fmla="*/ 2147483647 h 464"/>
              <a:gd name="T18" fmla="*/ 2147483647 w 536"/>
              <a:gd name="T19" fmla="*/ 2147483647 h 464"/>
              <a:gd name="T20" fmla="*/ 2147483647 w 536"/>
              <a:gd name="T21" fmla="*/ 2147483647 h 464"/>
              <a:gd name="T22" fmla="*/ 2147483647 w 536"/>
              <a:gd name="T23" fmla="*/ 2147483647 h 464"/>
              <a:gd name="T24" fmla="*/ 2147483647 w 536"/>
              <a:gd name="T25" fmla="*/ 2147483647 h 464"/>
              <a:gd name="T26" fmla="*/ 2147483647 w 536"/>
              <a:gd name="T27" fmla="*/ 2147483647 h 464"/>
              <a:gd name="T28" fmla="*/ 0 w 536"/>
              <a:gd name="T29" fmla="*/ 2147483647 h 464"/>
              <a:gd name="T30" fmla="*/ 2147483647 w 536"/>
              <a:gd name="T31" fmla="*/ 0 h 464"/>
              <a:gd name="T32" fmla="*/ 2147483647 w 536"/>
              <a:gd name="T33" fmla="*/ 2147483647 h 464"/>
              <a:gd name="T34" fmla="*/ 2147483647 w 536"/>
              <a:gd name="T35" fmla="*/ 2147483647 h 464"/>
              <a:gd name="T36" fmla="*/ 2147483647 w 536"/>
              <a:gd name="T37" fmla="*/ 2147483647 h 464"/>
              <a:gd name="T38" fmla="*/ 2147483647 w 536"/>
              <a:gd name="T39" fmla="*/ 2147483647 h 464"/>
              <a:gd name="T40" fmla="*/ 2147483647 w 536"/>
              <a:gd name="T41" fmla="*/ 2147483647 h 464"/>
              <a:gd name="T42" fmla="*/ 2147483647 w 536"/>
              <a:gd name="T43" fmla="*/ 2147483647 h 464"/>
              <a:gd name="T44" fmla="*/ 2147483647 w 536"/>
              <a:gd name="T45" fmla="*/ 2147483647 h 464"/>
              <a:gd name="T46" fmla="*/ 2147483647 w 536"/>
              <a:gd name="T47" fmla="*/ 2147483647 h 464"/>
              <a:gd name="T48" fmla="*/ 2147483647 w 536"/>
              <a:gd name="T49" fmla="*/ 2147483647 h 464"/>
              <a:gd name="T50" fmla="*/ 2147483647 w 536"/>
              <a:gd name="T51" fmla="*/ 2147483647 h 464"/>
              <a:gd name="T52" fmla="*/ 2147483647 w 536"/>
              <a:gd name="T53" fmla="*/ 2147483647 h 464"/>
              <a:gd name="T54" fmla="*/ 2147483647 w 536"/>
              <a:gd name="T55" fmla="*/ 2147483647 h 464"/>
              <a:gd name="T56" fmla="*/ 2147483647 w 536"/>
              <a:gd name="T57" fmla="*/ 2147483647 h 464"/>
              <a:gd name="T58" fmla="*/ 2147483647 w 536"/>
              <a:gd name="T59" fmla="*/ 2147483647 h 464"/>
              <a:gd name="T60" fmla="*/ 2147483647 w 536"/>
              <a:gd name="T61" fmla="*/ 2147483647 h 464"/>
              <a:gd name="T62" fmla="*/ 2147483647 w 536"/>
              <a:gd name="T63" fmla="*/ 2147483647 h 464"/>
              <a:gd name="T64" fmla="*/ 2147483647 w 536"/>
              <a:gd name="T65" fmla="*/ 2147483647 h 464"/>
              <a:gd name="T66" fmla="*/ 2147483647 w 536"/>
              <a:gd name="T67" fmla="*/ 2147483647 h 464"/>
              <a:gd name="T68" fmla="*/ 2147483647 w 536"/>
              <a:gd name="T69" fmla="*/ 2147483647 h 464"/>
              <a:gd name="T70" fmla="*/ 2147483647 w 536"/>
              <a:gd name="T71" fmla="*/ 2147483647 h 464"/>
              <a:gd name="T72" fmla="*/ 2147483647 w 536"/>
              <a:gd name="T73" fmla="*/ 2147483647 h 464"/>
              <a:gd name="T74" fmla="*/ 2147483647 w 536"/>
              <a:gd name="T75" fmla="*/ 2147483647 h 464"/>
              <a:gd name="T76" fmla="*/ 2147483647 w 536"/>
              <a:gd name="T77" fmla="*/ 2147483647 h 464"/>
              <a:gd name="T78" fmla="*/ 2147483647 w 536"/>
              <a:gd name="T79" fmla="*/ 2147483647 h 464"/>
              <a:gd name="T80" fmla="*/ 2147483647 w 536"/>
              <a:gd name="T81" fmla="*/ 2147483647 h 464"/>
              <a:gd name="T82" fmla="*/ 2147483647 w 536"/>
              <a:gd name="T83" fmla="*/ 2147483647 h 464"/>
              <a:gd name="T84" fmla="*/ 2147483647 w 536"/>
              <a:gd name="T85" fmla="*/ 2147483647 h 464"/>
              <a:gd name="T86" fmla="*/ 2147483647 w 536"/>
              <a:gd name="T87" fmla="*/ 2147483647 h 464"/>
              <a:gd name="T88" fmla="*/ 2147483647 w 536"/>
              <a:gd name="T89" fmla="*/ 2147483647 h 464"/>
              <a:gd name="T90" fmla="*/ 2147483647 w 536"/>
              <a:gd name="T91" fmla="*/ 2147483647 h 464"/>
              <a:gd name="T92" fmla="*/ 2147483647 w 536"/>
              <a:gd name="T93" fmla="*/ 2147483647 h 464"/>
              <a:gd name="T94" fmla="*/ 2147483647 w 536"/>
              <a:gd name="T95" fmla="*/ 2147483647 h 464"/>
              <a:gd name="T96" fmla="*/ 2147483647 w 536"/>
              <a:gd name="T97" fmla="*/ 2147483647 h 464"/>
              <a:gd name="T98" fmla="*/ 2147483647 w 536"/>
              <a:gd name="T99" fmla="*/ 2147483647 h 464"/>
              <a:gd name="T100" fmla="*/ 2147483647 w 536"/>
              <a:gd name="T101" fmla="*/ 2147483647 h 464"/>
              <a:gd name="T102" fmla="*/ 2147483647 w 536"/>
              <a:gd name="T103" fmla="*/ 2147483647 h 464"/>
              <a:gd name="T104" fmla="*/ 2147483647 w 536"/>
              <a:gd name="T105" fmla="*/ 2147483647 h 464"/>
              <a:gd name="T106" fmla="*/ 2147483647 w 536"/>
              <a:gd name="T107" fmla="*/ 2147483647 h 464"/>
              <a:gd name="T108" fmla="*/ 2147483647 w 536"/>
              <a:gd name="T109" fmla="*/ 2147483647 h 464"/>
              <a:gd name="T110" fmla="*/ 2147483647 w 536"/>
              <a:gd name="T111" fmla="*/ 2147483647 h 464"/>
              <a:gd name="T112" fmla="*/ 2147483647 w 536"/>
              <a:gd name="T113" fmla="*/ 2147483647 h 464"/>
              <a:gd name="T114" fmla="*/ 2147483647 w 536"/>
              <a:gd name="T115" fmla="*/ 2147483647 h 464"/>
              <a:gd name="T116" fmla="*/ 2147483647 w 536"/>
              <a:gd name="T117" fmla="*/ 2147483647 h 464"/>
              <a:gd name="T118" fmla="*/ 2147483647 w 536"/>
              <a:gd name="T119" fmla="*/ 2147483647 h 46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36"/>
              <a:gd name="T181" fmla="*/ 0 h 464"/>
              <a:gd name="T182" fmla="*/ 536 w 536"/>
              <a:gd name="T183" fmla="*/ 464 h 46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36" h="464">
                <a:moveTo>
                  <a:pt x="96" y="432"/>
                </a:moveTo>
                <a:lnTo>
                  <a:pt x="88" y="376"/>
                </a:lnTo>
                <a:lnTo>
                  <a:pt x="88" y="160"/>
                </a:lnTo>
                <a:lnTo>
                  <a:pt x="72" y="160"/>
                </a:lnTo>
                <a:lnTo>
                  <a:pt x="64" y="144"/>
                </a:lnTo>
                <a:lnTo>
                  <a:pt x="64" y="136"/>
                </a:lnTo>
                <a:lnTo>
                  <a:pt x="64" y="128"/>
                </a:lnTo>
                <a:lnTo>
                  <a:pt x="48" y="120"/>
                </a:lnTo>
                <a:lnTo>
                  <a:pt x="48" y="112"/>
                </a:lnTo>
                <a:lnTo>
                  <a:pt x="64" y="104"/>
                </a:lnTo>
                <a:lnTo>
                  <a:pt x="64" y="96"/>
                </a:lnTo>
                <a:lnTo>
                  <a:pt x="64" y="88"/>
                </a:lnTo>
                <a:lnTo>
                  <a:pt x="56" y="88"/>
                </a:lnTo>
                <a:lnTo>
                  <a:pt x="56" y="80"/>
                </a:lnTo>
                <a:lnTo>
                  <a:pt x="48" y="88"/>
                </a:lnTo>
                <a:lnTo>
                  <a:pt x="40" y="80"/>
                </a:lnTo>
                <a:lnTo>
                  <a:pt x="24" y="72"/>
                </a:lnTo>
                <a:lnTo>
                  <a:pt x="32" y="72"/>
                </a:lnTo>
                <a:lnTo>
                  <a:pt x="16" y="48"/>
                </a:lnTo>
                <a:lnTo>
                  <a:pt x="8" y="40"/>
                </a:lnTo>
                <a:lnTo>
                  <a:pt x="8" y="32"/>
                </a:lnTo>
                <a:lnTo>
                  <a:pt x="0" y="8"/>
                </a:lnTo>
                <a:lnTo>
                  <a:pt x="304" y="0"/>
                </a:lnTo>
                <a:lnTo>
                  <a:pt x="312" y="8"/>
                </a:lnTo>
                <a:lnTo>
                  <a:pt x="328" y="24"/>
                </a:lnTo>
                <a:lnTo>
                  <a:pt x="328" y="32"/>
                </a:lnTo>
                <a:lnTo>
                  <a:pt x="320" y="40"/>
                </a:lnTo>
                <a:lnTo>
                  <a:pt x="320" y="64"/>
                </a:lnTo>
                <a:lnTo>
                  <a:pt x="344" y="104"/>
                </a:lnTo>
                <a:lnTo>
                  <a:pt x="376" y="128"/>
                </a:lnTo>
                <a:lnTo>
                  <a:pt x="392" y="136"/>
                </a:lnTo>
                <a:lnTo>
                  <a:pt x="392" y="176"/>
                </a:lnTo>
                <a:lnTo>
                  <a:pt x="408" y="176"/>
                </a:lnTo>
                <a:lnTo>
                  <a:pt x="408" y="160"/>
                </a:lnTo>
                <a:lnTo>
                  <a:pt x="424" y="168"/>
                </a:lnTo>
                <a:lnTo>
                  <a:pt x="440" y="176"/>
                </a:lnTo>
                <a:lnTo>
                  <a:pt x="440" y="184"/>
                </a:lnTo>
                <a:lnTo>
                  <a:pt x="432" y="200"/>
                </a:lnTo>
                <a:lnTo>
                  <a:pt x="432" y="216"/>
                </a:lnTo>
                <a:lnTo>
                  <a:pt x="424" y="224"/>
                </a:lnTo>
                <a:lnTo>
                  <a:pt x="424" y="240"/>
                </a:lnTo>
                <a:lnTo>
                  <a:pt x="432" y="256"/>
                </a:lnTo>
                <a:lnTo>
                  <a:pt x="456" y="264"/>
                </a:lnTo>
                <a:lnTo>
                  <a:pt x="456" y="272"/>
                </a:lnTo>
                <a:lnTo>
                  <a:pt x="472" y="272"/>
                </a:lnTo>
                <a:lnTo>
                  <a:pt x="480" y="280"/>
                </a:lnTo>
                <a:lnTo>
                  <a:pt x="496" y="288"/>
                </a:lnTo>
                <a:lnTo>
                  <a:pt x="496" y="304"/>
                </a:lnTo>
                <a:lnTo>
                  <a:pt x="504" y="320"/>
                </a:lnTo>
                <a:lnTo>
                  <a:pt x="496" y="328"/>
                </a:lnTo>
                <a:lnTo>
                  <a:pt x="496" y="336"/>
                </a:lnTo>
                <a:lnTo>
                  <a:pt x="504" y="344"/>
                </a:lnTo>
                <a:lnTo>
                  <a:pt x="512" y="352"/>
                </a:lnTo>
                <a:lnTo>
                  <a:pt x="512" y="360"/>
                </a:lnTo>
                <a:lnTo>
                  <a:pt x="512" y="352"/>
                </a:lnTo>
                <a:lnTo>
                  <a:pt x="512" y="344"/>
                </a:lnTo>
                <a:lnTo>
                  <a:pt x="520" y="344"/>
                </a:lnTo>
                <a:lnTo>
                  <a:pt x="520" y="352"/>
                </a:lnTo>
                <a:lnTo>
                  <a:pt x="528" y="360"/>
                </a:lnTo>
                <a:lnTo>
                  <a:pt x="536" y="368"/>
                </a:lnTo>
                <a:lnTo>
                  <a:pt x="528" y="368"/>
                </a:lnTo>
                <a:lnTo>
                  <a:pt x="528" y="400"/>
                </a:lnTo>
                <a:lnTo>
                  <a:pt x="520" y="400"/>
                </a:lnTo>
                <a:lnTo>
                  <a:pt x="504" y="408"/>
                </a:lnTo>
                <a:lnTo>
                  <a:pt x="496" y="432"/>
                </a:lnTo>
                <a:lnTo>
                  <a:pt x="496" y="440"/>
                </a:lnTo>
                <a:lnTo>
                  <a:pt x="488" y="440"/>
                </a:lnTo>
                <a:lnTo>
                  <a:pt x="496" y="440"/>
                </a:lnTo>
                <a:lnTo>
                  <a:pt x="496" y="448"/>
                </a:lnTo>
                <a:lnTo>
                  <a:pt x="504" y="448"/>
                </a:lnTo>
                <a:lnTo>
                  <a:pt x="496" y="448"/>
                </a:lnTo>
                <a:lnTo>
                  <a:pt x="488" y="464"/>
                </a:lnTo>
                <a:lnTo>
                  <a:pt x="440" y="464"/>
                </a:lnTo>
                <a:lnTo>
                  <a:pt x="448" y="440"/>
                </a:lnTo>
                <a:lnTo>
                  <a:pt x="456" y="432"/>
                </a:lnTo>
                <a:lnTo>
                  <a:pt x="456" y="424"/>
                </a:lnTo>
                <a:lnTo>
                  <a:pt x="448" y="416"/>
                </a:lnTo>
                <a:lnTo>
                  <a:pt x="440" y="416"/>
                </a:lnTo>
                <a:lnTo>
                  <a:pt x="96" y="432"/>
                </a:lnTo>
                <a:close/>
              </a:path>
            </a:pathLst>
          </a:custGeom>
          <a:solidFill>
            <a:schemeClr val="tx2">
              <a:lumMod val="75000"/>
            </a:schemeClr>
          </a:solidFill>
          <a:ln w="6350">
            <a:solidFill>
              <a:srgbClr val="000000"/>
            </a:solidFill>
            <a:round/>
            <a:headEnd/>
            <a:tailEnd/>
          </a:ln>
        </p:spPr>
        <p:txBody>
          <a:bodyPr/>
          <a:lstStyle/>
          <a:p>
            <a:endParaRPr lang="en-US">
              <a:solidFill>
                <a:schemeClr val="bg1"/>
              </a:solidFill>
            </a:endParaRPr>
          </a:p>
        </p:txBody>
      </p:sp>
      <p:sp>
        <p:nvSpPr>
          <p:cNvPr id="53" name="Freeform 50"/>
          <p:cNvSpPr>
            <a:spLocks/>
          </p:cNvSpPr>
          <p:nvPr/>
        </p:nvSpPr>
        <p:spPr bwMode="auto">
          <a:xfrm>
            <a:off x="4717793" y="3803113"/>
            <a:ext cx="660857" cy="609251"/>
          </a:xfrm>
          <a:custGeom>
            <a:avLst/>
            <a:gdLst>
              <a:gd name="T0" fmla="*/ 2147483647 w 400"/>
              <a:gd name="T1" fmla="*/ 2147483647 h 368"/>
              <a:gd name="T2" fmla="*/ 2147483647 w 400"/>
              <a:gd name="T3" fmla="*/ 2147483647 h 368"/>
              <a:gd name="T4" fmla="*/ 2147483647 w 400"/>
              <a:gd name="T5" fmla="*/ 2147483647 h 368"/>
              <a:gd name="T6" fmla="*/ 2147483647 w 400"/>
              <a:gd name="T7" fmla="*/ 2147483647 h 368"/>
              <a:gd name="T8" fmla="*/ 2147483647 w 400"/>
              <a:gd name="T9" fmla="*/ 2147483647 h 368"/>
              <a:gd name="T10" fmla="*/ 2147483647 w 400"/>
              <a:gd name="T11" fmla="*/ 2147483647 h 368"/>
              <a:gd name="T12" fmla="*/ 2147483647 w 400"/>
              <a:gd name="T13" fmla="*/ 2147483647 h 368"/>
              <a:gd name="T14" fmla="*/ 2147483647 w 400"/>
              <a:gd name="T15" fmla="*/ 2147483647 h 368"/>
              <a:gd name="T16" fmla="*/ 2147483647 w 400"/>
              <a:gd name="T17" fmla="*/ 2147483647 h 368"/>
              <a:gd name="T18" fmla="*/ 2147483647 w 400"/>
              <a:gd name="T19" fmla="*/ 2147483647 h 368"/>
              <a:gd name="T20" fmla="*/ 2147483647 w 400"/>
              <a:gd name="T21" fmla="*/ 2147483647 h 368"/>
              <a:gd name="T22" fmla="*/ 2147483647 w 400"/>
              <a:gd name="T23" fmla="*/ 2147483647 h 368"/>
              <a:gd name="T24" fmla="*/ 2147483647 w 400"/>
              <a:gd name="T25" fmla="*/ 2147483647 h 368"/>
              <a:gd name="T26" fmla="*/ 2147483647 w 400"/>
              <a:gd name="T27" fmla="*/ 2147483647 h 368"/>
              <a:gd name="T28" fmla="*/ 2147483647 w 400"/>
              <a:gd name="T29" fmla="*/ 2147483647 h 368"/>
              <a:gd name="T30" fmla="*/ 2147483647 w 400"/>
              <a:gd name="T31" fmla="*/ 2147483647 h 368"/>
              <a:gd name="T32" fmla="*/ 2147483647 w 400"/>
              <a:gd name="T33" fmla="*/ 2147483647 h 368"/>
              <a:gd name="T34" fmla="*/ 2147483647 w 400"/>
              <a:gd name="T35" fmla="*/ 2147483647 h 368"/>
              <a:gd name="T36" fmla="*/ 2147483647 w 400"/>
              <a:gd name="T37" fmla="*/ 2147483647 h 368"/>
              <a:gd name="T38" fmla="*/ 2147483647 w 400"/>
              <a:gd name="T39" fmla="*/ 2147483647 h 368"/>
              <a:gd name="T40" fmla="*/ 2147483647 w 400"/>
              <a:gd name="T41" fmla="*/ 2147483647 h 368"/>
              <a:gd name="T42" fmla="*/ 2147483647 w 400"/>
              <a:gd name="T43" fmla="*/ 2147483647 h 368"/>
              <a:gd name="T44" fmla="*/ 2147483647 w 400"/>
              <a:gd name="T45" fmla="*/ 2147483647 h 368"/>
              <a:gd name="T46" fmla="*/ 2147483647 w 400"/>
              <a:gd name="T47" fmla="*/ 2147483647 h 368"/>
              <a:gd name="T48" fmla="*/ 2147483647 w 400"/>
              <a:gd name="T49" fmla="*/ 2147483647 h 368"/>
              <a:gd name="T50" fmla="*/ 2147483647 w 400"/>
              <a:gd name="T51" fmla="*/ 2147483647 h 368"/>
              <a:gd name="T52" fmla="*/ 2147483647 w 400"/>
              <a:gd name="T53" fmla="*/ 2147483647 h 368"/>
              <a:gd name="T54" fmla="*/ 2147483647 w 400"/>
              <a:gd name="T55" fmla="*/ 2147483647 h 368"/>
              <a:gd name="T56" fmla="*/ 2147483647 w 400"/>
              <a:gd name="T57" fmla="*/ 2147483647 h 368"/>
              <a:gd name="T58" fmla="*/ 2147483647 w 400"/>
              <a:gd name="T59" fmla="*/ 2147483647 h 368"/>
              <a:gd name="T60" fmla="*/ 2147483647 w 400"/>
              <a:gd name="T61" fmla="*/ 2147483647 h 368"/>
              <a:gd name="T62" fmla="*/ 2147483647 w 400"/>
              <a:gd name="T63" fmla="*/ 2147483647 h 368"/>
              <a:gd name="T64" fmla="*/ 2147483647 w 400"/>
              <a:gd name="T65" fmla="*/ 2147483647 h 368"/>
              <a:gd name="T66" fmla="*/ 2147483647 w 400"/>
              <a:gd name="T67" fmla="*/ 2147483647 h 368"/>
              <a:gd name="T68" fmla="*/ 2147483647 w 400"/>
              <a:gd name="T69" fmla="*/ 2147483647 h 368"/>
              <a:gd name="T70" fmla="*/ 2147483647 w 400"/>
              <a:gd name="T71" fmla="*/ 2147483647 h 368"/>
              <a:gd name="T72" fmla="*/ 2147483647 w 400"/>
              <a:gd name="T73" fmla="*/ 0 h 368"/>
              <a:gd name="T74" fmla="*/ 2147483647 w 400"/>
              <a:gd name="T75" fmla="*/ 0 h 368"/>
              <a:gd name="T76" fmla="*/ 0 w 400"/>
              <a:gd name="T77" fmla="*/ 2147483647 h 368"/>
              <a:gd name="T78" fmla="*/ 0 w 400"/>
              <a:gd name="T79" fmla="*/ 2147483647 h 368"/>
              <a:gd name="T80" fmla="*/ 2147483647 w 400"/>
              <a:gd name="T81" fmla="*/ 2147483647 h 368"/>
              <a:gd name="T82" fmla="*/ 2147483647 w 400"/>
              <a:gd name="T83" fmla="*/ 2147483647 h 368"/>
              <a:gd name="T84" fmla="*/ 2147483647 w 400"/>
              <a:gd name="T85" fmla="*/ 2147483647 h 368"/>
              <a:gd name="T86" fmla="*/ 2147483647 w 400"/>
              <a:gd name="T87" fmla="*/ 2147483647 h 368"/>
              <a:gd name="T88" fmla="*/ 2147483647 w 400"/>
              <a:gd name="T89" fmla="*/ 2147483647 h 368"/>
              <a:gd name="T90" fmla="*/ 2147483647 w 400"/>
              <a:gd name="T91" fmla="*/ 2147483647 h 368"/>
              <a:gd name="T92" fmla="*/ 2147483647 w 400"/>
              <a:gd name="T93" fmla="*/ 2147483647 h 36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00"/>
              <a:gd name="T142" fmla="*/ 0 h 368"/>
              <a:gd name="T143" fmla="*/ 400 w 400"/>
              <a:gd name="T144" fmla="*/ 368 h 36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00" h="368">
                <a:moveTo>
                  <a:pt x="296" y="344"/>
                </a:moveTo>
                <a:lnTo>
                  <a:pt x="296" y="344"/>
                </a:lnTo>
                <a:lnTo>
                  <a:pt x="296" y="336"/>
                </a:lnTo>
                <a:lnTo>
                  <a:pt x="288" y="320"/>
                </a:lnTo>
                <a:lnTo>
                  <a:pt x="288" y="312"/>
                </a:lnTo>
                <a:lnTo>
                  <a:pt x="280" y="304"/>
                </a:lnTo>
                <a:lnTo>
                  <a:pt x="288" y="296"/>
                </a:lnTo>
                <a:lnTo>
                  <a:pt x="288" y="288"/>
                </a:lnTo>
                <a:lnTo>
                  <a:pt x="296" y="288"/>
                </a:lnTo>
                <a:lnTo>
                  <a:pt x="288" y="280"/>
                </a:lnTo>
                <a:lnTo>
                  <a:pt x="296" y="280"/>
                </a:lnTo>
                <a:lnTo>
                  <a:pt x="296" y="272"/>
                </a:lnTo>
                <a:lnTo>
                  <a:pt x="296" y="264"/>
                </a:lnTo>
                <a:lnTo>
                  <a:pt x="296" y="256"/>
                </a:lnTo>
                <a:lnTo>
                  <a:pt x="304" y="256"/>
                </a:lnTo>
                <a:lnTo>
                  <a:pt x="304" y="248"/>
                </a:lnTo>
                <a:lnTo>
                  <a:pt x="312" y="240"/>
                </a:lnTo>
                <a:lnTo>
                  <a:pt x="312" y="232"/>
                </a:lnTo>
                <a:lnTo>
                  <a:pt x="328" y="216"/>
                </a:lnTo>
                <a:lnTo>
                  <a:pt x="336" y="208"/>
                </a:lnTo>
                <a:lnTo>
                  <a:pt x="336" y="184"/>
                </a:lnTo>
                <a:lnTo>
                  <a:pt x="344" y="176"/>
                </a:lnTo>
                <a:lnTo>
                  <a:pt x="352" y="168"/>
                </a:lnTo>
                <a:lnTo>
                  <a:pt x="360" y="152"/>
                </a:lnTo>
                <a:lnTo>
                  <a:pt x="352" y="152"/>
                </a:lnTo>
                <a:lnTo>
                  <a:pt x="360" y="144"/>
                </a:lnTo>
                <a:lnTo>
                  <a:pt x="368" y="144"/>
                </a:lnTo>
                <a:lnTo>
                  <a:pt x="368" y="136"/>
                </a:lnTo>
                <a:lnTo>
                  <a:pt x="368" y="128"/>
                </a:lnTo>
                <a:lnTo>
                  <a:pt x="368" y="120"/>
                </a:lnTo>
                <a:lnTo>
                  <a:pt x="368" y="112"/>
                </a:lnTo>
                <a:lnTo>
                  <a:pt x="376" y="96"/>
                </a:lnTo>
                <a:lnTo>
                  <a:pt x="384" y="88"/>
                </a:lnTo>
                <a:lnTo>
                  <a:pt x="384" y="80"/>
                </a:lnTo>
                <a:lnTo>
                  <a:pt x="376" y="80"/>
                </a:lnTo>
                <a:lnTo>
                  <a:pt x="384" y="80"/>
                </a:lnTo>
                <a:lnTo>
                  <a:pt x="384" y="72"/>
                </a:lnTo>
                <a:lnTo>
                  <a:pt x="400" y="64"/>
                </a:lnTo>
                <a:lnTo>
                  <a:pt x="400" y="56"/>
                </a:lnTo>
                <a:lnTo>
                  <a:pt x="392" y="48"/>
                </a:lnTo>
                <a:lnTo>
                  <a:pt x="344" y="48"/>
                </a:lnTo>
                <a:lnTo>
                  <a:pt x="352" y="24"/>
                </a:lnTo>
                <a:lnTo>
                  <a:pt x="360" y="16"/>
                </a:lnTo>
                <a:lnTo>
                  <a:pt x="360" y="8"/>
                </a:lnTo>
                <a:lnTo>
                  <a:pt x="352" y="0"/>
                </a:lnTo>
                <a:lnTo>
                  <a:pt x="344" y="0"/>
                </a:lnTo>
                <a:lnTo>
                  <a:pt x="0" y="16"/>
                </a:lnTo>
                <a:lnTo>
                  <a:pt x="16" y="128"/>
                </a:lnTo>
                <a:lnTo>
                  <a:pt x="8" y="304"/>
                </a:lnTo>
                <a:lnTo>
                  <a:pt x="16" y="312"/>
                </a:lnTo>
                <a:lnTo>
                  <a:pt x="40" y="312"/>
                </a:lnTo>
                <a:lnTo>
                  <a:pt x="48" y="312"/>
                </a:lnTo>
                <a:lnTo>
                  <a:pt x="48" y="368"/>
                </a:lnTo>
                <a:lnTo>
                  <a:pt x="288" y="360"/>
                </a:lnTo>
                <a:lnTo>
                  <a:pt x="296" y="344"/>
                </a:lnTo>
                <a:close/>
              </a:path>
            </a:pathLst>
          </a:custGeom>
          <a:solidFill>
            <a:schemeClr val="tx2">
              <a:lumMod val="75000"/>
            </a:schemeClr>
          </a:solidFill>
          <a:ln w="6350">
            <a:solidFill>
              <a:srgbClr val="000000"/>
            </a:solidFill>
            <a:round/>
            <a:headEnd/>
            <a:tailEnd/>
          </a:ln>
        </p:spPr>
        <p:txBody>
          <a:bodyPr/>
          <a:lstStyle/>
          <a:p>
            <a:endParaRPr lang="en-US">
              <a:solidFill>
                <a:schemeClr val="bg1"/>
              </a:solidFill>
            </a:endParaRPr>
          </a:p>
        </p:txBody>
      </p:sp>
      <p:sp>
        <p:nvSpPr>
          <p:cNvPr id="54" name="Freeform 51"/>
          <p:cNvSpPr>
            <a:spLocks/>
          </p:cNvSpPr>
          <p:nvPr/>
        </p:nvSpPr>
        <p:spPr bwMode="auto">
          <a:xfrm>
            <a:off x="4796637" y="4398029"/>
            <a:ext cx="741137" cy="662291"/>
          </a:xfrm>
          <a:custGeom>
            <a:avLst/>
            <a:gdLst>
              <a:gd name="T0" fmla="*/ 2147483647 w 448"/>
              <a:gd name="T1" fmla="*/ 2147483647 h 400"/>
              <a:gd name="T2" fmla="*/ 2147483647 w 448"/>
              <a:gd name="T3" fmla="*/ 2147483647 h 400"/>
              <a:gd name="T4" fmla="*/ 2147483647 w 448"/>
              <a:gd name="T5" fmla="*/ 2147483647 h 400"/>
              <a:gd name="T6" fmla="*/ 2147483647 w 448"/>
              <a:gd name="T7" fmla="*/ 2147483647 h 400"/>
              <a:gd name="T8" fmla="*/ 2147483647 w 448"/>
              <a:gd name="T9" fmla="*/ 0 h 400"/>
              <a:gd name="T10" fmla="*/ 2147483647 w 448"/>
              <a:gd name="T11" fmla="*/ 2147483647 h 400"/>
              <a:gd name="T12" fmla="*/ 2147483647 w 448"/>
              <a:gd name="T13" fmla="*/ 2147483647 h 400"/>
              <a:gd name="T14" fmla="*/ 2147483647 w 448"/>
              <a:gd name="T15" fmla="*/ 2147483647 h 400"/>
              <a:gd name="T16" fmla="*/ 2147483647 w 448"/>
              <a:gd name="T17" fmla="*/ 2147483647 h 400"/>
              <a:gd name="T18" fmla="*/ 2147483647 w 448"/>
              <a:gd name="T19" fmla="*/ 2147483647 h 400"/>
              <a:gd name="T20" fmla="*/ 2147483647 w 448"/>
              <a:gd name="T21" fmla="*/ 2147483647 h 400"/>
              <a:gd name="T22" fmla="*/ 2147483647 w 448"/>
              <a:gd name="T23" fmla="*/ 2147483647 h 400"/>
              <a:gd name="T24" fmla="*/ 2147483647 w 448"/>
              <a:gd name="T25" fmla="*/ 2147483647 h 400"/>
              <a:gd name="T26" fmla="*/ 2147483647 w 448"/>
              <a:gd name="T27" fmla="*/ 2147483647 h 400"/>
              <a:gd name="T28" fmla="*/ 2147483647 w 448"/>
              <a:gd name="T29" fmla="*/ 2147483647 h 400"/>
              <a:gd name="T30" fmla="*/ 2147483647 w 448"/>
              <a:gd name="T31" fmla="*/ 2147483647 h 400"/>
              <a:gd name="T32" fmla="*/ 2147483647 w 448"/>
              <a:gd name="T33" fmla="*/ 2147483647 h 400"/>
              <a:gd name="T34" fmla="*/ 2147483647 w 448"/>
              <a:gd name="T35" fmla="*/ 2147483647 h 400"/>
              <a:gd name="T36" fmla="*/ 2147483647 w 448"/>
              <a:gd name="T37" fmla="*/ 2147483647 h 400"/>
              <a:gd name="T38" fmla="*/ 2147483647 w 448"/>
              <a:gd name="T39" fmla="*/ 2147483647 h 400"/>
              <a:gd name="T40" fmla="*/ 2147483647 w 448"/>
              <a:gd name="T41" fmla="*/ 2147483647 h 400"/>
              <a:gd name="T42" fmla="*/ 2147483647 w 448"/>
              <a:gd name="T43" fmla="*/ 2147483647 h 400"/>
              <a:gd name="T44" fmla="*/ 2147483647 w 448"/>
              <a:gd name="T45" fmla="*/ 2147483647 h 400"/>
              <a:gd name="T46" fmla="*/ 2147483647 w 448"/>
              <a:gd name="T47" fmla="*/ 2147483647 h 400"/>
              <a:gd name="T48" fmla="*/ 2147483647 w 448"/>
              <a:gd name="T49" fmla="*/ 2147483647 h 400"/>
              <a:gd name="T50" fmla="*/ 2147483647 w 448"/>
              <a:gd name="T51" fmla="*/ 2147483647 h 400"/>
              <a:gd name="T52" fmla="*/ 2147483647 w 448"/>
              <a:gd name="T53" fmla="*/ 2147483647 h 400"/>
              <a:gd name="T54" fmla="*/ 2147483647 w 448"/>
              <a:gd name="T55" fmla="*/ 2147483647 h 400"/>
              <a:gd name="T56" fmla="*/ 2147483647 w 448"/>
              <a:gd name="T57" fmla="*/ 2147483647 h 400"/>
              <a:gd name="T58" fmla="*/ 2147483647 w 448"/>
              <a:gd name="T59" fmla="*/ 2147483647 h 400"/>
              <a:gd name="T60" fmla="*/ 2147483647 w 448"/>
              <a:gd name="T61" fmla="*/ 2147483647 h 400"/>
              <a:gd name="T62" fmla="*/ 2147483647 w 448"/>
              <a:gd name="T63" fmla="*/ 2147483647 h 400"/>
              <a:gd name="T64" fmla="*/ 2147483647 w 448"/>
              <a:gd name="T65" fmla="*/ 2147483647 h 400"/>
              <a:gd name="T66" fmla="*/ 2147483647 w 448"/>
              <a:gd name="T67" fmla="*/ 2147483647 h 400"/>
              <a:gd name="T68" fmla="*/ 2147483647 w 448"/>
              <a:gd name="T69" fmla="*/ 2147483647 h 400"/>
              <a:gd name="T70" fmla="*/ 2147483647 w 448"/>
              <a:gd name="T71" fmla="*/ 2147483647 h 400"/>
              <a:gd name="T72" fmla="*/ 2147483647 w 448"/>
              <a:gd name="T73" fmla="*/ 2147483647 h 400"/>
              <a:gd name="T74" fmla="*/ 2147483647 w 448"/>
              <a:gd name="T75" fmla="*/ 2147483647 h 400"/>
              <a:gd name="T76" fmla="*/ 2147483647 w 448"/>
              <a:gd name="T77" fmla="*/ 2147483647 h 400"/>
              <a:gd name="T78" fmla="*/ 2147483647 w 448"/>
              <a:gd name="T79" fmla="*/ 2147483647 h 400"/>
              <a:gd name="T80" fmla="*/ 2147483647 w 448"/>
              <a:gd name="T81" fmla="*/ 2147483647 h 400"/>
              <a:gd name="T82" fmla="*/ 2147483647 w 448"/>
              <a:gd name="T83" fmla="*/ 2147483647 h 400"/>
              <a:gd name="T84" fmla="*/ 2147483647 w 448"/>
              <a:gd name="T85" fmla="*/ 2147483647 h 400"/>
              <a:gd name="T86" fmla="*/ 2147483647 w 448"/>
              <a:gd name="T87" fmla="*/ 2147483647 h 400"/>
              <a:gd name="T88" fmla="*/ 2147483647 w 448"/>
              <a:gd name="T89" fmla="*/ 2147483647 h 400"/>
              <a:gd name="T90" fmla="*/ 2147483647 w 448"/>
              <a:gd name="T91" fmla="*/ 2147483647 h 400"/>
              <a:gd name="T92" fmla="*/ 2147483647 w 448"/>
              <a:gd name="T93" fmla="*/ 2147483647 h 400"/>
              <a:gd name="T94" fmla="*/ 2147483647 w 448"/>
              <a:gd name="T95" fmla="*/ 2147483647 h 400"/>
              <a:gd name="T96" fmla="*/ 2147483647 w 448"/>
              <a:gd name="T97" fmla="*/ 2147483647 h 400"/>
              <a:gd name="T98" fmla="*/ 2147483647 w 448"/>
              <a:gd name="T99" fmla="*/ 2147483647 h 400"/>
              <a:gd name="T100" fmla="*/ 2147483647 w 448"/>
              <a:gd name="T101" fmla="*/ 2147483647 h 400"/>
              <a:gd name="T102" fmla="*/ 2147483647 w 448"/>
              <a:gd name="T103" fmla="*/ 2147483647 h 400"/>
              <a:gd name="T104" fmla="*/ 2147483647 w 448"/>
              <a:gd name="T105" fmla="*/ 2147483647 h 400"/>
              <a:gd name="T106" fmla="*/ 2147483647 w 448"/>
              <a:gd name="T107" fmla="*/ 2147483647 h 400"/>
              <a:gd name="T108" fmla="*/ 2147483647 w 448"/>
              <a:gd name="T109" fmla="*/ 2147483647 h 400"/>
              <a:gd name="T110" fmla="*/ 2147483647 w 448"/>
              <a:gd name="T111" fmla="*/ 2147483647 h 400"/>
              <a:gd name="T112" fmla="*/ 2147483647 w 448"/>
              <a:gd name="T113" fmla="*/ 2147483647 h 400"/>
              <a:gd name="T114" fmla="*/ 2147483647 w 448"/>
              <a:gd name="T115" fmla="*/ 2147483647 h 400"/>
              <a:gd name="T116" fmla="*/ 2147483647 w 448"/>
              <a:gd name="T117" fmla="*/ 2147483647 h 400"/>
              <a:gd name="T118" fmla="*/ 2147483647 w 448"/>
              <a:gd name="T119" fmla="*/ 2147483647 h 4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48"/>
              <a:gd name="T181" fmla="*/ 0 h 400"/>
              <a:gd name="T182" fmla="*/ 448 w 448"/>
              <a:gd name="T183" fmla="*/ 400 h 40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48" h="400">
                <a:moveTo>
                  <a:pt x="40" y="304"/>
                </a:moveTo>
                <a:lnTo>
                  <a:pt x="40" y="288"/>
                </a:lnTo>
                <a:lnTo>
                  <a:pt x="32" y="280"/>
                </a:lnTo>
                <a:lnTo>
                  <a:pt x="40" y="264"/>
                </a:lnTo>
                <a:lnTo>
                  <a:pt x="32" y="264"/>
                </a:lnTo>
                <a:lnTo>
                  <a:pt x="32" y="248"/>
                </a:lnTo>
                <a:lnTo>
                  <a:pt x="48" y="232"/>
                </a:lnTo>
                <a:lnTo>
                  <a:pt x="48" y="208"/>
                </a:lnTo>
                <a:lnTo>
                  <a:pt x="40" y="192"/>
                </a:lnTo>
                <a:lnTo>
                  <a:pt x="40" y="184"/>
                </a:lnTo>
                <a:lnTo>
                  <a:pt x="32" y="168"/>
                </a:lnTo>
                <a:lnTo>
                  <a:pt x="24" y="160"/>
                </a:lnTo>
                <a:lnTo>
                  <a:pt x="24" y="128"/>
                </a:lnTo>
                <a:lnTo>
                  <a:pt x="8" y="104"/>
                </a:lnTo>
                <a:lnTo>
                  <a:pt x="0" y="8"/>
                </a:lnTo>
                <a:lnTo>
                  <a:pt x="240" y="0"/>
                </a:lnTo>
                <a:lnTo>
                  <a:pt x="240" y="8"/>
                </a:lnTo>
                <a:lnTo>
                  <a:pt x="248" y="8"/>
                </a:lnTo>
                <a:lnTo>
                  <a:pt x="248" y="16"/>
                </a:lnTo>
                <a:lnTo>
                  <a:pt x="248" y="24"/>
                </a:lnTo>
                <a:lnTo>
                  <a:pt x="256" y="24"/>
                </a:lnTo>
                <a:lnTo>
                  <a:pt x="248" y="32"/>
                </a:lnTo>
                <a:lnTo>
                  <a:pt x="248" y="40"/>
                </a:lnTo>
                <a:lnTo>
                  <a:pt x="256" y="40"/>
                </a:lnTo>
                <a:lnTo>
                  <a:pt x="256" y="48"/>
                </a:lnTo>
                <a:lnTo>
                  <a:pt x="256" y="56"/>
                </a:lnTo>
                <a:lnTo>
                  <a:pt x="256" y="64"/>
                </a:lnTo>
                <a:lnTo>
                  <a:pt x="264" y="64"/>
                </a:lnTo>
                <a:lnTo>
                  <a:pt x="264" y="72"/>
                </a:lnTo>
                <a:lnTo>
                  <a:pt x="264" y="80"/>
                </a:lnTo>
                <a:lnTo>
                  <a:pt x="256" y="80"/>
                </a:lnTo>
                <a:lnTo>
                  <a:pt x="248" y="80"/>
                </a:lnTo>
                <a:lnTo>
                  <a:pt x="248" y="88"/>
                </a:lnTo>
                <a:lnTo>
                  <a:pt x="256" y="88"/>
                </a:lnTo>
                <a:lnTo>
                  <a:pt x="248" y="96"/>
                </a:lnTo>
                <a:lnTo>
                  <a:pt x="248" y="104"/>
                </a:lnTo>
                <a:lnTo>
                  <a:pt x="248" y="120"/>
                </a:lnTo>
                <a:lnTo>
                  <a:pt x="240" y="112"/>
                </a:lnTo>
                <a:lnTo>
                  <a:pt x="232" y="136"/>
                </a:lnTo>
                <a:lnTo>
                  <a:pt x="224" y="144"/>
                </a:lnTo>
                <a:lnTo>
                  <a:pt x="232" y="144"/>
                </a:lnTo>
                <a:lnTo>
                  <a:pt x="224" y="152"/>
                </a:lnTo>
                <a:lnTo>
                  <a:pt x="224" y="160"/>
                </a:lnTo>
                <a:lnTo>
                  <a:pt x="216" y="168"/>
                </a:lnTo>
                <a:lnTo>
                  <a:pt x="224" y="168"/>
                </a:lnTo>
                <a:lnTo>
                  <a:pt x="224" y="176"/>
                </a:lnTo>
                <a:lnTo>
                  <a:pt x="208" y="184"/>
                </a:lnTo>
                <a:lnTo>
                  <a:pt x="208" y="192"/>
                </a:lnTo>
                <a:lnTo>
                  <a:pt x="216" y="192"/>
                </a:lnTo>
                <a:lnTo>
                  <a:pt x="216" y="200"/>
                </a:lnTo>
                <a:lnTo>
                  <a:pt x="216" y="208"/>
                </a:lnTo>
                <a:lnTo>
                  <a:pt x="376" y="192"/>
                </a:lnTo>
                <a:lnTo>
                  <a:pt x="376" y="216"/>
                </a:lnTo>
                <a:lnTo>
                  <a:pt x="368" y="224"/>
                </a:lnTo>
                <a:lnTo>
                  <a:pt x="368" y="240"/>
                </a:lnTo>
                <a:lnTo>
                  <a:pt x="376" y="240"/>
                </a:lnTo>
                <a:lnTo>
                  <a:pt x="392" y="264"/>
                </a:lnTo>
                <a:lnTo>
                  <a:pt x="392" y="272"/>
                </a:lnTo>
                <a:lnTo>
                  <a:pt x="384" y="280"/>
                </a:lnTo>
                <a:lnTo>
                  <a:pt x="368" y="272"/>
                </a:lnTo>
                <a:lnTo>
                  <a:pt x="360" y="272"/>
                </a:lnTo>
                <a:lnTo>
                  <a:pt x="360" y="264"/>
                </a:lnTo>
                <a:lnTo>
                  <a:pt x="352" y="256"/>
                </a:lnTo>
                <a:lnTo>
                  <a:pt x="344" y="256"/>
                </a:lnTo>
                <a:lnTo>
                  <a:pt x="336" y="264"/>
                </a:lnTo>
                <a:lnTo>
                  <a:pt x="328" y="272"/>
                </a:lnTo>
                <a:lnTo>
                  <a:pt x="320" y="288"/>
                </a:lnTo>
                <a:lnTo>
                  <a:pt x="320" y="296"/>
                </a:lnTo>
                <a:lnTo>
                  <a:pt x="344" y="296"/>
                </a:lnTo>
                <a:lnTo>
                  <a:pt x="360" y="296"/>
                </a:lnTo>
                <a:lnTo>
                  <a:pt x="368" y="288"/>
                </a:lnTo>
                <a:lnTo>
                  <a:pt x="376" y="288"/>
                </a:lnTo>
                <a:lnTo>
                  <a:pt x="384" y="280"/>
                </a:lnTo>
                <a:lnTo>
                  <a:pt x="392" y="288"/>
                </a:lnTo>
                <a:lnTo>
                  <a:pt x="384" y="296"/>
                </a:lnTo>
                <a:lnTo>
                  <a:pt x="376" y="296"/>
                </a:lnTo>
                <a:lnTo>
                  <a:pt x="376" y="304"/>
                </a:lnTo>
                <a:lnTo>
                  <a:pt x="384" y="304"/>
                </a:lnTo>
                <a:lnTo>
                  <a:pt x="392" y="304"/>
                </a:lnTo>
                <a:lnTo>
                  <a:pt x="400" y="304"/>
                </a:lnTo>
                <a:lnTo>
                  <a:pt x="400" y="296"/>
                </a:lnTo>
                <a:lnTo>
                  <a:pt x="408" y="288"/>
                </a:lnTo>
                <a:lnTo>
                  <a:pt x="408" y="296"/>
                </a:lnTo>
                <a:lnTo>
                  <a:pt x="416" y="296"/>
                </a:lnTo>
                <a:lnTo>
                  <a:pt x="408" y="312"/>
                </a:lnTo>
                <a:lnTo>
                  <a:pt x="416" y="312"/>
                </a:lnTo>
                <a:lnTo>
                  <a:pt x="424" y="312"/>
                </a:lnTo>
                <a:lnTo>
                  <a:pt x="424" y="320"/>
                </a:lnTo>
                <a:lnTo>
                  <a:pt x="408" y="320"/>
                </a:lnTo>
                <a:lnTo>
                  <a:pt x="392" y="320"/>
                </a:lnTo>
                <a:lnTo>
                  <a:pt x="392" y="336"/>
                </a:lnTo>
                <a:lnTo>
                  <a:pt x="392" y="344"/>
                </a:lnTo>
                <a:lnTo>
                  <a:pt x="392" y="352"/>
                </a:lnTo>
                <a:lnTo>
                  <a:pt x="400" y="352"/>
                </a:lnTo>
                <a:lnTo>
                  <a:pt x="408" y="352"/>
                </a:lnTo>
                <a:lnTo>
                  <a:pt x="408" y="360"/>
                </a:lnTo>
                <a:lnTo>
                  <a:pt x="424" y="360"/>
                </a:lnTo>
                <a:lnTo>
                  <a:pt x="440" y="368"/>
                </a:lnTo>
                <a:lnTo>
                  <a:pt x="440" y="376"/>
                </a:lnTo>
                <a:lnTo>
                  <a:pt x="448" y="376"/>
                </a:lnTo>
                <a:lnTo>
                  <a:pt x="448" y="384"/>
                </a:lnTo>
                <a:lnTo>
                  <a:pt x="440" y="384"/>
                </a:lnTo>
                <a:lnTo>
                  <a:pt x="440" y="392"/>
                </a:lnTo>
                <a:lnTo>
                  <a:pt x="432" y="384"/>
                </a:lnTo>
                <a:lnTo>
                  <a:pt x="424" y="400"/>
                </a:lnTo>
                <a:lnTo>
                  <a:pt x="424" y="392"/>
                </a:lnTo>
                <a:lnTo>
                  <a:pt x="424" y="384"/>
                </a:lnTo>
                <a:lnTo>
                  <a:pt x="416" y="376"/>
                </a:lnTo>
                <a:lnTo>
                  <a:pt x="400" y="368"/>
                </a:lnTo>
                <a:lnTo>
                  <a:pt x="384" y="368"/>
                </a:lnTo>
                <a:lnTo>
                  <a:pt x="384" y="360"/>
                </a:lnTo>
                <a:lnTo>
                  <a:pt x="376" y="352"/>
                </a:lnTo>
                <a:lnTo>
                  <a:pt x="368" y="352"/>
                </a:lnTo>
                <a:lnTo>
                  <a:pt x="352" y="344"/>
                </a:lnTo>
                <a:lnTo>
                  <a:pt x="360" y="360"/>
                </a:lnTo>
                <a:lnTo>
                  <a:pt x="360" y="368"/>
                </a:lnTo>
                <a:lnTo>
                  <a:pt x="360" y="360"/>
                </a:lnTo>
                <a:lnTo>
                  <a:pt x="352" y="360"/>
                </a:lnTo>
                <a:lnTo>
                  <a:pt x="352" y="368"/>
                </a:lnTo>
                <a:lnTo>
                  <a:pt x="352" y="376"/>
                </a:lnTo>
                <a:lnTo>
                  <a:pt x="360" y="384"/>
                </a:lnTo>
                <a:lnTo>
                  <a:pt x="352" y="392"/>
                </a:lnTo>
                <a:lnTo>
                  <a:pt x="344" y="392"/>
                </a:lnTo>
                <a:lnTo>
                  <a:pt x="344" y="384"/>
                </a:lnTo>
                <a:lnTo>
                  <a:pt x="336" y="368"/>
                </a:lnTo>
                <a:lnTo>
                  <a:pt x="328" y="368"/>
                </a:lnTo>
                <a:lnTo>
                  <a:pt x="320" y="376"/>
                </a:lnTo>
                <a:lnTo>
                  <a:pt x="312" y="368"/>
                </a:lnTo>
                <a:lnTo>
                  <a:pt x="312" y="376"/>
                </a:lnTo>
                <a:lnTo>
                  <a:pt x="304" y="392"/>
                </a:lnTo>
                <a:lnTo>
                  <a:pt x="296" y="392"/>
                </a:lnTo>
                <a:lnTo>
                  <a:pt x="288" y="392"/>
                </a:lnTo>
                <a:lnTo>
                  <a:pt x="288" y="384"/>
                </a:lnTo>
                <a:lnTo>
                  <a:pt x="288" y="376"/>
                </a:lnTo>
                <a:lnTo>
                  <a:pt x="296" y="376"/>
                </a:lnTo>
                <a:lnTo>
                  <a:pt x="280" y="376"/>
                </a:lnTo>
                <a:lnTo>
                  <a:pt x="280" y="384"/>
                </a:lnTo>
                <a:lnTo>
                  <a:pt x="264" y="384"/>
                </a:lnTo>
                <a:lnTo>
                  <a:pt x="272" y="376"/>
                </a:lnTo>
                <a:lnTo>
                  <a:pt x="248" y="352"/>
                </a:lnTo>
                <a:lnTo>
                  <a:pt x="232" y="352"/>
                </a:lnTo>
                <a:lnTo>
                  <a:pt x="224" y="352"/>
                </a:lnTo>
                <a:lnTo>
                  <a:pt x="224" y="344"/>
                </a:lnTo>
                <a:lnTo>
                  <a:pt x="224" y="336"/>
                </a:lnTo>
                <a:lnTo>
                  <a:pt x="216" y="328"/>
                </a:lnTo>
                <a:lnTo>
                  <a:pt x="208" y="328"/>
                </a:lnTo>
                <a:lnTo>
                  <a:pt x="208" y="336"/>
                </a:lnTo>
                <a:lnTo>
                  <a:pt x="200" y="336"/>
                </a:lnTo>
                <a:lnTo>
                  <a:pt x="200" y="328"/>
                </a:lnTo>
                <a:lnTo>
                  <a:pt x="200" y="320"/>
                </a:lnTo>
                <a:lnTo>
                  <a:pt x="192" y="328"/>
                </a:lnTo>
                <a:lnTo>
                  <a:pt x="176" y="336"/>
                </a:lnTo>
                <a:lnTo>
                  <a:pt x="168" y="336"/>
                </a:lnTo>
                <a:lnTo>
                  <a:pt x="184" y="344"/>
                </a:lnTo>
                <a:lnTo>
                  <a:pt x="184" y="352"/>
                </a:lnTo>
                <a:lnTo>
                  <a:pt x="168" y="360"/>
                </a:lnTo>
                <a:lnTo>
                  <a:pt x="144" y="352"/>
                </a:lnTo>
                <a:lnTo>
                  <a:pt x="104" y="352"/>
                </a:lnTo>
                <a:lnTo>
                  <a:pt x="88" y="336"/>
                </a:lnTo>
                <a:lnTo>
                  <a:pt x="72" y="336"/>
                </a:lnTo>
                <a:lnTo>
                  <a:pt x="72" y="328"/>
                </a:lnTo>
                <a:lnTo>
                  <a:pt x="80" y="320"/>
                </a:lnTo>
                <a:lnTo>
                  <a:pt x="72" y="304"/>
                </a:lnTo>
                <a:lnTo>
                  <a:pt x="64" y="312"/>
                </a:lnTo>
                <a:lnTo>
                  <a:pt x="72" y="320"/>
                </a:lnTo>
                <a:lnTo>
                  <a:pt x="64" y="320"/>
                </a:lnTo>
                <a:lnTo>
                  <a:pt x="64" y="328"/>
                </a:lnTo>
                <a:lnTo>
                  <a:pt x="72" y="328"/>
                </a:lnTo>
                <a:lnTo>
                  <a:pt x="64" y="336"/>
                </a:lnTo>
                <a:lnTo>
                  <a:pt x="40" y="336"/>
                </a:lnTo>
                <a:lnTo>
                  <a:pt x="32" y="344"/>
                </a:lnTo>
                <a:lnTo>
                  <a:pt x="24" y="336"/>
                </a:lnTo>
                <a:lnTo>
                  <a:pt x="32" y="320"/>
                </a:lnTo>
                <a:lnTo>
                  <a:pt x="32" y="312"/>
                </a:lnTo>
                <a:lnTo>
                  <a:pt x="40" y="304"/>
                </a:lnTo>
                <a:close/>
              </a:path>
            </a:pathLst>
          </a:custGeom>
          <a:solidFill>
            <a:schemeClr val="bg1"/>
          </a:solidFill>
          <a:ln w="6350">
            <a:solidFill>
              <a:srgbClr val="000000"/>
            </a:solidFill>
            <a:round/>
            <a:headEnd/>
            <a:tailEnd/>
          </a:ln>
        </p:spPr>
        <p:txBody>
          <a:bodyPr/>
          <a:lstStyle/>
          <a:p>
            <a:endParaRPr lang="en-US"/>
          </a:p>
        </p:txBody>
      </p:sp>
      <p:sp>
        <p:nvSpPr>
          <p:cNvPr id="55" name="Freeform 52"/>
          <p:cNvSpPr>
            <a:spLocks/>
          </p:cNvSpPr>
          <p:nvPr/>
        </p:nvSpPr>
        <p:spPr bwMode="auto">
          <a:xfrm>
            <a:off x="4889817" y="2044169"/>
            <a:ext cx="688096" cy="754037"/>
          </a:xfrm>
          <a:custGeom>
            <a:avLst/>
            <a:gdLst>
              <a:gd name="T0" fmla="*/ 2147483647 w 416"/>
              <a:gd name="T1" fmla="*/ 2147483647 h 456"/>
              <a:gd name="T2" fmla="*/ 2147483647 w 416"/>
              <a:gd name="T3" fmla="*/ 2147483647 h 456"/>
              <a:gd name="T4" fmla="*/ 2147483647 w 416"/>
              <a:gd name="T5" fmla="*/ 2147483647 h 456"/>
              <a:gd name="T6" fmla="*/ 2147483647 w 416"/>
              <a:gd name="T7" fmla="*/ 2147483647 h 456"/>
              <a:gd name="T8" fmla="*/ 2147483647 w 416"/>
              <a:gd name="T9" fmla="*/ 2147483647 h 456"/>
              <a:gd name="T10" fmla="*/ 2147483647 w 416"/>
              <a:gd name="T11" fmla="*/ 2147483647 h 456"/>
              <a:gd name="T12" fmla="*/ 2147483647 w 416"/>
              <a:gd name="T13" fmla="*/ 2147483647 h 456"/>
              <a:gd name="T14" fmla="*/ 2147483647 w 416"/>
              <a:gd name="T15" fmla="*/ 2147483647 h 456"/>
              <a:gd name="T16" fmla="*/ 2147483647 w 416"/>
              <a:gd name="T17" fmla="*/ 2147483647 h 456"/>
              <a:gd name="T18" fmla="*/ 2147483647 w 416"/>
              <a:gd name="T19" fmla="*/ 2147483647 h 456"/>
              <a:gd name="T20" fmla="*/ 2147483647 w 416"/>
              <a:gd name="T21" fmla="*/ 2147483647 h 456"/>
              <a:gd name="T22" fmla="*/ 2147483647 w 416"/>
              <a:gd name="T23" fmla="*/ 2147483647 h 456"/>
              <a:gd name="T24" fmla="*/ 2147483647 w 416"/>
              <a:gd name="T25" fmla="*/ 2147483647 h 456"/>
              <a:gd name="T26" fmla="*/ 2147483647 w 416"/>
              <a:gd name="T27" fmla="*/ 2147483647 h 456"/>
              <a:gd name="T28" fmla="*/ 2147483647 w 416"/>
              <a:gd name="T29" fmla="*/ 2147483647 h 456"/>
              <a:gd name="T30" fmla="*/ 0 w 416"/>
              <a:gd name="T31" fmla="*/ 2147483647 h 456"/>
              <a:gd name="T32" fmla="*/ 2147483647 w 416"/>
              <a:gd name="T33" fmla="*/ 2147483647 h 456"/>
              <a:gd name="T34" fmla="*/ 2147483647 w 416"/>
              <a:gd name="T35" fmla="*/ 2147483647 h 456"/>
              <a:gd name="T36" fmla="*/ 2147483647 w 416"/>
              <a:gd name="T37" fmla="*/ 2147483647 h 456"/>
              <a:gd name="T38" fmla="*/ 2147483647 w 416"/>
              <a:gd name="T39" fmla="*/ 2147483647 h 456"/>
              <a:gd name="T40" fmla="*/ 2147483647 w 416"/>
              <a:gd name="T41" fmla="*/ 2147483647 h 456"/>
              <a:gd name="T42" fmla="*/ 2147483647 w 416"/>
              <a:gd name="T43" fmla="*/ 2147483647 h 456"/>
              <a:gd name="T44" fmla="*/ 2147483647 w 416"/>
              <a:gd name="T45" fmla="*/ 0 h 456"/>
              <a:gd name="T46" fmla="*/ 2147483647 w 416"/>
              <a:gd name="T47" fmla="*/ 2147483647 h 456"/>
              <a:gd name="T48" fmla="*/ 2147483647 w 416"/>
              <a:gd name="T49" fmla="*/ 2147483647 h 456"/>
              <a:gd name="T50" fmla="*/ 2147483647 w 416"/>
              <a:gd name="T51" fmla="*/ 2147483647 h 456"/>
              <a:gd name="T52" fmla="*/ 2147483647 w 416"/>
              <a:gd name="T53" fmla="*/ 2147483647 h 456"/>
              <a:gd name="T54" fmla="*/ 2147483647 w 416"/>
              <a:gd name="T55" fmla="*/ 2147483647 h 456"/>
              <a:gd name="T56" fmla="*/ 2147483647 w 416"/>
              <a:gd name="T57" fmla="*/ 2147483647 h 456"/>
              <a:gd name="T58" fmla="*/ 2147483647 w 416"/>
              <a:gd name="T59" fmla="*/ 2147483647 h 456"/>
              <a:gd name="T60" fmla="*/ 2147483647 w 416"/>
              <a:gd name="T61" fmla="*/ 2147483647 h 456"/>
              <a:gd name="T62" fmla="*/ 2147483647 w 416"/>
              <a:gd name="T63" fmla="*/ 2147483647 h 456"/>
              <a:gd name="T64" fmla="*/ 2147483647 w 416"/>
              <a:gd name="T65" fmla="*/ 2147483647 h 456"/>
              <a:gd name="T66" fmla="*/ 2147483647 w 416"/>
              <a:gd name="T67" fmla="*/ 2147483647 h 456"/>
              <a:gd name="T68" fmla="*/ 2147483647 w 416"/>
              <a:gd name="T69" fmla="*/ 2147483647 h 456"/>
              <a:gd name="T70" fmla="*/ 2147483647 w 416"/>
              <a:gd name="T71" fmla="*/ 2147483647 h 456"/>
              <a:gd name="T72" fmla="*/ 2147483647 w 416"/>
              <a:gd name="T73" fmla="*/ 2147483647 h 456"/>
              <a:gd name="T74" fmla="*/ 2147483647 w 416"/>
              <a:gd name="T75" fmla="*/ 2147483647 h 456"/>
              <a:gd name="T76" fmla="*/ 2147483647 w 416"/>
              <a:gd name="T77" fmla="*/ 2147483647 h 456"/>
              <a:gd name="T78" fmla="*/ 2147483647 w 416"/>
              <a:gd name="T79" fmla="*/ 2147483647 h 456"/>
              <a:gd name="T80" fmla="*/ 2147483647 w 416"/>
              <a:gd name="T81" fmla="*/ 2147483647 h 456"/>
              <a:gd name="T82" fmla="*/ 2147483647 w 416"/>
              <a:gd name="T83" fmla="*/ 2147483647 h 456"/>
              <a:gd name="T84" fmla="*/ 2147483647 w 416"/>
              <a:gd name="T85" fmla="*/ 2147483647 h 456"/>
              <a:gd name="T86" fmla="*/ 2147483647 w 416"/>
              <a:gd name="T87" fmla="*/ 2147483647 h 456"/>
              <a:gd name="T88" fmla="*/ 2147483647 w 416"/>
              <a:gd name="T89" fmla="*/ 2147483647 h 456"/>
              <a:gd name="T90" fmla="*/ 2147483647 w 416"/>
              <a:gd name="T91" fmla="*/ 2147483647 h 456"/>
              <a:gd name="T92" fmla="*/ 2147483647 w 416"/>
              <a:gd name="T93" fmla="*/ 2147483647 h 456"/>
              <a:gd name="T94" fmla="*/ 2147483647 w 416"/>
              <a:gd name="T95" fmla="*/ 2147483647 h 456"/>
              <a:gd name="T96" fmla="*/ 2147483647 w 416"/>
              <a:gd name="T97" fmla="*/ 2147483647 h 456"/>
              <a:gd name="T98" fmla="*/ 2147483647 w 416"/>
              <a:gd name="T99" fmla="*/ 2147483647 h 456"/>
              <a:gd name="T100" fmla="*/ 2147483647 w 416"/>
              <a:gd name="T101" fmla="*/ 2147483647 h 456"/>
              <a:gd name="T102" fmla="*/ 2147483647 w 416"/>
              <a:gd name="T103" fmla="*/ 2147483647 h 456"/>
              <a:gd name="T104" fmla="*/ 2147483647 w 416"/>
              <a:gd name="T105" fmla="*/ 2147483647 h 456"/>
              <a:gd name="T106" fmla="*/ 2147483647 w 416"/>
              <a:gd name="T107" fmla="*/ 2147483647 h 45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16"/>
              <a:gd name="T163" fmla="*/ 0 h 456"/>
              <a:gd name="T164" fmla="*/ 416 w 416"/>
              <a:gd name="T165" fmla="*/ 456 h 45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16" h="456">
                <a:moveTo>
                  <a:pt x="176" y="448"/>
                </a:moveTo>
                <a:lnTo>
                  <a:pt x="168" y="440"/>
                </a:lnTo>
                <a:lnTo>
                  <a:pt x="160" y="440"/>
                </a:lnTo>
                <a:lnTo>
                  <a:pt x="144" y="432"/>
                </a:lnTo>
                <a:lnTo>
                  <a:pt x="144" y="424"/>
                </a:lnTo>
                <a:lnTo>
                  <a:pt x="136" y="408"/>
                </a:lnTo>
                <a:lnTo>
                  <a:pt x="136" y="400"/>
                </a:lnTo>
                <a:lnTo>
                  <a:pt x="136" y="392"/>
                </a:lnTo>
                <a:lnTo>
                  <a:pt x="136" y="384"/>
                </a:lnTo>
                <a:lnTo>
                  <a:pt x="136" y="376"/>
                </a:lnTo>
                <a:lnTo>
                  <a:pt x="136" y="368"/>
                </a:lnTo>
                <a:lnTo>
                  <a:pt x="128" y="352"/>
                </a:lnTo>
                <a:lnTo>
                  <a:pt x="128" y="344"/>
                </a:lnTo>
                <a:lnTo>
                  <a:pt x="120" y="312"/>
                </a:lnTo>
                <a:lnTo>
                  <a:pt x="96" y="304"/>
                </a:lnTo>
                <a:lnTo>
                  <a:pt x="72" y="280"/>
                </a:lnTo>
                <a:lnTo>
                  <a:pt x="72" y="264"/>
                </a:lnTo>
                <a:lnTo>
                  <a:pt x="48" y="256"/>
                </a:lnTo>
                <a:lnTo>
                  <a:pt x="40" y="248"/>
                </a:lnTo>
                <a:lnTo>
                  <a:pt x="32" y="248"/>
                </a:lnTo>
                <a:lnTo>
                  <a:pt x="24" y="248"/>
                </a:lnTo>
                <a:lnTo>
                  <a:pt x="8" y="232"/>
                </a:lnTo>
                <a:lnTo>
                  <a:pt x="8" y="224"/>
                </a:lnTo>
                <a:lnTo>
                  <a:pt x="16" y="216"/>
                </a:lnTo>
                <a:lnTo>
                  <a:pt x="16" y="208"/>
                </a:lnTo>
                <a:lnTo>
                  <a:pt x="8" y="200"/>
                </a:lnTo>
                <a:lnTo>
                  <a:pt x="8" y="192"/>
                </a:lnTo>
                <a:lnTo>
                  <a:pt x="8" y="184"/>
                </a:lnTo>
                <a:lnTo>
                  <a:pt x="16" y="160"/>
                </a:lnTo>
                <a:lnTo>
                  <a:pt x="8" y="152"/>
                </a:lnTo>
                <a:lnTo>
                  <a:pt x="0" y="152"/>
                </a:lnTo>
                <a:lnTo>
                  <a:pt x="0" y="136"/>
                </a:lnTo>
                <a:lnTo>
                  <a:pt x="0" y="128"/>
                </a:lnTo>
                <a:lnTo>
                  <a:pt x="8" y="120"/>
                </a:lnTo>
                <a:lnTo>
                  <a:pt x="32" y="104"/>
                </a:lnTo>
                <a:lnTo>
                  <a:pt x="40" y="96"/>
                </a:lnTo>
                <a:lnTo>
                  <a:pt x="40" y="40"/>
                </a:lnTo>
                <a:lnTo>
                  <a:pt x="32" y="40"/>
                </a:lnTo>
                <a:lnTo>
                  <a:pt x="40" y="32"/>
                </a:lnTo>
                <a:lnTo>
                  <a:pt x="48" y="24"/>
                </a:lnTo>
                <a:lnTo>
                  <a:pt x="56" y="24"/>
                </a:lnTo>
                <a:lnTo>
                  <a:pt x="64" y="32"/>
                </a:lnTo>
                <a:lnTo>
                  <a:pt x="72" y="32"/>
                </a:lnTo>
                <a:lnTo>
                  <a:pt x="88" y="24"/>
                </a:lnTo>
                <a:lnTo>
                  <a:pt x="96" y="24"/>
                </a:lnTo>
                <a:lnTo>
                  <a:pt x="112" y="16"/>
                </a:lnTo>
                <a:lnTo>
                  <a:pt x="128" y="8"/>
                </a:lnTo>
                <a:lnTo>
                  <a:pt x="136" y="0"/>
                </a:lnTo>
                <a:lnTo>
                  <a:pt x="144" y="8"/>
                </a:lnTo>
                <a:lnTo>
                  <a:pt x="136" y="16"/>
                </a:lnTo>
                <a:lnTo>
                  <a:pt x="136" y="24"/>
                </a:lnTo>
                <a:lnTo>
                  <a:pt x="136" y="32"/>
                </a:lnTo>
                <a:lnTo>
                  <a:pt x="136" y="40"/>
                </a:lnTo>
                <a:lnTo>
                  <a:pt x="144" y="32"/>
                </a:lnTo>
                <a:lnTo>
                  <a:pt x="152" y="32"/>
                </a:lnTo>
                <a:lnTo>
                  <a:pt x="168" y="40"/>
                </a:lnTo>
                <a:lnTo>
                  <a:pt x="184" y="40"/>
                </a:lnTo>
                <a:lnTo>
                  <a:pt x="192" y="56"/>
                </a:lnTo>
                <a:lnTo>
                  <a:pt x="192" y="64"/>
                </a:lnTo>
                <a:lnTo>
                  <a:pt x="224" y="64"/>
                </a:lnTo>
                <a:lnTo>
                  <a:pt x="272" y="72"/>
                </a:lnTo>
                <a:lnTo>
                  <a:pt x="280" y="88"/>
                </a:lnTo>
                <a:lnTo>
                  <a:pt x="328" y="96"/>
                </a:lnTo>
                <a:lnTo>
                  <a:pt x="336" y="96"/>
                </a:lnTo>
                <a:lnTo>
                  <a:pt x="336" y="104"/>
                </a:lnTo>
                <a:lnTo>
                  <a:pt x="344" y="104"/>
                </a:lnTo>
                <a:lnTo>
                  <a:pt x="360" y="112"/>
                </a:lnTo>
                <a:lnTo>
                  <a:pt x="360" y="136"/>
                </a:lnTo>
                <a:lnTo>
                  <a:pt x="352" y="144"/>
                </a:lnTo>
                <a:lnTo>
                  <a:pt x="352" y="152"/>
                </a:lnTo>
                <a:lnTo>
                  <a:pt x="368" y="152"/>
                </a:lnTo>
                <a:lnTo>
                  <a:pt x="368" y="160"/>
                </a:lnTo>
                <a:lnTo>
                  <a:pt x="368" y="176"/>
                </a:lnTo>
                <a:lnTo>
                  <a:pt x="376" y="176"/>
                </a:lnTo>
                <a:lnTo>
                  <a:pt x="368" y="184"/>
                </a:lnTo>
                <a:lnTo>
                  <a:pt x="360" y="192"/>
                </a:lnTo>
                <a:lnTo>
                  <a:pt x="360" y="200"/>
                </a:lnTo>
                <a:lnTo>
                  <a:pt x="360" y="208"/>
                </a:lnTo>
                <a:lnTo>
                  <a:pt x="352" y="216"/>
                </a:lnTo>
                <a:lnTo>
                  <a:pt x="352" y="232"/>
                </a:lnTo>
                <a:lnTo>
                  <a:pt x="360" y="232"/>
                </a:lnTo>
                <a:lnTo>
                  <a:pt x="368" y="224"/>
                </a:lnTo>
                <a:lnTo>
                  <a:pt x="376" y="216"/>
                </a:lnTo>
                <a:lnTo>
                  <a:pt x="376" y="208"/>
                </a:lnTo>
                <a:lnTo>
                  <a:pt x="384" y="192"/>
                </a:lnTo>
                <a:lnTo>
                  <a:pt x="392" y="192"/>
                </a:lnTo>
                <a:lnTo>
                  <a:pt x="392" y="184"/>
                </a:lnTo>
                <a:lnTo>
                  <a:pt x="392" y="176"/>
                </a:lnTo>
                <a:lnTo>
                  <a:pt x="400" y="160"/>
                </a:lnTo>
                <a:lnTo>
                  <a:pt x="416" y="152"/>
                </a:lnTo>
                <a:lnTo>
                  <a:pt x="416" y="160"/>
                </a:lnTo>
                <a:lnTo>
                  <a:pt x="416" y="168"/>
                </a:lnTo>
                <a:lnTo>
                  <a:pt x="416" y="176"/>
                </a:lnTo>
                <a:lnTo>
                  <a:pt x="408" y="184"/>
                </a:lnTo>
                <a:lnTo>
                  <a:pt x="408" y="192"/>
                </a:lnTo>
                <a:lnTo>
                  <a:pt x="408" y="200"/>
                </a:lnTo>
                <a:lnTo>
                  <a:pt x="392" y="232"/>
                </a:lnTo>
                <a:lnTo>
                  <a:pt x="392" y="256"/>
                </a:lnTo>
                <a:lnTo>
                  <a:pt x="392" y="264"/>
                </a:lnTo>
                <a:lnTo>
                  <a:pt x="384" y="272"/>
                </a:lnTo>
                <a:lnTo>
                  <a:pt x="376" y="288"/>
                </a:lnTo>
                <a:lnTo>
                  <a:pt x="384" y="304"/>
                </a:lnTo>
                <a:lnTo>
                  <a:pt x="384" y="320"/>
                </a:lnTo>
                <a:lnTo>
                  <a:pt x="376" y="328"/>
                </a:lnTo>
                <a:lnTo>
                  <a:pt x="376" y="352"/>
                </a:lnTo>
                <a:lnTo>
                  <a:pt x="376" y="384"/>
                </a:lnTo>
                <a:lnTo>
                  <a:pt x="384" y="400"/>
                </a:lnTo>
                <a:lnTo>
                  <a:pt x="384" y="408"/>
                </a:lnTo>
                <a:lnTo>
                  <a:pt x="384" y="416"/>
                </a:lnTo>
                <a:lnTo>
                  <a:pt x="384" y="432"/>
                </a:lnTo>
                <a:lnTo>
                  <a:pt x="384" y="440"/>
                </a:lnTo>
                <a:lnTo>
                  <a:pt x="176" y="456"/>
                </a:lnTo>
                <a:lnTo>
                  <a:pt x="176" y="448"/>
                </a:lnTo>
                <a:close/>
              </a:path>
            </a:pathLst>
          </a:custGeom>
          <a:solidFill>
            <a:schemeClr val="bg1"/>
          </a:solidFill>
          <a:ln w="6350">
            <a:solidFill>
              <a:srgbClr val="000000"/>
            </a:solidFill>
            <a:round/>
            <a:headEnd/>
            <a:tailEnd/>
          </a:ln>
        </p:spPr>
        <p:txBody>
          <a:bodyPr/>
          <a:lstStyle/>
          <a:p>
            <a:endParaRPr lang="en-US"/>
          </a:p>
        </p:txBody>
      </p:sp>
      <p:sp>
        <p:nvSpPr>
          <p:cNvPr id="56" name="Freeform 53"/>
          <p:cNvSpPr>
            <a:spLocks/>
          </p:cNvSpPr>
          <p:nvPr/>
        </p:nvSpPr>
        <p:spPr bwMode="auto">
          <a:xfrm>
            <a:off x="5087645" y="2772404"/>
            <a:ext cx="528973" cy="938964"/>
          </a:xfrm>
          <a:custGeom>
            <a:avLst/>
            <a:gdLst>
              <a:gd name="T0" fmla="*/ 2147483647 w 320"/>
              <a:gd name="T1" fmla="*/ 2147483647 h 568"/>
              <a:gd name="T2" fmla="*/ 2147483647 w 320"/>
              <a:gd name="T3" fmla="*/ 2147483647 h 568"/>
              <a:gd name="T4" fmla="*/ 2147483647 w 320"/>
              <a:gd name="T5" fmla="*/ 2147483647 h 568"/>
              <a:gd name="T6" fmla="*/ 2147483647 w 320"/>
              <a:gd name="T7" fmla="*/ 2147483647 h 568"/>
              <a:gd name="T8" fmla="*/ 2147483647 w 320"/>
              <a:gd name="T9" fmla="*/ 2147483647 h 568"/>
              <a:gd name="T10" fmla="*/ 2147483647 w 320"/>
              <a:gd name="T11" fmla="*/ 2147483647 h 568"/>
              <a:gd name="T12" fmla="*/ 2147483647 w 320"/>
              <a:gd name="T13" fmla="*/ 2147483647 h 568"/>
              <a:gd name="T14" fmla="*/ 2147483647 w 320"/>
              <a:gd name="T15" fmla="*/ 2147483647 h 568"/>
              <a:gd name="T16" fmla="*/ 2147483647 w 320"/>
              <a:gd name="T17" fmla="*/ 2147483647 h 568"/>
              <a:gd name="T18" fmla="*/ 2147483647 w 320"/>
              <a:gd name="T19" fmla="*/ 2147483647 h 568"/>
              <a:gd name="T20" fmla="*/ 2147483647 w 320"/>
              <a:gd name="T21" fmla="*/ 2147483647 h 568"/>
              <a:gd name="T22" fmla="*/ 2147483647 w 320"/>
              <a:gd name="T23" fmla="*/ 2147483647 h 568"/>
              <a:gd name="T24" fmla="*/ 2147483647 w 320"/>
              <a:gd name="T25" fmla="*/ 2147483647 h 568"/>
              <a:gd name="T26" fmla="*/ 2147483647 w 320"/>
              <a:gd name="T27" fmla="*/ 2147483647 h 568"/>
              <a:gd name="T28" fmla="*/ 2147483647 w 320"/>
              <a:gd name="T29" fmla="*/ 2147483647 h 568"/>
              <a:gd name="T30" fmla="*/ 2147483647 w 320"/>
              <a:gd name="T31" fmla="*/ 2147483647 h 568"/>
              <a:gd name="T32" fmla="*/ 2147483647 w 320"/>
              <a:gd name="T33" fmla="*/ 2147483647 h 568"/>
              <a:gd name="T34" fmla="*/ 2147483647 w 320"/>
              <a:gd name="T35" fmla="*/ 2147483647 h 568"/>
              <a:gd name="T36" fmla="*/ 2147483647 w 320"/>
              <a:gd name="T37" fmla="*/ 2147483647 h 568"/>
              <a:gd name="T38" fmla="*/ 2147483647 w 320"/>
              <a:gd name="T39" fmla="*/ 2147483647 h 568"/>
              <a:gd name="T40" fmla="*/ 2147483647 w 320"/>
              <a:gd name="T41" fmla="*/ 2147483647 h 568"/>
              <a:gd name="T42" fmla="*/ 2147483647 w 320"/>
              <a:gd name="T43" fmla="*/ 2147483647 h 568"/>
              <a:gd name="T44" fmla="*/ 2147483647 w 320"/>
              <a:gd name="T45" fmla="*/ 2147483647 h 568"/>
              <a:gd name="T46" fmla="*/ 2147483647 w 320"/>
              <a:gd name="T47" fmla="*/ 2147483647 h 568"/>
              <a:gd name="T48" fmla="*/ 2147483647 w 320"/>
              <a:gd name="T49" fmla="*/ 2147483647 h 568"/>
              <a:gd name="T50" fmla="*/ 2147483647 w 320"/>
              <a:gd name="T51" fmla="*/ 2147483647 h 568"/>
              <a:gd name="T52" fmla="*/ 2147483647 w 320"/>
              <a:gd name="T53" fmla="*/ 2147483647 h 568"/>
              <a:gd name="T54" fmla="*/ 2147483647 w 320"/>
              <a:gd name="T55" fmla="*/ 2147483647 h 568"/>
              <a:gd name="T56" fmla="*/ 2147483647 w 320"/>
              <a:gd name="T57" fmla="*/ 2147483647 h 568"/>
              <a:gd name="T58" fmla="*/ 0 w 320"/>
              <a:gd name="T59" fmla="*/ 2147483647 h 568"/>
              <a:gd name="T60" fmla="*/ 2147483647 w 320"/>
              <a:gd name="T61" fmla="*/ 2147483647 h 568"/>
              <a:gd name="T62" fmla="*/ 2147483647 w 320"/>
              <a:gd name="T63" fmla="*/ 2147483647 h 568"/>
              <a:gd name="T64" fmla="*/ 2147483647 w 320"/>
              <a:gd name="T65" fmla="*/ 2147483647 h 568"/>
              <a:gd name="T66" fmla="*/ 2147483647 w 320"/>
              <a:gd name="T67" fmla="*/ 2147483647 h 568"/>
              <a:gd name="T68" fmla="*/ 2147483647 w 320"/>
              <a:gd name="T69" fmla="*/ 2147483647 h 568"/>
              <a:gd name="T70" fmla="*/ 2147483647 w 320"/>
              <a:gd name="T71" fmla="*/ 2147483647 h 568"/>
              <a:gd name="T72" fmla="*/ 2147483647 w 320"/>
              <a:gd name="T73" fmla="*/ 2147483647 h 568"/>
              <a:gd name="T74" fmla="*/ 2147483647 w 320"/>
              <a:gd name="T75" fmla="*/ 2147483647 h 568"/>
              <a:gd name="T76" fmla="*/ 2147483647 w 320"/>
              <a:gd name="T77" fmla="*/ 2147483647 h 568"/>
              <a:gd name="T78" fmla="*/ 2147483647 w 320"/>
              <a:gd name="T79" fmla="*/ 2147483647 h 568"/>
              <a:gd name="T80" fmla="*/ 2147483647 w 320"/>
              <a:gd name="T81" fmla="*/ 2147483647 h 568"/>
              <a:gd name="T82" fmla="*/ 2147483647 w 320"/>
              <a:gd name="T83" fmla="*/ 2147483647 h 568"/>
              <a:gd name="T84" fmla="*/ 2147483647 w 320"/>
              <a:gd name="T85" fmla="*/ 2147483647 h 568"/>
              <a:gd name="T86" fmla="*/ 2147483647 w 320"/>
              <a:gd name="T87" fmla="*/ 2147483647 h 568"/>
              <a:gd name="T88" fmla="*/ 2147483647 w 320"/>
              <a:gd name="T89" fmla="*/ 2147483647 h 568"/>
              <a:gd name="T90" fmla="*/ 2147483647 w 320"/>
              <a:gd name="T91" fmla="*/ 2147483647 h 56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20"/>
              <a:gd name="T139" fmla="*/ 0 h 568"/>
              <a:gd name="T140" fmla="*/ 320 w 320"/>
              <a:gd name="T141" fmla="*/ 568 h 56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20" h="568">
                <a:moveTo>
                  <a:pt x="216" y="544"/>
                </a:moveTo>
                <a:lnTo>
                  <a:pt x="232" y="544"/>
                </a:lnTo>
                <a:lnTo>
                  <a:pt x="240" y="544"/>
                </a:lnTo>
                <a:lnTo>
                  <a:pt x="256" y="552"/>
                </a:lnTo>
                <a:lnTo>
                  <a:pt x="264" y="552"/>
                </a:lnTo>
                <a:lnTo>
                  <a:pt x="264" y="544"/>
                </a:lnTo>
                <a:lnTo>
                  <a:pt x="256" y="536"/>
                </a:lnTo>
                <a:lnTo>
                  <a:pt x="256" y="520"/>
                </a:lnTo>
                <a:lnTo>
                  <a:pt x="272" y="512"/>
                </a:lnTo>
                <a:lnTo>
                  <a:pt x="288" y="512"/>
                </a:lnTo>
                <a:lnTo>
                  <a:pt x="288" y="504"/>
                </a:lnTo>
                <a:lnTo>
                  <a:pt x="280" y="496"/>
                </a:lnTo>
                <a:lnTo>
                  <a:pt x="288" y="488"/>
                </a:lnTo>
                <a:lnTo>
                  <a:pt x="288" y="480"/>
                </a:lnTo>
                <a:lnTo>
                  <a:pt x="288" y="472"/>
                </a:lnTo>
                <a:lnTo>
                  <a:pt x="288" y="464"/>
                </a:lnTo>
                <a:lnTo>
                  <a:pt x="288" y="456"/>
                </a:lnTo>
                <a:lnTo>
                  <a:pt x="296" y="456"/>
                </a:lnTo>
                <a:lnTo>
                  <a:pt x="296" y="448"/>
                </a:lnTo>
                <a:lnTo>
                  <a:pt x="296" y="432"/>
                </a:lnTo>
                <a:lnTo>
                  <a:pt x="304" y="424"/>
                </a:lnTo>
                <a:lnTo>
                  <a:pt x="312" y="400"/>
                </a:lnTo>
                <a:lnTo>
                  <a:pt x="320" y="392"/>
                </a:lnTo>
                <a:lnTo>
                  <a:pt x="320" y="384"/>
                </a:lnTo>
                <a:lnTo>
                  <a:pt x="320" y="376"/>
                </a:lnTo>
                <a:lnTo>
                  <a:pt x="320" y="360"/>
                </a:lnTo>
                <a:lnTo>
                  <a:pt x="320" y="344"/>
                </a:lnTo>
                <a:lnTo>
                  <a:pt x="312" y="344"/>
                </a:lnTo>
                <a:lnTo>
                  <a:pt x="312" y="336"/>
                </a:lnTo>
                <a:lnTo>
                  <a:pt x="312" y="320"/>
                </a:lnTo>
                <a:lnTo>
                  <a:pt x="312" y="312"/>
                </a:lnTo>
                <a:lnTo>
                  <a:pt x="296" y="72"/>
                </a:lnTo>
                <a:lnTo>
                  <a:pt x="288" y="72"/>
                </a:lnTo>
                <a:lnTo>
                  <a:pt x="280" y="56"/>
                </a:lnTo>
                <a:lnTo>
                  <a:pt x="280" y="48"/>
                </a:lnTo>
                <a:lnTo>
                  <a:pt x="280" y="40"/>
                </a:lnTo>
                <a:lnTo>
                  <a:pt x="264" y="32"/>
                </a:lnTo>
                <a:lnTo>
                  <a:pt x="264" y="16"/>
                </a:lnTo>
                <a:lnTo>
                  <a:pt x="264" y="8"/>
                </a:lnTo>
                <a:lnTo>
                  <a:pt x="264" y="0"/>
                </a:lnTo>
                <a:lnTo>
                  <a:pt x="56" y="16"/>
                </a:lnTo>
                <a:lnTo>
                  <a:pt x="64" y="16"/>
                </a:lnTo>
                <a:lnTo>
                  <a:pt x="72" y="32"/>
                </a:lnTo>
                <a:lnTo>
                  <a:pt x="72" y="40"/>
                </a:lnTo>
                <a:lnTo>
                  <a:pt x="80" y="40"/>
                </a:lnTo>
                <a:lnTo>
                  <a:pt x="88" y="48"/>
                </a:lnTo>
                <a:lnTo>
                  <a:pt x="96" y="48"/>
                </a:lnTo>
                <a:lnTo>
                  <a:pt x="96" y="64"/>
                </a:lnTo>
                <a:lnTo>
                  <a:pt x="96" y="72"/>
                </a:lnTo>
                <a:lnTo>
                  <a:pt x="88" y="88"/>
                </a:lnTo>
                <a:lnTo>
                  <a:pt x="80" y="88"/>
                </a:lnTo>
                <a:lnTo>
                  <a:pt x="80" y="96"/>
                </a:lnTo>
                <a:lnTo>
                  <a:pt x="80" y="104"/>
                </a:lnTo>
                <a:lnTo>
                  <a:pt x="80" y="112"/>
                </a:lnTo>
                <a:lnTo>
                  <a:pt x="64" y="112"/>
                </a:lnTo>
                <a:lnTo>
                  <a:pt x="64" y="120"/>
                </a:lnTo>
                <a:lnTo>
                  <a:pt x="48" y="120"/>
                </a:lnTo>
                <a:lnTo>
                  <a:pt x="32" y="128"/>
                </a:lnTo>
                <a:lnTo>
                  <a:pt x="32" y="144"/>
                </a:lnTo>
                <a:lnTo>
                  <a:pt x="32" y="152"/>
                </a:lnTo>
                <a:lnTo>
                  <a:pt x="40" y="168"/>
                </a:lnTo>
                <a:lnTo>
                  <a:pt x="40" y="176"/>
                </a:lnTo>
                <a:lnTo>
                  <a:pt x="32" y="184"/>
                </a:lnTo>
                <a:lnTo>
                  <a:pt x="32" y="192"/>
                </a:lnTo>
                <a:lnTo>
                  <a:pt x="32" y="200"/>
                </a:lnTo>
                <a:lnTo>
                  <a:pt x="24" y="208"/>
                </a:lnTo>
                <a:lnTo>
                  <a:pt x="8" y="208"/>
                </a:lnTo>
                <a:lnTo>
                  <a:pt x="8" y="224"/>
                </a:lnTo>
                <a:lnTo>
                  <a:pt x="16" y="224"/>
                </a:lnTo>
                <a:lnTo>
                  <a:pt x="8" y="232"/>
                </a:lnTo>
                <a:lnTo>
                  <a:pt x="8" y="240"/>
                </a:lnTo>
                <a:lnTo>
                  <a:pt x="0" y="248"/>
                </a:lnTo>
                <a:lnTo>
                  <a:pt x="0" y="272"/>
                </a:lnTo>
                <a:lnTo>
                  <a:pt x="24" y="312"/>
                </a:lnTo>
                <a:lnTo>
                  <a:pt x="56" y="336"/>
                </a:lnTo>
                <a:lnTo>
                  <a:pt x="72" y="344"/>
                </a:lnTo>
                <a:lnTo>
                  <a:pt x="72" y="384"/>
                </a:lnTo>
                <a:lnTo>
                  <a:pt x="88" y="384"/>
                </a:lnTo>
                <a:lnTo>
                  <a:pt x="88" y="368"/>
                </a:lnTo>
                <a:lnTo>
                  <a:pt x="104" y="376"/>
                </a:lnTo>
                <a:lnTo>
                  <a:pt x="120" y="384"/>
                </a:lnTo>
                <a:lnTo>
                  <a:pt x="120" y="392"/>
                </a:lnTo>
                <a:lnTo>
                  <a:pt x="112" y="408"/>
                </a:lnTo>
                <a:lnTo>
                  <a:pt x="112" y="424"/>
                </a:lnTo>
                <a:lnTo>
                  <a:pt x="104" y="432"/>
                </a:lnTo>
                <a:lnTo>
                  <a:pt x="104" y="448"/>
                </a:lnTo>
                <a:lnTo>
                  <a:pt x="112" y="464"/>
                </a:lnTo>
                <a:lnTo>
                  <a:pt x="136" y="472"/>
                </a:lnTo>
                <a:lnTo>
                  <a:pt x="136" y="480"/>
                </a:lnTo>
                <a:lnTo>
                  <a:pt x="152" y="480"/>
                </a:lnTo>
                <a:lnTo>
                  <a:pt x="160" y="488"/>
                </a:lnTo>
                <a:lnTo>
                  <a:pt x="176" y="496"/>
                </a:lnTo>
                <a:lnTo>
                  <a:pt x="176" y="512"/>
                </a:lnTo>
                <a:lnTo>
                  <a:pt x="184" y="528"/>
                </a:lnTo>
                <a:lnTo>
                  <a:pt x="176" y="536"/>
                </a:lnTo>
                <a:lnTo>
                  <a:pt x="176" y="544"/>
                </a:lnTo>
                <a:lnTo>
                  <a:pt x="184" y="552"/>
                </a:lnTo>
                <a:lnTo>
                  <a:pt x="192" y="560"/>
                </a:lnTo>
                <a:lnTo>
                  <a:pt x="192" y="568"/>
                </a:lnTo>
                <a:lnTo>
                  <a:pt x="192" y="560"/>
                </a:lnTo>
                <a:lnTo>
                  <a:pt x="192" y="552"/>
                </a:lnTo>
                <a:lnTo>
                  <a:pt x="200" y="552"/>
                </a:lnTo>
                <a:lnTo>
                  <a:pt x="200" y="560"/>
                </a:lnTo>
                <a:lnTo>
                  <a:pt x="208" y="552"/>
                </a:lnTo>
                <a:lnTo>
                  <a:pt x="216" y="544"/>
                </a:lnTo>
                <a:close/>
              </a:path>
            </a:pathLst>
          </a:custGeom>
          <a:solidFill>
            <a:schemeClr val="tx2">
              <a:lumMod val="75000"/>
            </a:schemeClr>
          </a:solidFill>
          <a:ln w="6350">
            <a:solidFill>
              <a:srgbClr val="000000"/>
            </a:solidFill>
            <a:round/>
            <a:headEnd/>
            <a:tailEnd/>
          </a:ln>
        </p:spPr>
        <p:txBody>
          <a:bodyPr/>
          <a:lstStyle/>
          <a:p>
            <a:endParaRPr lang="en-US">
              <a:solidFill>
                <a:schemeClr val="bg1"/>
              </a:solidFill>
            </a:endParaRPr>
          </a:p>
        </p:txBody>
      </p:sp>
      <p:sp>
        <p:nvSpPr>
          <p:cNvPr id="57" name="Freeform 54"/>
          <p:cNvSpPr>
            <a:spLocks/>
          </p:cNvSpPr>
          <p:nvPr/>
        </p:nvSpPr>
        <p:spPr bwMode="auto">
          <a:xfrm>
            <a:off x="5656756" y="2177488"/>
            <a:ext cx="501736" cy="700997"/>
          </a:xfrm>
          <a:custGeom>
            <a:avLst/>
            <a:gdLst>
              <a:gd name="T0" fmla="*/ 2147483647 w 304"/>
              <a:gd name="T1" fmla="*/ 2147483647 h 424"/>
              <a:gd name="T2" fmla="*/ 2147483647 w 304"/>
              <a:gd name="T3" fmla="*/ 2147483647 h 424"/>
              <a:gd name="T4" fmla="*/ 2147483647 w 304"/>
              <a:gd name="T5" fmla="*/ 2147483647 h 424"/>
              <a:gd name="T6" fmla="*/ 2147483647 w 304"/>
              <a:gd name="T7" fmla="*/ 2147483647 h 424"/>
              <a:gd name="T8" fmla="*/ 2147483647 w 304"/>
              <a:gd name="T9" fmla="*/ 2147483647 h 424"/>
              <a:gd name="T10" fmla="*/ 2147483647 w 304"/>
              <a:gd name="T11" fmla="*/ 2147483647 h 424"/>
              <a:gd name="T12" fmla="*/ 2147483647 w 304"/>
              <a:gd name="T13" fmla="*/ 2147483647 h 424"/>
              <a:gd name="T14" fmla="*/ 2147483647 w 304"/>
              <a:gd name="T15" fmla="*/ 2147483647 h 424"/>
              <a:gd name="T16" fmla="*/ 2147483647 w 304"/>
              <a:gd name="T17" fmla="*/ 2147483647 h 424"/>
              <a:gd name="T18" fmla="*/ 2147483647 w 304"/>
              <a:gd name="T19" fmla="*/ 2147483647 h 424"/>
              <a:gd name="T20" fmla="*/ 2147483647 w 304"/>
              <a:gd name="T21" fmla="*/ 2147483647 h 424"/>
              <a:gd name="T22" fmla="*/ 2147483647 w 304"/>
              <a:gd name="T23" fmla="*/ 2147483647 h 424"/>
              <a:gd name="T24" fmla="*/ 2147483647 w 304"/>
              <a:gd name="T25" fmla="*/ 2147483647 h 424"/>
              <a:gd name="T26" fmla="*/ 2147483647 w 304"/>
              <a:gd name="T27" fmla="*/ 2147483647 h 424"/>
              <a:gd name="T28" fmla="*/ 2147483647 w 304"/>
              <a:gd name="T29" fmla="*/ 2147483647 h 424"/>
              <a:gd name="T30" fmla="*/ 2147483647 w 304"/>
              <a:gd name="T31" fmla="*/ 2147483647 h 424"/>
              <a:gd name="T32" fmla="*/ 2147483647 w 304"/>
              <a:gd name="T33" fmla="*/ 2147483647 h 424"/>
              <a:gd name="T34" fmla="*/ 2147483647 w 304"/>
              <a:gd name="T35" fmla="*/ 2147483647 h 424"/>
              <a:gd name="T36" fmla="*/ 2147483647 w 304"/>
              <a:gd name="T37" fmla="*/ 2147483647 h 424"/>
              <a:gd name="T38" fmla="*/ 2147483647 w 304"/>
              <a:gd name="T39" fmla="*/ 2147483647 h 424"/>
              <a:gd name="T40" fmla="*/ 2147483647 w 304"/>
              <a:gd name="T41" fmla="*/ 2147483647 h 424"/>
              <a:gd name="T42" fmla="*/ 2147483647 w 304"/>
              <a:gd name="T43" fmla="*/ 2147483647 h 424"/>
              <a:gd name="T44" fmla="*/ 2147483647 w 304"/>
              <a:gd name="T45" fmla="*/ 2147483647 h 424"/>
              <a:gd name="T46" fmla="*/ 2147483647 w 304"/>
              <a:gd name="T47" fmla="*/ 2147483647 h 424"/>
              <a:gd name="T48" fmla="*/ 2147483647 w 304"/>
              <a:gd name="T49" fmla="*/ 2147483647 h 424"/>
              <a:gd name="T50" fmla="*/ 2147483647 w 304"/>
              <a:gd name="T51" fmla="*/ 0 h 424"/>
              <a:gd name="T52" fmla="*/ 2147483647 w 304"/>
              <a:gd name="T53" fmla="*/ 2147483647 h 424"/>
              <a:gd name="T54" fmla="*/ 2147483647 w 304"/>
              <a:gd name="T55" fmla="*/ 2147483647 h 424"/>
              <a:gd name="T56" fmla="*/ 2147483647 w 304"/>
              <a:gd name="T57" fmla="*/ 2147483647 h 424"/>
              <a:gd name="T58" fmla="*/ 2147483647 w 304"/>
              <a:gd name="T59" fmla="*/ 2147483647 h 424"/>
              <a:gd name="T60" fmla="*/ 2147483647 w 304"/>
              <a:gd name="T61" fmla="*/ 2147483647 h 424"/>
              <a:gd name="T62" fmla="*/ 2147483647 w 304"/>
              <a:gd name="T63" fmla="*/ 2147483647 h 424"/>
              <a:gd name="T64" fmla="*/ 2147483647 w 304"/>
              <a:gd name="T65" fmla="*/ 2147483647 h 424"/>
              <a:gd name="T66" fmla="*/ 2147483647 w 304"/>
              <a:gd name="T67" fmla="*/ 2147483647 h 424"/>
              <a:gd name="T68" fmla="*/ 2147483647 w 304"/>
              <a:gd name="T69" fmla="*/ 2147483647 h 424"/>
              <a:gd name="T70" fmla="*/ 2147483647 w 304"/>
              <a:gd name="T71" fmla="*/ 2147483647 h 424"/>
              <a:gd name="T72" fmla="*/ 2147483647 w 304"/>
              <a:gd name="T73" fmla="*/ 2147483647 h 424"/>
              <a:gd name="T74" fmla="*/ 2147483647 w 304"/>
              <a:gd name="T75" fmla="*/ 2147483647 h 424"/>
              <a:gd name="T76" fmla="*/ 2147483647 w 304"/>
              <a:gd name="T77" fmla="*/ 2147483647 h 424"/>
              <a:gd name="T78" fmla="*/ 2147483647 w 304"/>
              <a:gd name="T79" fmla="*/ 2147483647 h 424"/>
              <a:gd name="T80" fmla="*/ 2147483647 w 304"/>
              <a:gd name="T81" fmla="*/ 2147483647 h 424"/>
              <a:gd name="T82" fmla="*/ 2147483647 w 304"/>
              <a:gd name="T83" fmla="*/ 2147483647 h 424"/>
              <a:gd name="T84" fmla="*/ 2147483647 w 304"/>
              <a:gd name="T85" fmla="*/ 2147483647 h 424"/>
              <a:gd name="T86" fmla="*/ 0 w 304"/>
              <a:gd name="T87" fmla="*/ 2147483647 h 424"/>
              <a:gd name="T88" fmla="*/ 2147483647 w 304"/>
              <a:gd name="T89" fmla="*/ 2147483647 h 424"/>
              <a:gd name="T90" fmla="*/ 2147483647 w 304"/>
              <a:gd name="T91" fmla="*/ 2147483647 h 424"/>
              <a:gd name="T92" fmla="*/ 2147483647 w 304"/>
              <a:gd name="T93" fmla="*/ 2147483647 h 424"/>
              <a:gd name="T94" fmla="*/ 0 w 304"/>
              <a:gd name="T95" fmla="*/ 2147483647 h 424"/>
              <a:gd name="T96" fmla="*/ 2147483647 w 304"/>
              <a:gd name="T97" fmla="*/ 2147483647 h 424"/>
              <a:gd name="T98" fmla="*/ 2147483647 w 304"/>
              <a:gd name="T99" fmla="*/ 2147483647 h 42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04"/>
              <a:gd name="T151" fmla="*/ 0 h 424"/>
              <a:gd name="T152" fmla="*/ 304 w 304"/>
              <a:gd name="T153" fmla="*/ 424 h 42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04" h="424">
                <a:moveTo>
                  <a:pt x="248" y="400"/>
                </a:moveTo>
                <a:lnTo>
                  <a:pt x="248" y="392"/>
                </a:lnTo>
                <a:lnTo>
                  <a:pt x="264" y="376"/>
                </a:lnTo>
                <a:lnTo>
                  <a:pt x="264" y="368"/>
                </a:lnTo>
                <a:lnTo>
                  <a:pt x="264" y="360"/>
                </a:lnTo>
                <a:lnTo>
                  <a:pt x="264" y="344"/>
                </a:lnTo>
                <a:lnTo>
                  <a:pt x="272" y="336"/>
                </a:lnTo>
                <a:lnTo>
                  <a:pt x="280" y="336"/>
                </a:lnTo>
                <a:lnTo>
                  <a:pt x="288" y="328"/>
                </a:lnTo>
                <a:lnTo>
                  <a:pt x="288" y="320"/>
                </a:lnTo>
                <a:lnTo>
                  <a:pt x="288" y="312"/>
                </a:lnTo>
                <a:lnTo>
                  <a:pt x="288" y="304"/>
                </a:lnTo>
                <a:lnTo>
                  <a:pt x="288" y="296"/>
                </a:lnTo>
                <a:lnTo>
                  <a:pt x="296" y="296"/>
                </a:lnTo>
                <a:lnTo>
                  <a:pt x="304" y="304"/>
                </a:lnTo>
                <a:lnTo>
                  <a:pt x="304" y="296"/>
                </a:lnTo>
                <a:lnTo>
                  <a:pt x="304" y="264"/>
                </a:lnTo>
                <a:lnTo>
                  <a:pt x="296" y="200"/>
                </a:lnTo>
                <a:lnTo>
                  <a:pt x="272" y="160"/>
                </a:lnTo>
                <a:lnTo>
                  <a:pt x="264" y="160"/>
                </a:lnTo>
                <a:lnTo>
                  <a:pt x="256" y="160"/>
                </a:lnTo>
                <a:lnTo>
                  <a:pt x="248" y="168"/>
                </a:lnTo>
                <a:lnTo>
                  <a:pt x="240" y="168"/>
                </a:lnTo>
                <a:lnTo>
                  <a:pt x="232" y="176"/>
                </a:lnTo>
                <a:lnTo>
                  <a:pt x="232" y="184"/>
                </a:lnTo>
                <a:lnTo>
                  <a:pt x="224" y="200"/>
                </a:lnTo>
                <a:lnTo>
                  <a:pt x="216" y="200"/>
                </a:lnTo>
                <a:lnTo>
                  <a:pt x="216" y="208"/>
                </a:lnTo>
                <a:lnTo>
                  <a:pt x="216" y="216"/>
                </a:lnTo>
                <a:lnTo>
                  <a:pt x="208" y="216"/>
                </a:lnTo>
                <a:lnTo>
                  <a:pt x="200" y="208"/>
                </a:lnTo>
                <a:lnTo>
                  <a:pt x="192" y="208"/>
                </a:lnTo>
                <a:lnTo>
                  <a:pt x="192" y="192"/>
                </a:lnTo>
                <a:lnTo>
                  <a:pt x="192" y="176"/>
                </a:lnTo>
                <a:lnTo>
                  <a:pt x="200" y="176"/>
                </a:lnTo>
                <a:lnTo>
                  <a:pt x="208" y="168"/>
                </a:lnTo>
                <a:lnTo>
                  <a:pt x="216" y="144"/>
                </a:lnTo>
                <a:lnTo>
                  <a:pt x="224" y="136"/>
                </a:lnTo>
                <a:lnTo>
                  <a:pt x="224" y="128"/>
                </a:lnTo>
                <a:lnTo>
                  <a:pt x="224" y="104"/>
                </a:lnTo>
                <a:lnTo>
                  <a:pt x="224" y="96"/>
                </a:lnTo>
                <a:lnTo>
                  <a:pt x="216" y="80"/>
                </a:lnTo>
                <a:lnTo>
                  <a:pt x="208" y="72"/>
                </a:lnTo>
                <a:lnTo>
                  <a:pt x="208" y="64"/>
                </a:lnTo>
                <a:lnTo>
                  <a:pt x="216" y="64"/>
                </a:lnTo>
                <a:lnTo>
                  <a:pt x="224" y="64"/>
                </a:lnTo>
                <a:lnTo>
                  <a:pt x="216" y="56"/>
                </a:lnTo>
                <a:lnTo>
                  <a:pt x="200" y="40"/>
                </a:lnTo>
                <a:lnTo>
                  <a:pt x="192" y="40"/>
                </a:lnTo>
                <a:lnTo>
                  <a:pt x="176" y="32"/>
                </a:lnTo>
                <a:lnTo>
                  <a:pt x="168" y="24"/>
                </a:lnTo>
                <a:lnTo>
                  <a:pt x="160" y="24"/>
                </a:lnTo>
                <a:lnTo>
                  <a:pt x="144" y="16"/>
                </a:lnTo>
                <a:lnTo>
                  <a:pt x="128" y="8"/>
                </a:lnTo>
                <a:lnTo>
                  <a:pt x="112" y="0"/>
                </a:lnTo>
                <a:lnTo>
                  <a:pt x="104" y="0"/>
                </a:lnTo>
                <a:lnTo>
                  <a:pt x="104" y="8"/>
                </a:lnTo>
                <a:lnTo>
                  <a:pt x="96" y="8"/>
                </a:lnTo>
                <a:lnTo>
                  <a:pt x="96" y="16"/>
                </a:lnTo>
                <a:lnTo>
                  <a:pt x="88" y="16"/>
                </a:lnTo>
                <a:lnTo>
                  <a:pt x="88" y="32"/>
                </a:lnTo>
                <a:lnTo>
                  <a:pt x="96" y="40"/>
                </a:lnTo>
                <a:lnTo>
                  <a:pt x="96" y="48"/>
                </a:lnTo>
                <a:lnTo>
                  <a:pt x="88" y="48"/>
                </a:lnTo>
                <a:lnTo>
                  <a:pt x="72" y="56"/>
                </a:lnTo>
                <a:lnTo>
                  <a:pt x="72" y="72"/>
                </a:lnTo>
                <a:lnTo>
                  <a:pt x="72" y="96"/>
                </a:lnTo>
                <a:lnTo>
                  <a:pt x="72" y="104"/>
                </a:lnTo>
                <a:lnTo>
                  <a:pt x="64" y="112"/>
                </a:lnTo>
                <a:lnTo>
                  <a:pt x="56" y="112"/>
                </a:lnTo>
                <a:lnTo>
                  <a:pt x="56" y="104"/>
                </a:lnTo>
                <a:lnTo>
                  <a:pt x="56" y="80"/>
                </a:lnTo>
                <a:lnTo>
                  <a:pt x="56" y="72"/>
                </a:lnTo>
                <a:lnTo>
                  <a:pt x="48" y="80"/>
                </a:lnTo>
                <a:lnTo>
                  <a:pt x="40" y="96"/>
                </a:lnTo>
                <a:lnTo>
                  <a:pt x="32" y="96"/>
                </a:lnTo>
                <a:lnTo>
                  <a:pt x="24" y="104"/>
                </a:lnTo>
                <a:lnTo>
                  <a:pt x="24" y="120"/>
                </a:lnTo>
                <a:lnTo>
                  <a:pt x="16" y="120"/>
                </a:lnTo>
                <a:lnTo>
                  <a:pt x="16" y="128"/>
                </a:lnTo>
                <a:lnTo>
                  <a:pt x="16" y="136"/>
                </a:lnTo>
                <a:lnTo>
                  <a:pt x="16" y="152"/>
                </a:lnTo>
                <a:lnTo>
                  <a:pt x="8" y="184"/>
                </a:lnTo>
                <a:lnTo>
                  <a:pt x="0" y="192"/>
                </a:lnTo>
                <a:lnTo>
                  <a:pt x="8" y="208"/>
                </a:lnTo>
                <a:lnTo>
                  <a:pt x="8" y="216"/>
                </a:lnTo>
                <a:lnTo>
                  <a:pt x="8" y="224"/>
                </a:lnTo>
                <a:lnTo>
                  <a:pt x="0" y="224"/>
                </a:lnTo>
                <a:lnTo>
                  <a:pt x="0" y="232"/>
                </a:lnTo>
                <a:lnTo>
                  <a:pt x="16" y="272"/>
                </a:lnTo>
                <a:lnTo>
                  <a:pt x="32" y="280"/>
                </a:lnTo>
                <a:lnTo>
                  <a:pt x="40" y="304"/>
                </a:lnTo>
                <a:lnTo>
                  <a:pt x="40" y="344"/>
                </a:lnTo>
                <a:lnTo>
                  <a:pt x="32" y="368"/>
                </a:lnTo>
                <a:lnTo>
                  <a:pt x="24" y="384"/>
                </a:lnTo>
                <a:lnTo>
                  <a:pt x="16" y="400"/>
                </a:lnTo>
                <a:lnTo>
                  <a:pt x="16" y="408"/>
                </a:lnTo>
                <a:lnTo>
                  <a:pt x="8" y="424"/>
                </a:lnTo>
                <a:lnTo>
                  <a:pt x="0" y="424"/>
                </a:lnTo>
                <a:lnTo>
                  <a:pt x="152" y="408"/>
                </a:lnTo>
                <a:lnTo>
                  <a:pt x="152" y="424"/>
                </a:lnTo>
                <a:lnTo>
                  <a:pt x="248" y="408"/>
                </a:lnTo>
                <a:lnTo>
                  <a:pt x="248" y="400"/>
                </a:lnTo>
                <a:close/>
              </a:path>
            </a:pathLst>
          </a:custGeom>
          <a:solidFill>
            <a:schemeClr val="bg1"/>
          </a:solidFill>
          <a:ln w="6350">
            <a:solidFill>
              <a:srgbClr val="000000"/>
            </a:solidFill>
            <a:round/>
            <a:headEnd/>
            <a:tailEnd/>
          </a:ln>
        </p:spPr>
        <p:txBody>
          <a:bodyPr/>
          <a:lstStyle/>
          <a:p>
            <a:endParaRPr lang="en-US"/>
          </a:p>
        </p:txBody>
      </p:sp>
      <p:sp>
        <p:nvSpPr>
          <p:cNvPr id="58" name="Freeform 55"/>
          <p:cNvSpPr>
            <a:spLocks/>
          </p:cNvSpPr>
          <p:nvPr/>
        </p:nvSpPr>
        <p:spPr bwMode="auto">
          <a:xfrm>
            <a:off x="5167922" y="1939522"/>
            <a:ext cx="752603" cy="395655"/>
          </a:xfrm>
          <a:custGeom>
            <a:avLst/>
            <a:gdLst>
              <a:gd name="T0" fmla="*/ 2147483647 w 456"/>
              <a:gd name="T1" fmla="*/ 2147483647 h 240"/>
              <a:gd name="T2" fmla="*/ 2147483647 w 456"/>
              <a:gd name="T3" fmla="*/ 2147483647 h 240"/>
              <a:gd name="T4" fmla="*/ 2147483647 w 456"/>
              <a:gd name="T5" fmla="*/ 2147483647 h 240"/>
              <a:gd name="T6" fmla="*/ 2147483647 w 456"/>
              <a:gd name="T7" fmla="*/ 2147483647 h 240"/>
              <a:gd name="T8" fmla="*/ 2147483647 w 456"/>
              <a:gd name="T9" fmla="*/ 2147483647 h 240"/>
              <a:gd name="T10" fmla="*/ 2147483647 w 456"/>
              <a:gd name="T11" fmla="*/ 2147483647 h 240"/>
              <a:gd name="T12" fmla="*/ 2147483647 w 456"/>
              <a:gd name="T13" fmla="*/ 2147483647 h 240"/>
              <a:gd name="T14" fmla="*/ 2147483647 w 456"/>
              <a:gd name="T15" fmla="*/ 2147483647 h 240"/>
              <a:gd name="T16" fmla="*/ 2147483647 w 456"/>
              <a:gd name="T17" fmla="*/ 2147483647 h 240"/>
              <a:gd name="T18" fmla="*/ 2147483647 w 456"/>
              <a:gd name="T19" fmla="*/ 2147483647 h 240"/>
              <a:gd name="T20" fmla="*/ 2147483647 w 456"/>
              <a:gd name="T21" fmla="*/ 2147483647 h 240"/>
              <a:gd name="T22" fmla="*/ 2147483647 w 456"/>
              <a:gd name="T23" fmla="*/ 2147483647 h 240"/>
              <a:gd name="T24" fmla="*/ 2147483647 w 456"/>
              <a:gd name="T25" fmla="*/ 2147483647 h 240"/>
              <a:gd name="T26" fmla="*/ 2147483647 w 456"/>
              <a:gd name="T27" fmla="*/ 2147483647 h 240"/>
              <a:gd name="T28" fmla="*/ 2147483647 w 456"/>
              <a:gd name="T29" fmla="*/ 2147483647 h 240"/>
              <a:gd name="T30" fmla="*/ 2147483647 w 456"/>
              <a:gd name="T31" fmla="*/ 2147483647 h 240"/>
              <a:gd name="T32" fmla="*/ 2147483647 w 456"/>
              <a:gd name="T33" fmla="*/ 2147483647 h 240"/>
              <a:gd name="T34" fmla="*/ 2147483647 w 456"/>
              <a:gd name="T35" fmla="*/ 2147483647 h 240"/>
              <a:gd name="T36" fmla="*/ 2147483647 w 456"/>
              <a:gd name="T37" fmla="*/ 2147483647 h 240"/>
              <a:gd name="T38" fmla="*/ 2147483647 w 456"/>
              <a:gd name="T39" fmla="*/ 2147483647 h 240"/>
              <a:gd name="T40" fmla="*/ 2147483647 w 456"/>
              <a:gd name="T41" fmla="*/ 2147483647 h 240"/>
              <a:gd name="T42" fmla="*/ 2147483647 w 456"/>
              <a:gd name="T43" fmla="*/ 2147483647 h 240"/>
              <a:gd name="T44" fmla="*/ 2147483647 w 456"/>
              <a:gd name="T45" fmla="*/ 2147483647 h 240"/>
              <a:gd name="T46" fmla="*/ 2147483647 w 456"/>
              <a:gd name="T47" fmla="*/ 2147483647 h 240"/>
              <a:gd name="T48" fmla="*/ 2147483647 w 456"/>
              <a:gd name="T49" fmla="*/ 2147483647 h 240"/>
              <a:gd name="T50" fmla="*/ 2147483647 w 456"/>
              <a:gd name="T51" fmla="*/ 2147483647 h 240"/>
              <a:gd name="T52" fmla="*/ 2147483647 w 456"/>
              <a:gd name="T53" fmla="*/ 2147483647 h 240"/>
              <a:gd name="T54" fmla="*/ 2147483647 w 456"/>
              <a:gd name="T55" fmla="*/ 2147483647 h 240"/>
              <a:gd name="T56" fmla="*/ 2147483647 w 456"/>
              <a:gd name="T57" fmla="*/ 2147483647 h 240"/>
              <a:gd name="T58" fmla="*/ 2147483647 w 456"/>
              <a:gd name="T59" fmla="*/ 2147483647 h 240"/>
              <a:gd name="T60" fmla="*/ 2147483647 w 456"/>
              <a:gd name="T61" fmla="*/ 2147483647 h 240"/>
              <a:gd name="T62" fmla="*/ 2147483647 w 456"/>
              <a:gd name="T63" fmla="*/ 2147483647 h 240"/>
              <a:gd name="T64" fmla="*/ 2147483647 w 456"/>
              <a:gd name="T65" fmla="*/ 2147483647 h 240"/>
              <a:gd name="T66" fmla="*/ 2147483647 w 456"/>
              <a:gd name="T67" fmla="*/ 2147483647 h 240"/>
              <a:gd name="T68" fmla="*/ 2147483647 w 456"/>
              <a:gd name="T69" fmla="*/ 2147483647 h 240"/>
              <a:gd name="T70" fmla="*/ 2147483647 w 456"/>
              <a:gd name="T71" fmla="*/ 2147483647 h 240"/>
              <a:gd name="T72" fmla="*/ 2147483647 w 456"/>
              <a:gd name="T73" fmla="*/ 2147483647 h 240"/>
              <a:gd name="T74" fmla="*/ 2147483647 w 456"/>
              <a:gd name="T75" fmla="*/ 2147483647 h 240"/>
              <a:gd name="T76" fmla="*/ 2147483647 w 456"/>
              <a:gd name="T77" fmla="*/ 2147483647 h 240"/>
              <a:gd name="T78" fmla="*/ 2147483647 w 456"/>
              <a:gd name="T79" fmla="*/ 2147483647 h 240"/>
              <a:gd name="T80" fmla="*/ 2147483647 w 456"/>
              <a:gd name="T81" fmla="*/ 2147483647 h 240"/>
              <a:gd name="T82" fmla="*/ 2147483647 w 456"/>
              <a:gd name="T83" fmla="*/ 2147483647 h 240"/>
              <a:gd name="T84" fmla="*/ 2147483647 w 456"/>
              <a:gd name="T85" fmla="*/ 2147483647 h 240"/>
              <a:gd name="T86" fmla="*/ 2147483647 w 456"/>
              <a:gd name="T87" fmla="*/ 0 h 240"/>
              <a:gd name="T88" fmla="*/ 2147483647 w 456"/>
              <a:gd name="T89" fmla="*/ 2147483647 h 240"/>
              <a:gd name="T90" fmla="*/ 2147483647 w 456"/>
              <a:gd name="T91" fmla="*/ 2147483647 h 240"/>
              <a:gd name="T92" fmla="*/ 2147483647 w 456"/>
              <a:gd name="T93" fmla="*/ 2147483647 h 240"/>
              <a:gd name="T94" fmla="*/ 2147483647 w 456"/>
              <a:gd name="T95" fmla="*/ 2147483647 h 24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56"/>
              <a:gd name="T145" fmla="*/ 0 h 240"/>
              <a:gd name="T146" fmla="*/ 456 w 456"/>
              <a:gd name="T147" fmla="*/ 240 h 24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56" h="240">
                <a:moveTo>
                  <a:pt x="0" y="104"/>
                </a:moveTo>
                <a:lnTo>
                  <a:pt x="0" y="104"/>
                </a:lnTo>
                <a:lnTo>
                  <a:pt x="16" y="104"/>
                </a:lnTo>
                <a:lnTo>
                  <a:pt x="24" y="120"/>
                </a:lnTo>
                <a:lnTo>
                  <a:pt x="24" y="128"/>
                </a:lnTo>
                <a:lnTo>
                  <a:pt x="56" y="128"/>
                </a:lnTo>
                <a:lnTo>
                  <a:pt x="104" y="136"/>
                </a:lnTo>
                <a:lnTo>
                  <a:pt x="112" y="152"/>
                </a:lnTo>
                <a:lnTo>
                  <a:pt x="160" y="160"/>
                </a:lnTo>
                <a:lnTo>
                  <a:pt x="168" y="160"/>
                </a:lnTo>
                <a:lnTo>
                  <a:pt x="168" y="168"/>
                </a:lnTo>
                <a:lnTo>
                  <a:pt x="176" y="168"/>
                </a:lnTo>
                <a:lnTo>
                  <a:pt x="192" y="176"/>
                </a:lnTo>
                <a:lnTo>
                  <a:pt x="192" y="200"/>
                </a:lnTo>
                <a:lnTo>
                  <a:pt x="184" y="208"/>
                </a:lnTo>
                <a:lnTo>
                  <a:pt x="184" y="216"/>
                </a:lnTo>
                <a:lnTo>
                  <a:pt x="200" y="216"/>
                </a:lnTo>
                <a:lnTo>
                  <a:pt x="200" y="224"/>
                </a:lnTo>
                <a:lnTo>
                  <a:pt x="200" y="240"/>
                </a:lnTo>
                <a:lnTo>
                  <a:pt x="208" y="240"/>
                </a:lnTo>
                <a:lnTo>
                  <a:pt x="216" y="224"/>
                </a:lnTo>
                <a:lnTo>
                  <a:pt x="232" y="192"/>
                </a:lnTo>
                <a:lnTo>
                  <a:pt x="240" y="176"/>
                </a:lnTo>
                <a:lnTo>
                  <a:pt x="240" y="152"/>
                </a:lnTo>
                <a:lnTo>
                  <a:pt x="248" y="152"/>
                </a:lnTo>
                <a:lnTo>
                  <a:pt x="248" y="160"/>
                </a:lnTo>
                <a:lnTo>
                  <a:pt x="248" y="168"/>
                </a:lnTo>
                <a:lnTo>
                  <a:pt x="248" y="176"/>
                </a:lnTo>
                <a:lnTo>
                  <a:pt x="264" y="160"/>
                </a:lnTo>
                <a:lnTo>
                  <a:pt x="272" y="152"/>
                </a:lnTo>
                <a:lnTo>
                  <a:pt x="280" y="152"/>
                </a:lnTo>
                <a:lnTo>
                  <a:pt x="272" y="160"/>
                </a:lnTo>
                <a:lnTo>
                  <a:pt x="272" y="168"/>
                </a:lnTo>
                <a:lnTo>
                  <a:pt x="272" y="176"/>
                </a:lnTo>
                <a:lnTo>
                  <a:pt x="280" y="168"/>
                </a:lnTo>
                <a:lnTo>
                  <a:pt x="288" y="160"/>
                </a:lnTo>
                <a:lnTo>
                  <a:pt x="296" y="152"/>
                </a:lnTo>
                <a:lnTo>
                  <a:pt x="288" y="152"/>
                </a:lnTo>
                <a:lnTo>
                  <a:pt x="288" y="144"/>
                </a:lnTo>
                <a:lnTo>
                  <a:pt x="296" y="136"/>
                </a:lnTo>
                <a:lnTo>
                  <a:pt x="304" y="136"/>
                </a:lnTo>
                <a:lnTo>
                  <a:pt x="320" y="136"/>
                </a:lnTo>
                <a:lnTo>
                  <a:pt x="336" y="136"/>
                </a:lnTo>
                <a:lnTo>
                  <a:pt x="344" y="120"/>
                </a:lnTo>
                <a:lnTo>
                  <a:pt x="376" y="120"/>
                </a:lnTo>
                <a:lnTo>
                  <a:pt x="384" y="128"/>
                </a:lnTo>
                <a:lnTo>
                  <a:pt x="400" y="136"/>
                </a:lnTo>
                <a:lnTo>
                  <a:pt x="400" y="144"/>
                </a:lnTo>
                <a:lnTo>
                  <a:pt x="408" y="144"/>
                </a:lnTo>
                <a:lnTo>
                  <a:pt x="400" y="128"/>
                </a:lnTo>
                <a:lnTo>
                  <a:pt x="408" y="120"/>
                </a:lnTo>
                <a:lnTo>
                  <a:pt x="408" y="128"/>
                </a:lnTo>
                <a:lnTo>
                  <a:pt x="416" y="128"/>
                </a:lnTo>
                <a:lnTo>
                  <a:pt x="424" y="120"/>
                </a:lnTo>
                <a:lnTo>
                  <a:pt x="432" y="120"/>
                </a:lnTo>
                <a:lnTo>
                  <a:pt x="456" y="120"/>
                </a:lnTo>
                <a:lnTo>
                  <a:pt x="456" y="112"/>
                </a:lnTo>
                <a:lnTo>
                  <a:pt x="448" y="104"/>
                </a:lnTo>
                <a:lnTo>
                  <a:pt x="432" y="104"/>
                </a:lnTo>
                <a:lnTo>
                  <a:pt x="432" y="96"/>
                </a:lnTo>
                <a:lnTo>
                  <a:pt x="432" y="72"/>
                </a:lnTo>
                <a:lnTo>
                  <a:pt x="424" y="72"/>
                </a:lnTo>
                <a:lnTo>
                  <a:pt x="416" y="80"/>
                </a:lnTo>
                <a:lnTo>
                  <a:pt x="408" y="80"/>
                </a:lnTo>
                <a:lnTo>
                  <a:pt x="400" y="80"/>
                </a:lnTo>
                <a:lnTo>
                  <a:pt x="392" y="80"/>
                </a:lnTo>
                <a:lnTo>
                  <a:pt x="376" y="80"/>
                </a:lnTo>
                <a:lnTo>
                  <a:pt x="376" y="72"/>
                </a:lnTo>
                <a:lnTo>
                  <a:pt x="376" y="56"/>
                </a:lnTo>
                <a:lnTo>
                  <a:pt x="376" y="48"/>
                </a:lnTo>
                <a:lnTo>
                  <a:pt x="360" y="56"/>
                </a:lnTo>
                <a:lnTo>
                  <a:pt x="344" y="64"/>
                </a:lnTo>
                <a:lnTo>
                  <a:pt x="312" y="64"/>
                </a:lnTo>
                <a:lnTo>
                  <a:pt x="296" y="64"/>
                </a:lnTo>
                <a:lnTo>
                  <a:pt x="264" y="96"/>
                </a:lnTo>
                <a:lnTo>
                  <a:pt x="256" y="96"/>
                </a:lnTo>
                <a:lnTo>
                  <a:pt x="248" y="96"/>
                </a:lnTo>
                <a:lnTo>
                  <a:pt x="248" y="88"/>
                </a:lnTo>
                <a:lnTo>
                  <a:pt x="240" y="88"/>
                </a:lnTo>
                <a:lnTo>
                  <a:pt x="232" y="88"/>
                </a:lnTo>
                <a:lnTo>
                  <a:pt x="232" y="96"/>
                </a:lnTo>
                <a:lnTo>
                  <a:pt x="216" y="96"/>
                </a:lnTo>
                <a:lnTo>
                  <a:pt x="208" y="88"/>
                </a:lnTo>
                <a:lnTo>
                  <a:pt x="208" y="80"/>
                </a:lnTo>
                <a:lnTo>
                  <a:pt x="200" y="80"/>
                </a:lnTo>
                <a:lnTo>
                  <a:pt x="184" y="56"/>
                </a:lnTo>
                <a:lnTo>
                  <a:pt x="168" y="56"/>
                </a:lnTo>
                <a:lnTo>
                  <a:pt x="152" y="64"/>
                </a:lnTo>
                <a:lnTo>
                  <a:pt x="152" y="56"/>
                </a:lnTo>
                <a:lnTo>
                  <a:pt x="144" y="56"/>
                </a:lnTo>
                <a:lnTo>
                  <a:pt x="136" y="72"/>
                </a:lnTo>
                <a:lnTo>
                  <a:pt x="136" y="48"/>
                </a:lnTo>
                <a:lnTo>
                  <a:pt x="136" y="56"/>
                </a:lnTo>
                <a:lnTo>
                  <a:pt x="128" y="56"/>
                </a:lnTo>
                <a:lnTo>
                  <a:pt x="128" y="48"/>
                </a:lnTo>
                <a:lnTo>
                  <a:pt x="128" y="40"/>
                </a:lnTo>
                <a:lnTo>
                  <a:pt x="136" y="40"/>
                </a:lnTo>
                <a:lnTo>
                  <a:pt x="136" y="48"/>
                </a:lnTo>
                <a:lnTo>
                  <a:pt x="144" y="40"/>
                </a:lnTo>
                <a:lnTo>
                  <a:pt x="144" y="32"/>
                </a:lnTo>
                <a:lnTo>
                  <a:pt x="152" y="32"/>
                </a:lnTo>
                <a:lnTo>
                  <a:pt x="168" y="16"/>
                </a:lnTo>
                <a:lnTo>
                  <a:pt x="168" y="8"/>
                </a:lnTo>
                <a:lnTo>
                  <a:pt x="176" y="8"/>
                </a:lnTo>
                <a:lnTo>
                  <a:pt x="184" y="0"/>
                </a:lnTo>
                <a:lnTo>
                  <a:pt x="176" y="0"/>
                </a:lnTo>
                <a:lnTo>
                  <a:pt x="152" y="0"/>
                </a:lnTo>
                <a:lnTo>
                  <a:pt x="128" y="16"/>
                </a:lnTo>
                <a:lnTo>
                  <a:pt x="120" y="24"/>
                </a:lnTo>
                <a:lnTo>
                  <a:pt x="112" y="24"/>
                </a:lnTo>
                <a:lnTo>
                  <a:pt x="96" y="56"/>
                </a:lnTo>
                <a:lnTo>
                  <a:pt x="80" y="64"/>
                </a:lnTo>
                <a:lnTo>
                  <a:pt x="72" y="72"/>
                </a:lnTo>
                <a:lnTo>
                  <a:pt x="64" y="72"/>
                </a:lnTo>
                <a:lnTo>
                  <a:pt x="56" y="72"/>
                </a:lnTo>
                <a:lnTo>
                  <a:pt x="40" y="80"/>
                </a:lnTo>
                <a:lnTo>
                  <a:pt x="32" y="88"/>
                </a:lnTo>
                <a:lnTo>
                  <a:pt x="8" y="96"/>
                </a:lnTo>
                <a:lnTo>
                  <a:pt x="0" y="104"/>
                </a:lnTo>
                <a:close/>
              </a:path>
            </a:pathLst>
          </a:custGeom>
          <a:solidFill>
            <a:schemeClr val="bg1"/>
          </a:solidFill>
          <a:ln w="6350">
            <a:solidFill>
              <a:srgbClr val="000000"/>
            </a:solidFill>
            <a:round/>
            <a:headEnd/>
            <a:tailEnd/>
          </a:ln>
        </p:spPr>
        <p:txBody>
          <a:bodyPr/>
          <a:lstStyle/>
          <a:p>
            <a:endParaRPr lang="en-US"/>
          </a:p>
        </p:txBody>
      </p:sp>
      <p:sp>
        <p:nvSpPr>
          <p:cNvPr id="59" name="Freeform 56"/>
          <p:cNvSpPr>
            <a:spLocks/>
          </p:cNvSpPr>
          <p:nvPr/>
        </p:nvSpPr>
        <p:spPr bwMode="auto">
          <a:xfrm>
            <a:off x="5907625" y="2745167"/>
            <a:ext cx="556211" cy="622153"/>
          </a:xfrm>
          <a:custGeom>
            <a:avLst/>
            <a:gdLst>
              <a:gd name="T0" fmla="*/ 2147483647 w 336"/>
              <a:gd name="T1" fmla="*/ 2147483647 h 376"/>
              <a:gd name="T2" fmla="*/ 2147483647 w 336"/>
              <a:gd name="T3" fmla="*/ 2147483647 h 376"/>
              <a:gd name="T4" fmla="*/ 2147483647 w 336"/>
              <a:gd name="T5" fmla="*/ 2147483647 h 376"/>
              <a:gd name="T6" fmla="*/ 2147483647 w 336"/>
              <a:gd name="T7" fmla="*/ 2147483647 h 376"/>
              <a:gd name="T8" fmla="*/ 2147483647 w 336"/>
              <a:gd name="T9" fmla="*/ 2147483647 h 376"/>
              <a:gd name="T10" fmla="*/ 2147483647 w 336"/>
              <a:gd name="T11" fmla="*/ 2147483647 h 376"/>
              <a:gd name="T12" fmla="*/ 2147483647 w 336"/>
              <a:gd name="T13" fmla="*/ 2147483647 h 376"/>
              <a:gd name="T14" fmla="*/ 2147483647 w 336"/>
              <a:gd name="T15" fmla="*/ 2147483647 h 376"/>
              <a:gd name="T16" fmla="*/ 2147483647 w 336"/>
              <a:gd name="T17" fmla="*/ 2147483647 h 376"/>
              <a:gd name="T18" fmla="*/ 2147483647 w 336"/>
              <a:gd name="T19" fmla="*/ 2147483647 h 376"/>
              <a:gd name="T20" fmla="*/ 2147483647 w 336"/>
              <a:gd name="T21" fmla="*/ 2147483647 h 376"/>
              <a:gd name="T22" fmla="*/ 2147483647 w 336"/>
              <a:gd name="T23" fmla="*/ 2147483647 h 376"/>
              <a:gd name="T24" fmla="*/ 2147483647 w 336"/>
              <a:gd name="T25" fmla="*/ 2147483647 h 376"/>
              <a:gd name="T26" fmla="*/ 2147483647 w 336"/>
              <a:gd name="T27" fmla="*/ 2147483647 h 376"/>
              <a:gd name="T28" fmla="*/ 2147483647 w 336"/>
              <a:gd name="T29" fmla="*/ 2147483647 h 376"/>
              <a:gd name="T30" fmla="*/ 2147483647 w 336"/>
              <a:gd name="T31" fmla="*/ 0 h 376"/>
              <a:gd name="T32" fmla="*/ 2147483647 w 336"/>
              <a:gd name="T33" fmla="*/ 2147483647 h 376"/>
              <a:gd name="T34" fmla="*/ 2147483647 w 336"/>
              <a:gd name="T35" fmla="*/ 2147483647 h 376"/>
              <a:gd name="T36" fmla="*/ 2147483647 w 336"/>
              <a:gd name="T37" fmla="*/ 2147483647 h 376"/>
              <a:gd name="T38" fmla="*/ 2147483647 w 336"/>
              <a:gd name="T39" fmla="*/ 2147483647 h 376"/>
              <a:gd name="T40" fmla="*/ 2147483647 w 336"/>
              <a:gd name="T41" fmla="*/ 2147483647 h 376"/>
              <a:gd name="T42" fmla="*/ 2147483647 w 336"/>
              <a:gd name="T43" fmla="*/ 2147483647 h 376"/>
              <a:gd name="T44" fmla="*/ 2147483647 w 336"/>
              <a:gd name="T45" fmla="*/ 2147483647 h 376"/>
              <a:gd name="T46" fmla="*/ 2147483647 w 336"/>
              <a:gd name="T47" fmla="*/ 2147483647 h 376"/>
              <a:gd name="T48" fmla="*/ 2147483647 w 336"/>
              <a:gd name="T49" fmla="*/ 2147483647 h 376"/>
              <a:gd name="T50" fmla="*/ 2147483647 w 336"/>
              <a:gd name="T51" fmla="*/ 2147483647 h 376"/>
              <a:gd name="T52" fmla="*/ 2147483647 w 336"/>
              <a:gd name="T53" fmla="*/ 2147483647 h 376"/>
              <a:gd name="T54" fmla="*/ 2147483647 w 336"/>
              <a:gd name="T55" fmla="*/ 2147483647 h 376"/>
              <a:gd name="T56" fmla="*/ 2147483647 w 336"/>
              <a:gd name="T57" fmla="*/ 2147483647 h 376"/>
              <a:gd name="T58" fmla="*/ 2147483647 w 336"/>
              <a:gd name="T59" fmla="*/ 2147483647 h 376"/>
              <a:gd name="T60" fmla="*/ 2147483647 w 336"/>
              <a:gd name="T61" fmla="*/ 2147483647 h 376"/>
              <a:gd name="T62" fmla="*/ 2147483647 w 336"/>
              <a:gd name="T63" fmla="*/ 2147483647 h 376"/>
              <a:gd name="T64" fmla="*/ 2147483647 w 336"/>
              <a:gd name="T65" fmla="*/ 2147483647 h 376"/>
              <a:gd name="T66" fmla="*/ 2147483647 w 336"/>
              <a:gd name="T67" fmla="*/ 2147483647 h 376"/>
              <a:gd name="T68" fmla="*/ 2147483647 w 336"/>
              <a:gd name="T69" fmla="*/ 2147483647 h 376"/>
              <a:gd name="T70" fmla="*/ 2147483647 w 336"/>
              <a:gd name="T71" fmla="*/ 2147483647 h 376"/>
              <a:gd name="T72" fmla="*/ 2147483647 w 336"/>
              <a:gd name="T73" fmla="*/ 2147483647 h 376"/>
              <a:gd name="T74" fmla="*/ 2147483647 w 336"/>
              <a:gd name="T75" fmla="*/ 2147483647 h 376"/>
              <a:gd name="T76" fmla="*/ 2147483647 w 336"/>
              <a:gd name="T77" fmla="*/ 2147483647 h 376"/>
              <a:gd name="T78" fmla="*/ 2147483647 w 336"/>
              <a:gd name="T79" fmla="*/ 2147483647 h 376"/>
              <a:gd name="T80" fmla="*/ 2147483647 w 336"/>
              <a:gd name="T81" fmla="*/ 2147483647 h 376"/>
              <a:gd name="T82" fmla="*/ 2147483647 w 336"/>
              <a:gd name="T83" fmla="*/ 2147483647 h 376"/>
              <a:gd name="T84" fmla="*/ 2147483647 w 336"/>
              <a:gd name="T85" fmla="*/ 2147483647 h 376"/>
              <a:gd name="T86" fmla="*/ 2147483647 w 336"/>
              <a:gd name="T87" fmla="*/ 2147483647 h 376"/>
              <a:gd name="T88" fmla="*/ 2147483647 w 336"/>
              <a:gd name="T89" fmla="*/ 2147483647 h 376"/>
              <a:gd name="T90" fmla="*/ 2147483647 w 336"/>
              <a:gd name="T91" fmla="*/ 2147483647 h 376"/>
              <a:gd name="T92" fmla="*/ 2147483647 w 336"/>
              <a:gd name="T93" fmla="*/ 2147483647 h 376"/>
              <a:gd name="T94" fmla="*/ 0 w 336"/>
              <a:gd name="T95" fmla="*/ 2147483647 h 3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36"/>
              <a:gd name="T145" fmla="*/ 0 h 376"/>
              <a:gd name="T146" fmla="*/ 336 w 336"/>
              <a:gd name="T147" fmla="*/ 376 h 37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36" h="376">
                <a:moveTo>
                  <a:pt x="96" y="64"/>
                </a:moveTo>
                <a:lnTo>
                  <a:pt x="96" y="64"/>
                </a:lnTo>
                <a:lnTo>
                  <a:pt x="104" y="64"/>
                </a:lnTo>
                <a:lnTo>
                  <a:pt x="104" y="56"/>
                </a:lnTo>
                <a:lnTo>
                  <a:pt x="128" y="56"/>
                </a:lnTo>
                <a:lnTo>
                  <a:pt x="136" y="72"/>
                </a:lnTo>
                <a:lnTo>
                  <a:pt x="144" y="72"/>
                </a:lnTo>
                <a:lnTo>
                  <a:pt x="152" y="64"/>
                </a:lnTo>
                <a:lnTo>
                  <a:pt x="160" y="72"/>
                </a:lnTo>
                <a:lnTo>
                  <a:pt x="144" y="72"/>
                </a:lnTo>
                <a:lnTo>
                  <a:pt x="136" y="80"/>
                </a:lnTo>
                <a:lnTo>
                  <a:pt x="144" y="80"/>
                </a:lnTo>
                <a:lnTo>
                  <a:pt x="152" y="80"/>
                </a:lnTo>
                <a:lnTo>
                  <a:pt x="160" y="72"/>
                </a:lnTo>
                <a:lnTo>
                  <a:pt x="168" y="80"/>
                </a:lnTo>
                <a:lnTo>
                  <a:pt x="176" y="80"/>
                </a:lnTo>
                <a:lnTo>
                  <a:pt x="192" y="72"/>
                </a:lnTo>
                <a:lnTo>
                  <a:pt x="198" y="64"/>
                </a:lnTo>
                <a:lnTo>
                  <a:pt x="208" y="64"/>
                </a:lnTo>
                <a:lnTo>
                  <a:pt x="224" y="64"/>
                </a:lnTo>
                <a:lnTo>
                  <a:pt x="240" y="48"/>
                </a:lnTo>
                <a:lnTo>
                  <a:pt x="278" y="6"/>
                </a:lnTo>
                <a:lnTo>
                  <a:pt x="312" y="0"/>
                </a:lnTo>
                <a:lnTo>
                  <a:pt x="336" y="136"/>
                </a:lnTo>
                <a:lnTo>
                  <a:pt x="328" y="136"/>
                </a:lnTo>
                <a:lnTo>
                  <a:pt x="328" y="144"/>
                </a:lnTo>
                <a:lnTo>
                  <a:pt x="336" y="152"/>
                </a:lnTo>
                <a:lnTo>
                  <a:pt x="336" y="176"/>
                </a:lnTo>
                <a:lnTo>
                  <a:pt x="328" y="176"/>
                </a:lnTo>
                <a:lnTo>
                  <a:pt x="328" y="216"/>
                </a:lnTo>
                <a:lnTo>
                  <a:pt x="328" y="224"/>
                </a:lnTo>
                <a:lnTo>
                  <a:pt x="328" y="240"/>
                </a:lnTo>
                <a:lnTo>
                  <a:pt x="312" y="256"/>
                </a:lnTo>
                <a:lnTo>
                  <a:pt x="304" y="264"/>
                </a:lnTo>
                <a:lnTo>
                  <a:pt x="296" y="272"/>
                </a:lnTo>
                <a:lnTo>
                  <a:pt x="288" y="272"/>
                </a:lnTo>
                <a:lnTo>
                  <a:pt x="272" y="288"/>
                </a:lnTo>
                <a:lnTo>
                  <a:pt x="264" y="312"/>
                </a:lnTo>
                <a:lnTo>
                  <a:pt x="264" y="328"/>
                </a:lnTo>
                <a:lnTo>
                  <a:pt x="256" y="328"/>
                </a:lnTo>
                <a:lnTo>
                  <a:pt x="256" y="312"/>
                </a:lnTo>
                <a:lnTo>
                  <a:pt x="240" y="312"/>
                </a:lnTo>
                <a:lnTo>
                  <a:pt x="240" y="328"/>
                </a:lnTo>
                <a:lnTo>
                  <a:pt x="240" y="336"/>
                </a:lnTo>
                <a:lnTo>
                  <a:pt x="240" y="344"/>
                </a:lnTo>
                <a:lnTo>
                  <a:pt x="240" y="360"/>
                </a:lnTo>
                <a:lnTo>
                  <a:pt x="232" y="368"/>
                </a:lnTo>
                <a:lnTo>
                  <a:pt x="224" y="376"/>
                </a:lnTo>
                <a:lnTo>
                  <a:pt x="216" y="376"/>
                </a:lnTo>
                <a:lnTo>
                  <a:pt x="208" y="376"/>
                </a:lnTo>
                <a:lnTo>
                  <a:pt x="200" y="368"/>
                </a:lnTo>
                <a:lnTo>
                  <a:pt x="192" y="368"/>
                </a:lnTo>
                <a:lnTo>
                  <a:pt x="192" y="360"/>
                </a:lnTo>
                <a:lnTo>
                  <a:pt x="184" y="352"/>
                </a:lnTo>
                <a:lnTo>
                  <a:pt x="176" y="352"/>
                </a:lnTo>
                <a:lnTo>
                  <a:pt x="168" y="368"/>
                </a:lnTo>
                <a:lnTo>
                  <a:pt x="160" y="368"/>
                </a:lnTo>
                <a:lnTo>
                  <a:pt x="144" y="368"/>
                </a:lnTo>
                <a:lnTo>
                  <a:pt x="136" y="360"/>
                </a:lnTo>
                <a:lnTo>
                  <a:pt x="128" y="360"/>
                </a:lnTo>
                <a:lnTo>
                  <a:pt x="128" y="368"/>
                </a:lnTo>
                <a:lnTo>
                  <a:pt x="120" y="368"/>
                </a:lnTo>
                <a:lnTo>
                  <a:pt x="104" y="360"/>
                </a:lnTo>
                <a:lnTo>
                  <a:pt x="80" y="360"/>
                </a:lnTo>
                <a:lnTo>
                  <a:pt x="80" y="352"/>
                </a:lnTo>
                <a:lnTo>
                  <a:pt x="72" y="336"/>
                </a:lnTo>
                <a:lnTo>
                  <a:pt x="48" y="336"/>
                </a:lnTo>
                <a:lnTo>
                  <a:pt x="32" y="336"/>
                </a:lnTo>
                <a:lnTo>
                  <a:pt x="0" y="80"/>
                </a:lnTo>
                <a:lnTo>
                  <a:pt x="96" y="64"/>
                </a:lnTo>
                <a:close/>
              </a:path>
            </a:pathLst>
          </a:custGeom>
          <a:solidFill>
            <a:schemeClr val="tx2">
              <a:lumMod val="75000"/>
            </a:schemeClr>
          </a:solidFill>
          <a:ln w="6350">
            <a:solidFill>
              <a:srgbClr val="000000"/>
            </a:solidFill>
            <a:round/>
            <a:headEnd/>
            <a:tailEnd/>
          </a:ln>
        </p:spPr>
        <p:txBody>
          <a:bodyPr/>
          <a:lstStyle/>
          <a:p>
            <a:endParaRPr lang="en-US">
              <a:solidFill>
                <a:schemeClr val="bg1"/>
              </a:solidFill>
            </a:endParaRPr>
          </a:p>
        </p:txBody>
      </p:sp>
      <p:sp>
        <p:nvSpPr>
          <p:cNvPr id="60" name="Freeform 57"/>
          <p:cNvSpPr>
            <a:spLocks/>
          </p:cNvSpPr>
          <p:nvPr/>
        </p:nvSpPr>
        <p:spPr bwMode="auto">
          <a:xfrm>
            <a:off x="6502541" y="2071406"/>
            <a:ext cx="807079" cy="713899"/>
          </a:xfrm>
          <a:custGeom>
            <a:avLst/>
            <a:gdLst>
              <a:gd name="T0" fmla="*/ 2147483647 w 488"/>
              <a:gd name="T1" fmla="*/ 2147483647 h 432"/>
              <a:gd name="T2" fmla="*/ 2147483647 w 488"/>
              <a:gd name="T3" fmla="*/ 2147483647 h 432"/>
              <a:gd name="T4" fmla="*/ 2147483647 w 488"/>
              <a:gd name="T5" fmla="*/ 2147483647 h 432"/>
              <a:gd name="T6" fmla="*/ 2147483647 w 488"/>
              <a:gd name="T7" fmla="*/ 2147483647 h 432"/>
              <a:gd name="T8" fmla="*/ 2147483647 w 488"/>
              <a:gd name="T9" fmla="*/ 2147483647 h 432"/>
              <a:gd name="T10" fmla="*/ 2147483647 w 488"/>
              <a:gd name="T11" fmla="*/ 2147483647 h 432"/>
              <a:gd name="T12" fmla="*/ 2147483647 w 488"/>
              <a:gd name="T13" fmla="*/ 2147483647 h 432"/>
              <a:gd name="T14" fmla="*/ 2147483647 w 488"/>
              <a:gd name="T15" fmla="*/ 2147483647 h 432"/>
              <a:gd name="T16" fmla="*/ 2147483647 w 488"/>
              <a:gd name="T17" fmla="*/ 2147483647 h 432"/>
              <a:gd name="T18" fmla="*/ 2147483647 w 488"/>
              <a:gd name="T19" fmla="*/ 2147483647 h 432"/>
              <a:gd name="T20" fmla="*/ 2147483647 w 488"/>
              <a:gd name="T21" fmla="*/ 2147483647 h 432"/>
              <a:gd name="T22" fmla="*/ 2147483647 w 488"/>
              <a:gd name="T23" fmla="*/ 2147483647 h 432"/>
              <a:gd name="T24" fmla="*/ 2147483647 w 488"/>
              <a:gd name="T25" fmla="*/ 2147483647 h 432"/>
              <a:gd name="T26" fmla="*/ 2147483647 w 488"/>
              <a:gd name="T27" fmla="*/ 2147483647 h 432"/>
              <a:gd name="T28" fmla="*/ 2147483647 w 488"/>
              <a:gd name="T29" fmla="*/ 2147483647 h 432"/>
              <a:gd name="T30" fmla="*/ 2147483647 w 488"/>
              <a:gd name="T31" fmla="*/ 2147483647 h 432"/>
              <a:gd name="T32" fmla="*/ 2147483647 w 488"/>
              <a:gd name="T33" fmla="*/ 2147483647 h 432"/>
              <a:gd name="T34" fmla="*/ 2147483647 w 488"/>
              <a:gd name="T35" fmla="*/ 2147483647 h 432"/>
              <a:gd name="T36" fmla="*/ 2147483647 w 488"/>
              <a:gd name="T37" fmla="*/ 2147483647 h 432"/>
              <a:gd name="T38" fmla="*/ 2147483647 w 488"/>
              <a:gd name="T39" fmla="*/ 2147483647 h 432"/>
              <a:gd name="T40" fmla="*/ 2147483647 w 488"/>
              <a:gd name="T41" fmla="*/ 2147483647 h 432"/>
              <a:gd name="T42" fmla="*/ 2147483647 w 488"/>
              <a:gd name="T43" fmla="*/ 0 h 432"/>
              <a:gd name="T44" fmla="*/ 2147483647 w 488"/>
              <a:gd name="T45" fmla="*/ 2147483647 h 432"/>
              <a:gd name="T46" fmla="*/ 2147483647 w 488"/>
              <a:gd name="T47" fmla="*/ 2147483647 h 432"/>
              <a:gd name="T48" fmla="*/ 2147483647 w 488"/>
              <a:gd name="T49" fmla="*/ 2147483647 h 432"/>
              <a:gd name="T50" fmla="*/ 2147483647 w 488"/>
              <a:gd name="T51" fmla="*/ 2147483647 h 432"/>
              <a:gd name="T52" fmla="*/ 2147483647 w 488"/>
              <a:gd name="T53" fmla="*/ 2147483647 h 432"/>
              <a:gd name="T54" fmla="*/ 2147483647 w 488"/>
              <a:gd name="T55" fmla="*/ 2147483647 h 432"/>
              <a:gd name="T56" fmla="*/ 2147483647 w 488"/>
              <a:gd name="T57" fmla="*/ 2147483647 h 432"/>
              <a:gd name="T58" fmla="*/ 2147483647 w 488"/>
              <a:gd name="T59" fmla="*/ 2147483647 h 432"/>
              <a:gd name="T60" fmla="*/ 2147483647 w 488"/>
              <a:gd name="T61" fmla="*/ 2147483647 h 432"/>
              <a:gd name="T62" fmla="*/ 2147483647 w 488"/>
              <a:gd name="T63" fmla="*/ 2147483647 h 432"/>
              <a:gd name="T64" fmla="*/ 2147483647 w 488"/>
              <a:gd name="T65" fmla="*/ 2147483647 h 432"/>
              <a:gd name="T66" fmla="*/ 2147483647 w 488"/>
              <a:gd name="T67" fmla="*/ 2147483647 h 432"/>
              <a:gd name="T68" fmla="*/ 2147483647 w 488"/>
              <a:gd name="T69" fmla="*/ 2147483647 h 432"/>
              <a:gd name="T70" fmla="*/ 2147483647 w 488"/>
              <a:gd name="T71" fmla="*/ 2147483647 h 432"/>
              <a:gd name="T72" fmla="*/ 2147483647 w 488"/>
              <a:gd name="T73" fmla="*/ 2147483647 h 432"/>
              <a:gd name="T74" fmla="*/ 2147483647 w 488"/>
              <a:gd name="T75" fmla="*/ 2147483647 h 432"/>
              <a:gd name="T76" fmla="*/ 2147483647 w 488"/>
              <a:gd name="T77" fmla="*/ 2147483647 h 432"/>
              <a:gd name="T78" fmla="*/ 2147483647 w 488"/>
              <a:gd name="T79" fmla="*/ 2147483647 h 432"/>
              <a:gd name="T80" fmla="*/ 2147483647 w 488"/>
              <a:gd name="T81" fmla="*/ 2147483647 h 432"/>
              <a:gd name="T82" fmla="*/ 2147483647 w 488"/>
              <a:gd name="T83" fmla="*/ 2147483647 h 432"/>
              <a:gd name="T84" fmla="*/ 2147483647 w 488"/>
              <a:gd name="T85" fmla="*/ 2147483647 h 432"/>
              <a:gd name="T86" fmla="*/ 2147483647 w 488"/>
              <a:gd name="T87" fmla="*/ 2147483647 h 432"/>
              <a:gd name="T88" fmla="*/ 2147483647 w 488"/>
              <a:gd name="T89" fmla="*/ 2147483647 h 432"/>
              <a:gd name="T90" fmla="*/ 2147483647 w 488"/>
              <a:gd name="T91" fmla="*/ 2147483647 h 432"/>
              <a:gd name="T92" fmla="*/ 2147483647 w 488"/>
              <a:gd name="T93" fmla="*/ 2147483647 h 432"/>
              <a:gd name="T94" fmla="*/ 2147483647 w 488"/>
              <a:gd name="T95" fmla="*/ 2147483647 h 432"/>
              <a:gd name="T96" fmla="*/ 2147483647 w 488"/>
              <a:gd name="T97" fmla="*/ 2147483647 h 432"/>
              <a:gd name="T98" fmla="*/ 0 w 488"/>
              <a:gd name="T99" fmla="*/ 2147483647 h 432"/>
              <a:gd name="T100" fmla="*/ 2147483647 w 488"/>
              <a:gd name="T101" fmla="*/ 2147483647 h 43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88"/>
              <a:gd name="T154" fmla="*/ 0 h 432"/>
              <a:gd name="T155" fmla="*/ 488 w 488"/>
              <a:gd name="T156" fmla="*/ 432 h 43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88" h="432">
                <a:moveTo>
                  <a:pt x="112" y="376"/>
                </a:moveTo>
                <a:lnTo>
                  <a:pt x="320" y="336"/>
                </a:lnTo>
                <a:lnTo>
                  <a:pt x="328" y="328"/>
                </a:lnTo>
                <a:lnTo>
                  <a:pt x="336" y="328"/>
                </a:lnTo>
                <a:lnTo>
                  <a:pt x="344" y="344"/>
                </a:lnTo>
                <a:lnTo>
                  <a:pt x="352" y="344"/>
                </a:lnTo>
                <a:lnTo>
                  <a:pt x="360" y="352"/>
                </a:lnTo>
                <a:lnTo>
                  <a:pt x="360" y="368"/>
                </a:lnTo>
                <a:lnTo>
                  <a:pt x="368" y="376"/>
                </a:lnTo>
                <a:lnTo>
                  <a:pt x="376" y="376"/>
                </a:lnTo>
                <a:lnTo>
                  <a:pt x="392" y="384"/>
                </a:lnTo>
                <a:lnTo>
                  <a:pt x="464" y="408"/>
                </a:lnTo>
                <a:lnTo>
                  <a:pt x="464" y="432"/>
                </a:lnTo>
                <a:lnTo>
                  <a:pt x="472" y="424"/>
                </a:lnTo>
                <a:lnTo>
                  <a:pt x="480" y="400"/>
                </a:lnTo>
                <a:lnTo>
                  <a:pt x="472" y="392"/>
                </a:lnTo>
                <a:lnTo>
                  <a:pt x="488" y="376"/>
                </a:lnTo>
                <a:lnTo>
                  <a:pt x="480" y="368"/>
                </a:lnTo>
                <a:lnTo>
                  <a:pt x="464" y="296"/>
                </a:lnTo>
                <a:lnTo>
                  <a:pt x="464" y="224"/>
                </a:lnTo>
                <a:lnTo>
                  <a:pt x="456" y="200"/>
                </a:lnTo>
                <a:lnTo>
                  <a:pt x="448" y="152"/>
                </a:lnTo>
                <a:lnTo>
                  <a:pt x="448" y="136"/>
                </a:lnTo>
                <a:lnTo>
                  <a:pt x="440" y="136"/>
                </a:lnTo>
                <a:lnTo>
                  <a:pt x="440" y="144"/>
                </a:lnTo>
                <a:lnTo>
                  <a:pt x="432" y="136"/>
                </a:lnTo>
                <a:lnTo>
                  <a:pt x="424" y="96"/>
                </a:lnTo>
                <a:lnTo>
                  <a:pt x="424" y="72"/>
                </a:lnTo>
                <a:lnTo>
                  <a:pt x="416" y="56"/>
                </a:lnTo>
                <a:lnTo>
                  <a:pt x="408" y="0"/>
                </a:lnTo>
                <a:lnTo>
                  <a:pt x="320" y="16"/>
                </a:lnTo>
                <a:lnTo>
                  <a:pt x="296" y="24"/>
                </a:lnTo>
                <a:lnTo>
                  <a:pt x="264" y="72"/>
                </a:lnTo>
                <a:lnTo>
                  <a:pt x="248" y="96"/>
                </a:lnTo>
                <a:lnTo>
                  <a:pt x="240" y="112"/>
                </a:lnTo>
                <a:lnTo>
                  <a:pt x="216" y="136"/>
                </a:lnTo>
                <a:lnTo>
                  <a:pt x="224" y="136"/>
                </a:lnTo>
                <a:lnTo>
                  <a:pt x="232" y="144"/>
                </a:lnTo>
                <a:lnTo>
                  <a:pt x="232" y="160"/>
                </a:lnTo>
                <a:lnTo>
                  <a:pt x="224" y="160"/>
                </a:lnTo>
                <a:lnTo>
                  <a:pt x="232" y="168"/>
                </a:lnTo>
                <a:lnTo>
                  <a:pt x="232" y="184"/>
                </a:lnTo>
                <a:lnTo>
                  <a:pt x="232" y="192"/>
                </a:lnTo>
                <a:lnTo>
                  <a:pt x="224" y="192"/>
                </a:lnTo>
                <a:lnTo>
                  <a:pt x="208" y="208"/>
                </a:lnTo>
                <a:lnTo>
                  <a:pt x="200" y="224"/>
                </a:lnTo>
                <a:lnTo>
                  <a:pt x="184" y="232"/>
                </a:lnTo>
                <a:lnTo>
                  <a:pt x="176" y="232"/>
                </a:lnTo>
                <a:lnTo>
                  <a:pt x="168" y="232"/>
                </a:lnTo>
                <a:lnTo>
                  <a:pt x="160" y="232"/>
                </a:lnTo>
                <a:lnTo>
                  <a:pt x="152" y="240"/>
                </a:lnTo>
                <a:lnTo>
                  <a:pt x="136" y="240"/>
                </a:lnTo>
                <a:lnTo>
                  <a:pt x="128" y="232"/>
                </a:lnTo>
                <a:lnTo>
                  <a:pt x="80" y="232"/>
                </a:lnTo>
                <a:lnTo>
                  <a:pt x="48" y="256"/>
                </a:lnTo>
                <a:lnTo>
                  <a:pt x="40" y="264"/>
                </a:lnTo>
                <a:lnTo>
                  <a:pt x="40" y="272"/>
                </a:lnTo>
                <a:lnTo>
                  <a:pt x="48" y="280"/>
                </a:lnTo>
                <a:lnTo>
                  <a:pt x="56" y="288"/>
                </a:lnTo>
                <a:lnTo>
                  <a:pt x="56" y="296"/>
                </a:lnTo>
                <a:lnTo>
                  <a:pt x="56" y="304"/>
                </a:lnTo>
                <a:lnTo>
                  <a:pt x="56" y="312"/>
                </a:lnTo>
                <a:lnTo>
                  <a:pt x="48" y="320"/>
                </a:lnTo>
                <a:lnTo>
                  <a:pt x="40" y="328"/>
                </a:lnTo>
                <a:lnTo>
                  <a:pt x="32" y="344"/>
                </a:lnTo>
                <a:lnTo>
                  <a:pt x="24" y="352"/>
                </a:lnTo>
                <a:lnTo>
                  <a:pt x="8" y="368"/>
                </a:lnTo>
                <a:lnTo>
                  <a:pt x="0" y="368"/>
                </a:lnTo>
                <a:lnTo>
                  <a:pt x="8" y="392"/>
                </a:lnTo>
                <a:lnTo>
                  <a:pt x="112" y="376"/>
                </a:lnTo>
                <a:close/>
              </a:path>
            </a:pathLst>
          </a:custGeom>
          <a:solidFill>
            <a:schemeClr val="tx2">
              <a:lumMod val="75000"/>
            </a:schemeClr>
          </a:solidFill>
          <a:ln w="6350">
            <a:solidFill>
              <a:srgbClr val="000000"/>
            </a:solidFill>
            <a:round/>
            <a:headEnd/>
            <a:tailEnd/>
          </a:ln>
        </p:spPr>
        <p:txBody>
          <a:bodyPr/>
          <a:lstStyle/>
          <a:p>
            <a:endParaRPr lang="en-US">
              <a:solidFill>
                <a:schemeClr val="bg1"/>
              </a:solidFill>
            </a:endParaRPr>
          </a:p>
        </p:txBody>
      </p:sp>
      <p:sp>
        <p:nvSpPr>
          <p:cNvPr id="61" name="Freeform 58"/>
          <p:cNvSpPr>
            <a:spLocks/>
          </p:cNvSpPr>
          <p:nvPr/>
        </p:nvSpPr>
        <p:spPr bwMode="auto">
          <a:xfrm>
            <a:off x="5563577" y="2851248"/>
            <a:ext cx="397088" cy="713899"/>
          </a:xfrm>
          <a:custGeom>
            <a:avLst/>
            <a:gdLst>
              <a:gd name="T0" fmla="*/ 0 w 240"/>
              <a:gd name="T1" fmla="*/ 2147483647 h 432"/>
              <a:gd name="T2" fmla="*/ 0 w 240"/>
              <a:gd name="T3" fmla="*/ 2147483647 h 432"/>
              <a:gd name="T4" fmla="*/ 2147483647 w 240"/>
              <a:gd name="T5" fmla="*/ 2147483647 h 432"/>
              <a:gd name="T6" fmla="*/ 2147483647 w 240"/>
              <a:gd name="T7" fmla="*/ 2147483647 h 432"/>
              <a:gd name="T8" fmla="*/ 2147483647 w 240"/>
              <a:gd name="T9" fmla="*/ 2147483647 h 432"/>
              <a:gd name="T10" fmla="*/ 2147483647 w 240"/>
              <a:gd name="T11" fmla="*/ 2147483647 h 432"/>
              <a:gd name="T12" fmla="*/ 2147483647 w 240"/>
              <a:gd name="T13" fmla="*/ 2147483647 h 432"/>
              <a:gd name="T14" fmla="*/ 2147483647 w 240"/>
              <a:gd name="T15" fmla="*/ 2147483647 h 432"/>
              <a:gd name="T16" fmla="*/ 2147483647 w 240"/>
              <a:gd name="T17" fmla="*/ 2147483647 h 432"/>
              <a:gd name="T18" fmla="*/ 2147483647 w 240"/>
              <a:gd name="T19" fmla="*/ 2147483647 h 432"/>
              <a:gd name="T20" fmla="*/ 2147483647 w 240"/>
              <a:gd name="T21" fmla="*/ 2147483647 h 432"/>
              <a:gd name="T22" fmla="*/ 2147483647 w 240"/>
              <a:gd name="T23" fmla="*/ 2147483647 h 432"/>
              <a:gd name="T24" fmla="*/ 2147483647 w 240"/>
              <a:gd name="T25" fmla="*/ 2147483647 h 432"/>
              <a:gd name="T26" fmla="*/ 2147483647 w 240"/>
              <a:gd name="T27" fmla="*/ 0 h 432"/>
              <a:gd name="T28" fmla="*/ 2147483647 w 240"/>
              <a:gd name="T29" fmla="*/ 2147483647 h 432"/>
              <a:gd name="T30" fmla="*/ 2147483647 w 240"/>
              <a:gd name="T31" fmla="*/ 2147483647 h 432"/>
              <a:gd name="T32" fmla="*/ 2147483647 w 240"/>
              <a:gd name="T33" fmla="*/ 2147483647 h 432"/>
              <a:gd name="T34" fmla="*/ 2147483647 w 240"/>
              <a:gd name="T35" fmla="*/ 2147483647 h 432"/>
              <a:gd name="T36" fmla="*/ 2147483647 w 240"/>
              <a:gd name="T37" fmla="*/ 2147483647 h 432"/>
              <a:gd name="T38" fmla="*/ 2147483647 w 240"/>
              <a:gd name="T39" fmla="*/ 2147483647 h 432"/>
              <a:gd name="T40" fmla="*/ 2147483647 w 240"/>
              <a:gd name="T41" fmla="*/ 2147483647 h 432"/>
              <a:gd name="T42" fmla="*/ 2147483647 w 240"/>
              <a:gd name="T43" fmla="*/ 2147483647 h 432"/>
              <a:gd name="T44" fmla="*/ 2147483647 w 240"/>
              <a:gd name="T45" fmla="*/ 2147483647 h 432"/>
              <a:gd name="T46" fmla="*/ 2147483647 w 240"/>
              <a:gd name="T47" fmla="*/ 2147483647 h 432"/>
              <a:gd name="T48" fmla="*/ 2147483647 w 240"/>
              <a:gd name="T49" fmla="*/ 2147483647 h 432"/>
              <a:gd name="T50" fmla="*/ 2147483647 w 240"/>
              <a:gd name="T51" fmla="*/ 2147483647 h 432"/>
              <a:gd name="T52" fmla="*/ 2147483647 w 240"/>
              <a:gd name="T53" fmla="*/ 2147483647 h 432"/>
              <a:gd name="T54" fmla="*/ 2147483647 w 240"/>
              <a:gd name="T55" fmla="*/ 2147483647 h 432"/>
              <a:gd name="T56" fmla="*/ 2147483647 w 240"/>
              <a:gd name="T57" fmla="*/ 2147483647 h 432"/>
              <a:gd name="T58" fmla="*/ 2147483647 w 240"/>
              <a:gd name="T59" fmla="*/ 2147483647 h 432"/>
              <a:gd name="T60" fmla="*/ 2147483647 w 240"/>
              <a:gd name="T61" fmla="*/ 2147483647 h 432"/>
              <a:gd name="T62" fmla="*/ 2147483647 w 240"/>
              <a:gd name="T63" fmla="*/ 2147483647 h 432"/>
              <a:gd name="T64" fmla="*/ 2147483647 w 240"/>
              <a:gd name="T65" fmla="*/ 2147483647 h 432"/>
              <a:gd name="T66" fmla="*/ 2147483647 w 240"/>
              <a:gd name="T67" fmla="*/ 2147483647 h 432"/>
              <a:gd name="T68" fmla="*/ 2147483647 w 240"/>
              <a:gd name="T69" fmla="*/ 2147483647 h 432"/>
              <a:gd name="T70" fmla="*/ 2147483647 w 240"/>
              <a:gd name="T71" fmla="*/ 2147483647 h 432"/>
              <a:gd name="T72" fmla="*/ 2147483647 w 240"/>
              <a:gd name="T73" fmla="*/ 2147483647 h 432"/>
              <a:gd name="T74" fmla="*/ 2147483647 w 240"/>
              <a:gd name="T75" fmla="*/ 2147483647 h 432"/>
              <a:gd name="T76" fmla="*/ 2147483647 w 240"/>
              <a:gd name="T77" fmla="*/ 2147483647 h 432"/>
              <a:gd name="T78" fmla="*/ 2147483647 w 240"/>
              <a:gd name="T79" fmla="*/ 2147483647 h 432"/>
              <a:gd name="T80" fmla="*/ 2147483647 w 240"/>
              <a:gd name="T81" fmla="*/ 2147483647 h 43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40"/>
              <a:gd name="T124" fmla="*/ 0 h 432"/>
              <a:gd name="T125" fmla="*/ 240 w 240"/>
              <a:gd name="T126" fmla="*/ 432 h 43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40" h="432">
                <a:moveTo>
                  <a:pt x="0" y="424"/>
                </a:moveTo>
                <a:lnTo>
                  <a:pt x="0" y="424"/>
                </a:lnTo>
                <a:lnTo>
                  <a:pt x="0" y="416"/>
                </a:lnTo>
                <a:lnTo>
                  <a:pt x="0" y="408"/>
                </a:lnTo>
                <a:lnTo>
                  <a:pt x="8" y="408"/>
                </a:lnTo>
                <a:lnTo>
                  <a:pt x="8" y="400"/>
                </a:lnTo>
                <a:lnTo>
                  <a:pt x="8" y="384"/>
                </a:lnTo>
                <a:lnTo>
                  <a:pt x="16" y="376"/>
                </a:lnTo>
                <a:lnTo>
                  <a:pt x="24" y="352"/>
                </a:lnTo>
                <a:lnTo>
                  <a:pt x="32" y="344"/>
                </a:lnTo>
                <a:lnTo>
                  <a:pt x="32" y="336"/>
                </a:lnTo>
                <a:lnTo>
                  <a:pt x="32" y="328"/>
                </a:lnTo>
                <a:lnTo>
                  <a:pt x="32" y="312"/>
                </a:lnTo>
                <a:lnTo>
                  <a:pt x="32" y="296"/>
                </a:lnTo>
                <a:lnTo>
                  <a:pt x="24" y="296"/>
                </a:lnTo>
                <a:lnTo>
                  <a:pt x="24" y="288"/>
                </a:lnTo>
                <a:lnTo>
                  <a:pt x="24" y="272"/>
                </a:lnTo>
                <a:lnTo>
                  <a:pt x="24" y="264"/>
                </a:lnTo>
                <a:lnTo>
                  <a:pt x="8" y="24"/>
                </a:lnTo>
                <a:lnTo>
                  <a:pt x="8" y="32"/>
                </a:lnTo>
                <a:lnTo>
                  <a:pt x="8" y="40"/>
                </a:lnTo>
                <a:lnTo>
                  <a:pt x="24" y="32"/>
                </a:lnTo>
                <a:lnTo>
                  <a:pt x="40" y="32"/>
                </a:lnTo>
                <a:lnTo>
                  <a:pt x="56" y="16"/>
                </a:lnTo>
                <a:lnTo>
                  <a:pt x="208" y="0"/>
                </a:lnTo>
                <a:lnTo>
                  <a:pt x="208" y="16"/>
                </a:lnTo>
                <a:lnTo>
                  <a:pt x="240" y="272"/>
                </a:lnTo>
                <a:lnTo>
                  <a:pt x="232" y="280"/>
                </a:lnTo>
                <a:lnTo>
                  <a:pt x="232" y="288"/>
                </a:lnTo>
                <a:lnTo>
                  <a:pt x="240" y="296"/>
                </a:lnTo>
                <a:lnTo>
                  <a:pt x="240" y="304"/>
                </a:lnTo>
                <a:lnTo>
                  <a:pt x="224" y="304"/>
                </a:lnTo>
                <a:lnTo>
                  <a:pt x="216" y="312"/>
                </a:lnTo>
                <a:lnTo>
                  <a:pt x="208" y="312"/>
                </a:lnTo>
                <a:lnTo>
                  <a:pt x="192" y="312"/>
                </a:lnTo>
                <a:lnTo>
                  <a:pt x="192" y="328"/>
                </a:lnTo>
                <a:lnTo>
                  <a:pt x="200" y="328"/>
                </a:lnTo>
                <a:lnTo>
                  <a:pt x="200" y="336"/>
                </a:lnTo>
                <a:lnTo>
                  <a:pt x="192" y="344"/>
                </a:lnTo>
                <a:lnTo>
                  <a:pt x="184" y="360"/>
                </a:lnTo>
                <a:lnTo>
                  <a:pt x="176" y="360"/>
                </a:lnTo>
                <a:lnTo>
                  <a:pt x="168" y="360"/>
                </a:lnTo>
                <a:lnTo>
                  <a:pt x="168" y="384"/>
                </a:lnTo>
                <a:lnTo>
                  <a:pt x="160" y="392"/>
                </a:lnTo>
                <a:lnTo>
                  <a:pt x="144" y="392"/>
                </a:lnTo>
                <a:lnTo>
                  <a:pt x="136" y="384"/>
                </a:lnTo>
                <a:lnTo>
                  <a:pt x="136" y="376"/>
                </a:lnTo>
                <a:lnTo>
                  <a:pt x="128" y="376"/>
                </a:lnTo>
                <a:lnTo>
                  <a:pt x="120" y="400"/>
                </a:lnTo>
                <a:lnTo>
                  <a:pt x="120" y="416"/>
                </a:lnTo>
                <a:lnTo>
                  <a:pt x="112" y="416"/>
                </a:lnTo>
                <a:lnTo>
                  <a:pt x="104" y="408"/>
                </a:lnTo>
                <a:lnTo>
                  <a:pt x="104" y="400"/>
                </a:lnTo>
                <a:lnTo>
                  <a:pt x="96" y="400"/>
                </a:lnTo>
                <a:lnTo>
                  <a:pt x="80" y="416"/>
                </a:lnTo>
                <a:lnTo>
                  <a:pt x="80" y="424"/>
                </a:lnTo>
                <a:lnTo>
                  <a:pt x="72" y="424"/>
                </a:lnTo>
                <a:lnTo>
                  <a:pt x="56" y="408"/>
                </a:lnTo>
                <a:lnTo>
                  <a:pt x="48" y="408"/>
                </a:lnTo>
                <a:lnTo>
                  <a:pt x="40" y="416"/>
                </a:lnTo>
                <a:lnTo>
                  <a:pt x="40" y="408"/>
                </a:lnTo>
                <a:lnTo>
                  <a:pt x="40" y="416"/>
                </a:lnTo>
                <a:lnTo>
                  <a:pt x="40" y="424"/>
                </a:lnTo>
                <a:lnTo>
                  <a:pt x="32" y="424"/>
                </a:lnTo>
                <a:lnTo>
                  <a:pt x="24" y="416"/>
                </a:lnTo>
                <a:lnTo>
                  <a:pt x="16" y="416"/>
                </a:lnTo>
                <a:lnTo>
                  <a:pt x="8" y="416"/>
                </a:lnTo>
                <a:lnTo>
                  <a:pt x="8" y="424"/>
                </a:lnTo>
                <a:lnTo>
                  <a:pt x="8" y="432"/>
                </a:lnTo>
                <a:lnTo>
                  <a:pt x="0" y="424"/>
                </a:lnTo>
                <a:close/>
              </a:path>
            </a:pathLst>
          </a:custGeom>
          <a:solidFill>
            <a:schemeClr val="tx2">
              <a:lumMod val="75000"/>
            </a:schemeClr>
          </a:solidFill>
          <a:ln w="6350">
            <a:solidFill>
              <a:srgbClr val="000000"/>
            </a:solidFill>
            <a:round/>
            <a:headEnd/>
            <a:tailEnd/>
          </a:ln>
        </p:spPr>
        <p:txBody>
          <a:bodyPr/>
          <a:lstStyle/>
          <a:p>
            <a:endParaRPr lang="en-US">
              <a:solidFill>
                <a:schemeClr val="bg1"/>
              </a:solidFill>
            </a:endParaRPr>
          </a:p>
        </p:txBody>
      </p:sp>
      <p:sp>
        <p:nvSpPr>
          <p:cNvPr id="62" name="Freeform 59"/>
          <p:cNvSpPr>
            <a:spLocks/>
          </p:cNvSpPr>
          <p:nvPr/>
        </p:nvSpPr>
        <p:spPr bwMode="auto">
          <a:xfrm>
            <a:off x="6423696" y="2613283"/>
            <a:ext cx="766939" cy="503169"/>
          </a:xfrm>
          <a:custGeom>
            <a:avLst/>
            <a:gdLst>
              <a:gd name="T0" fmla="*/ 2147483647 w 464"/>
              <a:gd name="T1" fmla="*/ 2147483647 h 304"/>
              <a:gd name="T2" fmla="*/ 2147483647 w 464"/>
              <a:gd name="T3" fmla="*/ 2147483647 h 304"/>
              <a:gd name="T4" fmla="*/ 2147483647 w 464"/>
              <a:gd name="T5" fmla="*/ 2147483647 h 304"/>
              <a:gd name="T6" fmla="*/ 2147483647 w 464"/>
              <a:gd name="T7" fmla="*/ 2147483647 h 304"/>
              <a:gd name="T8" fmla="*/ 2147483647 w 464"/>
              <a:gd name="T9" fmla="*/ 2147483647 h 304"/>
              <a:gd name="T10" fmla="*/ 2147483647 w 464"/>
              <a:gd name="T11" fmla="*/ 2147483647 h 304"/>
              <a:gd name="T12" fmla="*/ 2147483647 w 464"/>
              <a:gd name="T13" fmla="*/ 2147483647 h 304"/>
              <a:gd name="T14" fmla="*/ 2147483647 w 464"/>
              <a:gd name="T15" fmla="*/ 2147483647 h 304"/>
              <a:gd name="T16" fmla="*/ 2147483647 w 464"/>
              <a:gd name="T17" fmla="*/ 2147483647 h 304"/>
              <a:gd name="T18" fmla="*/ 2147483647 w 464"/>
              <a:gd name="T19" fmla="*/ 2147483647 h 304"/>
              <a:gd name="T20" fmla="*/ 2147483647 w 464"/>
              <a:gd name="T21" fmla="*/ 2147483647 h 304"/>
              <a:gd name="T22" fmla="*/ 2147483647 w 464"/>
              <a:gd name="T23" fmla="*/ 2147483647 h 304"/>
              <a:gd name="T24" fmla="*/ 2147483647 w 464"/>
              <a:gd name="T25" fmla="*/ 2147483647 h 304"/>
              <a:gd name="T26" fmla="*/ 2147483647 w 464"/>
              <a:gd name="T27" fmla="*/ 2147483647 h 304"/>
              <a:gd name="T28" fmla="*/ 2147483647 w 464"/>
              <a:gd name="T29" fmla="*/ 2147483647 h 304"/>
              <a:gd name="T30" fmla="*/ 2147483647 w 464"/>
              <a:gd name="T31" fmla="*/ 2147483647 h 304"/>
              <a:gd name="T32" fmla="*/ 2147483647 w 464"/>
              <a:gd name="T33" fmla="*/ 2147483647 h 304"/>
              <a:gd name="T34" fmla="*/ 2147483647 w 464"/>
              <a:gd name="T35" fmla="*/ 2147483647 h 304"/>
              <a:gd name="T36" fmla="*/ 2147483647 w 464"/>
              <a:gd name="T37" fmla="*/ 2147483647 h 304"/>
              <a:gd name="T38" fmla="*/ 2147483647 w 464"/>
              <a:gd name="T39" fmla="*/ 2147483647 h 304"/>
              <a:gd name="T40" fmla="*/ 2147483647 w 464"/>
              <a:gd name="T41" fmla="*/ 2147483647 h 304"/>
              <a:gd name="T42" fmla="*/ 2147483647 w 464"/>
              <a:gd name="T43" fmla="*/ 2147483647 h 304"/>
              <a:gd name="T44" fmla="*/ 2147483647 w 464"/>
              <a:gd name="T45" fmla="*/ 2147483647 h 304"/>
              <a:gd name="T46" fmla="*/ 2147483647 w 464"/>
              <a:gd name="T47" fmla="*/ 2147483647 h 304"/>
              <a:gd name="T48" fmla="*/ 2147483647 w 464"/>
              <a:gd name="T49" fmla="*/ 2147483647 h 304"/>
              <a:gd name="T50" fmla="*/ 2147483647 w 464"/>
              <a:gd name="T51" fmla="*/ 2147483647 h 304"/>
              <a:gd name="T52" fmla="*/ 2147483647 w 464"/>
              <a:gd name="T53" fmla="*/ 2147483647 h 304"/>
              <a:gd name="T54" fmla="*/ 2147483647 w 464"/>
              <a:gd name="T55" fmla="*/ 2147483647 h 304"/>
              <a:gd name="T56" fmla="*/ 2147483647 w 464"/>
              <a:gd name="T57" fmla="*/ 2147483647 h 304"/>
              <a:gd name="T58" fmla="*/ 2147483647 w 464"/>
              <a:gd name="T59" fmla="*/ 2147483647 h 304"/>
              <a:gd name="T60" fmla="*/ 2147483647 w 464"/>
              <a:gd name="T61" fmla="*/ 2147483647 h 304"/>
              <a:gd name="T62" fmla="*/ 2147483647 w 464"/>
              <a:gd name="T63" fmla="*/ 2147483647 h 304"/>
              <a:gd name="T64" fmla="*/ 2147483647 w 464"/>
              <a:gd name="T65" fmla="*/ 2147483647 h 304"/>
              <a:gd name="T66" fmla="*/ 2147483647 w 464"/>
              <a:gd name="T67" fmla="*/ 2147483647 h 304"/>
              <a:gd name="T68" fmla="*/ 2147483647 w 464"/>
              <a:gd name="T69" fmla="*/ 0 h 304"/>
              <a:gd name="T70" fmla="*/ 2147483647 w 464"/>
              <a:gd name="T71" fmla="*/ 0 h 304"/>
              <a:gd name="T72" fmla="*/ 2147483647 w 464"/>
              <a:gd name="T73" fmla="*/ 2147483647 h 304"/>
              <a:gd name="T74" fmla="*/ 2147483647 w 464"/>
              <a:gd name="T75" fmla="*/ 2147483647 h 304"/>
              <a:gd name="T76" fmla="*/ 2147483647 w 464"/>
              <a:gd name="T77" fmla="*/ 2147483647 h 304"/>
              <a:gd name="T78" fmla="*/ 2147483647 w 464"/>
              <a:gd name="T79" fmla="*/ 2147483647 h 304"/>
              <a:gd name="T80" fmla="*/ 2147483647 w 464"/>
              <a:gd name="T81" fmla="*/ 2147483647 h 304"/>
              <a:gd name="T82" fmla="*/ 2147483647 w 464"/>
              <a:gd name="T83" fmla="*/ 2147483647 h 304"/>
              <a:gd name="T84" fmla="*/ 2147483647 w 464"/>
              <a:gd name="T85" fmla="*/ 2147483647 h 304"/>
              <a:gd name="T86" fmla="*/ 2147483647 w 464"/>
              <a:gd name="T87" fmla="*/ 2147483647 h 304"/>
              <a:gd name="T88" fmla="*/ 2147483647 w 464"/>
              <a:gd name="T89" fmla="*/ 2147483647 h 304"/>
              <a:gd name="T90" fmla="*/ 0 w 464"/>
              <a:gd name="T91" fmla="*/ 2147483647 h 304"/>
              <a:gd name="T92" fmla="*/ 0 w 464"/>
              <a:gd name="T93" fmla="*/ 2147483647 h 304"/>
              <a:gd name="T94" fmla="*/ 2147483647 w 464"/>
              <a:gd name="T95" fmla="*/ 2147483647 h 304"/>
              <a:gd name="T96" fmla="*/ 2147483647 w 464"/>
              <a:gd name="T97" fmla="*/ 2147483647 h 304"/>
              <a:gd name="T98" fmla="*/ 2147483647 w 464"/>
              <a:gd name="T99" fmla="*/ 2147483647 h 304"/>
              <a:gd name="T100" fmla="*/ 2147483647 w 464"/>
              <a:gd name="T101" fmla="*/ 2147483647 h 30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64"/>
              <a:gd name="T154" fmla="*/ 0 h 304"/>
              <a:gd name="T155" fmla="*/ 464 w 464"/>
              <a:gd name="T156" fmla="*/ 304 h 30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64" h="304">
                <a:moveTo>
                  <a:pt x="120" y="288"/>
                </a:moveTo>
                <a:lnTo>
                  <a:pt x="400" y="240"/>
                </a:lnTo>
                <a:lnTo>
                  <a:pt x="400" y="216"/>
                </a:lnTo>
                <a:lnTo>
                  <a:pt x="416" y="216"/>
                </a:lnTo>
                <a:lnTo>
                  <a:pt x="424" y="224"/>
                </a:lnTo>
                <a:lnTo>
                  <a:pt x="440" y="208"/>
                </a:lnTo>
                <a:lnTo>
                  <a:pt x="440" y="200"/>
                </a:lnTo>
                <a:lnTo>
                  <a:pt x="456" y="184"/>
                </a:lnTo>
                <a:lnTo>
                  <a:pt x="464" y="176"/>
                </a:lnTo>
                <a:lnTo>
                  <a:pt x="464" y="168"/>
                </a:lnTo>
                <a:lnTo>
                  <a:pt x="432" y="144"/>
                </a:lnTo>
                <a:lnTo>
                  <a:pt x="416" y="136"/>
                </a:lnTo>
                <a:lnTo>
                  <a:pt x="416" y="120"/>
                </a:lnTo>
                <a:lnTo>
                  <a:pt x="424" y="120"/>
                </a:lnTo>
                <a:lnTo>
                  <a:pt x="424" y="112"/>
                </a:lnTo>
                <a:lnTo>
                  <a:pt x="416" y="96"/>
                </a:lnTo>
                <a:lnTo>
                  <a:pt x="432" y="80"/>
                </a:lnTo>
                <a:lnTo>
                  <a:pt x="432" y="64"/>
                </a:lnTo>
                <a:lnTo>
                  <a:pt x="440" y="56"/>
                </a:lnTo>
                <a:lnTo>
                  <a:pt x="424" y="48"/>
                </a:lnTo>
                <a:lnTo>
                  <a:pt x="416" y="48"/>
                </a:lnTo>
                <a:lnTo>
                  <a:pt x="408" y="40"/>
                </a:lnTo>
                <a:lnTo>
                  <a:pt x="408" y="24"/>
                </a:lnTo>
                <a:lnTo>
                  <a:pt x="400" y="16"/>
                </a:lnTo>
                <a:lnTo>
                  <a:pt x="392" y="16"/>
                </a:lnTo>
                <a:lnTo>
                  <a:pt x="384" y="0"/>
                </a:lnTo>
                <a:lnTo>
                  <a:pt x="376" y="0"/>
                </a:lnTo>
                <a:lnTo>
                  <a:pt x="328" y="8"/>
                </a:lnTo>
                <a:lnTo>
                  <a:pt x="216" y="32"/>
                </a:lnTo>
                <a:lnTo>
                  <a:pt x="96" y="56"/>
                </a:lnTo>
                <a:lnTo>
                  <a:pt x="56" y="64"/>
                </a:lnTo>
                <a:lnTo>
                  <a:pt x="48" y="40"/>
                </a:lnTo>
                <a:lnTo>
                  <a:pt x="40" y="48"/>
                </a:lnTo>
                <a:lnTo>
                  <a:pt x="16" y="72"/>
                </a:lnTo>
                <a:lnTo>
                  <a:pt x="0" y="80"/>
                </a:lnTo>
                <a:lnTo>
                  <a:pt x="24" y="216"/>
                </a:lnTo>
                <a:lnTo>
                  <a:pt x="40" y="304"/>
                </a:lnTo>
                <a:lnTo>
                  <a:pt x="120" y="288"/>
                </a:lnTo>
                <a:close/>
              </a:path>
            </a:pathLst>
          </a:custGeom>
          <a:solidFill>
            <a:schemeClr val="tx2">
              <a:lumMod val="75000"/>
            </a:schemeClr>
          </a:solidFill>
          <a:ln w="6350">
            <a:solidFill>
              <a:srgbClr val="000000"/>
            </a:solidFill>
            <a:round/>
            <a:headEnd/>
            <a:tailEnd/>
          </a:ln>
        </p:spPr>
        <p:txBody>
          <a:bodyPr/>
          <a:lstStyle/>
          <a:p>
            <a:endParaRPr lang="en-US">
              <a:solidFill>
                <a:schemeClr val="bg1"/>
              </a:solidFill>
            </a:endParaRPr>
          </a:p>
        </p:txBody>
      </p:sp>
      <p:sp>
        <p:nvSpPr>
          <p:cNvPr id="63" name="Freeform 60"/>
          <p:cNvSpPr>
            <a:spLocks/>
          </p:cNvSpPr>
          <p:nvPr/>
        </p:nvSpPr>
        <p:spPr bwMode="auto">
          <a:xfrm>
            <a:off x="7177735" y="2018366"/>
            <a:ext cx="210728" cy="422893"/>
          </a:xfrm>
          <a:custGeom>
            <a:avLst/>
            <a:gdLst>
              <a:gd name="T0" fmla="*/ 2147483647 w 128"/>
              <a:gd name="T1" fmla="*/ 2147483647 h 256"/>
              <a:gd name="T2" fmla="*/ 2147483647 w 128"/>
              <a:gd name="T3" fmla="*/ 2147483647 h 256"/>
              <a:gd name="T4" fmla="*/ 2147483647 w 128"/>
              <a:gd name="T5" fmla="*/ 2147483647 h 256"/>
              <a:gd name="T6" fmla="*/ 2147483647 w 128"/>
              <a:gd name="T7" fmla="*/ 2147483647 h 256"/>
              <a:gd name="T8" fmla="*/ 2147483647 w 128"/>
              <a:gd name="T9" fmla="*/ 2147483647 h 256"/>
              <a:gd name="T10" fmla="*/ 2147483647 w 128"/>
              <a:gd name="T11" fmla="*/ 2147483647 h 256"/>
              <a:gd name="T12" fmla="*/ 2147483647 w 128"/>
              <a:gd name="T13" fmla="*/ 2147483647 h 256"/>
              <a:gd name="T14" fmla="*/ 2147483647 w 128"/>
              <a:gd name="T15" fmla="*/ 2147483647 h 256"/>
              <a:gd name="T16" fmla="*/ 2147483647 w 128"/>
              <a:gd name="T17" fmla="*/ 2147483647 h 256"/>
              <a:gd name="T18" fmla="*/ 2147483647 w 128"/>
              <a:gd name="T19" fmla="*/ 2147483647 h 256"/>
              <a:gd name="T20" fmla="*/ 2147483647 w 128"/>
              <a:gd name="T21" fmla="*/ 2147483647 h 256"/>
              <a:gd name="T22" fmla="*/ 2147483647 w 128"/>
              <a:gd name="T23" fmla="*/ 2147483647 h 256"/>
              <a:gd name="T24" fmla="*/ 0 w 128"/>
              <a:gd name="T25" fmla="*/ 2147483647 h 256"/>
              <a:gd name="T26" fmla="*/ 0 w 128"/>
              <a:gd name="T27" fmla="*/ 2147483647 h 256"/>
              <a:gd name="T28" fmla="*/ 2147483647 w 128"/>
              <a:gd name="T29" fmla="*/ 0 h 256"/>
              <a:gd name="T30" fmla="*/ 2147483647 w 128"/>
              <a:gd name="T31" fmla="*/ 0 h 256"/>
              <a:gd name="T32" fmla="*/ 2147483647 w 128"/>
              <a:gd name="T33" fmla="*/ 2147483647 h 256"/>
              <a:gd name="T34" fmla="*/ 2147483647 w 128"/>
              <a:gd name="T35" fmla="*/ 2147483647 h 256"/>
              <a:gd name="T36" fmla="*/ 2147483647 w 128"/>
              <a:gd name="T37" fmla="*/ 2147483647 h 256"/>
              <a:gd name="T38" fmla="*/ 2147483647 w 128"/>
              <a:gd name="T39" fmla="*/ 2147483647 h 256"/>
              <a:gd name="T40" fmla="*/ 2147483647 w 128"/>
              <a:gd name="T41" fmla="*/ 2147483647 h 256"/>
              <a:gd name="T42" fmla="*/ 2147483647 w 128"/>
              <a:gd name="T43" fmla="*/ 2147483647 h 256"/>
              <a:gd name="T44" fmla="*/ 2147483647 w 128"/>
              <a:gd name="T45" fmla="*/ 2147483647 h 256"/>
              <a:gd name="T46" fmla="*/ 2147483647 w 128"/>
              <a:gd name="T47" fmla="*/ 2147483647 h 256"/>
              <a:gd name="T48" fmla="*/ 2147483647 w 128"/>
              <a:gd name="T49" fmla="*/ 2147483647 h 256"/>
              <a:gd name="T50" fmla="*/ 2147483647 w 128"/>
              <a:gd name="T51" fmla="*/ 2147483647 h 256"/>
              <a:gd name="T52" fmla="*/ 2147483647 w 128"/>
              <a:gd name="T53" fmla="*/ 2147483647 h 256"/>
              <a:gd name="T54" fmla="*/ 2147483647 w 128"/>
              <a:gd name="T55" fmla="*/ 2147483647 h 256"/>
              <a:gd name="T56" fmla="*/ 2147483647 w 128"/>
              <a:gd name="T57" fmla="*/ 2147483647 h 256"/>
              <a:gd name="T58" fmla="*/ 2147483647 w 128"/>
              <a:gd name="T59" fmla="*/ 2147483647 h 256"/>
              <a:gd name="T60" fmla="*/ 2147483647 w 128"/>
              <a:gd name="T61" fmla="*/ 2147483647 h 256"/>
              <a:gd name="T62" fmla="*/ 2147483647 w 128"/>
              <a:gd name="T63" fmla="*/ 2147483647 h 256"/>
              <a:gd name="T64" fmla="*/ 2147483647 w 128"/>
              <a:gd name="T65" fmla="*/ 2147483647 h 256"/>
              <a:gd name="T66" fmla="*/ 2147483647 w 128"/>
              <a:gd name="T67" fmla="*/ 2147483647 h 256"/>
              <a:gd name="T68" fmla="*/ 2147483647 w 128"/>
              <a:gd name="T69" fmla="*/ 2147483647 h 256"/>
              <a:gd name="T70" fmla="*/ 2147483647 w 128"/>
              <a:gd name="T71" fmla="*/ 2147483647 h 256"/>
              <a:gd name="T72" fmla="*/ 2147483647 w 128"/>
              <a:gd name="T73" fmla="*/ 2147483647 h 256"/>
              <a:gd name="T74" fmla="*/ 2147483647 w 128"/>
              <a:gd name="T75" fmla="*/ 2147483647 h 256"/>
              <a:gd name="T76" fmla="*/ 2147483647 w 128"/>
              <a:gd name="T77" fmla="*/ 2147483647 h 256"/>
              <a:gd name="T78" fmla="*/ 2147483647 w 128"/>
              <a:gd name="T79" fmla="*/ 2147483647 h 256"/>
              <a:gd name="T80" fmla="*/ 2147483647 w 128"/>
              <a:gd name="T81" fmla="*/ 2147483647 h 256"/>
              <a:gd name="T82" fmla="*/ 2147483647 w 128"/>
              <a:gd name="T83" fmla="*/ 2147483647 h 256"/>
              <a:gd name="T84" fmla="*/ 2147483647 w 128"/>
              <a:gd name="T85" fmla="*/ 2147483647 h 256"/>
              <a:gd name="T86" fmla="*/ 2147483647 w 128"/>
              <a:gd name="T87" fmla="*/ 2147483647 h 256"/>
              <a:gd name="T88" fmla="*/ 2147483647 w 128"/>
              <a:gd name="T89" fmla="*/ 2147483647 h 256"/>
              <a:gd name="T90" fmla="*/ 2147483647 w 128"/>
              <a:gd name="T91" fmla="*/ 2147483647 h 256"/>
              <a:gd name="T92" fmla="*/ 2147483647 w 128"/>
              <a:gd name="T93" fmla="*/ 2147483647 h 256"/>
              <a:gd name="T94" fmla="*/ 2147483647 w 128"/>
              <a:gd name="T95" fmla="*/ 2147483647 h 256"/>
              <a:gd name="T96" fmla="*/ 2147483647 w 128"/>
              <a:gd name="T97" fmla="*/ 2147483647 h 2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8"/>
              <a:gd name="T148" fmla="*/ 0 h 256"/>
              <a:gd name="T149" fmla="*/ 128 w 128"/>
              <a:gd name="T150" fmla="*/ 256 h 25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8" h="256">
                <a:moveTo>
                  <a:pt x="48" y="232"/>
                </a:moveTo>
                <a:lnTo>
                  <a:pt x="40" y="184"/>
                </a:lnTo>
                <a:lnTo>
                  <a:pt x="40" y="168"/>
                </a:lnTo>
                <a:lnTo>
                  <a:pt x="32" y="168"/>
                </a:lnTo>
                <a:lnTo>
                  <a:pt x="32" y="176"/>
                </a:lnTo>
                <a:lnTo>
                  <a:pt x="24" y="168"/>
                </a:lnTo>
                <a:lnTo>
                  <a:pt x="16" y="128"/>
                </a:lnTo>
                <a:lnTo>
                  <a:pt x="16" y="104"/>
                </a:lnTo>
                <a:lnTo>
                  <a:pt x="8" y="88"/>
                </a:lnTo>
                <a:lnTo>
                  <a:pt x="0" y="32"/>
                </a:lnTo>
                <a:lnTo>
                  <a:pt x="128" y="0"/>
                </a:lnTo>
                <a:lnTo>
                  <a:pt x="128" y="8"/>
                </a:lnTo>
                <a:lnTo>
                  <a:pt x="128" y="16"/>
                </a:lnTo>
                <a:lnTo>
                  <a:pt x="120" y="24"/>
                </a:lnTo>
                <a:lnTo>
                  <a:pt x="128" y="32"/>
                </a:lnTo>
                <a:lnTo>
                  <a:pt x="128" y="56"/>
                </a:lnTo>
                <a:lnTo>
                  <a:pt x="128" y="64"/>
                </a:lnTo>
                <a:lnTo>
                  <a:pt x="112" y="72"/>
                </a:lnTo>
                <a:lnTo>
                  <a:pt x="104" y="80"/>
                </a:lnTo>
                <a:lnTo>
                  <a:pt x="112" y="88"/>
                </a:lnTo>
                <a:lnTo>
                  <a:pt x="112" y="104"/>
                </a:lnTo>
                <a:lnTo>
                  <a:pt x="112" y="128"/>
                </a:lnTo>
                <a:lnTo>
                  <a:pt x="104" y="136"/>
                </a:lnTo>
                <a:lnTo>
                  <a:pt x="104" y="144"/>
                </a:lnTo>
                <a:lnTo>
                  <a:pt x="104" y="152"/>
                </a:lnTo>
                <a:lnTo>
                  <a:pt x="96" y="160"/>
                </a:lnTo>
                <a:lnTo>
                  <a:pt x="96" y="176"/>
                </a:lnTo>
                <a:lnTo>
                  <a:pt x="104" y="184"/>
                </a:lnTo>
                <a:lnTo>
                  <a:pt x="104" y="192"/>
                </a:lnTo>
                <a:lnTo>
                  <a:pt x="112" y="208"/>
                </a:lnTo>
                <a:lnTo>
                  <a:pt x="112" y="216"/>
                </a:lnTo>
                <a:lnTo>
                  <a:pt x="104" y="224"/>
                </a:lnTo>
                <a:lnTo>
                  <a:pt x="104" y="240"/>
                </a:lnTo>
                <a:lnTo>
                  <a:pt x="112" y="240"/>
                </a:lnTo>
                <a:lnTo>
                  <a:pt x="56" y="256"/>
                </a:lnTo>
                <a:lnTo>
                  <a:pt x="48" y="232"/>
                </a:lnTo>
                <a:close/>
              </a:path>
            </a:pathLst>
          </a:custGeom>
          <a:solidFill>
            <a:schemeClr val="tx2">
              <a:lumMod val="75000"/>
            </a:schemeClr>
          </a:solidFill>
          <a:ln w="6350">
            <a:solidFill>
              <a:srgbClr val="000000"/>
            </a:solidFill>
            <a:round/>
            <a:headEnd/>
            <a:tailEnd/>
          </a:ln>
        </p:spPr>
        <p:txBody>
          <a:bodyPr/>
          <a:lstStyle/>
          <a:p>
            <a:endParaRPr lang="en-US">
              <a:solidFill>
                <a:schemeClr val="bg1"/>
              </a:solidFill>
            </a:endParaRPr>
          </a:p>
        </p:txBody>
      </p:sp>
      <p:sp>
        <p:nvSpPr>
          <p:cNvPr id="64" name="Freeform 61"/>
          <p:cNvSpPr>
            <a:spLocks/>
          </p:cNvSpPr>
          <p:nvPr/>
        </p:nvSpPr>
        <p:spPr bwMode="auto">
          <a:xfrm>
            <a:off x="5391553" y="3301377"/>
            <a:ext cx="966201" cy="488834"/>
          </a:xfrm>
          <a:custGeom>
            <a:avLst/>
            <a:gdLst>
              <a:gd name="T0" fmla="*/ 2147483647 w 584"/>
              <a:gd name="T1" fmla="*/ 2147483647 h 296"/>
              <a:gd name="T2" fmla="*/ 2147483647 w 584"/>
              <a:gd name="T3" fmla="*/ 2147483647 h 296"/>
              <a:gd name="T4" fmla="*/ 2147483647 w 584"/>
              <a:gd name="T5" fmla="*/ 2147483647 h 296"/>
              <a:gd name="T6" fmla="*/ 2147483647 w 584"/>
              <a:gd name="T7" fmla="*/ 2147483647 h 296"/>
              <a:gd name="T8" fmla="*/ 2147483647 w 584"/>
              <a:gd name="T9" fmla="*/ 2147483647 h 296"/>
              <a:gd name="T10" fmla="*/ 2147483647 w 584"/>
              <a:gd name="T11" fmla="*/ 2147483647 h 296"/>
              <a:gd name="T12" fmla="*/ 2147483647 w 584"/>
              <a:gd name="T13" fmla="*/ 2147483647 h 296"/>
              <a:gd name="T14" fmla="*/ 2147483647 w 584"/>
              <a:gd name="T15" fmla="*/ 0 h 296"/>
              <a:gd name="T16" fmla="*/ 2147483647 w 584"/>
              <a:gd name="T17" fmla="*/ 0 h 296"/>
              <a:gd name="T18" fmla="*/ 2147483647 w 584"/>
              <a:gd name="T19" fmla="*/ 2147483647 h 296"/>
              <a:gd name="T20" fmla="*/ 2147483647 w 584"/>
              <a:gd name="T21" fmla="*/ 2147483647 h 296"/>
              <a:gd name="T22" fmla="*/ 2147483647 w 584"/>
              <a:gd name="T23" fmla="*/ 2147483647 h 296"/>
              <a:gd name="T24" fmla="*/ 2147483647 w 584"/>
              <a:gd name="T25" fmla="*/ 2147483647 h 296"/>
              <a:gd name="T26" fmla="*/ 2147483647 w 584"/>
              <a:gd name="T27" fmla="*/ 2147483647 h 296"/>
              <a:gd name="T28" fmla="*/ 2147483647 w 584"/>
              <a:gd name="T29" fmla="*/ 2147483647 h 296"/>
              <a:gd name="T30" fmla="*/ 2147483647 w 584"/>
              <a:gd name="T31" fmla="*/ 2147483647 h 296"/>
              <a:gd name="T32" fmla="*/ 2147483647 w 584"/>
              <a:gd name="T33" fmla="*/ 2147483647 h 296"/>
              <a:gd name="T34" fmla="*/ 2147483647 w 584"/>
              <a:gd name="T35" fmla="*/ 2147483647 h 296"/>
              <a:gd name="T36" fmla="*/ 2147483647 w 584"/>
              <a:gd name="T37" fmla="*/ 2147483647 h 296"/>
              <a:gd name="T38" fmla="*/ 2147483647 w 584"/>
              <a:gd name="T39" fmla="*/ 2147483647 h 296"/>
              <a:gd name="T40" fmla="*/ 2147483647 w 584"/>
              <a:gd name="T41" fmla="*/ 2147483647 h 296"/>
              <a:gd name="T42" fmla="*/ 2147483647 w 584"/>
              <a:gd name="T43" fmla="*/ 2147483647 h 296"/>
              <a:gd name="T44" fmla="*/ 2147483647 w 584"/>
              <a:gd name="T45" fmla="*/ 2147483647 h 296"/>
              <a:gd name="T46" fmla="*/ 2147483647 w 584"/>
              <a:gd name="T47" fmla="*/ 2147483647 h 296"/>
              <a:gd name="T48" fmla="*/ 2147483647 w 584"/>
              <a:gd name="T49" fmla="*/ 2147483647 h 296"/>
              <a:gd name="T50" fmla="*/ 2147483647 w 584"/>
              <a:gd name="T51" fmla="*/ 2147483647 h 296"/>
              <a:gd name="T52" fmla="*/ 2147483647 w 584"/>
              <a:gd name="T53" fmla="*/ 2147483647 h 296"/>
              <a:gd name="T54" fmla="*/ 2147483647 w 584"/>
              <a:gd name="T55" fmla="*/ 2147483647 h 296"/>
              <a:gd name="T56" fmla="*/ 2147483647 w 584"/>
              <a:gd name="T57" fmla="*/ 2147483647 h 296"/>
              <a:gd name="T58" fmla="*/ 2147483647 w 584"/>
              <a:gd name="T59" fmla="*/ 2147483647 h 296"/>
              <a:gd name="T60" fmla="*/ 2147483647 w 584"/>
              <a:gd name="T61" fmla="*/ 2147483647 h 296"/>
              <a:gd name="T62" fmla="*/ 2147483647 w 584"/>
              <a:gd name="T63" fmla="*/ 2147483647 h 296"/>
              <a:gd name="T64" fmla="*/ 2147483647 w 584"/>
              <a:gd name="T65" fmla="*/ 2147483647 h 296"/>
              <a:gd name="T66" fmla="*/ 2147483647 w 584"/>
              <a:gd name="T67" fmla="*/ 2147483647 h 296"/>
              <a:gd name="T68" fmla="*/ 2147483647 w 584"/>
              <a:gd name="T69" fmla="*/ 2147483647 h 296"/>
              <a:gd name="T70" fmla="*/ 2147483647 w 584"/>
              <a:gd name="T71" fmla="*/ 2147483647 h 296"/>
              <a:gd name="T72" fmla="*/ 2147483647 w 584"/>
              <a:gd name="T73" fmla="*/ 2147483647 h 296"/>
              <a:gd name="T74" fmla="*/ 2147483647 w 584"/>
              <a:gd name="T75" fmla="*/ 2147483647 h 296"/>
              <a:gd name="T76" fmla="*/ 2147483647 w 584"/>
              <a:gd name="T77" fmla="*/ 2147483647 h 296"/>
              <a:gd name="T78" fmla="*/ 2147483647 w 584"/>
              <a:gd name="T79" fmla="*/ 2147483647 h 296"/>
              <a:gd name="T80" fmla="*/ 2147483647 w 584"/>
              <a:gd name="T81" fmla="*/ 2147483647 h 296"/>
              <a:gd name="T82" fmla="*/ 2147483647 w 584"/>
              <a:gd name="T83" fmla="*/ 2147483647 h 296"/>
              <a:gd name="T84" fmla="*/ 2147483647 w 584"/>
              <a:gd name="T85" fmla="*/ 2147483647 h 296"/>
              <a:gd name="T86" fmla="*/ 2147483647 w 584"/>
              <a:gd name="T87" fmla="*/ 2147483647 h 296"/>
              <a:gd name="T88" fmla="*/ 2147483647 w 584"/>
              <a:gd name="T89" fmla="*/ 2147483647 h 296"/>
              <a:gd name="T90" fmla="*/ 2147483647 w 584"/>
              <a:gd name="T91" fmla="*/ 2147483647 h 296"/>
              <a:gd name="T92" fmla="*/ 2147483647 w 584"/>
              <a:gd name="T93" fmla="*/ 2147483647 h 296"/>
              <a:gd name="T94" fmla="*/ 2147483647 w 584"/>
              <a:gd name="T95" fmla="*/ 2147483647 h 296"/>
              <a:gd name="T96" fmla="*/ 2147483647 w 584"/>
              <a:gd name="T97" fmla="*/ 2147483647 h 29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84"/>
              <a:gd name="T148" fmla="*/ 0 h 296"/>
              <a:gd name="T149" fmla="*/ 584 w 584"/>
              <a:gd name="T150" fmla="*/ 296 h 29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84" h="296">
                <a:moveTo>
                  <a:pt x="520" y="40"/>
                </a:moveTo>
                <a:lnTo>
                  <a:pt x="512" y="32"/>
                </a:lnTo>
                <a:lnTo>
                  <a:pt x="504" y="32"/>
                </a:lnTo>
                <a:lnTo>
                  <a:pt x="504" y="24"/>
                </a:lnTo>
                <a:lnTo>
                  <a:pt x="496" y="16"/>
                </a:lnTo>
                <a:lnTo>
                  <a:pt x="488" y="16"/>
                </a:lnTo>
                <a:lnTo>
                  <a:pt x="480" y="32"/>
                </a:lnTo>
                <a:lnTo>
                  <a:pt x="472" y="32"/>
                </a:lnTo>
                <a:lnTo>
                  <a:pt x="456" y="32"/>
                </a:lnTo>
                <a:lnTo>
                  <a:pt x="448" y="24"/>
                </a:lnTo>
                <a:lnTo>
                  <a:pt x="440" y="24"/>
                </a:lnTo>
                <a:lnTo>
                  <a:pt x="440" y="32"/>
                </a:lnTo>
                <a:lnTo>
                  <a:pt x="432" y="32"/>
                </a:lnTo>
                <a:lnTo>
                  <a:pt x="416" y="24"/>
                </a:lnTo>
                <a:lnTo>
                  <a:pt x="392" y="24"/>
                </a:lnTo>
                <a:lnTo>
                  <a:pt x="392" y="16"/>
                </a:lnTo>
                <a:lnTo>
                  <a:pt x="384" y="0"/>
                </a:lnTo>
                <a:lnTo>
                  <a:pt x="360" y="0"/>
                </a:lnTo>
                <a:lnTo>
                  <a:pt x="344" y="0"/>
                </a:lnTo>
                <a:lnTo>
                  <a:pt x="336" y="8"/>
                </a:lnTo>
                <a:lnTo>
                  <a:pt x="336" y="16"/>
                </a:lnTo>
                <a:lnTo>
                  <a:pt x="344" y="24"/>
                </a:lnTo>
                <a:lnTo>
                  <a:pt x="344" y="32"/>
                </a:lnTo>
                <a:lnTo>
                  <a:pt x="328" y="32"/>
                </a:lnTo>
                <a:lnTo>
                  <a:pt x="320" y="40"/>
                </a:lnTo>
                <a:lnTo>
                  <a:pt x="312" y="40"/>
                </a:lnTo>
                <a:lnTo>
                  <a:pt x="296" y="40"/>
                </a:lnTo>
                <a:lnTo>
                  <a:pt x="296" y="56"/>
                </a:lnTo>
                <a:lnTo>
                  <a:pt x="304" y="56"/>
                </a:lnTo>
                <a:lnTo>
                  <a:pt x="304" y="64"/>
                </a:lnTo>
                <a:lnTo>
                  <a:pt x="296" y="72"/>
                </a:lnTo>
                <a:lnTo>
                  <a:pt x="288" y="88"/>
                </a:lnTo>
                <a:lnTo>
                  <a:pt x="280" y="88"/>
                </a:lnTo>
                <a:lnTo>
                  <a:pt x="272" y="88"/>
                </a:lnTo>
                <a:lnTo>
                  <a:pt x="272" y="112"/>
                </a:lnTo>
                <a:lnTo>
                  <a:pt x="264" y="120"/>
                </a:lnTo>
                <a:lnTo>
                  <a:pt x="248" y="120"/>
                </a:lnTo>
                <a:lnTo>
                  <a:pt x="240" y="112"/>
                </a:lnTo>
                <a:lnTo>
                  <a:pt x="240" y="104"/>
                </a:lnTo>
                <a:lnTo>
                  <a:pt x="232" y="104"/>
                </a:lnTo>
                <a:lnTo>
                  <a:pt x="224" y="128"/>
                </a:lnTo>
                <a:lnTo>
                  <a:pt x="224" y="144"/>
                </a:lnTo>
                <a:lnTo>
                  <a:pt x="216" y="144"/>
                </a:lnTo>
                <a:lnTo>
                  <a:pt x="208" y="136"/>
                </a:lnTo>
                <a:lnTo>
                  <a:pt x="208" y="128"/>
                </a:lnTo>
                <a:lnTo>
                  <a:pt x="200" y="128"/>
                </a:lnTo>
                <a:lnTo>
                  <a:pt x="184" y="144"/>
                </a:lnTo>
                <a:lnTo>
                  <a:pt x="184" y="152"/>
                </a:lnTo>
                <a:lnTo>
                  <a:pt x="176" y="152"/>
                </a:lnTo>
                <a:lnTo>
                  <a:pt x="160" y="136"/>
                </a:lnTo>
                <a:lnTo>
                  <a:pt x="152" y="136"/>
                </a:lnTo>
                <a:lnTo>
                  <a:pt x="144" y="144"/>
                </a:lnTo>
                <a:lnTo>
                  <a:pt x="144" y="136"/>
                </a:lnTo>
                <a:lnTo>
                  <a:pt x="144" y="144"/>
                </a:lnTo>
                <a:lnTo>
                  <a:pt x="144" y="152"/>
                </a:lnTo>
                <a:lnTo>
                  <a:pt x="136" y="152"/>
                </a:lnTo>
                <a:lnTo>
                  <a:pt x="128" y="144"/>
                </a:lnTo>
                <a:lnTo>
                  <a:pt x="120" y="144"/>
                </a:lnTo>
                <a:lnTo>
                  <a:pt x="112" y="144"/>
                </a:lnTo>
                <a:lnTo>
                  <a:pt x="112" y="152"/>
                </a:lnTo>
                <a:lnTo>
                  <a:pt x="112" y="160"/>
                </a:lnTo>
                <a:lnTo>
                  <a:pt x="104" y="160"/>
                </a:lnTo>
                <a:lnTo>
                  <a:pt x="112" y="160"/>
                </a:lnTo>
                <a:lnTo>
                  <a:pt x="104" y="168"/>
                </a:lnTo>
                <a:lnTo>
                  <a:pt x="96" y="176"/>
                </a:lnTo>
                <a:lnTo>
                  <a:pt x="104" y="184"/>
                </a:lnTo>
                <a:lnTo>
                  <a:pt x="104" y="192"/>
                </a:lnTo>
                <a:lnTo>
                  <a:pt x="88" y="192"/>
                </a:lnTo>
                <a:lnTo>
                  <a:pt x="72" y="200"/>
                </a:lnTo>
                <a:lnTo>
                  <a:pt x="72" y="216"/>
                </a:lnTo>
                <a:lnTo>
                  <a:pt x="80" y="224"/>
                </a:lnTo>
                <a:lnTo>
                  <a:pt x="80" y="232"/>
                </a:lnTo>
                <a:lnTo>
                  <a:pt x="72" y="232"/>
                </a:lnTo>
                <a:lnTo>
                  <a:pt x="48" y="224"/>
                </a:lnTo>
                <a:lnTo>
                  <a:pt x="32" y="224"/>
                </a:lnTo>
                <a:lnTo>
                  <a:pt x="24" y="232"/>
                </a:lnTo>
                <a:lnTo>
                  <a:pt x="16" y="240"/>
                </a:lnTo>
                <a:lnTo>
                  <a:pt x="24" y="248"/>
                </a:lnTo>
                <a:lnTo>
                  <a:pt x="32" y="256"/>
                </a:lnTo>
                <a:lnTo>
                  <a:pt x="24" y="256"/>
                </a:lnTo>
                <a:lnTo>
                  <a:pt x="24" y="288"/>
                </a:lnTo>
                <a:lnTo>
                  <a:pt x="16" y="288"/>
                </a:lnTo>
                <a:lnTo>
                  <a:pt x="0" y="296"/>
                </a:lnTo>
                <a:lnTo>
                  <a:pt x="120" y="288"/>
                </a:lnTo>
                <a:lnTo>
                  <a:pt x="112" y="272"/>
                </a:lnTo>
                <a:lnTo>
                  <a:pt x="120" y="272"/>
                </a:lnTo>
                <a:lnTo>
                  <a:pt x="136" y="272"/>
                </a:lnTo>
                <a:lnTo>
                  <a:pt x="144" y="272"/>
                </a:lnTo>
                <a:lnTo>
                  <a:pt x="448" y="248"/>
                </a:lnTo>
                <a:lnTo>
                  <a:pt x="464" y="240"/>
                </a:lnTo>
                <a:lnTo>
                  <a:pt x="482" y="234"/>
                </a:lnTo>
                <a:lnTo>
                  <a:pt x="504" y="216"/>
                </a:lnTo>
                <a:lnTo>
                  <a:pt x="504" y="208"/>
                </a:lnTo>
                <a:lnTo>
                  <a:pt x="520" y="208"/>
                </a:lnTo>
                <a:lnTo>
                  <a:pt x="526" y="194"/>
                </a:lnTo>
                <a:lnTo>
                  <a:pt x="536" y="184"/>
                </a:lnTo>
                <a:lnTo>
                  <a:pt x="546" y="170"/>
                </a:lnTo>
                <a:lnTo>
                  <a:pt x="560" y="160"/>
                </a:lnTo>
                <a:lnTo>
                  <a:pt x="568" y="152"/>
                </a:lnTo>
                <a:lnTo>
                  <a:pt x="568" y="144"/>
                </a:lnTo>
                <a:lnTo>
                  <a:pt x="568" y="152"/>
                </a:lnTo>
                <a:lnTo>
                  <a:pt x="584" y="128"/>
                </a:lnTo>
                <a:lnTo>
                  <a:pt x="576" y="128"/>
                </a:lnTo>
                <a:lnTo>
                  <a:pt x="568" y="120"/>
                </a:lnTo>
                <a:lnTo>
                  <a:pt x="560" y="120"/>
                </a:lnTo>
                <a:lnTo>
                  <a:pt x="552" y="112"/>
                </a:lnTo>
                <a:lnTo>
                  <a:pt x="536" y="88"/>
                </a:lnTo>
                <a:lnTo>
                  <a:pt x="528" y="72"/>
                </a:lnTo>
                <a:lnTo>
                  <a:pt x="528" y="64"/>
                </a:lnTo>
                <a:lnTo>
                  <a:pt x="528" y="56"/>
                </a:lnTo>
                <a:lnTo>
                  <a:pt x="520" y="48"/>
                </a:lnTo>
                <a:lnTo>
                  <a:pt x="520" y="40"/>
                </a:lnTo>
                <a:lnTo>
                  <a:pt x="528" y="40"/>
                </a:lnTo>
                <a:lnTo>
                  <a:pt x="520" y="40"/>
                </a:lnTo>
                <a:close/>
              </a:path>
            </a:pathLst>
          </a:custGeom>
          <a:solidFill>
            <a:schemeClr val="tx2">
              <a:lumMod val="75000"/>
            </a:schemeClr>
          </a:solidFill>
          <a:ln w="6350">
            <a:solidFill>
              <a:srgbClr val="000000"/>
            </a:solidFill>
            <a:round/>
            <a:headEnd/>
            <a:tailEnd/>
          </a:ln>
        </p:spPr>
        <p:txBody>
          <a:bodyPr/>
          <a:lstStyle/>
          <a:p>
            <a:endParaRPr lang="en-US">
              <a:solidFill>
                <a:schemeClr val="bg1"/>
              </a:solidFill>
            </a:endParaRPr>
          </a:p>
        </p:txBody>
      </p:sp>
      <p:sp>
        <p:nvSpPr>
          <p:cNvPr id="65" name="Freeform 62"/>
          <p:cNvSpPr>
            <a:spLocks/>
          </p:cNvSpPr>
          <p:nvPr/>
        </p:nvSpPr>
        <p:spPr bwMode="auto">
          <a:xfrm>
            <a:off x="6251672" y="2970231"/>
            <a:ext cx="607818" cy="594916"/>
          </a:xfrm>
          <a:custGeom>
            <a:avLst/>
            <a:gdLst>
              <a:gd name="T0" fmla="*/ 2147483647 w 368"/>
              <a:gd name="T1" fmla="*/ 2147483647 h 360"/>
              <a:gd name="T2" fmla="*/ 2147483647 w 368"/>
              <a:gd name="T3" fmla="*/ 2147483647 h 360"/>
              <a:gd name="T4" fmla="*/ 2147483647 w 368"/>
              <a:gd name="T5" fmla="*/ 2147483647 h 360"/>
              <a:gd name="T6" fmla="*/ 0 w 368"/>
              <a:gd name="T7" fmla="*/ 2147483647 h 360"/>
              <a:gd name="T8" fmla="*/ 0 w 368"/>
              <a:gd name="T9" fmla="*/ 2147483647 h 360"/>
              <a:gd name="T10" fmla="*/ 2147483647 w 368"/>
              <a:gd name="T11" fmla="*/ 2147483647 h 360"/>
              <a:gd name="T12" fmla="*/ 2147483647 w 368"/>
              <a:gd name="T13" fmla="*/ 2147483647 h 360"/>
              <a:gd name="T14" fmla="*/ 2147483647 w 368"/>
              <a:gd name="T15" fmla="*/ 2147483647 h 360"/>
              <a:gd name="T16" fmla="*/ 2147483647 w 368"/>
              <a:gd name="T17" fmla="*/ 2147483647 h 360"/>
              <a:gd name="T18" fmla="*/ 2147483647 w 368"/>
              <a:gd name="T19" fmla="*/ 2147483647 h 360"/>
              <a:gd name="T20" fmla="*/ 2147483647 w 368"/>
              <a:gd name="T21" fmla="*/ 2147483647 h 360"/>
              <a:gd name="T22" fmla="*/ 2147483647 w 368"/>
              <a:gd name="T23" fmla="*/ 2147483647 h 360"/>
              <a:gd name="T24" fmla="*/ 2147483647 w 368"/>
              <a:gd name="T25" fmla="*/ 2147483647 h 360"/>
              <a:gd name="T26" fmla="*/ 2147483647 w 368"/>
              <a:gd name="T27" fmla="*/ 2147483647 h 360"/>
              <a:gd name="T28" fmla="*/ 2147483647 w 368"/>
              <a:gd name="T29" fmla="*/ 2147483647 h 360"/>
              <a:gd name="T30" fmla="*/ 2147483647 w 368"/>
              <a:gd name="T31" fmla="*/ 0 h 360"/>
              <a:gd name="T32" fmla="*/ 2147483647 w 368"/>
              <a:gd name="T33" fmla="*/ 0 h 360"/>
              <a:gd name="T34" fmla="*/ 2147483647 w 368"/>
              <a:gd name="T35" fmla="*/ 2147483647 h 360"/>
              <a:gd name="T36" fmla="*/ 2147483647 w 368"/>
              <a:gd name="T37" fmla="*/ 2147483647 h 360"/>
              <a:gd name="T38" fmla="*/ 2147483647 w 368"/>
              <a:gd name="T39" fmla="*/ 2147483647 h 360"/>
              <a:gd name="T40" fmla="*/ 2147483647 w 368"/>
              <a:gd name="T41" fmla="*/ 2147483647 h 360"/>
              <a:gd name="T42" fmla="*/ 2147483647 w 368"/>
              <a:gd name="T43" fmla="*/ 2147483647 h 360"/>
              <a:gd name="T44" fmla="*/ 2147483647 w 368"/>
              <a:gd name="T45" fmla="*/ 2147483647 h 360"/>
              <a:gd name="T46" fmla="*/ 2147483647 w 368"/>
              <a:gd name="T47" fmla="*/ 2147483647 h 360"/>
              <a:gd name="T48" fmla="*/ 2147483647 w 368"/>
              <a:gd name="T49" fmla="*/ 2147483647 h 360"/>
              <a:gd name="T50" fmla="*/ 2147483647 w 368"/>
              <a:gd name="T51" fmla="*/ 2147483647 h 360"/>
              <a:gd name="T52" fmla="*/ 2147483647 w 368"/>
              <a:gd name="T53" fmla="*/ 2147483647 h 360"/>
              <a:gd name="T54" fmla="*/ 2147483647 w 368"/>
              <a:gd name="T55" fmla="*/ 2147483647 h 360"/>
              <a:gd name="T56" fmla="*/ 2147483647 w 368"/>
              <a:gd name="T57" fmla="*/ 2147483647 h 360"/>
              <a:gd name="T58" fmla="*/ 2147483647 w 368"/>
              <a:gd name="T59" fmla="*/ 2147483647 h 360"/>
              <a:gd name="T60" fmla="*/ 2147483647 w 368"/>
              <a:gd name="T61" fmla="*/ 2147483647 h 360"/>
              <a:gd name="T62" fmla="*/ 2147483647 w 368"/>
              <a:gd name="T63" fmla="*/ 2147483647 h 360"/>
              <a:gd name="T64" fmla="*/ 2147483647 w 368"/>
              <a:gd name="T65" fmla="*/ 2147483647 h 360"/>
              <a:gd name="T66" fmla="*/ 2147483647 w 368"/>
              <a:gd name="T67" fmla="*/ 2147483647 h 360"/>
              <a:gd name="T68" fmla="*/ 2147483647 w 368"/>
              <a:gd name="T69" fmla="*/ 2147483647 h 360"/>
              <a:gd name="T70" fmla="*/ 2147483647 w 368"/>
              <a:gd name="T71" fmla="*/ 2147483647 h 360"/>
              <a:gd name="T72" fmla="*/ 2147483647 w 368"/>
              <a:gd name="T73" fmla="*/ 2147483647 h 360"/>
              <a:gd name="T74" fmla="*/ 2147483647 w 368"/>
              <a:gd name="T75" fmla="*/ 2147483647 h 360"/>
              <a:gd name="T76" fmla="*/ 2147483647 w 368"/>
              <a:gd name="T77" fmla="*/ 2147483647 h 360"/>
              <a:gd name="T78" fmla="*/ 2147483647 w 368"/>
              <a:gd name="T79" fmla="*/ 2147483647 h 360"/>
              <a:gd name="T80" fmla="*/ 2147483647 w 368"/>
              <a:gd name="T81" fmla="*/ 2147483647 h 360"/>
              <a:gd name="T82" fmla="*/ 2147483647 w 368"/>
              <a:gd name="T83" fmla="*/ 2147483647 h 360"/>
              <a:gd name="T84" fmla="*/ 2147483647 w 368"/>
              <a:gd name="T85" fmla="*/ 2147483647 h 360"/>
              <a:gd name="T86" fmla="*/ 2147483647 w 368"/>
              <a:gd name="T87" fmla="*/ 2147483647 h 360"/>
              <a:gd name="T88" fmla="*/ 2147483647 w 368"/>
              <a:gd name="T89" fmla="*/ 2147483647 h 360"/>
              <a:gd name="T90" fmla="*/ 2147483647 w 368"/>
              <a:gd name="T91" fmla="*/ 2147483647 h 360"/>
              <a:gd name="T92" fmla="*/ 2147483647 w 368"/>
              <a:gd name="T93" fmla="*/ 2147483647 h 360"/>
              <a:gd name="T94" fmla="*/ 2147483647 w 368"/>
              <a:gd name="T95" fmla="*/ 2147483647 h 360"/>
              <a:gd name="T96" fmla="*/ 2147483647 w 368"/>
              <a:gd name="T97" fmla="*/ 2147483647 h 360"/>
              <a:gd name="T98" fmla="*/ 2147483647 w 368"/>
              <a:gd name="T99" fmla="*/ 2147483647 h 360"/>
              <a:gd name="T100" fmla="*/ 2147483647 w 368"/>
              <a:gd name="T101" fmla="*/ 2147483647 h 3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68"/>
              <a:gd name="T154" fmla="*/ 0 h 360"/>
              <a:gd name="T155" fmla="*/ 368 w 368"/>
              <a:gd name="T156" fmla="*/ 360 h 3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68" h="360">
                <a:moveTo>
                  <a:pt x="56" y="328"/>
                </a:moveTo>
                <a:lnTo>
                  <a:pt x="56" y="328"/>
                </a:lnTo>
                <a:lnTo>
                  <a:pt x="48" y="320"/>
                </a:lnTo>
                <a:lnTo>
                  <a:pt x="40" y="320"/>
                </a:lnTo>
                <a:lnTo>
                  <a:pt x="32" y="312"/>
                </a:lnTo>
                <a:lnTo>
                  <a:pt x="16" y="288"/>
                </a:lnTo>
                <a:lnTo>
                  <a:pt x="8" y="272"/>
                </a:lnTo>
                <a:lnTo>
                  <a:pt x="8" y="264"/>
                </a:lnTo>
                <a:lnTo>
                  <a:pt x="8" y="256"/>
                </a:lnTo>
                <a:lnTo>
                  <a:pt x="0" y="248"/>
                </a:lnTo>
                <a:lnTo>
                  <a:pt x="0" y="240"/>
                </a:lnTo>
                <a:lnTo>
                  <a:pt x="8" y="240"/>
                </a:lnTo>
                <a:lnTo>
                  <a:pt x="16" y="240"/>
                </a:lnTo>
                <a:lnTo>
                  <a:pt x="24" y="224"/>
                </a:lnTo>
                <a:lnTo>
                  <a:pt x="32" y="224"/>
                </a:lnTo>
                <a:lnTo>
                  <a:pt x="32" y="208"/>
                </a:lnTo>
                <a:lnTo>
                  <a:pt x="32" y="200"/>
                </a:lnTo>
                <a:lnTo>
                  <a:pt x="32" y="192"/>
                </a:lnTo>
                <a:lnTo>
                  <a:pt x="32" y="176"/>
                </a:lnTo>
                <a:lnTo>
                  <a:pt x="48" y="176"/>
                </a:lnTo>
                <a:lnTo>
                  <a:pt x="48" y="192"/>
                </a:lnTo>
                <a:lnTo>
                  <a:pt x="56" y="192"/>
                </a:lnTo>
                <a:lnTo>
                  <a:pt x="56" y="176"/>
                </a:lnTo>
                <a:lnTo>
                  <a:pt x="64" y="152"/>
                </a:lnTo>
                <a:lnTo>
                  <a:pt x="80" y="136"/>
                </a:lnTo>
                <a:lnTo>
                  <a:pt x="88" y="136"/>
                </a:lnTo>
                <a:lnTo>
                  <a:pt x="96" y="128"/>
                </a:lnTo>
                <a:lnTo>
                  <a:pt x="112" y="112"/>
                </a:lnTo>
                <a:lnTo>
                  <a:pt x="120" y="104"/>
                </a:lnTo>
                <a:lnTo>
                  <a:pt x="120" y="88"/>
                </a:lnTo>
                <a:lnTo>
                  <a:pt x="120" y="80"/>
                </a:lnTo>
                <a:lnTo>
                  <a:pt x="120" y="40"/>
                </a:lnTo>
                <a:lnTo>
                  <a:pt x="128" y="40"/>
                </a:lnTo>
                <a:lnTo>
                  <a:pt x="128" y="24"/>
                </a:lnTo>
                <a:lnTo>
                  <a:pt x="120" y="8"/>
                </a:lnTo>
                <a:lnTo>
                  <a:pt x="120" y="0"/>
                </a:lnTo>
                <a:lnTo>
                  <a:pt x="128" y="0"/>
                </a:lnTo>
                <a:lnTo>
                  <a:pt x="144" y="88"/>
                </a:lnTo>
                <a:lnTo>
                  <a:pt x="224" y="72"/>
                </a:lnTo>
                <a:lnTo>
                  <a:pt x="232" y="120"/>
                </a:lnTo>
                <a:lnTo>
                  <a:pt x="256" y="96"/>
                </a:lnTo>
                <a:lnTo>
                  <a:pt x="264" y="96"/>
                </a:lnTo>
                <a:lnTo>
                  <a:pt x="272" y="88"/>
                </a:lnTo>
                <a:lnTo>
                  <a:pt x="280" y="80"/>
                </a:lnTo>
                <a:lnTo>
                  <a:pt x="296" y="80"/>
                </a:lnTo>
                <a:lnTo>
                  <a:pt x="304" y="80"/>
                </a:lnTo>
                <a:lnTo>
                  <a:pt x="312" y="64"/>
                </a:lnTo>
                <a:lnTo>
                  <a:pt x="328" y="64"/>
                </a:lnTo>
                <a:lnTo>
                  <a:pt x="336" y="64"/>
                </a:lnTo>
                <a:lnTo>
                  <a:pt x="344" y="64"/>
                </a:lnTo>
                <a:lnTo>
                  <a:pt x="352" y="64"/>
                </a:lnTo>
                <a:lnTo>
                  <a:pt x="352" y="72"/>
                </a:lnTo>
                <a:lnTo>
                  <a:pt x="368" y="88"/>
                </a:lnTo>
                <a:lnTo>
                  <a:pt x="368" y="96"/>
                </a:lnTo>
                <a:lnTo>
                  <a:pt x="360" y="96"/>
                </a:lnTo>
                <a:lnTo>
                  <a:pt x="360" y="104"/>
                </a:lnTo>
                <a:lnTo>
                  <a:pt x="352" y="104"/>
                </a:lnTo>
                <a:lnTo>
                  <a:pt x="328" y="96"/>
                </a:lnTo>
                <a:lnTo>
                  <a:pt x="320" y="96"/>
                </a:lnTo>
                <a:lnTo>
                  <a:pt x="312" y="88"/>
                </a:lnTo>
                <a:lnTo>
                  <a:pt x="312" y="112"/>
                </a:lnTo>
                <a:lnTo>
                  <a:pt x="304" y="120"/>
                </a:lnTo>
                <a:lnTo>
                  <a:pt x="304" y="128"/>
                </a:lnTo>
                <a:lnTo>
                  <a:pt x="296" y="144"/>
                </a:lnTo>
                <a:lnTo>
                  <a:pt x="288" y="144"/>
                </a:lnTo>
                <a:lnTo>
                  <a:pt x="288" y="152"/>
                </a:lnTo>
                <a:lnTo>
                  <a:pt x="288" y="160"/>
                </a:lnTo>
                <a:lnTo>
                  <a:pt x="280" y="160"/>
                </a:lnTo>
                <a:lnTo>
                  <a:pt x="272" y="160"/>
                </a:lnTo>
                <a:lnTo>
                  <a:pt x="264" y="160"/>
                </a:lnTo>
                <a:lnTo>
                  <a:pt x="264" y="176"/>
                </a:lnTo>
                <a:lnTo>
                  <a:pt x="264" y="184"/>
                </a:lnTo>
                <a:lnTo>
                  <a:pt x="264" y="192"/>
                </a:lnTo>
                <a:lnTo>
                  <a:pt x="264" y="200"/>
                </a:lnTo>
                <a:lnTo>
                  <a:pt x="248" y="200"/>
                </a:lnTo>
                <a:lnTo>
                  <a:pt x="232" y="192"/>
                </a:lnTo>
                <a:lnTo>
                  <a:pt x="224" y="192"/>
                </a:lnTo>
                <a:lnTo>
                  <a:pt x="224" y="200"/>
                </a:lnTo>
                <a:lnTo>
                  <a:pt x="224" y="208"/>
                </a:lnTo>
                <a:lnTo>
                  <a:pt x="224" y="216"/>
                </a:lnTo>
                <a:lnTo>
                  <a:pt x="224" y="224"/>
                </a:lnTo>
                <a:lnTo>
                  <a:pt x="216" y="232"/>
                </a:lnTo>
                <a:lnTo>
                  <a:pt x="216" y="240"/>
                </a:lnTo>
                <a:lnTo>
                  <a:pt x="216" y="256"/>
                </a:lnTo>
                <a:lnTo>
                  <a:pt x="208" y="264"/>
                </a:lnTo>
                <a:lnTo>
                  <a:pt x="200" y="280"/>
                </a:lnTo>
                <a:lnTo>
                  <a:pt x="200" y="288"/>
                </a:lnTo>
                <a:lnTo>
                  <a:pt x="200" y="296"/>
                </a:lnTo>
                <a:lnTo>
                  <a:pt x="192" y="304"/>
                </a:lnTo>
                <a:lnTo>
                  <a:pt x="200" y="312"/>
                </a:lnTo>
                <a:lnTo>
                  <a:pt x="184" y="320"/>
                </a:lnTo>
                <a:lnTo>
                  <a:pt x="168" y="320"/>
                </a:lnTo>
                <a:lnTo>
                  <a:pt x="168" y="328"/>
                </a:lnTo>
                <a:lnTo>
                  <a:pt x="160" y="328"/>
                </a:lnTo>
                <a:lnTo>
                  <a:pt x="152" y="328"/>
                </a:lnTo>
                <a:lnTo>
                  <a:pt x="152" y="336"/>
                </a:lnTo>
                <a:lnTo>
                  <a:pt x="144" y="344"/>
                </a:lnTo>
                <a:lnTo>
                  <a:pt x="136" y="344"/>
                </a:lnTo>
                <a:lnTo>
                  <a:pt x="128" y="344"/>
                </a:lnTo>
                <a:lnTo>
                  <a:pt x="120" y="344"/>
                </a:lnTo>
                <a:lnTo>
                  <a:pt x="112" y="344"/>
                </a:lnTo>
                <a:lnTo>
                  <a:pt x="104" y="360"/>
                </a:lnTo>
                <a:lnTo>
                  <a:pt x="96" y="360"/>
                </a:lnTo>
                <a:lnTo>
                  <a:pt x="88" y="352"/>
                </a:lnTo>
                <a:lnTo>
                  <a:pt x="72" y="352"/>
                </a:lnTo>
                <a:lnTo>
                  <a:pt x="64" y="336"/>
                </a:lnTo>
                <a:lnTo>
                  <a:pt x="64" y="328"/>
                </a:lnTo>
                <a:lnTo>
                  <a:pt x="56" y="328"/>
                </a:lnTo>
                <a:close/>
              </a:path>
            </a:pathLst>
          </a:custGeom>
          <a:solidFill>
            <a:schemeClr val="tx2">
              <a:lumMod val="75000"/>
            </a:schemeClr>
          </a:solidFill>
          <a:ln w="6350">
            <a:solidFill>
              <a:srgbClr val="000000"/>
            </a:solidFill>
            <a:round/>
            <a:headEnd/>
            <a:tailEnd/>
          </a:ln>
        </p:spPr>
        <p:txBody>
          <a:bodyPr/>
          <a:lstStyle/>
          <a:p>
            <a:endParaRPr lang="en-US">
              <a:solidFill>
                <a:schemeClr val="bg1"/>
              </a:solidFill>
            </a:endParaRPr>
          </a:p>
        </p:txBody>
      </p:sp>
      <p:sp>
        <p:nvSpPr>
          <p:cNvPr id="66" name="Freeform 63"/>
          <p:cNvSpPr>
            <a:spLocks/>
          </p:cNvSpPr>
          <p:nvPr/>
        </p:nvSpPr>
        <p:spPr bwMode="auto">
          <a:xfrm>
            <a:off x="7335424" y="1965326"/>
            <a:ext cx="225064" cy="450129"/>
          </a:xfrm>
          <a:custGeom>
            <a:avLst/>
            <a:gdLst>
              <a:gd name="T0" fmla="*/ 2147483647 w 136"/>
              <a:gd name="T1" fmla="*/ 2147483647 h 272"/>
              <a:gd name="T2" fmla="*/ 2147483647 w 136"/>
              <a:gd name="T3" fmla="*/ 2147483647 h 272"/>
              <a:gd name="T4" fmla="*/ 2147483647 w 136"/>
              <a:gd name="T5" fmla="*/ 2147483647 h 272"/>
              <a:gd name="T6" fmla="*/ 2147483647 w 136"/>
              <a:gd name="T7" fmla="*/ 2147483647 h 272"/>
              <a:gd name="T8" fmla="*/ 2147483647 w 136"/>
              <a:gd name="T9" fmla="*/ 2147483647 h 272"/>
              <a:gd name="T10" fmla="*/ 2147483647 w 136"/>
              <a:gd name="T11" fmla="*/ 2147483647 h 272"/>
              <a:gd name="T12" fmla="*/ 2147483647 w 136"/>
              <a:gd name="T13" fmla="*/ 2147483647 h 272"/>
              <a:gd name="T14" fmla="*/ 2147483647 w 136"/>
              <a:gd name="T15" fmla="*/ 2147483647 h 272"/>
              <a:gd name="T16" fmla="*/ 2147483647 w 136"/>
              <a:gd name="T17" fmla="*/ 0 h 272"/>
              <a:gd name="T18" fmla="*/ 2147483647 w 136"/>
              <a:gd name="T19" fmla="*/ 0 h 272"/>
              <a:gd name="T20" fmla="*/ 2147483647 w 136"/>
              <a:gd name="T21" fmla="*/ 2147483647 h 272"/>
              <a:gd name="T22" fmla="*/ 2147483647 w 136"/>
              <a:gd name="T23" fmla="*/ 2147483647 h 272"/>
              <a:gd name="T24" fmla="*/ 2147483647 w 136"/>
              <a:gd name="T25" fmla="*/ 2147483647 h 272"/>
              <a:gd name="T26" fmla="*/ 2147483647 w 136"/>
              <a:gd name="T27" fmla="*/ 2147483647 h 272"/>
              <a:gd name="T28" fmla="*/ 2147483647 w 136"/>
              <a:gd name="T29" fmla="*/ 2147483647 h 272"/>
              <a:gd name="T30" fmla="*/ 2147483647 w 136"/>
              <a:gd name="T31" fmla="*/ 2147483647 h 272"/>
              <a:gd name="T32" fmla="*/ 2147483647 w 136"/>
              <a:gd name="T33" fmla="*/ 2147483647 h 272"/>
              <a:gd name="T34" fmla="*/ 2147483647 w 136"/>
              <a:gd name="T35" fmla="*/ 2147483647 h 272"/>
              <a:gd name="T36" fmla="*/ 2147483647 w 136"/>
              <a:gd name="T37" fmla="*/ 2147483647 h 272"/>
              <a:gd name="T38" fmla="*/ 2147483647 w 136"/>
              <a:gd name="T39" fmla="*/ 2147483647 h 272"/>
              <a:gd name="T40" fmla="*/ 2147483647 w 136"/>
              <a:gd name="T41" fmla="*/ 2147483647 h 272"/>
              <a:gd name="T42" fmla="*/ 2147483647 w 136"/>
              <a:gd name="T43" fmla="*/ 2147483647 h 272"/>
              <a:gd name="T44" fmla="*/ 2147483647 w 136"/>
              <a:gd name="T45" fmla="*/ 2147483647 h 272"/>
              <a:gd name="T46" fmla="*/ 2147483647 w 136"/>
              <a:gd name="T47" fmla="*/ 2147483647 h 272"/>
              <a:gd name="T48" fmla="*/ 2147483647 w 136"/>
              <a:gd name="T49" fmla="*/ 2147483647 h 272"/>
              <a:gd name="T50" fmla="*/ 2147483647 w 136"/>
              <a:gd name="T51" fmla="*/ 2147483647 h 272"/>
              <a:gd name="T52" fmla="*/ 0 w 136"/>
              <a:gd name="T53" fmla="*/ 2147483647 h 272"/>
              <a:gd name="T54" fmla="*/ 2147483647 w 136"/>
              <a:gd name="T55" fmla="*/ 2147483647 h 272"/>
              <a:gd name="T56" fmla="*/ 2147483647 w 136"/>
              <a:gd name="T57" fmla="*/ 2147483647 h 272"/>
              <a:gd name="T58" fmla="*/ 2147483647 w 136"/>
              <a:gd name="T59" fmla="*/ 2147483647 h 272"/>
              <a:gd name="T60" fmla="*/ 2147483647 w 136"/>
              <a:gd name="T61" fmla="*/ 2147483647 h 272"/>
              <a:gd name="T62" fmla="*/ 2147483647 w 136"/>
              <a:gd name="T63" fmla="*/ 2147483647 h 272"/>
              <a:gd name="T64" fmla="*/ 2147483647 w 136"/>
              <a:gd name="T65" fmla="*/ 2147483647 h 2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272"/>
              <a:gd name="T101" fmla="*/ 136 w 136"/>
              <a:gd name="T102" fmla="*/ 272 h 2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272">
                <a:moveTo>
                  <a:pt x="104" y="248"/>
                </a:moveTo>
                <a:lnTo>
                  <a:pt x="104" y="240"/>
                </a:lnTo>
                <a:lnTo>
                  <a:pt x="112" y="232"/>
                </a:lnTo>
                <a:lnTo>
                  <a:pt x="128" y="232"/>
                </a:lnTo>
                <a:lnTo>
                  <a:pt x="128" y="224"/>
                </a:lnTo>
                <a:lnTo>
                  <a:pt x="136" y="216"/>
                </a:lnTo>
                <a:lnTo>
                  <a:pt x="136" y="208"/>
                </a:lnTo>
                <a:lnTo>
                  <a:pt x="128" y="208"/>
                </a:lnTo>
                <a:lnTo>
                  <a:pt x="128" y="200"/>
                </a:lnTo>
                <a:lnTo>
                  <a:pt x="128" y="192"/>
                </a:lnTo>
                <a:lnTo>
                  <a:pt x="120" y="184"/>
                </a:lnTo>
                <a:lnTo>
                  <a:pt x="112" y="184"/>
                </a:lnTo>
                <a:lnTo>
                  <a:pt x="104" y="176"/>
                </a:lnTo>
                <a:lnTo>
                  <a:pt x="56" y="0"/>
                </a:lnTo>
                <a:lnTo>
                  <a:pt x="48" y="0"/>
                </a:lnTo>
                <a:lnTo>
                  <a:pt x="32" y="0"/>
                </a:lnTo>
                <a:lnTo>
                  <a:pt x="32" y="8"/>
                </a:lnTo>
                <a:lnTo>
                  <a:pt x="32" y="16"/>
                </a:lnTo>
                <a:lnTo>
                  <a:pt x="32" y="24"/>
                </a:lnTo>
                <a:lnTo>
                  <a:pt x="24" y="24"/>
                </a:lnTo>
                <a:lnTo>
                  <a:pt x="24" y="32"/>
                </a:lnTo>
                <a:lnTo>
                  <a:pt x="32" y="32"/>
                </a:lnTo>
                <a:lnTo>
                  <a:pt x="32" y="40"/>
                </a:lnTo>
                <a:lnTo>
                  <a:pt x="32" y="48"/>
                </a:lnTo>
                <a:lnTo>
                  <a:pt x="24" y="56"/>
                </a:lnTo>
                <a:lnTo>
                  <a:pt x="32" y="64"/>
                </a:lnTo>
                <a:lnTo>
                  <a:pt x="32" y="88"/>
                </a:lnTo>
                <a:lnTo>
                  <a:pt x="32" y="96"/>
                </a:lnTo>
                <a:lnTo>
                  <a:pt x="16" y="104"/>
                </a:lnTo>
                <a:lnTo>
                  <a:pt x="8" y="112"/>
                </a:lnTo>
                <a:lnTo>
                  <a:pt x="16" y="120"/>
                </a:lnTo>
                <a:lnTo>
                  <a:pt x="16" y="136"/>
                </a:lnTo>
                <a:lnTo>
                  <a:pt x="16" y="160"/>
                </a:lnTo>
                <a:lnTo>
                  <a:pt x="8" y="168"/>
                </a:lnTo>
                <a:lnTo>
                  <a:pt x="8" y="176"/>
                </a:lnTo>
                <a:lnTo>
                  <a:pt x="8" y="184"/>
                </a:lnTo>
                <a:lnTo>
                  <a:pt x="0" y="192"/>
                </a:lnTo>
                <a:lnTo>
                  <a:pt x="0" y="208"/>
                </a:lnTo>
                <a:lnTo>
                  <a:pt x="8" y="216"/>
                </a:lnTo>
                <a:lnTo>
                  <a:pt x="8" y="224"/>
                </a:lnTo>
                <a:lnTo>
                  <a:pt x="16" y="240"/>
                </a:lnTo>
                <a:lnTo>
                  <a:pt x="16" y="248"/>
                </a:lnTo>
                <a:lnTo>
                  <a:pt x="8" y="256"/>
                </a:lnTo>
                <a:lnTo>
                  <a:pt x="8" y="272"/>
                </a:lnTo>
                <a:lnTo>
                  <a:pt x="16" y="272"/>
                </a:lnTo>
                <a:lnTo>
                  <a:pt x="96" y="256"/>
                </a:lnTo>
                <a:lnTo>
                  <a:pt x="104" y="248"/>
                </a:lnTo>
                <a:close/>
              </a:path>
            </a:pathLst>
          </a:custGeom>
          <a:solidFill>
            <a:schemeClr val="tx2">
              <a:lumMod val="40000"/>
              <a:lumOff val="60000"/>
            </a:schemeClr>
          </a:solidFill>
          <a:ln w="6350">
            <a:solidFill>
              <a:srgbClr val="000000"/>
            </a:solidFill>
            <a:round/>
            <a:headEnd/>
            <a:tailEnd/>
          </a:ln>
        </p:spPr>
        <p:txBody>
          <a:bodyPr/>
          <a:lstStyle/>
          <a:p>
            <a:endParaRPr lang="en-US"/>
          </a:p>
        </p:txBody>
      </p:sp>
      <p:sp>
        <p:nvSpPr>
          <p:cNvPr id="67" name="Freeform 64"/>
          <p:cNvSpPr>
            <a:spLocks/>
          </p:cNvSpPr>
          <p:nvPr/>
        </p:nvSpPr>
        <p:spPr bwMode="auto">
          <a:xfrm>
            <a:off x="7415701" y="1529531"/>
            <a:ext cx="488834" cy="779842"/>
          </a:xfrm>
          <a:custGeom>
            <a:avLst/>
            <a:gdLst>
              <a:gd name="T0" fmla="*/ 2147483647 w 296"/>
              <a:gd name="T1" fmla="*/ 2147483647 h 472"/>
              <a:gd name="T2" fmla="*/ 2147483647 w 296"/>
              <a:gd name="T3" fmla="*/ 2147483647 h 472"/>
              <a:gd name="T4" fmla="*/ 0 w 296"/>
              <a:gd name="T5" fmla="*/ 2147483647 h 472"/>
              <a:gd name="T6" fmla="*/ 2147483647 w 296"/>
              <a:gd name="T7" fmla="*/ 2147483647 h 472"/>
              <a:gd name="T8" fmla="*/ 2147483647 w 296"/>
              <a:gd name="T9" fmla="*/ 2147483647 h 472"/>
              <a:gd name="T10" fmla="*/ 2147483647 w 296"/>
              <a:gd name="T11" fmla="*/ 2147483647 h 472"/>
              <a:gd name="T12" fmla="*/ 2147483647 w 296"/>
              <a:gd name="T13" fmla="*/ 2147483647 h 472"/>
              <a:gd name="T14" fmla="*/ 2147483647 w 296"/>
              <a:gd name="T15" fmla="*/ 2147483647 h 472"/>
              <a:gd name="T16" fmla="*/ 2147483647 w 296"/>
              <a:gd name="T17" fmla="*/ 2147483647 h 472"/>
              <a:gd name="T18" fmla="*/ 2147483647 w 296"/>
              <a:gd name="T19" fmla="*/ 2147483647 h 472"/>
              <a:gd name="T20" fmla="*/ 2147483647 w 296"/>
              <a:gd name="T21" fmla="*/ 2147483647 h 472"/>
              <a:gd name="T22" fmla="*/ 2147483647 w 296"/>
              <a:gd name="T23" fmla="*/ 2147483647 h 472"/>
              <a:gd name="T24" fmla="*/ 2147483647 w 296"/>
              <a:gd name="T25" fmla="*/ 2147483647 h 472"/>
              <a:gd name="T26" fmla="*/ 2147483647 w 296"/>
              <a:gd name="T27" fmla="*/ 2147483647 h 472"/>
              <a:gd name="T28" fmla="*/ 2147483647 w 296"/>
              <a:gd name="T29" fmla="*/ 2147483647 h 472"/>
              <a:gd name="T30" fmla="*/ 2147483647 w 296"/>
              <a:gd name="T31" fmla="*/ 2147483647 h 472"/>
              <a:gd name="T32" fmla="*/ 2147483647 w 296"/>
              <a:gd name="T33" fmla="*/ 0 h 472"/>
              <a:gd name="T34" fmla="*/ 2147483647 w 296"/>
              <a:gd name="T35" fmla="*/ 2147483647 h 472"/>
              <a:gd name="T36" fmla="*/ 2147483647 w 296"/>
              <a:gd name="T37" fmla="*/ 2147483647 h 472"/>
              <a:gd name="T38" fmla="*/ 2147483647 w 296"/>
              <a:gd name="T39" fmla="*/ 2147483647 h 472"/>
              <a:gd name="T40" fmla="*/ 2147483647 w 296"/>
              <a:gd name="T41" fmla="*/ 2147483647 h 472"/>
              <a:gd name="T42" fmla="*/ 2147483647 w 296"/>
              <a:gd name="T43" fmla="*/ 2147483647 h 472"/>
              <a:gd name="T44" fmla="*/ 2147483647 w 296"/>
              <a:gd name="T45" fmla="*/ 2147483647 h 472"/>
              <a:gd name="T46" fmla="*/ 2147483647 w 296"/>
              <a:gd name="T47" fmla="*/ 2147483647 h 472"/>
              <a:gd name="T48" fmla="*/ 2147483647 w 296"/>
              <a:gd name="T49" fmla="*/ 2147483647 h 472"/>
              <a:gd name="T50" fmla="*/ 2147483647 w 296"/>
              <a:gd name="T51" fmla="*/ 2147483647 h 472"/>
              <a:gd name="T52" fmla="*/ 2147483647 w 296"/>
              <a:gd name="T53" fmla="*/ 2147483647 h 472"/>
              <a:gd name="T54" fmla="*/ 2147483647 w 296"/>
              <a:gd name="T55" fmla="*/ 2147483647 h 472"/>
              <a:gd name="T56" fmla="*/ 2147483647 w 296"/>
              <a:gd name="T57" fmla="*/ 2147483647 h 472"/>
              <a:gd name="T58" fmla="*/ 2147483647 w 296"/>
              <a:gd name="T59" fmla="*/ 2147483647 h 472"/>
              <a:gd name="T60" fmla="*/ 2147483647 w 296"/>
              <a:gd name="T61" fmla="*/ 2147483647 h 472"/>
              <a:gd name="T62" fmla="*/ 2147483647 w 296"/>
              <a:gd name="T63" fmla="*/ 2147483647 h 472"/>
              <a:gd name="T64" fmla="*/ 2147483647 w 296"/>
              <a:gd name="T65" fmla="*/ 2147483647 h 472"/>
              <a:gd name="T66" fmla="*/ 2147483647 w 296"/>
              <a:gd name="T67" fmla="*/ 2147483647 h 472"/>
              <a:gd name="T68" fmla="*/ 2147483647 w 296"/>
              <a:gd name="T69" fmla="*/ 2147483647 h 472"/>
              <a:gd name="T70" fmla="*/ 2147483647 w 296"/>
              <a:gd name="T71" fmla="*/ 2147483647 h 472"/>
              <a:gd name="T72" fmla="*/ 2147483647 w 296"/>
              <a:gd name="T73" fmla="*/ 2147483647 h 472"/>
              <a:gd name="T74" fmla="*/ 2147483647 w 296"/>
              <a:gd name="T75" fmla="*/ 2147483647 h 472"/>
              <a:gd name="T76" fmla="*/ 2147483647 w 296"/>
              <a:gd name="T77" fmla="*/ 2147483647 h 472"/>
              <a:gd name="T78" fmla="*/ 2147483647 w 296"/>
              <a:gd name="T79" fmla="*/ 2147483647 h 472"/>
              <a:gd name="T80" fmla="*/ 2147483647 w 296"/>
              <a:gd name="T81" fmla="*/ 2147483647 h 472"/>
              <a:gd name="T82" fmla="*/ 2147483647 w 296"/>
              <a:gd name="T83" fmla="*/ 2147483647 h 472"/>
              <a:gd name="T84" fmla="*/ 2147483647 w 296"/>
              <a:gd name="T85" fmla="*/ 2147483647 h 472"/>
              <a:gd name="T86" fmla="*/ 2147483647 w 296"/>
              <a:gd name="T87" fmla="*/ 2147483647 h 472"/>
              <a:gd name="T88" fmla="*/ 2147483647 w 296"/>
              <a:gd name="T89" fmla="*/ 2147483647 h 472"/>
              <a:gd name="T90" fmla="*/ 2147483647 w 296"/>
              <a:gd name="T91" fmla="*/ 2147483647 h 472"/>
              <a:gd name="T92" fmla="*/ 2147483647 w 296"/>
              <a:gd name="T93" fmla="*/ 2147483647 h 472"/>
              <a:gd name="T94" fmla="*/ 2147483647 w 296"/>
              <a:gd name="T95" fmla="*/ 2147483647 h 472"/>
              <a:gd name="T96" fmla="*/ 2147483647 w 296"/>
              <a:gd name="T97" fmla="*/ 2147483647 h 472"/>
              <a:gd name="T98" fmla="*/ 2147483647 w 296"/>
              <a:gd name="T99" fmla="*/ 2147483647 h 472"/>
              <a:gd name="T100" fmla="*/ 2147483647 w 296"/>
              <a:gd name="T101" fmla="*/ 2147483647 h 472"/>
              <a:gd name="T102" fmla="*/ 2147483647 w 296"/>
              <a:gd name="T103" fmla="*/ 2147483647 h 472"/>
              <a:gd name="T104" fmla="*/ 2147483647 w 296"/>
              <a:gd name="T105" fmla="*/ 2147483647 h 472"/>
              <a:gd name="T106" fmla="*/ 2147483647 w 296"/>
              <a:gd name="T107" fmla="*/ 2147483647 h 472"/>
              <a:gd name="T108" fmla="*/ 2147483647 w 296"/>
              <a:gd name="T109" fmla="*/ 2147483647 h 472"/>
              <a:gd name="T110" fmla="*/ 2147483647 w 296"/>
              <a:gd name="T111" fmla="*/ 2147483647 h 472"/>
              <a:gd name="T112" fmla="*/ 2147483647 w 296"/>
              <a:gd name="T113" fmla="*/ 2147483647 h 472"/>
              <a:gd name="T114" fmla="*/ 2147483647 w 296"/>
              <a:gd name="T115" fmla="*/ 2147483647 h 472"/>
              <a:gd name="T116" fmla="*/ 2147483647 w 296"/>
              <a:gd name="T117" fmla="*/ 2147483647 h 472"/>
              <a:gd name="T118" fmla="*/ 2147483647 w 296"/>
              <a:gd name="T119" fmla="*/ 2147483647 h 47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96"/>
              <a:gd name="T181" fmla="*/ 0 h 472"/>
              <a:gd name="T182" fmla="*/ 296 w 296"/>
              <a:gd name="T183" fmla="*/ 472 h 47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96" h="472">
                <a:moveTo>
                  <a:pt x="80" y="464"/>
                </a:moveTo>
                <a:lnTo>
                  <a:pt x="80" y="464"/>
                </a:lnTo>
                <a:lnTo>
                  <a:pt x="80" y="456"/>
                </a:lnTo>
                <a:lnTo>
                  <a:pt x="72" y="448"/>
                </a:lnTo>
                <a:lnTo>
                  <a:pt x="64" y="448"/>
                </a:lnTo>
                <a:lnTo>
                  <a:pt x="56" y="440"/>
                </a:lnTo>
                <a:lnTo>
                  <a:pt x="8" y="264"/>
                </a:lnTo>
                <a:lnTo>
                  <a:pt x="0" y="264"/>
                </a:lnTo>
                <a:lnTo>
                  <a:pt x="0" y="248"/>
                </a:lnTo>
                <a:lnTo>
                  <a:pt x="8" y="248"/>
                </a:lnTo>
                <a:lnTo>
                  <a:pt x="16" y="256"/>
                </a:lnTo>
                <a:lnTo>
                  <a:pt x="16" y="240"/>
                </a:lnTo>
                <a:lnTo>
                  <a:pt x="24" y="240"/>
                </a:lnTo>
                <a:lnTo>
                  <a:pt x="24" y="232"/>
                </a:lnTo>
                <a:lnTo>
                  <a:pt x="24" y="216"/>
                </a:lnTo>
                <a:lnTo>
                  <a:pt x="40" y="200"/>
                </a:lnTo>
                <a:lnTo>
                  <a:pt x="32" y="200"/>
                </a:lnTo>
                <a:lnTo>
                  <a:pt x="32" y="192"/>
                </a:lnTo>
                <a:lnTo>
                  <a:pt x="40" y="184"/>
                </a:lnTo>
                <a:lnTo>
                  <a:pt x="40" y="176"/>
                </a:lnTo>
                <a:lnTo>
                  <a:pt x="32" y="160"/>
                </a:lnTo>
                <a:lnTo>
                  <a:pt x="32" y="136"/>
                </a:lnTo>
                <a:lnTo>
                  <a:pt x="40" y="136"/>
                </a:lnTo>
                <a:lnTo>
                  <a:pt x="40" y="120"/>
                </a:lnTo>
                <a:lnTo>
                  <a:pt x="40" y="88"/>
                </a:lnTo>
                <a:lnTo>
                  <a:pt x="48" y="80"/>
                </a:lnTo>
                <a:lnTo>
                  <a:pt x="64" y="16"/>
                </a:lnTo>
                <a:lnTo>
                  <a:pt x="72" y="8"/>
                </a:lnTo>
                <a:lnTo>
                  <a:pt x="80" y="8"/>
                </a:lnTo>
                <a:lnTo>
                  <a:pt x="88" y="32"/>
                </a:lnTo>
                <a:lnTo>
                  <a:pt x="96" y="32"/>
                </a:lnTo>
                <a:lnTo>
                  <a:pt x="104" y="24"/>
                </a:lnTo>
                <a:lnTo>
                  <a:pt x="120" y="8"/>
                </a:lnTo>
                <a:lnTo>
                  <a:pt x="128" y="8"/>
                </a:lnTo>
                <a:lnTo>
                  <a:pt x="128" y="0"/>
                </a:lnTo>
                <a:lnTo>
                  <a:pt x="136" y="0"/>
                </a:lnTo>
                <a:lnTo>
                  <a:pt x="144" y="8"/>
                </a:lnTo>
                <a:lnTo>
                  <a:pt x="168" y="16"/>
                </a:lnTo>
                <a:lnTo>
                  <a:pt x="176" y="24"/>
                </a:lnTo>
                <a:lnTo>
                  <a:pt x="208" y="136"/>
                </a:lnTo>
                <a:lnTo>
                  <a:pt x="208" y="144"/>
                </a:lnTo>
                <a:lnTo>
                  <a:pt x="224" y="160"/>
                </a:lnTo>
                <a:lnTo>
                  <a:pt x="240" y="160"/>
                </a:lnTo>
                <a:lnTo>
                  <a:pt x="240" y="176"/>
                </a:lnTo>
                <a:lnTo>
                  <a:pt x="248" y="184"/>
                </a:lnTo>
                <a:lnTo>
                  <a:pt x="256" y="200"/>
                </a:lnTo>
                <a:lnTo>
                  <a:pt x="264" y="200"/>
                </a:lnTo>
                <a:lnTo>
                  <a:pt x="264" y="192"/>
                </a:lnTo>
                <a:lnTo>
                  <a:pt x="280" y="208"/>
                </a:lnTo>
                <a:lnTo>
                  <a:pt x="288" y="208"/>
                </a:lnTo>
                <a:lnTo>
                  <a:pt x="280" y="216"/>
                </a:lnTo>
                <a:lnTo>
                  <a:pt x="288" y="224"/>
                </a:lnTo>
                <a:lnTo>
                  <a:pt x="296" y="216"/>
                </a:lnTo>
                <a:lnTo>
                  <a:pt x="296" y="224"/>
                </a:lnTo>
                <a:lnTo>
                  <a:pt x="288" y="240"/>
                </a:lnTo>
                <a:lnTo>
                  <a:pt x="280" y="248"/>
                </a:lnTo>
                <a:lnTo>
                  <a:pt x="272" y="240"/>
                </a:lnTo>
                <a:lnTo>
                  <a:pt x="272" y="248"/>
                </a:lnTo>
                <a:lnTo>
                  <a:pt x="272" y="256"/>
                </a:lnTo>
                <a:lnTo>
                  <a:pt x="264" y="248"/>
                </a:lnTo>
                <a:lnTo>
                  <a:pt x="264" y="256"/>
                </a:lnTo>
                <a:lnTo>
                  <a:pt x="264" y="264"/>
                </a:lnTo>
                <a:lnTo>
                  <a:pt x="248" y="264"/>
                </a:lnTo>
                <a:lnTo>
                  <a:pt x="248" y="272"/>
                </a:lnTo>
                <a:lnTo>
                  <a:pt x="248" y="280"/>
                </a:lnTo>
                <a:lnTo>
                  <a:pt x="240" y="288"/>
                </a:lnTo>
                <a:lnTo>
                  <a:pt x="232" y="296"/>
                </a:lnTo>
                <a:lnTo>
                  <a:pt x="232" y="288"/>
                </a:lnTo>
                <a:lnTo>
                  <a:pt x="232" y="280"/>
                </a:lnTo>
                <a:lnTo>
                  <a:pt x="224" y="272"/>
                </a:lnTo>
                <a:lnTo>
                  <a:pt x="216" y="272"/>
                </a:lnTo>
                <a:lnTo>
                  <a:pt x="216" y="280"/>
                </a:lnTo>
                <a:lnTo>
                  <a:pt x="216" y="288"/>
                </a:lnTo>
                <a:lnTo>
                  <a:pt x="208" y="288"/>
                </a:lnTo>
                <a:lnTo>
                  <a:pt x="200" y="296"/>
                </a:lnTo>
                <a:lnTo>
                  <a:pt x="200" y="304"/>
                </a:lnTo>
                <a:lnTo>
                  <a:pt x="184" y="304"/>
                </a:lnTo>
                <a:lnTo>
                  <a:pt x="192" y="296"/>
                </a:lnTo>
                <a:lnTo>
                  <a:pt x="184" y="296"/>
                </a:lnTo>
                <a:lnTo>
                  <a:pt x="176" y="288"/>
                </a:lnTo>
                <a:lnTo>
                  <a:pt x="176" y="296"/>
                </a:lnTo>
                <a:lnTo>
                  <a:pt x="176" y="312"/>
                </a:lnTo>
                <a:lnTo>
                  <a:pt x="176" y="336"/>
                </a:lnTo>
                <a:lnTo>
                  <a:pt x="168" y="344"/>
                </a:lnTo>
                <a:lnTo>
                  <a:pt x="168" y="360"/>
                </a:lnTo>
                <a:lnTo>
                  <a:pt x="160" y="352"/>
                </a:lnTo>
                <a:lnTo>
                  <a:pt x="152" y="352"/>
                </a:lnTo>
                <a:lnTo>
                  <a:pt x="152" y="368"/>
                </a:lnTo>
                <a:lnTo>
                  <a:pt x="144" y="368"/>
                </a:lnTo>
                <a:lnTo>
                  <a:pt x="136" y="368"/>
                </a:lnTo>
                <a:lnTo>
                  <a:pt x="128" y="360"/>
                </a:lnTo>
                <a:lnTo>
                  <a:pt x="128" y="368"/>
                </a:lnTo>
                <a:lnTo>
                  <a:pt x="128" y="384"/>
                </a:lnTo>
                <a:lnTo>
                  <a:pt x="128" y="392"/>
                </a:lnTo>
                <a:lnTo>
                  <a:pt x="128" y="384"/>
                </a:lnTo>
                <a:lnTo>
                  <a:pt x="128" y="376"/>
                </a:lnTo>
                <a:lnTo>
                  <a:pt x="120" y="376"/>
                </a:lnTo>
                <a:lnTo>
                  <a:pt x="112" y="384"/>
                </a:lnTo>
                <a:lnTo>
                  <a:pt x="104" y="392"/>
                </a:lnTo>
                <a:lnTo>
                  <a:pt x="104" y="408"/>
                </a:lnTo>
                <a:lnTo>
                  <a:pt x="104" y="416"/>
                </a:lnTo>
                <a:lnTo>
                  <a:pt x="96" y="416"/>
                </a:lnTo>
                <a:lnTo>
                  <a:pt x="96" y="424"/>
                </a:lnTo>
                <a:lnTo>
                  <a:pt x="104" y="432"/>
                </a:lnTo>
                <a:lnTo>
                  <a:pt x="88" y="440"/>
                </a:lnTo>
                <a:lnTo>
                  <a:pt x="88" y="464"/>
                </a:lnTo>
                <a:lnTo>
                  <a:pt x="80" y="472"/>
                </a:lnTo>
                <a:lnTo>
                  <a:pt x="80" y="464"/>
                </a:lnTo>
                <a:close/>
              </a:path>
            </a:pathLst>
          </a:custGeom>
          <a:solidFill>
            <a:schemeClr val="bg1"/>
          </a:solidFill>
          <a:ln w="6350">
            <a:solidFill>
              <a:srgbClr val="000000"/>
            </a:solidFill>
            <a:round/>
            <a:headEnd/>
            <a:tailEnd/>
          </a:ln>
        </p:spPr>
        <p:txBody>
          <a:bodyPr/>
          <a:lstStyle/>
          <a:p>
            <a:endParaRPr lang="en-US"/>
          </a:p>
        </p:txBody>
      </p:sp>
      <p:sp>
        <p:nvSpPr>
          <p:cNvPr id="68" name="Freeform 65"/>
          <p:cNvSpPr>
            <a:spLocks/>
          </p:cNvSpPr>
          <p:nvPr/>
        </p:nvSpPr>
        <p:spPr bwMode="auto">
          <a:xfrm>
            <a:off x="7269481" y="2349512"/>
            <a:ext cx="437226" cy="223631"/>
          </a:xfrm>
          <a:custGeom>
            <a:avLst/>
            <a:gdLst>
              <a:gd name="T0" fmla="*/ 0 w 264"/>
              <a:gd name="T1" fmla="*/ 2147483647 h 136"/>
              <a:gd name="T2" fmla="*/ 0 w 264"/>
              <a:gd name="T3" fmla="*/ 2147483647 h 136"/>
              <a:gd name="T4" fmla="*/ 2147483647 w 264"/>
              <a:gd name="T5" fmla="*/ 2147483647 h 136"/>
              <a:gd name="T6" fmla="*/ 2147483647 w 264"/>
              <a:gd name="T7" fmla="*/ 2147483647 h 136"/>
              <a:gd name="T8" fmla="*/ 2147483647 w 264"/>
              <a:gd name="T9" fmla="*/ 0 h 136"/>
              <a:gd name="T10" fmla="*/ 2147483647 w 264"/>
              <a:gd name="T11" fmla="*/ 0 h 136"/>
              <a:gd name="T12" fmla="*/ 2147483647 w 264"/>
              <a:gd name="T13" fmla="*/ 2147483647 h 136"/>
              <a:gd name="T14" fmla="*/ 2147483647 w 264"/>
              <a:gd name="T15" fmla="*/ 2147483647 h 136"/>
              <a:gd name="T16" fmla="*/ 2147483647 w 264"/>
              <a:gd name="T17" fmla="*/ 2147483647 h 136"/>
              <a:gd name="T18" fmla="*/ 2147483647 w 264"/>
              <a:gd name="T19" fmla="*/ 2147483647 h 136"/>
              <a:gd name="T20" fmla="*/ 2147483647 w 264"/>
              <a:gd name="T21" fmla="*/ 2147483647 h 136"/>
              <a:gd name="T22" fmla="*/ 2147483647 w 264"/>
              <a:gd name="T23" fmla="*/ 2147483647 h 136"/>
              <a:gd name="T24" fmla="*/ 2147483647 w 264"/>
              <a:gd name="T25" fmla="*/ 2147483647 h 136"/>
              <a:gd name="T26" fmla="*/ 2147483647 w 264"/>
              <a:gd name="T27" fmla="*/ 2147483647 h 136"/>
              <a:gd name="T28" fmla="*/ 2147483647 w 264"/>
              <a:gd name="T29" fmla="*/ 2147483647 h 136"/>
              <a:gd name="T30" fmla="*/ 2147483647 w 264"/>
              <a:gd name="T31" fmla="*/ 2147483647 h 136"/>
              <a:gd name="T32" fmla="*/ 2147483647 w 264"/>
              <a:gd name="T33" fmla="*/ 2147483647 h 136"/>
              <a:gd name="T34" fmla="*/ 2147483647 w 264"/>
              <a:gd name="T35" fmla="*/ 2147483647 h 136"/>
              <a:gd name="T36" fmla="*/ 2147483647 w 264"/>
              <a:gd name="T37" fmla="*/ 2147483647 h 136"/>
              <a:gd name="T38" fmla="*/ 2147483647 w 264"/>
              <a:gd name="T39" fmla="*/ 2147483647 h 136"/>
              <a:gd name="T40" fmla="*/ 2147483647 w 264"/>
              <a:gd name="T41" fmla="*/ 2147483647 h 136"/>
              <a:gd name="T42" fmla="*/ 2147483647 w 264"/>
              <a:gd name="T43" fmla="*/ 2147483647 h 136"/>
              <a:gd name="T44" fmla="*/ 2147483647 w 264"/>
              <a:gd name="T45" fmla="*/ 2147483647 h 136"/>
              <a:gd name="T46" fmla="*/ 2147483647 w 264"/>
              <a:gd name="T47" fmla="*/ 2147483647 h 136"/>
              <a:gd name="T48" fmla="*/ 2147483647 w 264"/>
              <a:gd name="T49" fmla="*/ 2147483647 h 136"/>
              <a:gd name="T50" fmla="*/ 2147483647 w 264"/>
              <a:gd name="T51" fmla="*/ 2147483647 h 136"/>
              <a:gd name="T52" fmla="*/ 2147483647 w 264"/>
              <a:gd name="T53" fmla="*/ 2147483647 h 136"/>
              <a:gd name="T54" fmla="*/ 2147483647 w 264"/>
              <a:gd name="T55" fmla="*/ 2147483647 h 136"/>
              <a:gd name="T56" fmla="*/ 2147483647 w 264"/>
              <a:gd name="T57" fmla="*/ 2147483647 h 136"/>
              <a:gd name="T58" fmla="*/ 2147483647 w 264"/>
              <a:gd name="T59" fmla="*/ 2147483647 h 136"/>
              <a:gd name="T60" fmla="*/ 2147483647 w 264"/>
              <a:gd name="T61" fmla="*/ 2147483647 h 136"/>
              <a:gd name="T62" fmla="*/ 2147483647 w 264"/>
              <a:gd name="T63" fmla="*/ 2147483647 h 136"/>
              <a:gd name="T64" fmla="*/ 2147483647 w 264"/>
              <a:gd name="T65" fmla="*/ 2147483647 h 136"/>
              <a:gd name="T66" fmla="*/ 2147483647 w 264"/>
              <a:gd name="T67" fmla="*/ 2147483647 h 136"/>
              <a:gd name="T68" fmla="*/ 2147483647 w 264"/>
              <a:gd name="T69" fmla="*/ 2147483647 h 136"/>
              <a:gd name="T70" fmla="*/ 2147483647 w 264"/>
              <a:gd name="T71" fmla="*/ 2147483647 h 136"/>
              <a:gd name="T72" fmla="*/ 2147483647 w 264"/>
              <a:gd name="T73" fmla="*/ 2147483647 h 136"/>
              <a:gd name="T74" fmla="*/ 2147483647 w 264"/>
              <a:gd name="T75" fmla="*/ 2147483647 h 136"/>
              <a:gd name="T76" fmla="*/ 2147483647 w 264"/>
              <a:gd name="T77" fmla="*/ 2147483647 h 136"/>
              <a:gd name="T78" fmla="*/ 2147483647 w 264"/>
              <a:gd name="T79" fmla="*/ 2147483647 h 136"/>
              <a:gd name="T80" fmla="*/ 2147483647 w 264"/>
              <a:gd name="T81" fmla="*/ 2147483647 h 136"/>
              <a:gd name="T82" fmla="*/ 2147483647 w 264"/>
              <a:gd name="T83" fmla="*/ 2147483647 h 136"/>
              <a:gd name="T84" fmla="*/ 2147483647 w 264"/>
              <a:gd name="T85" fmla="*/ 2147483647 h 136"/>
              <a:gd name="T86" fmla="*/ 2147483647 w 264"/>
              <a:gd name="T87" fmla="*/ 2147483647 h 136"/>
              <a:gd name="T88" fmla="*/ 2147483647 w 264"/>
              <a:gd name="T89" fmla="*/ 2147483647 h 136"/>
              <a:gd name="T90" fmla="*/ 2147483647 w 264"/>
              <a:gd name="T91" fmla="*/ 2147483647 h 136"/>
              <a:gd name="T92" fmla="*/ 2147483647 w 264"/>
              <a:gd name="T93" fmla="*/ 2147483647 h 136"/>
              <a:gd name="T94" fmla="*/ 2147483647 w 264"/>
              <a:gd name="T95" fmla="*/ 2147483647 h 136"/>
              <a:gd name="T96" fmla="*/ 2147483647 w 264"/>
              <a:gd name="T97" fmla="*/ 2147483647 h 136"/>
              <a:gd name="T98" fmla="*/ 0 w 264"/>
              <a:gd name="T99" fmla="*/ 2147483647 h 1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64"/>
              <a:gd name="T151" fmla="*/ 0 h 136"/>
              <a:gd name="T152" fmla="*/ 264 w 264"/>
              <a:gd name="T153" fmla="*/ 136 h 1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64" h="136">
                <a:moveTo>
                  <a:pt x="0" y="128"/>
                </a:moveTo>
                <a:lnTo>
                  <a:pt x="0" y="128"/>
                </a:lnTo>
                <a:lnTo>
                  <a:pt x="0" y="56"/>
                </a:lnTo>
                <a:lnTo>
                  <a:pt x="56" y="40"/>
                </a:lnTo>
                <a:lnTo>
                  <a:pt x="136" y="24"/>
                </a:lnTo>
                <a:lnTo>
                  <a:pt x="144" y="16"/>
                </a:lnTo>
                <a:lnTo>
                  <a:pt x="144" y="8"/>
                </a:lnTo>
                <a:lnTo>
                  <a:pt x="152" y="0"/>
                </a:lnTo>
                <a:lnTo>
                  <a:pt x="168" y="0"/>
                </a:lnTo>
                <a:lnTo>
                  <a:pt x="168" y="8"/>
                </a:lnTo>
                <a:lnTo>
                  <a:pt x="184" y="16"/>
                </a:lnTo>
                <a:lnTo>
                  <a:pt x="192" y="16"/>
                </a:lnTo>
                <a:lnTo>
                  <a:pt x="184" y="24"/>
                </a:lnTo>
                <a:lnTo>
                  <a:pt x="176" y="24"/>
                </a:lnTo>
                <a:lnTo>
                  <a:pt x="176" y="32"/>
                </a:lnTo>
                <a:lnTo>
                  <a:pt x="176" y="40"/>
                </a:lnTo>
                <a:lnTo>
                  <a:pt x="168" y="48"/>
                </a:lnTo>
                <a:lnTo>
                  <a:pt x="168" y="56"/>
                </a:lnTo>
                <a:lnTo>
                  <a:pt x="184" y="56"/>
                </a:lnTo>
                <a:lnTo>
                  <a:pt x="192" y="56"/>
                </a:lnTo>
                <a:lnTo>
                  <a:pt x="200" y="64"/>
                </a:lnTo>
                <a:lnTo>
                  <a:pt x="208" y="64"/>
                </a:lnTo>
                <a:lnTo>
                  <a:pt x="208" y="72"/>
                </a:lnTo>
                <a:lnTo>
                  <a:pt x="208" y="80"/>
                </a:lnTo>
                <a:lnTo>
                  <a:pt x="216" y="80"/>
                </a:lnTo>
                <a:lnTo>
                  <a:pt x="216" y="88"/>
                </a:lnTo>
                <a:lnTo>
                  <a:pt x="224" y="96"/>
                </a:lnTo>
                <a:lnTo>
                  <a:pt x="248" y="96"/>
                </a:lnTo>
                <a:lnTo>
                  <a:pt x="256" y="88"/>
                </a:lnTo>
                <a:lnTo>
                  <a:pt x="256" y="80"/>
                </a:lnTo>
                <a:lnTo>
                  <a:pt x="248" y="72"/>
                </a:lnTo>
                <a:lnTo>
                  <a:pt x="248" y="64"/>
                </a:lnTo>
                <a:lnTo>
                  <a:pt x="240" y="64"/>
                </a:lnTo>
                <a:lnTo>
                  <a:pt x="232" y="64"/>
                </a:lnTo>
                <a:lnTo>
                  <a:pt x="240" y="56"/>
                </a:lnTo>
                <a:lnTo>
                  <a:pt x="248" y="56"/>
                </a:lnTo>
                <a:lnTo>
                  <a:pt x="264" y="72"/>
                </a:lnTo>
                <a:lnTo>
                  <a:pt x="264" y="88"/>
                </a:lnTo>
                <a:lnTo>
                  <a:pt x="264" y="96"/>
                </a:lnTo>
                <a:lnTo>
                  <a:pt x="256" y="96"/>
                </a:lnTo>
                <a:lnTo>
                  <a:pt x="248" y="104"/>
                </a:lnTo>
                <a:lnTo>
                  <a:pt x="240" y="104"/>
                </a:lnTo>
                <a:lnTo>
                  <a:pt x="232" y="112"/>
                </a:lnTo>
                <a:lnTo>
                  <a:pt x="232" y="120"/>
                </a:lnTo>
                <a:lnTo>
                  <a:pt x="224" y="128"/>
                </a:lnTo>
                <a:lnTo>
                  <a:pt x="216" y="120"/>
                </a:lnTo>
                <a:lnTo>
                  <a:pt x="216" y="112"/>
                </a:lnTo>
                <a:lnTo>
                  <a:pt x="216" y="104"/>
                </a:lnTo>
                <a:lnTo>
                  <a:pt x="208" y="104"/>
                </a:lnTo>
                <a:lnTo>
                  <a:pt x="208" y="120"/>
                </a:lnTo>
                <a:lnTo>
                  <a:pt x="208" y="112"/>
                </a:lnTo>
                <a:lnTo>
                  <a:pt x="200" y="120"/>
                </a:lnTo>
                <a:lnTo>
                  <a:pt x="200" y="136"/>
                </a:lnTo>
                <a:lnTo>
                  <a:pt x="184" y="136"/>
                </a:lnTo>
                <a:lnTo>
                  <a:pt x="184" y="120"/>
                </a:lnTo>
                <a:lnTo>
                  <a:pt x="176" y="120"/>
                </a:lnTo>
                <a:lnTo>
                  <a:pt x="168" y="112"/>
                </a:lnTo>
                <a:lnTo>
                  <a:pt x="160" y="104"/>
                </a:lnTo>
                <a:lnTo>
                  <a:pt x="152" y="88"/>
                </a:lnTo>
                <a:lnTo>
                  <a:pt x="128" y="96"/>
                </a:lnTo>
                <a:lnTo>
                  <a:pt x="56" y="112"/>
                </a:lnTo>
                <a:lnTo>
                  <a:pt x="56" y="120"/>
                </a:lnTo>
                <a:lnTo>
                  <a:pt x="56" y="112"/>
                </a:lnTo>
                <a:lnTo>
                  <a:pt x="0" y="128"/>
                </a:lnTo>
                <a:close/>
              </a:path>
            </a:pathLst>
          </a:custGeom>
          <a:solidFill>
            <a:schemeClr val="tx2">
              <a:lumMod val="75000"/>
            </a:schemeClr>
          </a:solidFill>
          <a:ln w="6350">
            <a:solidFill>
              <a:srgbClr val="000000"/>
            </a:solidFill>
            <a:round/>
            <a:headEnd/>
            <a:tailEnd/>
          </a:ln>
        </p:spPr>
        <p:txBody>
          <a:bodyPr/>
          <a:lstStyle/>
          <a:p>
            <a:endParaRPr lang="en-US">
              <a:solidFill>
                <a:schemeClr val="bg1"/>
              </a:solidFill>
            </a:endParaRPr>
          </a:p>
        </p:txBody>
      </p:sp>
      <p:sp>
        <p:nvSpPr>
          <p:cNvPr id="69" name="Freeform 66"/>
          <p:cNvSpPr>
            <a:spLocks/>
          </p:cNvSpPr>
          <p:nvPr/>
        </p:nvSpPr>
        <p:spPr bwMode="auto">
          <a:xfrm>
            <a:off x="7269481" y="2507201"/>
            <a:ext cx="237967" cy="225064"/>
          </a:xfrm>
          <a:custGeom>
            <a:avLst/>
            <a:gdLst>
              <a:gd name="T0" fmla="*/ 2147483647 w 144"/>
              <a:gd name="T1" fmla="*/ 2147483647 h 136"/>
              <a:gd name="T2" fmla="*/ 2147483647 w 144"/>
              <a:gd name="T3" fmla="*/ 2147483647 h 136"/>
              <a:gd name="T4" fmla="*/ 2147483647 w 144"/>
              <a:gd name="T5" fmla="*/ 2147483647 h 136"/>
              <a:gd name="T6" fmla="*/ 2147483647 w 144"/>
              <a:gd name="T7" fmla="*/ 2147483647 h 136"/>
              <a:gd name="T8" fmla="*/ 2147483647 w 144"/>
              <a:gd name="T9" fmla="*/ 2147483647 h 136"/>
              <a:gd name="T10" fmla="*/ 2147483647 w 144"/>
              <a:gd name="T11" fmla="*/ 2147483647 h 136"/>
              <a:gd name="T12" fmla="*/ 2147483647 w 144"/>
              <a:gd name="T13" fmla="*/ 2147483647 h 136"/>
              <a:gd name="T14" fmla="*/ 2147483647 w 144"/>
              <a:gd name="T15" fmla="*/ 2147483647 h 136"/>
              <a:gd name="T16" fmla="*/ 2147483647 w 144"/>
              <a:gd name="T17" fmla="*/ 2147483647 h 136"/>
              <a:gd name="T18" fmla="*/ 2147483647 w 144"/>
              <a:gd name="T19" fmla="*/ 2147483647 h 136"/>
              <a:gd name="T20" fmla="*/ 2147483647 w 144"/>
              <a:gd name="T21" fmla="*/ 2147483647 h 136"/>
              <a:gd name="T22" fmla="*/ 2147483647 w 144"/>
              <a:gd name="T23" fmla="*/ 2147483647 h 136"/>
              <a:gd name="T24" fmla="*/ 2147483647 w 144"/>
              <a:gd name="T25" fmla="*/ 2147483647 h 136"/>
              <a:gd name="T26" fmla="*/ 2147483647 w 144"/>
              <a:gd name="T27" fmla="*/ 2147483647 h 136"/>
              <a:gd name="T28" fmla="*/ 2147483647 w 144"/>
              <a:gd name="T29" fmla="*/ 2147483647 h 136"/>
              <a:gd name="T30" fmla="*/ 0 w 144"/>
              <a:gd name="T31" fmla="*/ 2147483647 h 136"/>
              <a:gd name="T32" fmla="*/ 0 w 144"/>
              <a:gd name="T33" fmla="*/ 2147483647 h 136"/>
              <a:gd name="T34" fmla="*/ 2147483647 w 144"/>
              <a:gd name="T35" fmla="*/ 2147483647 h 136"/>
              <a:gd name="T36" fmla="*/ 2147483647 w 144"/>
              <a:gd name="T37" fmla="*/ 2147483647 h 136"/>
              <a:gd name="T38" fmla="*/ 2147483647 w 144"/>
              <a:gd name="T39" fmla="*/ 2147483647 h 136"/>
              <a:gd name="T40" fmla="*/ 2147483647 w 144"/>
              <a:gd name="T41" fmla="*/ 2147483647 h 136"/>
              <a:gd name="T42" fmla="*/ 2147483647 w 144"/>
              <a:gd name="T43" fmla="*/ 2147483647 h 136"/>
              <a:gd name="T44" fmla="*/ 2147483647 w 144"/>
              <a:gd name="T45" fmla="*/ 2147483647 h 136"/>
              <a:gd name="T46" fmla="*/ 2147483647 w 144"/>
              <a:gd name="T47" fmla="*/ 0 h 136"/>
              <a:gd name="T48" fmla="*/ 2147483647 w 144"/>
              <a:gd name="T49" fmla="*/ 0 h 136"/>
              <a:gd name="T50" fmla="*/ 2147483647 w 144"/>
              <a:gd name="T51" fmla="*/ 0 h 136"/>
              <a:gd name="T52" fmla="*/ 2147483647 w 144"/>
              <a:gd name="T53" fmla="*/ 2147483647 h 136"/>
              <a:gd name="T54" fmla="*/ 2147483647 w 144"/>
              <a:gd name="T55" fmla="*/ 2147483647 h 136"/>
              <a:gd name="T56" fmla="*/ 2147483647 w 144"/>
              <a:gd name="T57" fmla="*/ 2147483647 h 136"/>
              <a:gd name="T58" fmla="*/ 2147483647 w 144"/>
              <a:gd name="T59" fmla="*/ 2147483647 h 136"/>
              <a:gd name="T60" fmla="*/ 2147483647 w 144"/>
              <a:gd name="T61" fmla="*/ 2147483647 h 136"/>
              <a:gd name="T62" fmla="*/ 2147483647 w 144"/>
              <a:gd name="T63" fmla="*/ 2147483647 h 136"/>
              <a:gd name="T64" fmla="*/ 2147483647 w 144"/>
              <a:gd name="T65" fmla="*/ 2147483647 h 136"/>
              <a:gd name="T66" fmla="*/ 2147483647 w 144"/>
              <a:gd name="T67" fmla="*/ 2147483647 h 1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4"/>
              <a:gd name="T103" fmla="*/ 0 h 136"/>
              <a:gd name="T104" fmla="*/ 144 w 144"/>
              <a:gd name="T105" fmla="*/ 136 h 1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4" h="136">
                <a:moveTo>
                  <a:pt x="104" y="88"/>
                </a:moveTo>
                <a:lnTo>
                  <a:pt x="88" y="96"/>
                </a:lnTo>
                <a:lnTo>
                  <a:pt x="64" y="96"/>
                </a:lnTo>
                <a:lnTo>
                  <a:pt x="40" y="112"/>
                </a:lnTo>
                <a:lnTo>
                  <a:pt x="24" y="136"/>
                </a:lnTo>
                <a:lnTo>
                  <a:pt x="16" y="136"/>
                </a:lnTo>
                <a:lnTo>
                  <a:pt x="8" y="128"/>
                </a:lnTo>
                <a:lnTo>
                  <a:pt x="24" y="112"/>
                </a:lnTo>
                <a:lnTo>
                  <a:pt x="16" y="104"/>
                </a:lnTo>
                <a:lnTo>
                  <a:pt x="0" y="32"/>
                </a:lnTo>
                <a:lnTo>
                  <a:pt x="56" y="16"/>
                </a:lnTo>
                <a:lnTo>
                  <a:pt x="56" y="24"/>
                </a:lnTo>
                <a:lnTo>
                  <a:pt x="56" y="16"/>
                </a:lnTo>
                <a:lnTo>
                  <a:pt x="128" y="0"/>
                </a:lnTo>
                <a:lnTo>
                  <a:pt x="144" y="56"/>
                </a:lnTo>
                <a:lnTo>
                  <a:pt x="136" y="64"/>
                </a:lnTo>
                <a:lnTo>
                  <a:pt x="136" y="72"/>
                </a:lnTo>
                <a:lnTo>
                  <a:pt x="104" y="88"/>
                </a:lnTo>
                <a:close/>
              </a:path>
            </a:pathLst>
          </a:custGeom>
          <a:solidFill>
            <a:schemeClr val="tx2">
              <a:lumMod val="40000"/>
              <a:lumOff val="60000"/>
            </a:schemeClr>
          </a:solidFill>
          <a:ln w="6350">
            <a:solidFill>
              <a:srgbClr val="000000"/>
            </a:solidFill>
            <a:round/>
            <a:headEnd/>
            <a:tailEnd/>
          </a:ln>
        </p:spPr>
        <p:txBody>
          <a:bodyPr/>
          <a:lstStyle/>
          <a:p>
            <a:endParaRPr lang="en-US"/>
          </a:p>
        </p:txBody>
      </p:sp>
      <p:sp>
        <p:nvSpPr>
          <p:cNvPr id="70" name="Freeform 67"/>
          <p:cNvSpPr>
            <a:spLocks/>
          </p:cNvSpPr>
          <p:nvPr/>
        </p:nvSpPr>
        <p:spPr bwMode="auto">
          <a:xfrm>
            <a:off x="7111792" y="2706461"/>
            <a:ext cx="170590" cy="395655"/>
          </a:xfrm>
          <a:custGeom>
            <a:avLst/>
            <a:gdLst>
              <a:gd name="T0" fmla="*/ 2147483647 w 104"/>
              <a:gd name="T1" fmla="*/ 2147483647 h 240"/>
              <a:gd name="T2" fmla="*/ 2147483647 w 104"/>
              <a:gd name="T3" fmla="*/ 2147483647 h 240"/>
              <a:gd name="T4" fmla="*/ 2147483647 w 104"/>
              <a:gd name="T5" fmla="*/ 2147483647 h 240"/>
              <a:gd name="T6" fmla="*/ 2147483647 w 104"/>
              <a:gd name="T7" fmla="*/ 2147483647 h 240"/>
              <a:gd name="T8" fmla="*/ 0 w 104"/>
              <a:gd name="T9" fmla="*/ 2147483647 h 240"/>
              <a:gd name="T10" fmla="*/ 2147483647 w 104"/>
              <a:gd name="T11" fmla="*/ 2147483647 h 240"/>
              <a:gd name="T12" fmla="*/ 2147483647 w 104"/>
              <a:gd name="T13" fmla="*/ 2147483647 h 240"/>
              <a:gd name="T14" fmla="*/ 0 w 104"/>
              <a:gd name="T15" fmla="*/ 2147483647 h 240"/>
              <a:gd name="T16" fmla="*/ 2147483647 w 104"/>
              <a:gd name="T17" fmla="*/ 2147483647 h 240"/>
              <a:gd name="T18" fmla="*/ 2147483647 w 104"/>
              <a:gd name="T19" fmla="*/ 0 h 240"/>
              <a:gd name="T20" fmla="*/ 2147483647 w 104"/>
              <a:gd name="T21" fmla="*/ 2147483647 h 240"/>
              <a:gd name="T22" fmla="*/ 2147483647 w 104"/>
              <a:gd name="T23" fmla="*/ 2147483647 h 240"/>
              <a:gd name="T24" fmla="*/ 2147483647 w 104"/>
              <a:gd name="T25" fmla="*/ 2147483647 h 240"/>
              <a:gd name="T26" fmla="*/ 2147483647 w 104"/>
              <a:gd name="T27" fmla="*/ 2147483647 h 240"/>
              <a:gd name="T28" fmla="*/ 2147483647 w 104"/>
              <a:gd name="T29" fmla="*/ 2147483647 h 240"/>
              <a:gd name="T30" fmla="*/ 2147483647 w 104"/>
              <a:gd name="T31" fmla="*/ 2147483647 h 240"/>
              <a:gd name="T32" fmla="*/ 2147483647 w 104"/>
              <a:gd name="T33" fmla="*/ 2147483647 h 240"/>
              <a:gd name="T34" fmla="*/ 2147483647 w 104"/>
              <a:gd name="T35" fmla="*/ 2147483647 h 240"/>
              <a:gd name="T36" fmla="*/ 2147483647 w 104"/>
              <a:gd name="T37" fmla="*/ 2147483647 h 240"/>
              <a:gd name="T38" fmla="*/ 2147483647 w 104"/>
              <a:gd name="T39" fmla="*/ 2147483647 h 240"/>
              <a:gd name="T40" fmla="*/ 2147483647 w 104"/>
              <a:gd name="T41" fmla="*/ 2147483647 h 240"/>
              <a:gd name="T42" fmla="*/ 2147483647 w 104"/>
              <a:gd name="T43" fmla="*/ 2147483647 h 240"/>
              <a:gd name="T44" fmla="*/ 2147483647 w 104"/>
              <a:gd name="T45" fmla="*/ 2147483647 h 240"/>
              <a:gd name="T46" fmla="*/ 2147483647 w 104"/>
              <a:gd name="T47" fmla="*/ 2147483647 h 240"/>
              <a:gd name="T48" fmla="*/ 2147483647 w 104"/>
              <a:gd name="T49" fmla="*/ 2147483647 h 240"/>
              <a:gd name="T50" fmla="*/ 2147483647 w 104"/>
              <a:gd name="T51" fmla="*/ 2147483647 h 240"/>
              <a:gd name="T52" fmla="*/ 2147483647 w 104"/>
              <a:gd name="T53" fmla="*/ 2147483647 h 240"/>
              <a:gd name="T54" fmla="*/ 2147483647 w 104"/>
              <a:gd name="T55" fmla="*/ 2147483647 h 240"/>
              <a:gd name="T56" fmla="*/ 2147483647 w 104"/>
              <a:gd name="T57" fmla="*/ 2147483647 h 240"/>
              <a:gd name="T58" fmla="*/ 2147483647 w 104"/>
              <a:gd name="T59" fmla="*/ 2147483647 h 240"/>
              <a:gd name="T60" fmla="*/ 2147483647 w 104"/>
              <a:gd name="T61" fmla="*/ 2147483647 h 240"/>
              <a:gd name="T62" fmla="*/ 2147483647 w 104"/>
              <a:gd name="T63" fmla="*/ 2147483647 h 240"/>
              <a:gd name="T64" fmla="*/ 2147483647 w 104"/>
              <a:gd name="T65" fmla="*/ 2147483647 h 240"/>
              <a:gd name="T66" fmla="*/ 2147483647 w 104"/>
              <a:gd name="T67" fmla="*/ 2147483647 h 240"/>
              <a:gd name="T68" fmla="*/ 2147483647 w 104"/>
              <a:gd name="T69" fmla="*/ 2147483647 h 240"/>
              <a:gd name="T70" fmla="*/ 2147483647 w 104"/>
              <a:gd name="T71" fmla="*/ 2147483647 h 240"/>
              <a:gd name="T72" fmla="*/ 2147483647 w 104"/>
              <a:gd name="T73" fmla="*/ 2147483647 h 240"/>
              <a:gd name="T74" fmla="*/ 2147483647 w 104"/>
              <a:gd name="T75" fmla="*/ 2147483647 h 240"/>
              <a:gd name="T76" fmla="*/ 2147483647 w 104"/>
              <a:gd name="T77" fmla="*/ 2147483647 h 240"/>
              <a:gd name="T78" fmla="*/ 2147483647 w 104"/>
              <a:gd name="T79" fmla="*/ 2147483647 h 240"/>
              <a:gd name="T80" fmla="*/ 2147483647 w 104"/>
              <a:gd name="T81" fmla="*/ 2147483647 h 240"/>
              <a:gd name="T82" fmla="*/ 2147483647 w 104"/>
              <a:gd name="T83" fmla="*/ 2147483647 h 240"/>
              <a:gd name="T84" fmla="*/ 0 w 104"/>
              <a:gd name="T85" fmla="*/ 2147483647 h 240"/>
              <a:gd name="T86" fmla="*/ 2147483647 w 104"/>
              <a:gd name="T87" fmla="*/ 2147483647 h 240"/>
              <a:gd name="T88" fmla="*/ 2147483647 w 104"/>
              <a:gd name="T89" fmla="*/ 2147483647 h 240"/>
              <a:gd name="T90" fmla="*/ 2147483647 w 104"/>
              <a:gd name="T91" fmla="*/ 2147483647 h 240"/>
              <a:gd name="T92" fmla="*/ 2147483647 w 104"/>
              <a:gd name="T93" fmla="*/ 2147483647 h 24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4"/>
              <a:gd name="T142" fmla="*/ 0 h 240"/>
              <a:gd name="T143" fmla="*/ 104 w 104"/>
              <a:gd name="T144" fmla="*/ 240 h 24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4" h="240">
                <a:moveTo>
                  <a:pt x="24" y="152"/>
                </a:moveTo>
                <a:lnTo>
                  <a:pt x="24" y="152"/>
                </a:lnTo>
                <a:lnTo>
                  <a:pt x="24" y="144"/>
                </a:lnTo>
                <a:lnTo>
                  <a:pt x="40" y="128"/>
                </a:lnTo>
                <a:lnTo>
                  <a:pt x="48" y="120"/>
                </a:lnTo>
                <a:lnTo>
                  <a:pt x="48" y="112"/>
                </a:lnTo>
                <a:lnTo>
                  <a:pt x="16" y="88"/>
                </a:lnTo>
                <a:lnTo>
                  <a:pt x="0" y="80"/>
                </a:lnTo>
                <a:lnTo>
                  <a:pt x="0" y="64"/>
                </a:lnTo>
                <a:lnTo>
                  <a:pt x="8" y="64"/>
                </a:lnTo>
                <a:lnTo>
                  <a:pt x="8" y="56"/>
                </a:lnTo>
                <a:lnTo>
                  <a:pt x="0" y="40"/>
                </a:lnTo>
                <a:lnTo>
                  <a:pt x="16" y="24"/>
                </a:lnTo>
                <a:lnTo>
                  <a:pt x="16" y="8"/>
                </a:lnTo>
                <a:lnTo>
                  <a:pt x="24" y="0"/>
                </a:lnTo>
                <a:lnTo>
                  <a:pt x="96" y="24"/>
                </a:lnTo>
                <a:lnTo>
                  <a:pt x="96" y="48"/>
                </a:lnTo>
                <a:lnTo>
                  <a:pt x="88" y="56"/>
                </a:lnTo>
                <a:lnTo>
                  <a:pt x="88" y="64"/>
                </a:lnTo>
                <a:lnTo>
                  <a:pt x="88" y="72"/>
                </a:lnTo>
                <a:lnTo>
                  <a:pt x="80" y="80"/>
                </a:lnTo>
                <a:lnTo>
                  <a:pt x="96" y="80"/>
                </a:lnTo>
                <a:lnTo>
                  <a:pt x="96" y="72"/>
                </a:lnTo>
                <a:lnTo>
                  <a:pt x="104" y="80"/>
                </a:lnTo>
                <a:lnTo>
                  <a:pt x="104" y="104"/>
                </a:lnTo>
                <a:lnTo>
                  <a:pt x="104" y="112"/>
                </a:lnTo>
                <a:lnTo>
                  <a:pt x="104" y="120"/>
                </a:lnTo>
                <a:lnTo>
                  <a:pt x="104" y="128"/>
                </a:lnTo>
                <a:lnTo>
                  <a:pt x="104" y="144"/>
                </a:lnTo>
                <a:lnTo>
                  <a:pt x="104" y="128"/>
                </a:lnTo>
                <a:lnTo>
                  <a:pt x="104" y="120"/>
                </a:lnTo>
                <a:lnTo>
                  <a:pt x="96" y="120"/>
                </a:lnTo>
                <a:lnTo>
                  <a:pt x="96" y="128"/>
                </a:lnTo>
                <a:lnTo>
                  <a:pt x="96" y="136"/>
                </a:lnTo>
                <a:lnTo>
                  <a:pt x="96" y="152"/>
                </a:lnTo>
                <a:lnTo>
                  <a:pt x="104" y="160"/>
                </a:lnTo>
                <a:lnTo>
                  <a:pt x="96" y="168"/>
                </a:lnTo>
                <a:lnTo>
                  <a:pt x="88" y="176"/>
                </a:lnTo>
                <a:lnTo>
                  <a:pt x="88" y="184"/>
                </a:lnTo>
                <a:lnTo>
                  <a:pt x="80" y="200"/>
                </a:lnTo>
                <a:lnTo>
                  <a:pt x="80" y="208"/>
                </a:lnTo>
                <a:lnTo>
                  <a:pt x="72" y="224"/>
                </a:lnTo>
                <a:lnTo>
                  <a:pt x="72" y="232"/>
                </a:lnTo>
                <a:lnTo>
                  <a:pt x="64" y="240"/>
                </a:lnTo>
                <a:lnTo>
                  <a:pt x="56" y="240"/>
                </a:lnTo>
                <a:lnTo>
                  <a:pt x="56" y="232"/>
                </a:lnTo>
                <a:lnTo>
                  <a:pt x="64" y="224"/>
                </a:lnTo>
                <a:lnTo>
                  <a:pt x="56" y="216"/>
                </a:lnTo>
                <a:lnTo>
                  <a:pt x="48" y="224"/>
                </a:lnTo>
                <a:lnTo>
                  <a:pt x="40" y="224"/>
                </a:lnTo>
                <a:lnTo>
                  <a:pt x="32" y="216"/>
                </a:lnTo>
                <a:lnTo>
                  <a:pt x="24" y="216"/>
                </a:lnTo>
                <a:lnTo>
                  <a:pt x="16" y="208"/>
                </a:lnTo>
                <a:lnTo>
                  <a:pt x="8" y="200"/>
                </a:lnTo>
                <a:lnTo>
                  <a:pt x="8" y="192"/>
                </a:lnTo>
                <a:lnTo>
                  <a:pt x="0" y="192"/>
                </a:lnTo>
                <a:lnTo>
                  <a:pt x="0" y="184"/>
                </a:lnTo>
                <a:lnTo>
                  <a:pt x="0" y="176"/>
                </a:lnTo>
                <a:lnTo>
                  <a:pt x="8" y="176"/>
                </a:lnTo>
                <a:lnTo>
                  <a:pt x="8" y="168"/>
                </a:lnTo>
                <a:lnTo>
                  <a:pt x="24" y="152"/>
                </a:lnTo>
                <a:close/>
              </a:path>
            </a:pathLst>
          </a:custGeom>
          <a:solidFill>
            <a:schemeClr val="tx2">
              <a:lumMod val="75000"/>
            </a:schemeClr>
          </a:solidFill>
          <a:ln w="6350">
            <a:solidFill>
              <a:srgbClr val="000000"/>
            </a:solidFill>
            <a:round/>
            <a:headEnd/>
            <a:tailEnd/>
          </a:ln>
        </p:spPr>
        <p:txBody>
          <a:bodyPr/>
          <a:lstStyle/>
          <a:p>
            <a:endParaRPr lang="en-US">
              <a:solidFill>
                <a:schemeClr val="bg1"/>
              </a:solidFill>
            </a:endParaRPr>
          </a:p>
        </p:txBody>
      </p:sp>
      <p:sp>
        <p:nvSpPr>
          <p:cNvPr id="71" name="Freeform 68"/>
          <p:cNvSpPr>
            <a:spLocks/>
          </p:cNvSpPr>
          <p:nvPr/>
        </p:nvSpPr>
        <p:spPr bwMode="auto">
          <a:xfrm>
            <a:off x="7084555" y="2970231"/>
            <a:ext cx="131885" cy="237967"/>
          </a:xfrm>
          <a:custGeom>
            <a:avLst/>
            <a:gdLst>
              <a:gd name="T0" fmla="*/ 2147483647 w 80"/>
              <a:gd name="T1" fmla="*/ 2147483647 h 144"/>
              <a:gd name="T2" fmla="*/ 2147483647 w 80"/>
              <a:gd name="T3" fmla="*/ 2147483647 h 144"/>
              <a:gd name="T4" fmla="*/ 2147483647 w 80"/>
              <a:gd name="T5" fmla="*/ 2147483647 h 144"/>
              <a:gd name="T6" fmla="*/ 2147483647 w 80"/>
              <a:gd name="T7" fmla="*/ 2147483647 h 144"/>
              <a:gd name="T8" fmla="*/ 2147483647 w 80"/>
              <a:gd name="T9" fmla="*/ 2147483647 h 144"/>
              <a:gd name="T10" fmla="*/ 2147483647 w 80"/>
              <a:gd name="T11" fmla="*/ 2147483647 h 144"/>
              <a:gd name="T12" fmla="*/ 2147483647 w 80"/>
              <a:gd name="T13" fmla="*/ 2147483647 h 144"/>
              <a:gd name="T14" fmla="*/ 2147483647 w 80"/>
              <a:gd name="T15" fmla="*/ 2147483647 h 144"/>
              <a:gd name="T16" fmla="*/ 2147483647 w 80"/>
              <a:gd name="T17" fmla="*/ 2147483647 h 144"/>
              <a:gd name="T18" fmla="*/ 2147483647 w 80"/>
              <a:gd name="T19" fmla="*/ 2147483647 h 144"/>
              <a:gd name="T20" fmla="*/ 2147483647 w 80"/>
              <a:gd name="T21" fmla="*/ 2147483647 h 144"/>
              <a:gd name="T22" fmla="*/ 2147483647 w 80"/>
              <a:gd name="T23" fmla="*/ 2147483647 h 144"/>
              <a:gd name="T24" fmla="*/ 2147483647 w 80"/>
              <a:gd name="T25" fmla="*/ 2147483647 h 144"/>
              <a:gd name="T26" fmla="*/ 2147483647 w 80"/>
              <a:gd name="T27" fmla="*/ 2147483647 h 144"/>
              <a:gd name="T28" fmla="*/ 2147483647 w 80"/>
              <a:gd name="T29" fmla="*/ 2147483647 h 144"/>
              <a:gd name="T30" fmla="*/ 2147483647 w 80"/>
              <a:gd name="T31" fmla="*/ 2147483647 h 144"/>
              <a:gd name="T32" fmla="*/ 2147483647 w 80"/>
              <a:gd name="T33" fmla="*/ 2147483647 h 144"/>
              <a:gd name="T34" fmla="*/ 2147483647 w 80"/>
              <a:gd name="T35" fmla="*/ 2147483647 h 144"/>
              <a:gd name="T36" fmla="*/ 2147483647 w 80"/>
              <a:gd name="T37" fmla="*/ 2147483647 h 144"/>
              <a:gd name="T38" fmla="*/ 2147483647 w 80"/>
              <a:gd name="T39" fmla="*/ 2147483647 h 144"/>
              <a:gd name="T40" fmla="*/ 2147483647 w 80"/>
              <a:gd name="T41" fmla="*/ 2147483647 h 144"/>
              <a:gd name="T42" fmla="*/ 2147483647 w 80"/>
              <a:gd name="T43" fmla="*/ 2147483647 h 144"/>
              <a:gd name="T44" fmla="*/ 2147483647 w 80"/>
              <a:gd name="T45" fmla="*/ 2147483647 h 144"/>
              <a:gd name="T46" fmla="*/ 2147483647 w 80"/>
              <a:gd name="T47" fmla="*/ 2147483647 h 144"/>
              <a:gd name="T48" fmla="*/ 2147483647 w 80"/>
              <a:gd name="T49" fmla="*/ 2147483647 h 144"/>
              <a:gd name="T50" fmla="*/ 2147483647 w 80"/>
              <a:gd name="T51" fmla="*/ 2147483647 h 144"/>
              <a:gd name="T52" fmla="*/ 2147483647 w 80"/>
              <a:gd name="T53" fmla="*/ 2147483647 h 144"/>
              <a:gd name="T54" fmla="*/ 2147483647 w 80"/>
              <a:gd name="T55" fmla="*/ 2147483647 h 144"/>
              <a:gd name="T56" fmla="*/ 2147483647 w 80"/>
              <a:gd name="T57" fmla="*/ 2147483647 h 144"/>
              <a:gd name="T58" fmla="*/ 2147483647 w 80"/>
              <a:gd name="T59" fmla="*/ 2147483647 h 144"/>
              <a:gd name="T60" fmla="*/ 2147483647 w 80"/>
              <a:gd name="T61" fmla="*/ 2147483647 h 144"/>
              <a:gd name="T62" fmla="*/ 2147483647 w 80"/>
              <a:gd name="T63" fmla="*/ 2147483647 h 144"/>
              <a:gd name="T64" fmla="*/ 2147483647 w 80"/>
              <a:gd name="T65" fmla="*/ 2147483647 h 144"/>
              <a:gd name="T66" fmla="*/ 2147483647 w 80"/>
              <a:gd name="T67" fmla="*/ 2147483647 h 144"/>
              <a:gd name="T68" fmla="*/ 2147483647 w 80"/>
              <a:gd name="T69" fmla="*/ 2147483647 h 144"/>
              <a:gd name="T70" fmla="*/ 2147483647 w 80"/>
              <a:gd name="T71" fmla="*/ 2147483647 h 144"/>
              <a:gd name="T72" fmla="*/ 2147483647 w 80"/>
              <a:gd name="T73" fmla="*/ 2147483647 h 144"/>
              <a:gd name="T74" fmla="*/ 2147483647 w 80"/>
              <a:gd name="T75" fmla="*/ 2147483647 h 144"/>
              <a:gd name="T76" fmla="*/ 2147483647 w 80"/>
              <a:gd name="T77" fmla="*/ 2147483647 h 144"/>
              <a:gd name="T78" fmla="*/ 2147483647 w 80"/>
              <a:gd name="T79" fmla="*/ 2147483647 h 144"/>
              <a:gd name="T80" fmla="*/ 2147483647 w 80"/>
              <a:gd name="T81" fmla="*/ 2147483647 h 144"/>
              <a:gd name="T82" fmla="*/ 0 w 80"/>
              <a:gd name="T83" fmla="*/ 2147483647 h 144"/>
              <a:gd name="T84" fmla="*/ 0 w 80"/>
              <a:gd name="T85" fmla="*/ 2147483647 h 144"/>
              <a:gd name="T86" fmla="*/ 0 w 80"/>
              <a:gd name="T87" fmla="*/ 0 h 144"/>
              <a:gd name="T88" fmla="*/ 2147483647 w 80"/>
              <a:gd name="T89" fmla="*/ 0 h 144"/>
              <a:gd name="T90" fmla="*/ 2147483647 w 80"/>
              <a:gd name="T91" fmla="*/ 2147483647 h 144"/>
              <a:gd name="T92" fmla="*/ 2147483647 w 80"/>
              <a:gd name="T93" fmla="*/ 2147483647 h 144"/>
              <a:gd name="T94" fmla="*/ 2147483647 w 80"/>
              <a:gd name="T95" fmla="*/ 2147483647 h 144"/>
              <a:gd name="T96" fmla="*/ 2147483647 w 80"/>
              <a:gd name="T97" fmla="*/ 2147483647 h 14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0"/>
              <a:gd name="T148" fmla="*/ 0 h 144"/>
              <a:gd name="T149" fmla="*/ 80 w 80"/>
              <a:gd name="T150" fmla="*/ 144 h 14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0" h="144">
                <a:moveTo>
                  <a:pt x="16" y="16"/>
                </a:moveTo>
                <a:lnTo>
                  <a:pt x="16" y="24"/>
                </a:lnTo>
                <a:lnTo>
                  <a:pt x="16" y="32"/>
                </a:lnTo>
                <a:lnTo>
                  <a:pt x="16" y="40"/>
                </a:lnTo>
                <a:lnTo>
                  <a:pt x="24" y="56"/>
                </a:lnTo>
                <a:lnTo>
                  <a:pt x="40" y="56"/>
                </a:lnTo>
                <a:lnTo>
                  <a:pt x="40" y="72"/>
                </a:lnTo>
                <a:lnTo>
                  <a:pt x="40" y="80"/>
                </a:lnTo>
                <a:lnTo>
                  <a:pt x="48" y="88"/>
                </a:lnTo>
                <a:lnTo>
                  <a:pt x="48" y="96"/>
                </a:lnTo>
                <a:lnTo>
                  <a:pt x="56" y="96"/>
                </a:lnTo>
                <a:lnTo>
                  <a:pt x="64" y="104"/>
                </a:lnTo>
                <a:lnTo>
                  <a:pt x="72" y="104"/>
                </a:lnTo>
                <a:lnTo>
                  <a:pt x="72" y="112"/>
                </a:lnTo>
                <a:lnTo>
                  <a:pt x="64" y="112"/>
                </a:lnTo>
                <a:lnTo>
                  <a:pt x="64" y="120"/>
                </a:lnTo>
                <a:lnTo>
                  <a:pt x="64" y="128"/>
                </a:lnTo>
                <a:lnTo>
                  <a:pt x="72" y="120"/>
                </a:lnTo>
                <a:lnTo>
                  <a:pt x="80" y="120"/>
                </a:lnTo>
                <a:lnTo>
                  <a:pt x="80" y="128"/>
                </a:lnTo>
                <a:lnTo>
                  <a:pt x="80" y="136"/>
                </a:lnTo>
                <a:lnTo>
                  <a:pt x="32" y="144"/>
                </a:lnTo>
                <a:lnTo>
                  <a:pt x="0" y="16"/>
                </a:lnTo>
                <a:lnTo>
                  <a:pt x="0" y="24"/>
                </a:lnTo>
                <a:lnTo>
                  <a:pt x="0" y="0"/>
                </a:lnTo>
                <a:lnTo>
                  <a:pt x="16" y="0"/>
                </a:lnTo>
                <a:lnTo>
                  <a:pt x="24" y="8"/>
                </a:lnTo>
                <a:lnTo>
                  <a:pt x="16" y="8"/>
                </a:lnTo>
                <a:lnTo>
                  <a:pt x="16" y="16"/>
                </a:lnTo>
                <a:close/>
              </a:path>
            </a:pathLst>
          </a:custGeom>
          <a:solidFill>
            <a:schemeClr val="tx2">
              <a:lumMod val="75000"/>
            </a:schemeClr>
          </a:solidFill>
          <a:ln w="6350">
            <a:solidFill>
              <a:srgbClr val="000000"/>
            </a:solidFill>
            <a:round/>
            <a:headEnd/>
            <a:tailEnd/>
          </a:ln>
        </p:spPr>
        <p:txBody>
          <a:bodyPr/>
          <a:lstStyle/>
          <a:p>
            <a:endParaRPr lang="en-US"/>
          </a:p>
        </p:txBody>
      </p:sp>
      <p:sp>
        <p:nvSpPr>
          <p:cNvPr id="72" name="Freeform 69"/>
          <p:cNvSpPr>
            <a:spLocks/>
          </p:cNvSpPr>
          <p:nvPr/>
        </p:nvSpPr>
        <p:spPr bwMode="auto">
          <a:xfrm>
            <a:off x="5299807" y="3658327"/>
            <a:ext cx="1123889" cy="395655"/>
          </a:xfrm>
          <a:custGeom>
            <a:avLst/>
            <a:gdLst>
              <a:gd name="T0" fmla="*/ 2147483647 w 680"/>
              <a:gd name="T1" fmla="*/ 0 h 240"/>
              <a:gd name="T2" fmla="*/ 2147483647 w 680"/>
              <a:gd name="T3" fmla="*/ 0 h 240"/>
              <a:gd name="T4" fmla="*/ 2147483647 w 680"/>
              <a:gd name="T5" fmla="*/ 2147483647 h 240"/>
              <a:gd name="T6" fmla="*/ 2147483647 w 680"/>
              <a:gd name="T7" fmla="*/ 2147483647 h 240"/>
              <a:gd name="T8" fmla="*/ 2147483647 w 680"/>
              <a:gd name="T9" fmla="*/ 2147483647 h 240"/>
              <a:gd name="T10" fmla="*/ 2147483647 w 680"/>
              <a:gd name="T11" fmla="*/ 2147483647 h 240"/>
              <a:gd name="T12" fmla="*/ 2147483647 w 680"/>
              <a:gd name="T13" fmla="*/ 2147483647 h 240"/>
              <a:gd name="T14" fmla="*/ 2147483647 w 680"/>
              <a:gd name="T15" fmla="*/ 2147483647 h 240"/>
              <a:gd name="T16" fmla="*/ 2147483647 w 680"/>
              <a:gd name="T17" fmla="*/ 2147483647 h 240"/>
              <a:gd name="T18" fmla="*/ 2147483647 w 680"/>
              <a:gd name="T19" fmla="*/ 2147483647 h 240"/>
              <a:gd name="T20" fmla="*/ 2147483647 w 680"/>
              <a:gd name="T21" fmla="*/ 2147483647 h 240"/>
              <a:gd name="T22" fmla="*/ 2147483647 w 680"/>
              <a:gd name="T23" fmla="*/ 2147483647 h 240"/>
              <a:gd name="T24" fmla="*/ 2147483647 w 680"/>
              <a:gd name="T25" fmla="*/ 2147483647 h 240"/>
              <a:gd name="T26" fmla="*/ 2147483647 w 680"/>
              <a:gd name="T27" fmla="*/ 2147483647 h 240"/>
              <a:gd name="T28" fmla="*/ 2147483647 w 680"/>
              <a:gd name="T29" fmla="*/ 2147483647 h 240"/>
              <a:gd name="T30" fmla="*/ 2147483647 w 680"/>
              <a:gd name="T31" fmla="*/ 2147483647 h 240"/>
              <a:gd name="T32" fmla="*/ 2147483647 w 680"/>
              <a:gd name="T33" fmla="*/ 2147483647 h 240"/>
              <a:gd name="T34" fmla="*/ 2147483647 w 680"/>
              <a:gd name="T35" fmla="*/ 2147483647 h 240"/>
              <a:gd name="T36" fmla="*/ 0 w 680"/>
              <a:gd name="T37" fmla="*/ 2147483647 h 240"/>
              <a:gd name="T38" fmla="*/ 0 w 680"/>
              <a:gd name="T39" fmla="*/ 2147483647 h 240"/>
              <a:gd name="T40" fmla="*/ 2147483647 w 680"/>
              <a:gd name="T41" fmla="*/ 2147483647 h 240"/>
              <a:gd name="T42" fmla="*/ 2147483647 w 680"/>
              <a:gd name="T43" fmla="*/ 2147483647 h 240"/>
              <a:gd name="T44" fmla="*/ 2147483647 w 680"/>
              <a:gd name="T45" fmla="*/ 2147483647 h 240"/>
              <a:gd name="T46" fmla="*/ 2147483647 w 680"/>
              <a:gd name="T47" fmla="*/ 2147483647 h 240"/>
              <a:gd name="T48" fmla="*/ 2147483647 w 680"/>
              <a:gd name="T49" fmla="*/ 2147483647 h 240"/>
              <a:gd name="T50" fmla="*/ 2147483647 w 680"/>
              <a:gd name="T51" fmla="*/ 2147483647 h 240"/>
              <a:gd name="T52" fmla="*/ 2147483647 w 680"/>
              <a:gd name="T53" fmla="*/ 2147483647 h 240"/>
              <a:gd name="T54" fmla="*/ 2147483647 w 680"/>
              <a:gd name="T55" fmla="*/ 2147483647 h 240"/>
              <a:gd name="T56" fmla="*/ 2147483647 w 680"/>
              <a:gd name="T57" fmla="*/ 2147483647 h 240"/>
              <a:gd name="T58" fmla="*/ 2147483647 w 680"/>
              <a:gd name="T59" fmla="*/ 2147483647 h 240"/>
              <a:gd name="T60" fmla="*/ 2147483647 w 680"/>
              <a:gd name="T61" fmla="*/ 2147483647 h 240"/>
              <a:gd name="T62" fmla="*/ 2147483647 w 680"/>
              <a:gd name="T63" fmla="*/ 2147483647 h 240"/>
              <a:gd name="T64" fmla="*/ 2147483647 w 680"/>
              <a:gd name="T65" fmla="*/ 2147483647 h 240"/>
              <a:gd name="T66" fmla="*/ 2147483647 w 680"/>
              <a:gd name="T67" fmla="*/ 2147483647 h 240"/>
              <a:gd name="T68" fmla="*/ 2147483647 w 680"/>
              <a:gd name="T69" fmla="*/ 2147483647 h 240"/>
              <a:gd name="T70" fmla="*/ 2147483647 w 680"/>
              <a:gd name="T71" fmla="*/ 2147483647 h 240"/>
              <a:gd name="T72" fmla="*/ 2147483647 w 680"/>
              <a:gd name="T73" fmla="*/ 2147483647 h 240"/>
              <a:gd name="T74" fmla="*/ 2147483647 w 680"/>
              <a:gd name="T75" fmla="*/ 2147483647 h 240"/>
              <a:gd name="T76" fmla="*/ 2147483647 w 680"/>
              <a:gd name="T77" fmla="*/ 2147483647 h 240"/>
              <a:gd name="T78" fmla="*/ 2147483647 w 680"/>
              <a:gd name="T79" fmla="*/ 0 h 24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80"/>
              <a:gd name="T121" fmla="*/ 0 h 240"/>
              <a:gd name="T122" fmla="*/ 680 w 680"/>
              <a:gd name="T123" fmla="*/ 240 h 24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80" h="240">
                <a:moveTo>
                  <a:pt x="664" y="0"/>
                </a:moveTo>
                <a:lnTo>
                  <a:pt x="664" y="0"/>
                </a:lnTo>
                <a:lnTo>
                  <a:pt x="672" y="0"/>
                </a:lnTo>
                <a:lnTo>
                  <a:pt x="672" y="8"/>
                </a:lnTo>
                <a:lnTo>
                  <a:pt x="672" y="16"/>
                </a:lnTo>
                <a:lnTo>
                  <a:pt x="680" y="24"/>
                </a:lnTo>
                <a:lnTo>
                  <a:pt x="672" y="32"/>
                </a:lnTo>
                <a:lnTo>
                  <a:pt x="664" y="32"/>
                </a:lnTo>
                <a:lnTo>
                  <a:pt x="656" y="48"/>
                </a:lnTo>
                <a:lnTo>
                  <a:pt x="656" y="56"/>
                </a:lnTo>
                <a:lnTo>
                  <a:pt x="648" y="56"/>
                </a:lnTo>
                <a:lnTo>
                  <a:pt x="640" y="56"/>
                </a:lnTo>
                <a:lnTo>
                  <a:pt x="616" y="80"/>
                </a:lnTo>
                <a:lnTo>
                  <a:pt x="608" y="72"/>
                </a:lnTo>
                <a:lnTo>
                  <a:pt x="600" y="72"/>
                </a:lnTo>
                <a:lnTo>
                  <a:pt x="584" y="96"/>
                </a:lnTo>
                <a:lnTo>
                  <a:pt x="584" y="104"/>
                </a:lnTo>
                <a:lnTo>
                  <a:pt x="568" y="104"/>
                </a:lnTo>
                <a:lnTo>
                  <a:pt x="552" y="120"/>
                </a:lnTo>
                <a:lnTo>
                  <a:pt x="544" y="128"/>
                </a:lnTo>
                <a:lnTo>
                  <a:pt x="520" y="128"/>
                </a:lnTo>
                <a:lnTo>
                  <a:pt x="512" y="144"/>
                </a:lnTo>
                <a:lnTo>
                  <a:pt x="504" y="168"/>
                </a:lnTo>
                <a:lnTo>
                  <a:pt x="488" y="168"/>
                </a:lnTo>
                <a:lnTo>
                  <a:pt x="488" y="200"/>
                </a:lnTo>
                <a:lnTo>
                  <a:pt x="384" y="208"/>
                </a:lnTo>
                <a:lnTo>
                  <a:pt x="176" y="224"/>
                </a:lnTo>
                <a:lnTo>
                  <a:pt x="8" y="240"/>
                </a:lnTo>
                <a:lnTo>
                  <a:pt x="0" y="240"/>
                </a:lnTo>
                <a:lnTo>
                  <a:pt x="8" y="232"/>
                </a:lnTo>
                <a:lnTo>
                  <a:pt x="16" y="232"/>
                </a:lnTo>
                <a:lnTo>
                  <a:pt x="16" y="224"/>
                </a:lnTo>
                <a:lnTo>
                  <a:pt x="16" y="216"/>
                </a:lnTo>
                <a:lnTo>
                  <a:pt x="16" y="208"/>
                </a:lnTo>
                <a:lnTo>
                  <a:pt x="16" y="200"/>
                </a:lnTo>
                <a:lnTo>
                  <a:pt x="24" y="184"/>
                </a:lnTo>
                <a:lnTo>
                  <a:pt x="32" y="176"/>
                </a:lnTo>
                <a:lnTo>
                  <a:pt x="32" y="168"/>
                </a:lnTo>
                <a:lnTo>
                  <a:pt x="24" y="168"/>
                </a:lnTo>
                <a:lnTo>
                  <a:pt x="32" y="168"/>
                </a:lnTo>
                <a:lnTo>
                  <a:pt x="32" y="160"/>
                </a:lnTo>
                <a:lnTo>
                  <a:pt x="48" y="152"/>
                </a:lnTo>
                <a:lnTo>
                  <a:pt x="48" y="144"/>
                </a:lnTo>
                <a:lnTo>
                  <a:pt x="40" y="136"/>
                </a:lnTo>
                <a:lnTo>
                  <a:pt x="48" y="120"/>
                </a:lnTo>
                <a:lnTo>
                  <a:pt x="56" y="120"/>
                </a:lnTo>
                <a:lnTo>
                  <a:pt x="48" y="120"/>
                </a:lnTo>
                <a:lnTo>
                  <a:pt x="48" y="112"/>
                </a:lnTo>
                <a:lnTo>
                  <a:pt x="40" y="112"/>
                </a:lnTo>
                <a:lnTo>
                  <a:pt x="48" y="112"/>
                </a:lnTo>
                <a:lnTo>
                  <a:pt x="48" y="104"/>
                </a:lnTo>
                <a:lnTo>
                  <a:pt x="56" y="80"/>
                </a:lnTo>
                <a:lnTo>
                  <a:pt x="176" y="72"/>
                </a:lnTo>
                <a:lnTo>
                  <a:pt x="168" y="56"/>
                </a:lnTo>
                <a:lnTo>
                  <a:pt x="176" y="56"/>
                </a:lnTo>
                <a:lnTo>
                  <a:pt x="192" y="56"/>
                </a:lnTo>
                <a:lnTo>
                  <a:pt x="200" y="56"/>
                </a:lnTo>
                <a:lnTo>
                  <a:pt x="504" y="32"/>
                </a:lnTo>
                <a:lnTo>
                  <a:pt x="656" y="8"/>
                </a:lnTo>
                <a:lnTo>
                  <a:pt x="664" y="0"/>
                </a:lnTo>
                <a:close/>
              </a:path>
            </a:pathLst>
          </a:custGeom>
          <a:solidFill>
            <a:schemeClr val="tx2">
              <a:lumMod val="75000"/>
            </a:schemeClr>
          </a:solidFill>
          <a:ln w="6350">
            <a:solidFill>
              <a:srgbClr val="000000"/>
            </a:solidFill>
            <a:round/>
            <a:headEnd/>
            <a:tailEnd/>
          </a:ln>
        </p:spPr>
        <p:txBody>
          <a:bodyPr/>
          <a:lstStyle/>
          <a:p>
            <a:endParaRPr lang="en-US"/>
          </a:p>
        </p:txBody>
      </p:sp>
      <p:sp>
        <p:nvSpPr>
          <p:cNvPr id="73" name="Freeform 70"/>
          <p:cNvSpPr>
            <a:spLocks/>
          </p:cNvSpPr>
          <p:nvPr/>
        </p:nvSpPr>
        <p:spPr bwMode="auto">
          <a:xfrm>
            <a:off x="5140685" y="4028177"/>
            <a:ext cx="475933" cy="819980"/>
          </a:xfrm>
          <a:custGeom>
            <a:avLst/>
            <a:gdLst>
              <a:gd name="T0" fmla="*/ 2147483647 w 288"/>
              <a:gd name="T1" fmla="*/ 2147483647 h 496"/>
              <a:gd name="T2" fmla="*/ 2147483647 w 288"/>
              <a:gd name="T3" fmla="*/ 2147483647 h 496"/>
              <a:gd name="T4" fmla="*/ 2147483647 w 288"/>
              <a:gd name="T5" fmla="*/ 2147483647 h 496"/>
              <a:gd name="T6" fmla="*/ 2147483647 w 288"/>
              <a:gd name="T7" fmla="*/ 2147483647 h 496"/>
              <a:gd name="T8" fmla="*/ 2147483647 w 288"/>
              <a:gd name="T9" fmla="*/ 2147483647 h 496"/>
              <a:gd name="T10" fmla="*/ 2147483647 w 288"/>
              <a:gd name="T11" fmla="*/ 2147483647 h 496"/>
              <a:gd name="T12" fmla="*/ 2147483647 w 288"/>
              <a:gd name="T13" fmla="*/ 2147483647 h 496"/>
              <a:gd name="T14" fmla="*/ 2147483647 w 288"/>
              <a:gd name="T15" fmla="*/ 2147483647 h 496"/>
              <a:gd name="T16" fmla="*/ 2147483647 w 288"/>
              <a:gd name="T17" fmla="*/ 0 h 496"/>
              <a:gd name="T18" fmla="*/ 2147483647 w 288"/>
              <a:gd name="T19" fmla="*/ 2147483647 h 496"/>
              <a:gd name="T20" fmla="*/ 2147483647 w 288"/>
              <a:gd name="T21" fmla="*/ 2147483647 h 496"/>
              <a:gd name="T22" fmla="*/ 2147483647 w 288"/>
              <a:gd name="T23" fmla="*/ 2147483647 h 496"/>
              <a:gd name="T24" fmla="*/ 2147483647 w 288"/>
              <a:gd name="T25" fmla="*/ 2147483647 h 496"/>
              <a:gd name="T26" fmla="*/ 2147483647 w 288"/>
              <a:gd name="T27" fmla="*/ 2147483647 h 496"/>
              <a:gd name="T28" fmla="*/ 2147483647 w 288"/>
              <a:gd name="T29" fmla="*/ 2147483647 h 496"/>
              <a:gd name="T30" fmla="*/ 2147483647 w 288"/>
              <a:gd name="T31" fmla="*/ 2147483647 h 496"/>
              <a:gd name="T32" fmla="*/ 2147483647 w 288"/>
              <a:gd name="T33" fmla="*/ 2147483647 h 496"/>
              <a:gd name="T34" fmla="*/ 2147483647 w 288"/>
              <a:gd name="T35" fmla="*/ 2147483647 h 496"/>
              <a:gd name="T36" fmla="*/ 2147483647 w 288"/>
              <a:gd name="T37" fmla="*/ 2147483647 h 496"/>
              <a:gd name="T38" fmla="*/ 2147483647 w 288"/>
              <a:gd name="T39" fmla="*/ 2147483647 h 496"/>
              <a:gd name="T40" fmla="*/ 2147483647 w 288"/>
              <a:gd name="T41" fmla="*/ 2147483647 h 496"/>
              <a:gd name="T42" fmla="*/ 2147483647 w 288"/>
              <a:gd name="T43" fmla="*/ 2147483647 h 496"/>
              <a:gd name="T44" fmla="*/ 2147483647 w 288"/>
              <a:gd name="T45" fmla="*/ 2147483647 h 496"/>
              <a:gd name="T46" fmla="*/ 2147483647 w 288"/>
              <a:gd name="T47" fmla="*/ 2147483647 h 496"/>
              <a:gd name="T48" fmla="*/ 2147483647 w 288"/>
              <a:gd name="T49" fmla="*/ 2147483647 h 496"/>
              <a:gd name="T50" fmla="*/ 2147483647 w 288"/>
              <a:gd name="T51" fmla="*/ 2147483647 h 496"/>
              <a:gd name="T52" fmla="*/ 2147483647 w 288"/>
              <a:gd name="T53" fmla="*/ 2147483647 h 496"/>
              <a:gd name="T54" fmla="*/ 2147483647 w 288"/>
              <a:gd name="T55" fmla="*/ 2147483647 h 496"/>
              <a:gd name="T56" fmla="*/ 2147483647 w 288"/>
              <a:gd name="T57" fmla="*/ 2147483647 h 496"/>
              <a:gd name="T58" fmla="*/ 2147483647 w 288"/>
              <a:gd name="T59" fmla="*/ 2147483647 h 496"/>
              <a:gd name="T60" fmla="*/ 2147483647 w 288"/>
              <a:gd name="T61" fmla="*/ 2147483647 h 496"/>
              <a:gd name="T62" fmla="*/ 2147483647 w 288"/>
              <a:gd name="T63" fmla="*/ 2147483647 h 496"/>
              <a:gd name="T64" fmla="*/ 2147483647 w 288"/>
              <a:gd name="T65" fmla="*/ 2147483647 h 496"/>
              <a:gd name="T66" fmla="*/ 2147483647 w 288"/>
              <a:gd name="T67" fmla="*/ 2147483647 h 496"/>
              <a:gd name="T68" fmla="*/ 2147483647 w 288"/>
              <a:gd name="T69" fmla="*/ 2147483647 h 496"/>
              <a:gd name="T70" fmla="*/ 2147483647 w 288"/>
              <a:gd name="T71" fmla="*/ 2147483647 h 496"/>
              <a:gd name="T72" fmla="*/ 2147483647 w 288"/>
              <a:gd name="T73" fmla="*/ 2147483647 h 496"/>
              <a:gd name="T74" fmla="*/ 2147483647 w 288"/>
              <a:gd name="T75" fmla="*/ 2147483647 h 496"/>
              <a:gd name="T76" fmla="*/ 2147483647 w 288"/>
              <a:gd name="T77" fmla="*/ 2147483647 h 496"/>
              <a:gd name="T78" fmla="*/ 2147483647 w 288"/>
              <a:gd name="T79" fmla="*/ 2147483647 h 496"/>
              <a:gd name="T80" fmla="*/ 2147483647 w 288"/>
              <a:gd name="T81" fmla="*/ 2147483647 h 496"/>
              <a:gd name="T82" fmla="*/ 2147483647 w 288"/>
              <a:gd name="T83" fmla="*/ 2147483647 h 496"/>
              <a:gd name="T84" fmla="*/ 2147483647 w 288"/>
              <a:gd name="T85" fmla="*/ 2147483647 h 496"/>
              <a:gd name="T86" fmla="*/ 2147483647 w 288"/>
              <a:gd name="T87" fmla="*/ 2147483647 h 496"/>
              <a:gd name="T88" fmla="*/ 2147483647 w 288"/>
              <a:gd name="T89" fmla="*/ 2147483647 h 496"/>
              <a:gd name="T90" fmla="*/ 2147483647 w 288"/>
              <a:gd name="T91" fmla="*/ 2147483647 h 496"/>
              <a:gd name="T92" fmla="*/ 2147483647 w 288"/>
              <a:gd name="T93" fmla="*/ 2147483647 h 496"/>
              <a:gd name="T94" fmla="*/ 2147483647 w 288"/>
              <a:gd name="T95" fmla="*/ 2147483647 h 496"/>
              <a:gd name="T96" fmla="*/ 2147483647 w 288"/>
              <a:gd name="T97" fmla="*/ 2147483647 h 496"/>
              <a:gd name="T98" fmla="*/ 2147483647 w 288"/>
              <a:gd name="T99" fmla="*/ 2147483647 h 49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88"/>
              <a:gd name="T151" fmla="*/ 0 h 496"/>
              <a:gd name="T152" fmla="*/ 288 w 288"/>
              <a:gd name="T153" fmla="*/ 496 h 49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88" h="496">
                <a:moveTo>
                  <a:pt x="208" y="488"/>
                </a:moveTo>
                <a:lnTo>
                  <a:pt x="208" y="488"/>
                </a:lnTo>
                <a:lnTo>
                  <a:pt x="208" y="480"/>
                </a:lnTo>
                <a:lnTo>
                  <a:pt x="216" y="488"/>
                </a:lnTo>
                <a:lnTo>
                  <a:pt x="240" y="480"/>
                </a:lnTo>
                <a:lnTo>
                  <a:pt x="248" y="480"/>
                </a:lnTo>
                <a:lnTo>
                  <a:pt x="248" y="472"/>
                </a:lnTo>
                <a:lnTo>
                  <a:pt x="240" y="472"/>
                </a:lnTo>
                <a:lnTo>
                  <a:pt x="248" y="472"/>
                </a:lnTo>
                <a:lnTo>
                  <a:pt x="256" y="472"/>
                </a:lnTo>
                <a:lnTo>
                  <a:pt x="256" y="480"/>
                </a:lnTo>
                <a:lnTo>
                  <a:pt x="264" y="480"/>
                </a:lnTo>
                <a:lnTo>
                  <a:pt x="272" y="472"/>
                </a:lnTo>
                <a:lnTo>
                  <a:pt x="280" y="480"/>
                </a:lnTo>
                <a:lnTo>
                  <a:pt x="288" y="480"/>
                </a:lnTo>
                <a:lnTo>
                  <a:pt x="288" y="472"/>
                </a:lnTo>
                <a:lnTo>
                  <a:pt x="272" y="320"/>
                </a:lnTo>
                <a:lnTo>
                  <a:pt x="272" y="0"/>
                </a:lnTo>
                <a:lnTo>
                  <a:pt x="104" y="16"/>
                </a:lnTo>
                <a:lnTo>
                  <a:pt x="104" y="24"/>
                </a:lnTo>
                <a:lnTo>
                  <a:pt x="96" y="32"/>
                </a:lnTo>
                <a:lnTo>
                  <a:pt x="88" y="40"/>
                </a:lnTo>
                <a:lnTo>
                  <a:pt x="80" y="48"/>
                </a:lnTo>
                <a:lnTo>
                  <a:pt x="80" y="72"/>
                </a:lnTo>
                <a:lnTo>
                  <a:pt x="72" y="80"/>
                </a:lnTo>
                <a:lnTo>
                  <a:pt x="56" y="96"/>
                </a:lnTo>
                <a:lnTo>
                  <a:pt x="56" y="104"/>
                </a:lnTo>
                <a:lnTo>
                  <a:pt x="48" y="112"/>
                </a:lnTo>
                <a:lnTo>
                  <a:pt x="48" y="120"/>
                </a:lnTo>
                <a:lnTo>
                  <a:pt x="40" y="120"/>
                </a:lnTo>
                <a:lnTo>
                  <a:pt x="40" y="128"/>
                </a:lnTo>
                <a:lnTo>
                  <a:pt x="40" y="136"/>
                </a:lnTo>
                <a:lnTo>
                  <a:pt x="40" y="144"/>
                </a:lnTo>
                <a:lnTo>
                  <a:pt x="32" y="144"/>
                </a:lnTo>
                <a:lnTo>
                  <a:pt x="40" y="152"/>
                </a:lnTo>
                <a:lnTo>
                  <a:pt x="32" y="152"/>
                </a:lnTo>
                <a:lnTo>
                  <a:pt x="32" y="160"/>
                </a:lnTo>
                <a:lnTo>
                  <a:pt x="24" y="168"/>
                </a:lnTo>
                <a:lnTo>
                  <a:pt x="32" y="176"/>
                </a:lnTo>
                <a:lnTo>
                  <a:pt x="32" y="184"/>
                </a:lnTo>
                <a:lnTo>
                  <a:pt x="40" y="200"/>
                </a:lnTo>
                <a:lnTo>
                  <a:pt x="40" y="208"/>
                </a:lnTo>
                <a:lnTo>
                  <a:pt x="32" y="224"/>
                </a:lnTo>
                <a:lnTo>
                  <a:pt x="32" y="232"/>
                </a:lnTo>
                <a:lnTo>
                  <a:pt x="40" y="232"/>
                </a:lnTo>
                <a:lnTo>
                  <a:pt x="40" y="240"/>
                </a:lnTo>
                <a:lnTo>
                  <a:pt x="40" y="248"/>
                </a:lnTo>
                <a:lnTo>
                  <a:pt x="48" y="248"/>
                </a:lnTo>
                <a:lnTo>
                  <a:pt x="40" y="256"/>
                </a:lnTo>
                <a:lnTo>
                  <a:pt x="40" y="264"/>
                </a:lnTo>
                <a:lnTo>
                  <a:pt x="48" y="264"/>
                </a:lnTo>
                <a:lnTo>
                  <a:pt x="48" y="272"/>
                </a:lnTo>
                <a:lnTo>
                  <a:pt x="48" y="280"/>
                </a:lnTo>
                <a:lnTo>
                  <a:pt x="48" y="288"/>
                </a:lnTo>
                <a:lnTo>
                  <a:pt x="56" y="288"/>
                </a:lnTo>
                <a:lnTo>
                  <a:pt x="56" y="296"/>
                </a:lnTo>
                <a:lnTo>
                  <a:pt x="56" y="304"/>
                </a:lnTo>
                <a:lnTo>
                  <a:pt x="48" y="304"/>
                </a:lnTo>
                <a:lnTo>
                  <a:pt x="40" y="304"/>
                </a:lnTo>
                <a:lnTo>
                  <a:pt x="40" y="312"/>
                </a:lnTo>
                <a:lnTo>
                  <a:pt x="48" y="312"/>
                </a:lnTo>
                <a:lnTo>
                  <a:pt x="40" y="320"/>
                </a:lnTo>
                <a:lnTo>
                  <a:pt x="40" y="328"/>
                </a:lnTo>
                <a:lnTo>
                  <a:pt x="40" y="344"/>
                </a:lnTo>
                <a:lnTo>
                  <a:pt x="32" y="336"/>
                </a:lnTo>
                <a:lnTo>
                  <a:pt x="24" y="360"/>
                </a:lnTo>
                <a:lnTo>
                  <a:pt x="16" y="368"/>
                </a:lnTo>
                <a:lnTo>
                  <a:pt x="24" y="368"/>
                </a:lnTo>
                <a:lnTo>
                  <a:pt x="16" y="376"/>
                </a:lnTo>
                <a:lnTo>
                  <a:pt x="16" y="384"/>
                </a:lnTo>
                <a:lnTo>
                  <a:pt x="8" y="392"/>
                </a:lnTo>
                <a:lnTo>
                  <a:pt x="16" y="392"/>
                </a:lnTo>
                <a:lnTo>
                  <a:pt x="16" y="400"/>
                </a:lnTo>
                <a:lnTo>
                  <a:pt x="0" y="408"/>
                </a:lnTo>
                <a:lnTo>
                  <a:pt x="0" y="416"/>
                </a:lnTo>
                <a:lnTo>
                  <a:pt x="8" y="416"/>
                </a:lnTo>
                <a:lnTo>
                  <a:pt x="8" y="424"/>
                </a:lnTo>
                <a:lnTo>
                  <a:pt x="8" y="432"/>
                </a:lnTo>
                <a:lnTo>
                  <a:pt x="168" y="416"/>
                </a:lnTo>
                <a:lnTo>
                  <a:pt x="168" y="440"/>
                </a:lnTo>
                <a:lnTo>
                  <a:pt x="160" y="448"/>
                </a:lnTo>
                <a:lnTo>
                  <a:pt x="160" y="464"/>
                </a:lnTo>
                <a:lnTo>
                  <a:pt x="168" y="464"/>
                </a:lnTo>
                <a:lnTo>
                  <a:pt x="184" y="488"/>
                </a:lnTo>
                <a:lnTo>
                  <a:pt x="184" y="496"/>
                </a:lnTo>
                <a:lnTo>
                  <a:pt x="200" y="496"/>
                </a:lnTo>
                <a:lnTo>
                  <a:pt x="208" y="488"/>
                </a:lnTo>
                <a:close/>
              </a:path>
            </a:pathLst>
          </a:custGeom>
          <a:solidFill>
            <a:schemeClr val="tx2">
              <a:lumMod val="75000"/>
            </a:schemeClr>
          </a:solidFill>
          <a:ln w="6350">
            <a:solidFill>
              <a:srgbClr val="000000"/>
            </a:solidFill>
            <a:round/>
            <a:headEnd/>
            <a:tailEnd/>
          </a:ln>
        </p:spPr>
        <p:txBody>
          <a:bodyPr/>
          <a:lstStyle/>
          <a:p>
            <a:endParaRPr lang="en-US">
              <a:solidFill>
                <a:schemeClr val="bg1"/>
              </a:solidFill>
            </a:endParaRPr>
          </a:p>
        </p:txBody>
      </p:sp>
      <p:sp>
        <p:nvSpPr>
          <p:cNvPr id="74" name="Freeform 71"/>
          <p:cNvSpPr>
            <a:spLocks/>
          </p:cNvSpPr>
          <p:nvPr/>
        </p:nvSpPr>
        <p:spPr bwMode="auto">
          <a:xfrm>
            <a:off x="5590814" y="4002374"/>
            <a:ext cx="501736" cy="832883"/>
          </a:xfrm>
          <a:custGeom>
            <a:avLst/>
            <a:gdLst>
              <a:gd name="T0" fmla="*/ 2147483647 w 304"/>
              <a:gd name="T1" fmla="*/ 2147483647 h 504"/>
              <a:gd name="T2" fmla="*/ 2147483647 w 304"/>
              <a:gd name="T3" fmla="*/ 2147483647 h 504"/>
              <a:gd name="T4" fmla="*/ 2147483647 w 304"/>
              <a:gd name="T5" fmla="*/ 2147483647 h 504"/>
              <a:gd name="T6" fmla="*/ 2147483647 w 304"/>
              <a:gd name="T7" fmla="*/ 2147483647 h 504"/>
              <a:gd name="T8" fmla="*/ 2147483647 w 304"/>
              <a:gd name="T9" fmla="*/ 2147483647 h 504"/>
              <a:gd name="T10" fmla="*/ 2147483647 w 304"/>
              <a:gd name="T11" fmla="*/ 2147483647 h 504"/>
              <a:gd name="T12" fmla="*/ 2147483647 w 304"/>
              <a:gd name="T13" fmla="*/ 2147483647 h 504"/>
              <a:gd name="T14" fmla="*/ 2147483647 w 304"/>
              <a:gd name="T15" fmla="*/ 2147483647 h 504"/>
              <a:gd name="T16" fmla="*/ 2147483647 w 304"/>
              <a:gd name="T17" fmla="*/ 2147483647 h 504"/>
              <a:gd name="T18" fmla="*/ 2147483647 w 304"/>
              <a:gd name="T19" fmla="*/ 2147483647 h 504"/>
              <a:gd name="T20" fmla="*/ 2147483647 w 304"/>
              <a:gd name="T21" fmla="*/ 2147483647 h 504"/>
              <a:gd name="T22" fmla="*/ 2147483647 w 304"/>
              <a:gd name="T23" fmla="*/ 2147483647 h 504"/>
              <a:gd name="T24" fmla="*/ 2147483647 w 304"/>
              <a:gd name="T25" fmla="*/ 2147483647 h 504"/>
              <a:gd name="T26" fmla="*/ 2147483647 w 304"/>
              <a:gd name="T27" fmla="*/ 2147483647 h 504"/>
              <a:gd name="T28" fmla="*/ 2147483647 w 304"/>
              <a:gd name="T29" fmla="*/ 2147483647 h 504"/>
              <a:gd name="T30" fmla="*/ 2147483647 w 304"/>
              <a:gd name="T31" fmla="*/ 2147483647 h 504"/>
              <a:gd name="T32" fmla="*/ 2147483647 w 304"/>
              <a:gd name="T33" fmla="*/ 2147483647 h 504"/>
              <a:gd name="T34" fmla="*/ 2147483647 w 304"/>
              <a:gd name="T35" fmla="*/ 2147483647 h 504"/>
              <a:gd name="T36" fmla="*/ 2147483647 w 304"/>
              <a:gd name="T37" fmla="*/ 2147483647 h 504"/>
              <a:gd name="T38" fmla="*/ 2147483647 w 304"/>
              <a:gd name="T39" fmla="*/ 2147483647 h 504"/>
              <a:gd name="T40" fmla="*/ 2147483647 w 304"/>
              <a:gd name="T41" fmla="*/ 2147483647 h 504"/>
              <a:gd name="T42" fmla="*/ 2147483647 w 304"/>
              <a:gd name="T43" fmla="*/ 2147483647 h 504"/>
              <a:gd name="T44" fmla="*/ 2147483647 w 304"/>
              <a:gd name="T45" fmla="*/ 2147483647 h 504"/>
              <a:gd name="T46" fmla="*/ 2147483647 w 304"/>
              <a:gd name="T47" fmla="*/ 2147483647 h 504"/>
              <a:gd name="T48" fmla="*/ 2147483647 w 304"/>
              <a:gd name="T49" fmla="*/ 2147483647 h 504"/>
              <a:gd name="T50" fmla="*/ 2147483647 w 304"/>
              <a:gd name="T51" fmla="*/ 2147483647 h 504"/>
              <a:gd name="T52" fmla="*/ 2147483647 w 304"/>
              <a:gd name="T53" fmla="*/ 2147483647 h 504"/>
              <a:gd name="T54" fmla="*/ 2147483647 w 304"/>
              <a:gd name="T55" fmla="*/ 2147483647 h 504"/>
              <a:gd name="T56" fmla="*/ 2147483647 w 304"/>
              <a:gd name="T57" fmla="*/ 2147483647 h 504"/>
              <a:gd name="T58" fmla="*/ 2147483647 w 304"/>
              <a:gd name="T59" fmla="*/ 2147483647 h 504"/>
              <a:gd name="T60" fmla="*/ 2147483647 w 304"/>
              <a:gd name="T61" fmla="*/ 2147483647 h 504"/>
              <a:gd name="T62" fmla="*/ 2147483647 w 304"/>
              <a:gd name="T63" fmla="*/ 2147483647 h 504"/>
              <a:gd name="T64" fmla="*/ 2147483647 w 304"/>
              <a:gd name="T65" fmla="*/ 2147483647 h 504"/>
              <a:gd name="T66" fmla="*/ 2147483647 w 304"/>
              <a:gd name="T67" fmla="*/ 2147483647 h 504"/>
              <a:gd name="T68" fmla="*/ 2147483647 w 304"/>
              <a:gd name="T69" fmla="*/ 2147483647 h 504"/>
              <a:gd name="T70" fmla="*/ 2147483647 w 304"/>
              <a:gd name="T71" fmla="*/ 2147483647 h 504"/>
              <a:gd name="T72" fmla="*/ 2147483647 w 304"/>
              <a:gd name="T73" fmla="*/ 2147483647 h 504"/>
              <a:gd name="T74" fmla="*/ 2147483647 w 304"/>
              <a:gd name="T75" fmla="*/ 2147483647 h 504"/>
              <a:gd name="T76" fmla="*/ 2147483647 w 304"/>
              <a:gd name="T77" fmla="*/ 2147483647 h 504"/>
              <a:gd name="T78" fmla="*/ 2147483647 w 304"/>
              <a:gd name="T79" fmla="*/ 2147483647 h 504"/>
              <a:gd name="T80" fmla="*/ 2147483647 w 304"/>
              <a:gd name="T81" fmla="*/ 2147483647 h 504"/>
              <a:gd name="T82" fmla="*/ 2147483647 w 304"/>
              <a:gd name="T83" fmla="*/ 2147483647 h 504"/>
              <a:gd name="T84" fmla="*/ 2147483647 w 304"/>
              <a:gd name="T85" fmla="*/ 2147483647 h 504"/>
              <a:gd name="T86" fmla="*/ 2147483647 w 304"/>
              <a:gd name="T87" fmla="*/ 2147483647 h 504"/>
              <a:gd name="T88" fmla="*/ 2147483647 w 304"/>
              <a:gd name="T89" fmla="*/ 2147483647 h 504"/>
              <a:gd name="T90" fmla="*/ 2147483647 w 304"/>
              <a:gd name="T91" fmla="*/ 2147483647 h 504"/>
              <a:gd name="T92" fmla="*/ 2147483647 w 304"/>
              <a:gd name="T93" fmla="*/ 2147483647 h 504"/>
              <a:gd name="T94" fmla="*/ 2147483647 w 304"/>
              <a:gd name="T95" fmla="*/ 2147483647 h 504"/>
              <a:gd name="T96" fmla="*/ 2147483647 w 304"/>
              <a:gd name="T97" fmla="*/ 2147483647 h 504"/>
              <a:gd name="T98" fmla="*/ 2147483647 w 304"/>
              <a:gd name="T99" fmla="*/ 2147483647 h 504"/>
              <a:gd name="T100" fmla="*/ 2147483647 w 304"/>
              <a:gd name="T101" fmla="*/ 0 h 504"/>
              <a:gd name="T102" fmla="*/ 2147483647 w 304"/>
              <a:gd name="T103" fmla="*/ 0 h 504"/>
              <a:gd name="T104" fmla="*/ 0 w 304"/>
              <a:gd name="T105" fmla="*/ 2147483647 h 504"/>
              <a:gd name="T106" fmla="*/ 0 w 304"/>
              <a:gd name="T107" fmla="*/ 2147483647 h 504"/>
              <a:gd name="T108" fmla="*/ 0 w 304"/>
              <a:gd name="T109" fmla="*/ 2147483647 h 504"/>
              <a:gd name="T110" fmla="*/ 0 w 304"/>
              <a:gd name="T111" fmla="*/ 2147483647 h 504"/>
              <a:gd name="T112" fmla="*/ 2147483647 w 304"/>
              <a:gd name="T113" fmla="*/ 2147483647 h 504"/>
              <a:gd name="T114" fmla="*/ 2147483647 w 304"/>
              <a:gd name="T115" fmla="*/ 2147483647 h 504"/>
              <a:gd name="T116" fmla="*/ 2147483647 w 304"/>
              <a:gd name="T117" fmla="*/ 2147483647 h 504"/>
              <a:gd name="T118" fmla="*/ 2147483647 w 304"/>
              <a:gd name="T119" fmla="*/ 2147483647 h 504"/>
              <a:gd name="T120" fmla="*/ 2147483647 w 304"/>
              <a:gd name="T121" fmla="*/ 2147483647 h 50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04"/>
              <a:gd name="T184" fmla="*/ 0 h 504"/>
              <a:gd name="T185" fmla="*/ 304 w 304"/>
              <a:gd name="T186" fmla="*/ 504 h 50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04" h="504">
                <a:moveTo>
                  <a:pt x="40" y="496"/>
                </a:moveTo>
                <a:lnTo>
                  <a:pt x="40" y="496"/>
                </a:lnTo>
                <a:lnTo>
                  <a:pt x="48" y="488"/>
                </a:lnTo>
                <a:lnTo>
                  <a:pt x="40" y="480"/>
                </a:lnTo>
                <a:lnTo>
                  <a:pt x="48" y="448"/>
                </a:lnTo>
                <a:lnTo>
                  <a:pt x="56" y="448"/>
                </a:lnTo>
                <a:lnTo>
                  <a:pt x="56" y="480"/>
                </a:lnTo>
                <a:lnTo>
                  <a:pt x="72" y="496"/>
                </a:lnTo>
                <a:lnTo>
                  <a:pt x="56" y="504"/>
                </a:lnTo>
                <a:lnTo>
                  <a:pt x="64" y="504"/>
                </a:lnTo>
                <a:lnTo>
                  <a:pt x="80" y="496"/>
                </a:lnTo>
                <a:lnTo>
                  <a:pt x="88" y="496"/>
                </a:lnTo>
                <a:lnTo>
                  <a:pt x="88" y="488"/>
                </a:lnTo>
                <a:lnTo>
                  <a:pt x="96" y="480"/>
                </a:lnTo>
                <a:lnTo>
                  <a:pt x="104" y="472"/>
                </a:lnTo>
                <a:lnTo>
                  <a:pt x="96" y="464"/>
                </a:lnTo>
                <a:lnTo>
                  <a:pt x="104" y="464"/>
                </a:lnTo>
                <a:lnTo>
                  <a:pt x="104" y="448"/>
                </a:lnTo>
                <a:lnTo>
                  <a:pt x="88" y="440"/>
                </a:lnTo>
                <a:lnTo>
                  <a:pt x="80" y="440"/>
                </a:lnTo>
                <a:lnTo>
                  <a:pt x="80" y="424"/>
                </a:lnTo>
                <a:lnTo>
                  <a:pt x="304" y="400"/>
                </a:lnTo>
                <a:lnTo>
                  <a:pt x="288" y="368"/>
                </a:lnTo>
                <a:lnTo>
                  <a:pt x="288" y="360"/>
                </a:lnTo>
                <a:lnTo>
                  <a:pt x="288" y="344"/>
                </a:lnTo>
                <a:lnTo>
                  <a:pt x="280" y="336"/>
                </a:lnTo>
                <a:lnTo>
                  <a:pt x="280" y="312"/>
                </a:lnTo>
                <a:lnTo>
                  <a:pt x="280" y="304"/>
                </a:lnTo>
                <a:lnTo>
                  <a:pt x="280" y="280"/>
                </a:lnTo>
                <a:lnTo>
                  <a:pt x="296" y="272"/>
                </a:lnTo>
                <a:lnTo>
                  <a:pt x="288" y="264"/>
                </a:lnTo>
                <a:lnTo>
                  <a:pt x="288" y="248"/>
                </a:lnTo>
                <a:lnTo>
                  <a:pt x="280" y="240"/>
                </a:lnTo>
                <a:lnTo>
                  <a:pt x="264" y="208"/>
                </a:lnTo>
                <a:lnTo>
                  <a:pt x="208" y="0"/>
                </a:lnTo>
                <a:lnTo>
                  <a:pt x="0" y="16"/>
                </a:lnTo>
                <a:lnTo>
                  <a:pt x="0" y="336"/>
                </a:lnTo>
                <a:lnTo>
                  <a:pt x="16" y="488"/>
                </a:lnTo>
                <a:lnTo>
                  <a:pt x="32" y="488"/>
                </a:lnTo>
                <a:lnTo>
                  <a:pt x="40" y="496"/>
                </a:lnTo>
                <a:close/>
              </a:path>
            </a:pathLst>
          </a:custGeom>
          <a:solidFill>
            <a:schemeClr val="tx2">
              <a:lumMod val="75000"/>
            </a:schemeClr>
          </a:solidFill>
          <a:ln w="6350">
            <a:solidFill>
              <a:srgbClr val="000000"/>
            </a:solidFill>
            <a:round/>
            <a:headEnd/>
            <a:tailEnd/>
          </a:ln>
        </p:spPr>
        <p:txBody>
          <a:bodyPr/>
          <a:lstStyle/>
          <a:p>
            <a:endParaRPr lang="en-US">
              <a:solidFill>
                <a:schemeClr val="bg1"/>
              </a:solidFill>
            </a:endParaRPr>
          </a:p>
        </p:txBody>
      </p:sp>
      <p:sp>
        <p:nvSpPr>
          <p:cNvPr id="75" name="Freeform 72"/>
          <p:cNvSpPr>
            <a:spLocks/>
          </p:cNvSpPr>
          <p:nvPr/>
        </p:nvSpPr>
        <p:spPr bwMode="auto">
          <a:xfrm>
            <a:off x="6238770" y="3896293"/>
            <a:ext cx="673760" cy="501736"/>
          </a:xfrm>
          <a:custGeom>
            <a:avLst/>
            <a:gdLst>
              <a:gd name="T0" fmla="*/ 2147483647 w 408"/>
              <a:gd name="T1" fmla="*/ 2147483647 h 304"/>
              <a:gd name="T2" fmla="*/ 2147483647 w 408"/>
              <a:gd name="T3" fmla="*/ 2147483647 h 304"/>
              <a:gd name="T4" fmla="*/ 2147483647 w 408"/>
              <a:gd name="T5" fmla="*/ 2147483647 h 304"/>
              <a:gd name="T6" fmla="*/ 2147483647 w 408"/>
              <a:gd name="T7" fmla="*/ 2147483647 h 304"/>
              <a:gd name="T8" fmla="*/ 2147483647 w 408"/>
              <a:gd name="T9" fmla="*/ 2147483647 h 304"/>
              <a:gd name="T10" fmla="*/ 2147483647 w 408"/>
              <a:gd name="T11" fmla="*/ 2147483647 h 304"/>
              <a:gd name="T12" fmla="*/ 2147483647 w 408"/>
              <a:gd name="T13" fmla="*/ 2147483647 h 304"/>
              <a:gd name="T14" fmla="*/ 2147483647 w 408"/>
              <a:gd name="T15" fmla="*/ 2147483647 h 304"/>
              <a:gd name="T16" fmla="*/ 2147483647 w 408"/>
              <a:gd name="T17" fmla="*/ 2147483647 h 304"/>
              <a:gd name="T18" fmla="*/ 2147483647 w 408"/>
              <a:gd name="T19" fmla="*/ 2147483647 h 304"/>
              <a:gd name="T20" fmla="*/ 2147483647 w 408"/>
              <a:gd name="T21" fmla="*/ 2147483647 h 304"/>
              <a:gd name="T22" fmla="*/ 2147483647 w 408"/>
              <a:gd name="T23" fmla="*/ 2147483647 h 304"/>
              <a:gd name="T24" fmla="*/ 2147483647 w 408"/>
              <a:gd name="T25" fmla="*/ 2147483647 h 304"/>
              <a:gd name="T26" fmla="*/ 2147483647 w 408"/>
              <a:gd name="T27" fmla="*/ 2147483647 h 304"/>
              <a:gd name="T28" fmla="*/ 2147483647 w 408"/>
              <a:gd name="T29" fmla="*/ 2147483647 h 304"/>
              <a:gd name="T30" fmla="*/ 0 w 408"/>
              <a:gd name="T31" fmla="*/ 2147483647 h 304"/>
              <a:gd name="T32" fmla="*/ 2147483647 w 408"/>
              <a:gd name="T33" fmla="*/ 2147483647 h 304"/>
              <a:gd name="T34" fmla="*/ 2147483647 w 408"/>
              <a:gd name="T35" fmla="*/ 2147483647 h 304"/>
              <a:gd name="T36" fmla="*/ 2147483647 w 408"/>
              <a:gd name="T37" fmla="*/ 2147483647 h 304"/>
              <a:gd name="T38" fmla="*/ 2147483647 w 408"/>
              <a:gd name="T39" fmla="*/ 0 h 304"/>
              <a:gd name="T40" fmla="*/ 2147483647 w 408"/>
              <a:gd name="T41" fmla="*/ 2147483647 h 304"/>
              <a:gd name="T42" fmla="*/ 2147483647 w 408"/>
              <a:gd name="T43" fmla="*/ 2147483647 h 304"/>
              <a:gd name="T44" fmla="*/ 2147483647 w 408"/>
              <a:gd name="T45" fmla="*/ 2147483647 h 304"/>
              <a:gd name="T46" fmla="*/ 2147483647 w 408"/>
              <a:gd name="T47" fmla="*/ 2147483647 h 304"/>
              <a:gd name="T48" fmla="*/ 2147483647 w 408"/>
              <a:gd name="T49" fmla="*/ 2147483647 h 304"/>
              <a:gd name="T50" fmla="*/ 2147483647 w 408"/>
              <a:gd name="T51" fmla="*/ 2147483647 h 304"/>
              <a:gd name="T52" fmla="*/ 2147483647 w 408"/>
              <a:gd name="T53" fmla="*/ 2147483647 h 304"/>
              <a:gd name="T54" fmla="*/ 2147483647 w 408"/>
              <a:gd name="T55" fmla="*/ 2147483647 h 304"/>
              <a:gd name="T56" fmla="*/ 2147483647 w 408"/>
              <a:gd name="T57" fmla="*/ 2147483647 h 304"/>
              <a:gd name="T58" fmla="*/ 2147483647 w 408"/>
              <a:gd name="T59" fmla="*/ 2147483647 h 304"/>
              <a:gd name="T60" fmla="*/ 2147483647 w 408"/>
              <a:gd name="T61" fmla="*/ 2147483647 h 304"/>
              <a:gd name="T62" fmla="*/ 2147483647 w 408"/>
              <a:gd name="T63" fmla="*/ 2147483647 h 304"/>
              <a:gd name="T64" fmla="*/ 2147483647 w 408"/>
              <a:gd name="T65" fmla="*/ 2147483647 h 304"/>
              <a:gd name="T66" fmla="*/ 2147483647 w 408"/>
              <a:gd name="T67" fmla="*/ 2147483647 h 304"/>
              <a:gd name="T68" fmla="*/ 2147483647 w 408"/>
              <a:gd name="T69" fmla="*/ 2147483647 h 304"/>
              <a:gd name="T70" fmla="*/ 2147483647 w 408"/>
              <a:gd name="T71" fmla="*/ 2147483647 h 304"/>
              <a:gd name="T72" fmla="*/ 2147483647 w 408"/>
              <a:gd name="T73" fmla="*/ 2147483647 h 304"/>
              <a:gd name="T74" fmla="*/ 2147483647 w 408"/>
              <a:gd name="T75" fmla="*/ 2147483647 h 304"/>
              <a:gd name="T76" fmla="*/ 2147483647 w 408"/>
              <a:gd name="T77" fmla="*/ 2147483647 h 304"/>
              <a:gd name="T78" fmla="*/ 2147483647 w 408"/>
              <a:gd name="T79" fmla="*/ 2147483647 h 304"/>
              <a:gd name="T80" fmla="*/ 2147483647 w 408"/>
              <a:gd name="T81" fmla="*/ 2147483647 h 304"/>
              <a:gd name="T82" fmla="*/ 2147483647 w 408"/>
              <a:gd name="T83" fmla="*/ 2147483647 h 304"/>
              <a:gd name="T84" fmla="*/ 2147483647 w 408"/>
              <a:gd name="T85" fmla="*/ 2147483647 h 304"/>
              <a:gd name="T86" fmla="*/ 2147483647 w 408"/>
              <a:gd name="T87" fmla="*/ 2147483647 h 304"/>
              <a:gd name="T88" fmla="*/ 2147483647 w 408"/>
              <a:gd name="T89" fmla="*/ 2147483647 h 304"/>
              <a:gd name="T90" fmla="*/ 2147483647 w 408"/>
              <a:gd name="T91" fmla="*/ 2147483647 h 304"/>
              <a:gd name="T92" fmla="*/ 2147483647 w 408"/>
              <a:gd name="T93" fmla="*/ 2147483647 h 30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08"/>
              <a:gd name="T142" fmla="*/ 0 h 304"/>
              <a:gd name="T143" fmla="*/ 408 w 408"/>
              <a:gd name="T144" fmla="*/ 304 h 30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08" h="304">
                <a:moveTo>
                  <a:pt x="224" y="296"/>
                </a:moveTo>
                <a:lnTo>
                  <a:pt x="224" y="280"/>
                </a:lnTo>
                <a:lnTo>
                  <a:pt x="200" y="256"/>
                </a:lnTo>
                <a:lnTo>
                  <a:pt x="192" y="248"/>
                </a:lnTo>
                <a:lnTo>
                  <a:pt x="192" y="224"/>
                </a:lnTo>
                <a:lnTo>
                  <a:pt x="168" y="216"/>
                </a:lnTo>
                <a:lnTo>
                  <a:pt x="160" y="208"/>
                </a:lnTo>
                <a:lnTo>
                  <a:pt x="152" y="200"/>
                </a:lnTo>
                <a:lnTo>
                  <a:pt x="136" y="192"/>
                </a:lnTo>
                <a:lnTo>
                  <a:pt x="136" y="176"/>
                </a:lnTo>
                <a:lnTo>
                  <a:pt x="128" y="168"/>
                </a:lnTo>
                <a:lnTo>
                  <a:pt x="120" y="168"/>
                </a:lnTo>
                <a:lnTo>
                  <a:pt x="112" y="160"/>
                </a:lnTo>
                <a:lnTo>
                  <a:pt x="104" y="144"/>
                </a:lnTo>
                <a:lnTo>
                  <a:pt x="96" y="144"/>
                </a:lnTo>
                <a:lnTo>
                  <a:pt x="80" y="144"/>
                </a:lnTo>
                <a:lnTo>
                  <a:pt x="72" y="128"/>
                </a:lnTo>
                <a:lnTo>
                  <a:pt x="64" y="120"/>
                </a:lnTo>
                <a:lnTo>
                  <a:pt x="56" y="96"/>
                </a:lnTo>
                <a:lnTo>
                  <a:pt x="48" y="88"/>
                </a:lnTo>
                <a:lnTo>
                  <a:pt x="40" y="88"/>
                </a:lnTo>
                <a:lnTo>
                  <a:pt x="32" y="88"/>
                </a:lnTo>
                <a:lnTo>
                  <a:pt x="24" y="80"/>
                </a:lnTo>
                <a:lnTo>
                  <a:pt x="16" y="80"/>
                </a:lnTo>
                <a:lnTo>
                  <a:pt x="0" y="80"/>
                </a:lnTo>
                <a:lnTo>
                  <a:pt x="0" y="56"/>
                </a:lnTo>
                <a:lnTo>
                  <a:pt x="16" y="40"/>
                </a:lnTo>
                <a:lnTo>
                  <a:pt x="24" y="40"/>
                </a:lnTo>
                <a:lnTo>
                  <a:pt x="32" y="32"/>
                </a:lnTo>
                <a:lnTo>
                  <a:pt x="72" y="8"/>
                </a:lnTo>
                <a:lnTo>
                  <a:pt x="96" y="8"/>
                </a:lnTo>
                <a:lnTo>
                  <a:pt x="176" y="0"/>
                </a:lnTo>
                <a:lnTo>
                  <a:pt x="192" y="0"/>
                </a:lnTo>
                <a:lnTo>
                  <a:pt x="200" y="8"/>
                </a:lnTo>
                <a:lnTo>
                  <a:pt x="208" y="16"/>
                </a:lnTo>
                <a:lnTo>
                  <a:pt x="208" y="24"/>
                </a:lnTo>
                <a:lnTo>
                  <a:pt x="296" y="16"/>
                </a:lnTo>
                <a:lnTo>
                  <a:pt x="408" y="88"/>
                </a:lnTo>
                <a:lnTo>
                  <a:pt x="400" y="96"/>
                </a:lnTo>
                <a:lnTo>
                  <a:pt x="368" y="120"/>
                </a:lnTo>
                <a:lnTo>
                  <a:pt x="360" y="152"/>
                </a:lnTo>
                <a:lnTo>
                  <a:pt x="352" y="152"/>
                </a:lnTo>
                <a:lnTo>
                  <a:pt x="352" y="160"/>
                </a:lnTo>
                <a:lnTo>
                  <a:pt x="368" y="168"/>
                </a:lnTo>
                <a:lnTo>
                  <a:pt x="368" y="176"/>
                </a:lnTo>
                <a:lnTo>
                  <a:pt x="352" y="184"/>
                </a:lnTo>
                <a:lnTo>
                  <a:pt x="336" y="184"/>
                </a:lnTo>
                <a:lnTo>
                  <a:pt x="328" y="208"/>
                </a:lnTo>
                <a:lnTo>
                  <a:pt x="320" y="216"/>
                </a:lnTo>
                <a:lnTo>
                  <a:pt x="312" y="216"/>
                </a:lnTo>
                <a:lnTo>
                  <a:pt x="312" y="224"/>
                </a:lnTo>
                <a:lnTo>
                  <a:pt x="320" y="224"/>
                </a:lnTo>
                <a:lnTo>
                  <a:pt x="296" y="240"/>
                </a:lnTo>
                <a:lnTo>
                  <a:pt x="296" y="232"/>
                </a:lnTo>
                <a:lnTo>
                  <a:pt x="288" y="240"/>
                </a:lnTo>
                <a:lnTo>
                  <a:pt x="296" y="248"/>
                </a:lnTo>
                <a:lnTo>
                  <a:pt x="288" y="256"/>
                </a:lnTo>
                <a:lnTo>
                  <a:pt x="280" y="256"/>
                </a:lnTo>
                <a:lnTo>
                  <a:pt x="264" y="256"/>
                </a:lnTo>
                <a:lnTo>
                  <a:pt x="256" y="256"/>
                </a:lnTo>
                <a:lnTo>
                  <a:pt x="248" y="256"/>
                </a:lnTo>
                <a:lnTo>
                  <a:pt x="240" y="272"/>
                </a:lnTo>
                <a:lnTo>
                  <a:pt x="248" y="280"/>
                </a:lnTo>
                <a:lnTo>
                  <a:pt x="240" y="304"/>
                </a:lnTo>
                <a:lnTo>
                  <a:pt x="232" y="304"/>
                </a:lnTo>
                <a:lnTo>
                  <a:pt x="224" y="304"/>
                </a:lnTo>
                <a:lnTo>
                  <a:pt x="224" y="296"/>
                </a:lnTo>
                <a:close/>
              </a:path>
            </a:pathLst>
          </a:custGeom>
          <a:solidFill>
            <a:schemeClr val="tx2">
              <a:lumMod val="75000"/>
            </a:schemeClr>
          </a:solidFill>
          <a:ln w="6350">
            <a:solidFill>
              <a:srgbClr val="000000"/>
            </a:solidFill>
            <a:round/>
            <a:headEnd/>
            <a:tailEnd/>
          </a:ln>
        </p:spPr>
        <p:txBody>
          <a:bodyPr/>
          <a:lstStyle/>
          <a:p>
            <a:endParaRPr lang="en-US">
              <a:solidFill>
                <a:schemeClr val="bg1"/>
              </a:solidFill>
            </a:endParaRPr>
          </a:p>
        </p:txBody>
      </p:sp>
      <p:sp>
        <p:nvSpPr>
          <p:cNvPr id="76" name="Freeform 73"/>
          <p:cNvSpPr>
            <a:spLocks/>
          </p:cNvSpPr>
          <p:nvPr/>
        </p:nvSpPr>
        <p:spPr bwMode="auto">
          <a:xfrm>
            <a:off x="6106885" y="3539344"/>
            <a:ext cx="1123889" cy="501736"/>
          </a:xfrm>
          <a:custGeom>
            <a:avLst/>
            <a:gdLst>
              <a:gd name="T0" fmla="*/ 2147483647 w 680"/>
              <a:gd name="T1" fmla="*/ 2147483647 h 304"/>
              <a:gd name="T2" fmla="*/ 2147483647 w 680"/>
              <a:gd name="T3" fmla="*/ 2147483647 h 304"/>
              <a:gd name="T4" fmla="*/ 2147483647 w 680"/>
              <a:gd name="T5" fmla="*/ 2147483647 h 304"/>
              <a:gd name="T6" fmla="*/ 2147483647 w 680"/>
              <a:gd name="T7" fmla="*/ 2147483647 h 304"/>
              <a:gd name="T8" fmla="*/ 2147483647 w 680"/>
              <a:gd name="T9" fmla="*/ 2147483647 h 304"/>
              <a:gd name="T10" fmla="*/ 2147483647 w 680"/>
              <a:gd name="T11" fmla="*/ 2147483647 h 304"/>
              <a:gd name="T12" fmla="*/ 2147483647 w 680"/>
              <a:gd name="T13" fmla="*/ 2147483647 h 304"/>
              <a:gd name="T14" fmla="*/ 2147483647 w 680"/>
              <a:gd name="T15" fmla="*/ 2147483647 h 304"/>
              <a:gd name="T16" fmla="*/ 2147483647 w 680"/>
              <a:gd name="T17" fmla="*/ 2147483647 h 304"/>
              <a:gd name="T18" fmla="*/ 2147483647 w 680"/>
              <a:gd name="T19" fmla="*/ 2147483647 h 304"/>
              <a:gd name="T20" fmla="*/ 2147483647 w 680"/>
              <a:gd name="T21" fmla="*/ 2147483647 h 304"/>
              <a:gd name="T22" fmla="*/ 2147483647 w 680"/>
              <a:gd name="T23" fmla="*/ 2147483647 h 304"/>
              <a:gd name="T24" fmla="*/ 2147483647 w 680"/>
              <a:gd name="T25" fmla="*/ 2147483647 h 304"/>
              <a:gd name="T26" fmla="*/ 2147483647 w 680"/>
              <a:gd name="T27" fmla="*/ 2147483647 h 304"/>
              <a:gd name="T28" fmla="*/ 2147483647 w 680"/>
              <a:gd name="T29" fmla="*/ 2147483647 h 304"/>
              <a:gd name="T30" fmla="*/ 2147483647 w 680"/>
              <a:gd name="T31" fmla="*/ 2147483647 h 304"/>
              <a:gd name="T32" fmla="*/ 2147483647 w 680"/>
              <a:gd name="T33" fmla="*/ 2147483647 h 304"/>
              <a:gd name="T34" fmla="*/ 2147483647 w 680"/>
              <a:gd name="T35" fmla="*/ 2147483647 h 304"/>
              <a:gd name="T36" fmla="*/ 2147483647 w 680"/>
              <a:gd name="T37" fmla="*/ 2147483647 h 304"/>
              <a:gd name="T38" fmla="*/ 2147483647 w 680"/>
              <a:gd name="T39" fmla="*/ 2147483647 h 304"/>
              <a:gd name="T40" fmla="*/ 2147483647 w 680"/>
              <a:gd name="T41" fmla="*/ 2147483647 h 304"/>
              <a:gd name="T42" fmla="*/ 2147483647 w 680"/>
              <a:gd name="T43" fmla="*/ 2147483647 h 304"/>
              <a:gd name="T44" fmla="*/ 2147483647 w 680"/>
              <a:gd name="T45" fmla="*/ 2147483647 h 304"/>
              <a:gd name="T46" fmla="*/ 2147483647 w 680"/>
              <a:gd name="T47" fmla="*/ 2147483647 h 304"/>
              <a:gd name="T48" fmla="*/ 2147483647 w 680"/>
              <a:gd name="T49" fmla="*/ 2147483647 h 304"/>
              <a:gd name="T50" fmla="*/ 2147483647 w 680"/>
              <a:gd name="T51" fmla="*/ 2147483647 h 304"/>
              <a:gd name="T52" fmla="*/ 2147483647 w 680"/>
              <a:gd name="T53" fmla="*/ 2147483647 h 304"/>
              <a:gd name="T54" fmla="*/ 2147483647 w 680"/>
              <a:gd name="T55" fmla="*/ 2147483647 h 304"/>
              <a:gd name="T56" fmla="*/ 2147483647 w 680"/>
              <a:gd name="T57" fmla="*/ 2147483647 h 304"/>
              <a:gd name="T58" fmla="*/ 2147483647 w 680"/>
              <a:gd name="T59" fmla="*/ 2147483647 h 304"/>
              <a:gd name="T60" fmla="*/ 2147483647 w 680"/>
              <a:gd name="T61" fmla="*/ 2147483647 h 304"/>
              <a:gd name="T62" fmla="*/ 2147483647 w 680"/>
              <a:gd name="T63" fmla="*/ 2147483647 h 304"/>
              <a:gd name="T64" fmla="*/ 2147483647 w 680"/>
              <a:gd name="T65" fmla="*/ 2147483647 h 304"/>
              <a:gd name="T66" fmla="*/ 2147483647 w 680"/>
              <a:gd name="T67" fmla="*/ 2147483647 h 304"/>
              <a:gd name="T68" fmla="*/ 2147483647 w 680"/>
              <a:gd name="T69" fmla="*/ 2147483647 h 304"/>
              <a:gd name="T70" fmla="*/ 2147483647 w 680"/>
              <a:gd name="T71" fmla="*/ 2147483647 h 304"/>
              <a:gd name="T72" fmla="*/ 2147483647 w 680"/>
              <a:gd name="T73" fmla="*/ 2147483647 h 304"/>
              <a:gd name="T74" fmla="*/ 2147483647 w 680"/>
              <a:gd name="T75" fmla="*/ 2147483647 h 304"/>
              <a:gd name="T76" fmla="*/ 2147483647 w 680"/>
              <a:gd name="T77" fmla="*/ 2147483647 h 304"/>
              <a:gd name="T78" fmla="*/ 2147483647 w 680"/>
              <a:gd name="T79" fmla="*/ 2147483647 h 304"/>
              <a:gd name="T80" fmla="*/ 2147483647 w 680"/>
              <a:gd name="T81" fmla="*/ 2147483647 h 304"/>
              <a:gd name="T82" fmla="*/ 2147483647 w 680"/>
              <a:gd name="T83" fmla="*/ 2147483647 h 304"/>
              <a:gd name="T84" fmla="*/ 2147483647 w 680"/>
              <a:gd name="T85" fmla="*/ 2147483647 h 304"/>
              <a:gd name="T86" fmla="*/ 2147483647 w 680"/>
              <a:gd name="T87" fmla="*/ 2147483647 h 304"/>
              <a:gd name="T88" fmla="*/ 2147483647 w 680"/>
              <a:gd name="T89" fmla="*/ 2147483647 h 304"/>
              <a:gd name="T90" fmla="*/ 2147483647 w 680"/>
              <a:gd name="T91" fmla="*/ 2147483647 h 304"/>
              <a:gd name="T92" fmla="*/ 2147483647 w 680"/>
              <a:gd name="T93" fmla="*/ 2147483647 h 304"/>
              <a:gd name="T94" fmla="*/ 0 w 680"/>
              <a:gd name="T95" fmla="*/ 2147483647 h 304"/>
              <a:gd name="T96" fmla="*/ 2147483647 w 680"/>
              <a:gd name="T97" fmla="*/ 2147483647 h 304"/>
              <a:gd name="T98" fmla="*/ 2147483647 w 680"/>
              <a:gd name="T99" fmla="*/ 2147483647 h 304"/>
              <a:gd name="T100" fmla="*/ 2147483647 w 680"/>
              <a:gd name="T101" fmla="*/ 2147483647 h 304"/>
              <a:gd name="T102" fmla="*/ 2147483647 w 680"/>
              <a:gd name="T103" fmla="*/ 2147483647 h 3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80"/>
              <a:gd name="T157" fmla="*/ 0 h 304"/>
              <a:gd name="T158" fmla="*/ 680 w 680"/>
              <a:gd name="T159" fmla="*/ 304 h 3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80" h="304">
                <a:moveTo>
                  <a:pt x="496" y="296"/>
                </a:moveTo>
                <a:lnTo>
                  <a:pt x="512" y="288"/>
                </a:lnTo>
                <a:lnTo>
                  <a:pt x="528" y="288"/>
                </a:lnTo>
                <a:lnTo>
                  <a:pt x="528" y="296"/>
                </a:lnTo>
                <a:lnTo>
                  <a:pt x="528" y="272"/>
                </a:lnTo>
                <a:lnTo>
                  <a:pt x="536" y="272"/>
                </a:lnTo>
                <a:lnTo>
                  <a:pt x="536" y="288"/>
                </a:lnTo>
                <a:lnTo>
                  <a:pt x="536" y="264"/>
                </a:lnTo>
                <a:lnTo>
                  <a:pt x="560" y="232"/>
                </a:lnTo>
                <a:lnTo>
                  <a:pt x="568" y="224"/>
                </a:lnTo>
                <a:lnTo>
                  <a:pt x="568" y="216"/>
                </a:lnTo>
                <a:lnTo>
                  <a:pt x="576" y="216"/>
                </a:lnTo>
                <a:lnTo>
                  <a:pt x="584" y="208"/>
                </a:lnTo>
                <a:lnTo>
                  <a:pt x="600" y="192"/>
                </a:lnTo>
                <a:lnTo>
                  <a:pt x="616" y="192"/>
                </a:lnTo>
                <a:lnTo>
                  <a:pt x="616" y="184"/>
                </a:lnTo>
                <a:lnTo>
                  <a:pt x="624" y="184"/>
                </a:lnTo>
                <a:lnTo>
                  <a:pt x="632" y="184"/>
                </a:lnTo>
                <a:lnTo>
                  <a:pt x="648" y="168"/>
                </a:lnTo>
                <a:lnTo>
                  <a:pt x="648" y="160"/>
                </a:lnTo>
                <a:lnTo>
                  <a:pt x="648" y="152"/>
                </a:lnTo>
                <a:lnTo>
                  <a:pt x="640" y="160"/>
                </a:lnTo>
                <a:lnTo>
                  <a:pt x="640" y="152"/>
                </a:lnTo>
                <a:lnTo>
                  <a:pt x="632" y="152"/>
                </a:lnTo>
                <a:lnTo>
                  <a:pt x="632" y="160"/>
                </a:lnTo>
                <a:lnTo>
                  <a:pt x="624" y="160"/>
                </a:lnTo>
                <a:lnTo>
                  <a:pt x="608" y="176"/>
                </a:lnTo>
                <a:lnTo>
                  <a:pt x="600" y="168"/>
                </a:lnTo>
                <a:lnTo>
                  <a:pt x="592" y="160"/>
                </a:lnTo>
                <a:lnTo>
                  <a:pt x="600" y="160"/>
                </a:lnTo>
                <a:lnTo>
                  <a:pt x="600" y="168"/>
                </a:lnTo>
                <a:lnTo>
                  <a:pt x="616" y="168"/>
                </a:lnTo>
                <a:lnTo>
                  <a:pt x="624" y="152"/>
                </a:lnTo>
                <a:lnTo>
                  <a:pt x="616" y="144"/>
                </a:lnTo>
                <a:lnTo>
                  <a:pt x="624" y="144"/>
                </a:lnTo>
                <a:lnTo>
                  <a:pt x="624" y="136"/>
                </a:lnTo>
                <a:lnTo>
                  <a:pt x="624" y="128"/>
                </a:lnTo>
                <a:lnTo>
                  <a:pt x="584" y="120"/>
                </a:lnTo>
                <a:lnTo>
                  <a:pt x="592" y="120"/>
                </a:lnTo>
                <a:lnTo>
                  <a:pt x="600" y="120"/>
                </a:lnTo>
                <a:lnTo>
                  <a:pt x="608" y="120"/>
                </a:lnTo>
                <a:lnTo>
                  <a:pt x="608" y="112"/>
                </a:lnTo>
                <a:lnTo>
                  <a:pt x="616" y="112"/>
                </a:lnTo>
                <a:lnTo>
                  <a:pt x="624" y="120"/>
                </a:lnTo>
                <a:lnTo>
                  <a:pt x="624" y="112"/>
                </a:lnTo>
                <a:lnTo>
                  <a:pt x="632" y="112"/>
                </a:lnTo>
                <a:lnTo>
                  <a:pt x="640" y="120"/>
                </a:lnTo>
                <a:lnTo>
                  <a:pt x="656" y="120"/>
                </a:lnTo>
                <a:lnTo>
                  <a:pt x="664" y="104"/>
                </a:lnTo>
                <a:lnTo>
                  <a:pt x="672" y="88"/>
                </a:lnTo>
                <a:lnTo>
                  <a:pt x="680" y="80"/>
                </a:lnTo>
                <a:lnTo>
                  <a:pt x="680" y="72"/>
                </a:lnTo>
                <a:lnTo>
                  <a:pt x="672" y="56"/>
                </a:lnTo>
                <a:lnTo>
                  <a:pt x="664" y="56"/>
                </a:lnTo>
                <a:lnTo>
                  <a:pt x="656" y="64"/>
                </a:lnTo>
                <a:lnTo>
                  <a:pt x="656" y="72"/>
                </a:lnTo>
                <a:lnTo>
                  <a:pt x="656" y="80"/>
                </a:lnTo>
                <a:lnTo>
                  <a:pt x="656" y="88"/>
                </a:lnTo>
                <a:lnTo>
                  <a:pt x="656" y="72"/>
                </a:lnTo>
                <a:lnTo>
                  <a:pt x="648" y="64"/>
                </a:lnTo>
                <a:lnTo>
                  <a:pt x="648" y="56"/>
                </a:lnTo>
                <a:lnTo>
                  <a:pt x="640" y="56"/>
                </a:lnTo>
                <a:lnTo>
                  <a:pt x="632" y="56"/>
                </a:lnTo>
                <a:lnTo>
                  <a:pt x="632" y="64"/>
                </a:lnTo>
                <a:lnTo>
                  <a:pt x="616" y="64"/>
                </a:lnTo>
                <a:lnTo>
                  <a:pt x="600" y="72"/>
                </a:lnTo>
                <a:lnTo>
                  <a:pt x="592" y="80"/>
                </a:lnTo>
                <a:lnTo>
                  <a:pt x="584" y="80"/>
                </a:lnTo>
                <a:lnTo>
                  <a:pt x="584" y="72"/>
                </a:lnTo>
                <a:lnTo>
                  <a:pt x="592" y="72"/>
                </a:lnTo>
                <a:lnTo>
                  <a:pt x="592" y="64"/>
                </a:lnTo>
                <a:lnTo>
                  <a:pt x="592" y="48"/>
                </a:lnTo>
                <a:lnTo>
                  <a:pt x="600" y="56"/>
                </a:lnTo>
                <a:lnTo>
                  <a:pt x="608" y="64"/>
                </a:lnTo>
                <a:lnTo>
                  <a:pt x="616" y="56"/>
                </a:lnTo>
                <a:lnTo>
                  <a:pt x="624" y="48"/>
                </a:lnTo>
                <a:lnTo>
                  <a:pt x="616" y="48"/>
                </a:lnTo>
                <a:lnTo>
                  <a:pt x="608" y="40"/>
                </a:lnTo>
                <a:lnTo>
                  <a:pt x="616" y="40"/>
                </a:lnTo>
                <a:lnTo>
                  <a:pt x="624" y="40"/>
                </a:lnTo>
                <a:lnTo>
                  <a:pt x="632" y="48"/>
                </a:lnTo>
                <a:lnTo>
                  <a:pt x="640" y="40"/>
                </a:lnTo>
                <a:lnTo>
                  <a:pt x="640" y="32"/>
                </a:lnTo>
                <a:lnTo>
                  <a:pt x="632" y="32"/>
                </a:lnTo>
                <a:lnTo>
                  <a:pt x="632" y="24"/>
                </a:lnTo>
                <a:lnTo>
                  <a:pt x="640" y="32"/>
                </a:lnTo>
                <a:lnTo>
                  <a:pt x="648" y="32"/>
                </a:lnTo>
                <a:lnTo>
                  <a:pt x="656" y="32"/>
                </a:lnTo>
                <a:lnTo>
                  <a:pt x="664" y="40"/>
                </a:lnTo>
                <a:lnTo>
                  <a:pt x="656" y="32"/>
                </a:lnTo>
                <a:lnTo>
                  <a:pt x="656" y="24"/>
                </a:lnTo>
                <a:lnTo>
                  <a:pt x="648" y="8"/>
                </a:lnTo>
                <a:lnTo>
                  <a:pt x="640" y="8"/>
                </a:lnTo>
                <a:lnTo>
                  <a:pt x="632" y="0"/>
                </a:lnTo>
                <a:lnTo>
                  <a:pt x="520" y="24"/>
                </a:lnTo>
                <a:lnTo>
                  <a:pt x="320" y="64"/>
                </a:lnTo>
                <a:lnTo>
                  <a:pt x="192" y="72"/>
                </a:lnTo>
                <a:lnTo>
                  <a:pt x="184" y="72"/>
                </a:lnTo>
                <a:lnTo>
                  <a:pt x="184" y="80"/>
                </a:lnTo>
                <a:lnTo>
                  <a:pt x="184" y="88"/>
                </a:lnTo>
                <a:lnTo>
                  <a:pt x="192" y="96"/>
                </a:lnTo>
                <a:lnTo>
                  <a:pt x="184" y="104"/>
                </a:lnTo>
                <a:lnTo>
                  <a:pt x="176" y="104"/>
                </a:lnTo>
                <a:lnTo>
                  <a:pt x="168" y="120"/>
                </a:lnTo>
                <a:lnTo>
                  <a:pt x="168" y="128"/>
                </a:lnTo>
                <a:lnTo>
                  <a:pt x="160" y="128"/>
                </a:lnTo>
                <a:lnTo>
                  <a:pt x="152" y="128"/>
                </a:lnTo>
                <a:lnTo>
                  <a:pt x="128" y="152"/>
                </a:lnTo>
                <a:lnTo>
                  <a:pt x="120" y="144"/>
                </a:lnTo>
                <a:lnTo>
                  <a:pt x="112" y="144"/>
                </a:lnTo>
                <a:lnTo>
                  <a:pt x="96" y="168"/>
                </a:lnTo>
                <a:lnTo>
                  <a:pt x="96" y="176"/>
                </a:lnTo>
                <a:lnTo>
                  <a:pt x="80" y="176"/>
                </a:lnTo>
                <a:lnTo>
                  <a:pt x="64" y="192"/>
                </a:lnTo>
                <a:lnTo>
                  <a:pt x="56" y="200"/>
                </a:lnTo>
                <a:lnTo>
                  <a:pt x="32" y="200"/>
                </a:lnTo>
                <a:lnTo>
                  <a:pt x="24" y="216"/>
                </a:lnTo>
                <a:lnTo>
                  <a:pt x="16" y="240"/>
                </a:lnTo>
                <a:lnTo>
                  <a:pt x="0" y="240"/>
                </a:lnTo>
                <a:lnTo>
                  <a:pt x="0" y="272"/>
                </a:lnTo>
                <a:lnTo>
                  <a:pt x="96" y="256"/>
                </a:lnTo>
                <a:lnTo>
                  <a:pt x="104" y="256"/>
                </a:lnTo>
                <a:lnTo>
                  <a:pt x="112" y="248"/>
                </a:lnTo>
                <a:lnTo>
                  <a:pt x="152" y="224"/>
                </a:lnTo>
                <a:lnTo>
                  <a:pt x="176" y="224"/>
                </a:lnTo>
                <a:lnTo>
                  <a:pt x="256" y="216"/>
                </a:lnTo>
                <a:lnTo>
                  <a:pt x="272" y="216"/>
                </a:lnTo>
                <a:lnTo>
                  <a:pt x="280" y="224"/>
                </a:lnTo>
                <a:lnTo>
                  <a:pt x="288" y="232"/>
                </a:lnTo>
                <a:lnTo>
                  <a:pt x="288" y="240"/>
                </a:lnTo>
                <a:lnTo>
                  <a:pt x="376" y="232"/>
                </a:lnTo>
                <a:lnTo>
                  <a:pt x="488" y="304"/>
                </a:lnTo>
                <a:lnTo>
                  <a:pt x="496" y="296"/>
                </a:lnTo>
                <a:close/>
              </a:path>
            </a:pathLst>
          </a:custGeom>
          <a:solidFill>
            <a:schemeClr val="bg1"/>
          </a:solidFill>
          <a:ln w="6350">
            <a:solidFill>
              <a:srgbClr val="000000"/>
            </a:solidFill>
            <a:round/>
            <a:headEnd/>
            <a:tailEnd/>
          </a:ln>
        </p:spPr>
        <p:txBody>
          <a:bodyPr/>
          <a:lstStyle/>
          <a:p>
            <a:endParaRPr lang="en-US"/>
          </a:p>
        </p:txBody>
      </p:sp>
      <p:sp>
        <p:nvSpPr>
          <p:cNvPr id="77" name="Freeform 74"/>
          <p:cNvSpPr>
            <a:spLocks/>
          </p:cNvSpPr>
          <p:nvPr/>
        </p:nvSpPr>
        <p:spPr bwMode="auto">
          <a:xfrm>
            <a:off x="6132689" y="3116451"/>
            <a:ext cx="1045045" cy="594916"/>
          </a:xfrm>
          <a:custGeom>
            <a:avLst/>
            <a:gdLst>
              <a:gd name="T0" fmla="*/ 2147483647 w 632"/>
              <a:gd name="T1" fmla="*/ 2147483647 h 360"/>
              <a:gd name="T2" fmla="*/ 2147483647 w 632"/>
              <a:gd name="T3" fmla="*/ 2147483647 h 360"/>
              <a:gd name="T4" fmla="*/ 2147483647 w 632"/>
              <a:gd name="T5" fmla="*/ 2147483647 h 360"/>
              <a:gd name="T6" fmla="*/ 2147483647 w 632"/>
              <a:gd name="T7" fmla="*/ 2147483647 h 360"/>
              <a:gd name="T8" fmla="*/ 2147483647 w 632"/>
              <a:gd name="T9" fmla="*/ 2147483647 h 360"/>
              <a:gd name="T10" fmla="*/ 2147483647 w 632"/>
              <a:gd name="T11" fmla="*/ 2147483647 h 360"/>
              <a:gd name="T12" fmla="*/ 2147483647 w 632"/>
              <a:gd name="T13" fmla="*/ 2147483647 h 360"/>
              <a:gd name="T14" fmla="*/ 2147483647 w 632"/>
              <a:gd name="T15" fmla="*/ 2147483647 h 360"/>
              <a:gd name="T16" fmla="*/ 2147483647 w 632"/>
              <a:gd name="T17" fmla="*/ 2147483647 h 360"/>
              <a:gd name="T18" fmla="*/ 2147483647 w 632"/>
              <a:gd name="T19" fmla="*/ 2147483647 h 360"/>
              <a:gd name="T20" fmla="*/ 2147483647 w 632"/>
              <a:gd name="T21" fmla="*/ 2147483647 h 360"/>
              <a:gd name="T22" fmla="*/ 2147483647 w 632"/>
              <a:gd name="T23" fmla="*/ 2147483647 h 360"/>
              <a:gd name="T24" fmla="*/ 2147483647 w 632"/>
              <a:gd name="T25" fmla="*/ 2147483647 h 360"/>
              <a:gd name="T26" fmla="*/ 2147483647 w 632"/>
              <a:gd name="T27" fmla="*/ 2147483647 h 360"/>
              <a:gd name="T28" fmla="*/ 2147483647 w 632"/>
              <a:gd name="T29" fmla="*/ 2147483647 h 360"/>
              <a:gd name="T30" fmla="*/ 2147483647 w 632"/>
              <a:gd name="T31" fmla="*/ 2147483647 h 360"/>
              <a:gd name="T32" fmla="*/ 2147483647 w 632"/>
              <a:gd name="T33" fmla="*/ 2147483647 h 360"/>
              <a:gd name="T34" fmla="*/ 2147483647 w 632"/>
              <a:gd name="T35" fmla="*/ 2147483647 h 360"/>
              <a:gd name="T36" fmla="*/ 2147483647 w 632"/>
              <a:gd name="T37" fmla="*/ 2147483647 h 360"/>
              <a:gd name="T38" fmla="*/ 2147483647 w 632"/>
              <a:gd name="T39" fmla="*/ 2147483647 h 360"/>
              <a:gd name="T40" fmla="*/ 2147483647 w 632"/>
              <a:gd name="T41" fmla="*/ 2147483647 h 360"/>
              <a:gd name="T42" fmla="*/ 2147483647 w 632"/>
              <a:gd name="T43" fmla="*/ 2147483647 h 360"/>
              <a:gd name="T44" fmla="*/ 2147483647 w 632"/>
              <a:gd name="T45" fmla="*/ 2147483647 h 360"/>
              <a:gd name="T46" fmla="*/ 2147483647 w 632"/>
              <a:gd name="T47" fmla="*/ 2147483647 h 360"/>
              <a:gd name="T48" fmla="*/ 2147483647 w 632"/>
              <a:gd name="T49" fmla="*/ 0 h 360"/>
              <a:gd name="T50" fmla="*/ 2147483647 w 632"/>
              <a:gd name="T51" fmla="*/ 2147483647 h 360"/>
              <a:gd name="T52" fmla="*/ 2147483647 w 632"/>
              <a:gd name="T53" fmla="*/ 2147483647 h 360"/>
              <a:gd name="T54" fmla="*/ 2147483647 w 632"/>
              <a:gd name="T55" fmla="*/ 2147483647 h 360"/>
              <a:gd name="T56" fmla="*/ 2147483647 w 632"/>
              <a:gd name="T57" fmla="*/ 2147483647 h 360"/>
              <a:gd name="T58" fmla="*/ 2147483647 w 632"/>
              <a:gd name="T59" fmla="*/ 2147483647 h 360"/>
              <a:gd name="T60" fmla="*/ 2147483647 w 632"/>
              <a:gd name="T61" fmla="*/ 2147483647 h 360"/>
              <a:gd name="T62" fmla="*/ 2147483647 w 632"/>
              <a:gd name="T63" fmla="*/ 2147483647 h 360"/>
              <a:gd name="T64" fmla="*/ 2147483647 w 632"/>
              <a:gd name="T65" fmla="*/ 2147483647 h 360"/>
              <a:gd name="T66" fmla="*/ 2147483647 w 632"/>
              <a:gd name="T67" fmla="*/ 2147483647 h 360"/>
              <a:gd name="T68" fmla="*/ 2147483647 w 632"/>
              <a:gd name="T69" fmla="*/ 2147483647 h 360"/>
              <a:gd name="T70" fmla="*/ 2147483647 w 632"/>
              <a:gd name="T71" fmla="*/ 2147483647 h 360"/>
              <a:gd name="T72" fmla="*/ 2147483647 w 632"/>
              <a:gd name="T73" fmla="*/ 2147483647 h 360"/>
              <a:gd name="T74" fmla="*/ 2147483647 w 632"/>
              <a:gd name="T75" fmla="*/ 2147483647 h 360"/>
              <a:gd name="T76" fmla="*/ 2147483647 w 632"/>
              <a:gd name="T77" fmla="*/ 2147483647 h 360"/>
              <a:gd name="T78" fmla="*/ 2147483647 w 632"/>
              <a:gd name="T79" fmla="*/ 2147483647 h 360"/>
              <a:gd name="T80" fmla="*/ 2147483647 w 632"/>
              <a:gd name="T81" fmla="*/ 2147483647 h 360"/>
              <a:gd name="T82" fmla="*/ 2147483647 w 632"/>
              <a:gd name="T83" fmla="*/ 2147483647 h 360"/>
              <a:gd name="T84" fmla="*/ 2147483647 w 632"/>
              <a:gd name="T85" fmla="*/ 2147483647 h 360"/>
              <a:gd name="T86" fmla="*/ 2147483647 w 632"/>
              <a:gd name="T87" fmla="*/ 2147483647 h 360"/>
              <a:gd name="T88" fmla="*/ 2147483647 w 632"/>
              <a:gd name="T89" fmla="*/ 2147483647 h 360"/>
              <a:gd name="T90" fmla="*/ 2147483647 w 632"/>
              <a:gd name="T91" fmla="*/ 2147483647 h 360"/>
              <a:gd name="T92" fmla="*/ 0 w 632"/>
              <a:gd name="T93" fmla="*/ 2147483647 h 360"/>
              <a:gd name="T94" fmla="*/ 2147483647 w 632"/>
              <a:gd name="T95" fmla="*/ 2147483647 h 360"/>
              <a:gd name="T96" fmla="*/ 2147483647 w 632"/>
              <a:gd name="T97" fmla="*/ 2147483647 h 3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32"/>
              <a:gd name="T148" fmla="*/ 0 h 360"/>
              <a:gd name="T149" fmla="*/ 632 w 632"/>
              <a:gd name="T150" fmla="*/ 360 h 3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32" h="360">
                <a:moveTo>
                  <a:pt x="624" y="256"/>
                </a:moveTo>
                <a:lnTo>
                  <a:pt x="624" y="256"/>
                </a:lnTo>
                <a:lnTo>
                  <a:pt x="624" y="240"/>
                </a:lnTo>
                <a:lnTo>
                  <a:pt x="632" y="256"/>
                </a:lnTo>
                <a:lnTo>
                  <a:pt x="632" y="248"/>
                </a:lnTo>
                <a:lnTo>
                  <a:pt x="616" y="216"/>
                </a:lnTo>
                <a:lnTo>
                  <a:pt x="608" y="216"/>
                </a:lnTo>
                <a:lnTo>
                  <a:pt x="600" y="216"/>
                </a:lnTo>
                <a:lnTo>
                  <a:pt x="592" y="216"/>
                </a:lnTo>
                <a:lnTo>
                  <a:pt x="592" y="224"/>
                </a:lnTo>
                <a:lnTo>
                  <a:pt x="584" y="224"/>
                </a:lnTo>
                <a:lnTo>
                  <a:pt x="576" y="224"/>
                </a:lnTo>
                <a:lnTo>
                  <a:pt x="576" y="216"/>
                </a:lnTo>
                <a:lnTo>
                  <a:pt x="568" y="216"/>
                </a:lnTo>
                <a:lnTo>
                  <a:pt x="560" y="208"/>
                </a:lnTo>
                <a:lnTo>
                  <a:pt x="544" y="200"/>
                </a:lnTo>
                <a:lnTo>
                  <a:pt x="536" y="200"/>
                </a:lnTo>
                <a:lnTo>
                  <a:pt x="520" y="200"/>
                </a:lnTo>
                <a:lnTo>
                  <a:pt x="528" y="192"/>
                </a:lnTo>
                <a:lnTo>
                  <a:pt x="560" y="200"/>
                </a:lnTo>
                <a:lnTo>
                  <a:pt x="584" y="216"/>
                </a:lnTo>
                <a:lnTo>
                  <a:pt x="592" y="208"/>
                </a:lnTo>
                <a:lnTo>
                  <a:pt x="576" y="192"/>
                </a:lnTo>
                <a:lnTo>
                  <a:pt x="560" y="192"/>
                </a:lnTo>
                <a:lnTo>
                  <a:pt x="544" y="176"/>
                </a:lnTo>
                <a:lnTo>
                  <a:pt x="560" y="184"/>
                </a:lnTo>
                <a:lnTo>
                  <a:pt x="568" y="192"/>
                </a:lnTo>
                <a:lnTo>
                  <a:pt x="576" y="184"/>
                </a:lnTo>
                <a:lnTo>
                  <a:pt x="568" y="184"/>
                </a:lnTo>
                <a:lnTo>
                  <a:pt x="568" y="176"/>
                </a:lnTo>
                <a:lnTo>
                  <a:pt x="584" y="176"/>
                </a:lnTo>
                <a:lnTo>
                  <a:pt x="584" y="168"/>
                </a:lnTo>
                <a:lnTo>
                  <a:pt x="576" y="160"/>
                </a:lnTo>
                <a:lnTo>
                  <a:pt x="576" y="152"/>
                </a:lnTo>
                <a:lnTo>
                  <a:pt x="560" y="152"/>
                </a:lnTo>
                <a:lnTo>
                  <a:pt x="536" y="136"/>
                </a:lnTo>
                <a:lnTo>
                  <a:pt x="520" y="120"/>
                </a:lnTo>
                <a:lnTo>
                  <a:pt x="544" y="136"/>
                </a:lnTo>
                <a:lnTo>
                  <a:pt x="560" y="152"/>
                </a:lnTo>
                <a:lnTo>
                  <a:pt x="568" y="152"/>
                </a:lnTo>
                <a:lnTo>
                  <a:pt x="576" y="136"/>
                </a:lnTo>
                <a:lnTo>
                  <a:pt x="576" y="128"/>
                </a:lnTo>
                <a:lnTo>
                  <a:pt x="576" y="120"/>
                </a:lnTo>
                <a:lnTo>
                  <a:pt x="568" y="120"/>
                </a:lnTo>
                <a:lnTo>
                  <a:pt x="552" y="112"/>
                </a:lnTo>
                <a:lnTo>
                  <a:pt x="536" y="104"/>
                </a:lnTo>
                <a:lnTo>
                  <a:pt x="520" y="104"/>
                </a:lnTo>
                <a:lnTo>
                  <a:pt x="504" y="96"/>
                </a:lnTo>
                <a:lnTo>
                  <a:pt x="504" y="88"/>
                </a:lnTo>
                <a:lnTo>
                  <a:pt x="488" y="96"/>
                </a:lnTo>
                <a:lnTo>
                  <a:pt x="480" y="96"/>
                </a:lnTo>
                <a:lnTo>
                  <a:pt x="480" y="80"/>
                </a:lnTo>
                <a:lnTo>
                  <a:pt x="480" y="72"/>
                </a:lnTo>
                <a:lnTo>
                  <a:pt x="488" y="64"/>
                </a:lnTo>
                <a:lnTo>
                  <a:pt x="496" y="56"/>
                </a:lnTo>
                <a:lnTo>
                  <a:pt x="496" y="40"/>
                </a:lnTo>
                <a:lnTo>
                  <a:pt x="480" y="24"/>
                </a:lnTo>
                <a:lnTo>
                  <a:pt x="456" y="24"/>
                </a:lnTo>
                <a:lnTo>
                  <a:pt x="456" y="16"/>
                </a:lnTo>
                <a:lnTo>
                  <a:pt x="456" y="8"/>
                </a:lnTo>
                <a:lnTo>
                  <a:pt x="456" y="0"/>
                </a:lnTo>
                <a:lnTo>
                  <a:pt x="440" y="0"/>
                </a:lnTo>
                <a:lnTo>
                  <a:pt x="432" y="8"/>
                </a:lnTo>
                <a:lnTo>
                  <a:pt x="432" y="16"/>
                </a:lnTo>
                <a:lnTo>
                  <a:pt x="424" y="16"/>
                </a:lnTo>
                <a:lnTo>
                  <a:pt x="400" y="8"/>
                </a:lnTo>
                <a:lnTo>
                  <a:pt x="392" y="8"/>
                </a:lnTo>
                <a:lnTo>
                  <a:pt x="384" y="0"/>
                </a:lnTo>
                <a:lnTo>
                  <a:pt x="384" y="24"/>
                </a:lnTo>
                <a:lnTo>
                  <a:pt x="376" y="32"/>
                </a:lnTo>
                <a:lnTo>
                  <a:pt x="376" y="40"/>
                </a:lnTo>
                <a:lnTo>
                  <a:pt x="368" y="56"/>
                </a:lnTo>
                <a:lnTo>
                  <a:pt x="360" y="56"/>
                </a:lnTo>
                <a:lnTo>
                  <a:pt x="360" y="64"/>
                </a:lnTo>
                <a:lnTo>
                  <a:pt x="360" y="72"/>
                </a:lnTo>
                <a:lnTo>
                  <a:pt x="352" y="72"/>
                </a:lnTo>
                <a:lnTo>
                  <a:pt x="344" y="72"/>
                </a:lnTo>
                <a:lnTo>
                  <a:pt x="336" y="72"/>
                </a:lnTo>
                <a:lnTo>
                  <a:pt x="336" y="88"/>
                </a:lnTo>
                <a:lnTo>
                  <a:pt x="336" y="96"/>
                </a:lnTo>
                <a:lnTo>
                  <a:pt x="336" y="104"/>
                </a:lnTo>
                <a:lnTo>
                  <a:pt x="336" y="112"/>
                </a:lnTo>
                <a:lnTo>
                  <a:pt x="320" y="112"/>
                </a:lnTo>
                <a:lnTo>
                  <a:pt x="304" y="104"/>
                </a:lnTo>
                <a:lnTo>
                  <a:pt x="296" y="104"/>
                </a:lnTo>
                <a:lnTo>
                  <a:pt x="296" y="112"/>
                </a:lnTo>
                <a:lnTo>
                  <a:pt x="296" y="120"/>
                </a:lnTo>
                <a:lnTo>
                  <a:pt x="296" y="128"/>
                </a:lnTo>
                <a:lnTo>
                  <a:pt x="296" y="136"/>
                </a:lnTo>
                <a:lnTo>
                  <a:pt x="288" y="144"/>
                </a:lnTo>
                <a:lnTo>
                  <a:pt x="288" y="152"/>
                </a:lnTo>
                <a:lnTo>
                  <a:pt x="288" y="168"/>
                </a:lnTo>
                <a:lnTo>
                  <a:pt x="280" y="176"/>
                </a:lnTo>
                <a:lnTo>
                  <a:pt x="272" y="192"/>
                </a:lnTo>
                <a:lnTo>
                  <a:pt x="272" y="200"/>
                </a:lnTo>
                <a:lnTo>
                  <a:pt x="272" y="208"/>
                </a:lnTo>
                <a:lnTo>
                  <a:pt x="264" y="216"/>
                </a:lnTo>
                <a:lnTo>
                  <a:pt x="272" y="224"/>
                </a:lnTo>
                <a:lnTo>
                  <a:pt x="256" y="232"/>
                </a:lnTo>
                <a:lnTo>
                  <a:pt x="240" y="232"/>
                </a:lnTo>
                <a:lnTo>
                  <a:pt x="240" y="240"/>
                </a:lnTo>
                <a:lnTo>
                  <a:pt x="232" y="240"/>
                </a:lnTo>
                <a:lnTo>
                  <a:pt x="224" y="240"/>
                </a:lnTo>
                <a:lnTo>
                  <a:pt x="224" y="248"/>
                </a:lnTo>
                <a:lnTo>
                  <a:pt x="216" y="256"/>
                </a:lnTo>
                <a:lnTo>
                  <a:pt x="208" y="256"/>
                </a:lnTo>
                <a:lnTo>
                  <a:pt x="200" y="256"/>
                </a:lnTo>
                <a:lnTo>
                  <a:pt x="192" y="256"/>
                </a:lnTo>
                <a:lnTo>
                  <a:pt x="184" y="256"/>
                </a:lnTo>
                <a:lnTo>
                  <a:pt x="176" y="272"/>
                </a:lnTo>
                <a:lnTo>
                  <a:pt x="168" y="272"/>
                </a:lnTo>
                <a:lnTo>
                  <a:pt x="160" y="264"/>
                </a:lnTo>
                <a:lnTo>
                  <a:pt x="144" y="264"/>
                </a:lnTo>
                <a:lnTo>
                  <a:pt x="136" y="248"/>
                </a:lnTo>
                <a:lnTo>
                  <a:pt x="136" y="240"/>
                </a:lnTo>
                <a:lnTo>
                  <a:pt x="120" y="264"/>
                </a:lnTo>
                <a:lnTo>
                  <a:pt x="120" y="256"/>
                </a:lnTo>
                <a:lnTo>
                  <a:pt x="120" y="264"/>
                </a:lnTo>
                <a:lnTo>
                  <a:pt x="112" y="272"/>
                </a:lnTo>
                <a:lnTo>
                  <a:pt x="88" y="288"/>
                </a:lnTo>
                <a:lnTo>
                  <a:pt x="88" y="296"/>
                </a:lnTo>
                <a:lnTo>
                  <a:pt x="80" y="304"/>
                </a:lnTo>
                <a:lnTo>
                  <a:pt x="72" y="320"/>
                </a:lnTo>
                <a:lnTo>
                  <a:pt x="56" y="320"/>
                </a:lnTo>
                <a:lnTo>
                  <a:pt x="56" y="328"/>
                </a:lnTo>
                <a:lnTo>
                  <a:pt x="40" y="344"/>
                </a:lnTo>
                <a:lnTo>
                  <a:pt x="16" y="352"/>
                </a:lnTo>
                <a:lnTo>
                  <a:pt x="0" y="360"/>
                </a:lnTo>
                <a:lnTo>
                  <a:pt x="152" y="336"/>
                </a:lnTo>
                <a:lnTo>
                  <a:pt x="160" y="328"/>
                </a:lnTo>
                <a:lnTo>
                  <a:pt x="168" y="328"/>
                </a:lnTo>
                <a:lnTo>
                  <a:pt x="240" y="328"/>
                </a:lnTo>
                <a:lnTo>
                  <a:pt x="448" y="296"/>
                </a:lnTo>
                <a:lnTo>
                  <a:pt x="616" y="256"/>
                </a:lnTo>
                <a:lnTo>
                  <a:pt x="624" y="256"/>
                </a:lnTo>
                <a:close/>
              </a:path>
            </a:pathLst>
          </a:custGeom>
          <a:solidFill>
            <a:schemeClr val="bg1"/>
          </a:solidFill>
          <a:ln w="6350">
            <a:solidFill>
              <a:srgbClr val="000000"/>
            </a:solidFill>
            <a:round/>
            <a:headEnd/>
            <a:tailEnd/>
          </a:ln>
        </p:spPr>
        <p:txBody>
          <a:bodyPr/>
          <a:lstStyle/>
          <a:p>
            <a:endParaRPr lang="en-US"/>
          </a:p>
        </p:txBody>
      </p:sp>
      <p:sp>
        <p:nvSpPr>
          <p:cNvPr id="78" name="Freeform 75"/>
          <p:cNvSpPr>
            <a:spLocks/>
          </p:cNvSpPr>
          <p:nvPr/>
        </p:nvSpPr>
        <p:spPr bwMode="auto">
          <a:xfrm>
            <a:off x="6621524" y="2997469"/>
            <a:ext cx="594915" cy="303908"/>
          </a:xfrm>
          <a:custGeom>
            <a:avLst/>
            <a:gdLst>
              <a:gd name="T0" fmla="*/ 2147483647 w 360"/>
              <a:gd name="T1" fmla="*/ 2147483647 h 184"/>
              <a:gd name="T2" fmla="*/ 2147483647 w 360"/>
              <a:gd name="T3" fmla="*/ 2147483647 h 184"/>
              <a:gd name="T4" fmla="*/ 2147483647 w 360"/>
              <a:gd name="T5" fmla="*/ 2147483647 h 184"/>
              <a:gd name="T6" fmla="*/ 2147483647 w 360"/>
              <a:gd name="T7" fmla="*/ 2147483647 h 184"/>
              <a:gd name="T8" fmla="*/ 2147483647 w 360"/>
              <a:gd name="T9" fmla="*/ 2147483647 h 184"/>
              <a:gd name="T10" fmla="*/ 2147483647 w 360"/>
              <a:gd name="T11" fmla="*/ 2147483647 h 184"/>
              <a:gd name="T12" fmla="*/ 2147483647 w 360"/>
              <a:gd name="T13" fmla="*/ 2147483647 h 184"/>
              <a:gd name="T14" fmla="*/ 2147483647 w 360"/>
              <a:gd name="T15" fmla="*/ 2147483647 h 184"/>
              <a:gd name="T16" fmla="*/ 2147483647 w 360"/>
              <a:gd name="T17" fmla="*/ 2147483647 h 184"/>
              <a:gd name="T18" fmla="*/ 2147483647 w 360"/>
              <a:gd name="T19" fmla="*/ 2147483647 h 184"/>
              <a:gd name="T20" fmla="*/ 2147483647 w 360"/>
              <a:gd name="T21" fmla="*/ 2147483647 h 184"/>
              <a:gd name="T22" fmla="*/ 2147483647 w 360"/>
              <a:gd name="T23" fmla="*/ 2147483647 h 184"/>
              <a:gd name="T24" fmla="*/ 2147483647 w 360"/>
              <a:gd name="T25" fmla="*/ 2147483647 h 184"/>
              <a:gd name="T26" fmla="*/ 2147483647 w 360"/>
              <a:gd name="T27" fmla="*/ 2147483647 h 184"/>
              <a:gd name="T28" fmla="*/ 2147483647 w 360"/>
              <a:gd name="T29" fmla="*/ 2147483647 h 184"/>
              <a:gd name="T30" fmla="*/ 2147483647 w 360"/>
              <a:gd name="T31" fmla="*/ 2147483647 h 184"/>
              <a:gd name="T32" fmla="*/ 2147483647 w 360"/>
              <a:gd name="T33" fmla="*/ 2147483647 h 184"/>
              <a:gd name="T34" fmla="*/ 2147483647 w 360"/>
              <a:gd name="T35" fmla="*/ 2147483647 h 184"/>
              <a:gd name="T36" fmla="*/ 2147483647 w 360"/>
              <a:gd name="T37" fmla="*/ 2147483647 h 184"/>
              <a:gd name="T38" fmla="*/ 2147483647 w 360"/>
              <a:gd name="T39" fmla="*/ 2147483647 h 184"/>
              <a:gd name="T40" fmla="*/ 2147483647 w 360"/>
              <a:gd name="T41" fmla="*/ 2147483647 h 184"/>
              <a:gd name="T42" fmla="*/ 2147483647 w 360"/>
              <a:gd name="T43" fmla="*/ 2147483647 h 184"/>
              <a:gd name="T44" fmla="*/ 2147483647 w 360"/>
              <a:gd name="T45" fmla="*/ 2147483647 h 184"/>
              <a:gd name="T46" fmla="*/ 2147483647 w 360"/>
              <a:gd name="T47" fmla="*/ 2147483647 h 184"/>
              <a:gd name="T48" fmla="*/ 2147483647 w 360"/>
              <a:gd name="T49" fmla="*/ 2147483647 h 184"/>
              <a:gd name="T50" fmla="*/ 2147483647 w 360"/>
              <a:gd name="T51" fmla="*/ 2147483647 h 184"/>
              <a:gd name="T52" fmla="*/ 2147483647 w 360"/>
              <a:gd name="T53" fmla="*/ 2147483647 h 184"/>
              <a:gd name="T54" fmla="*/ 2147483647 w 360"/>
              <a:gd name="T55" fmla="*/ 2147483647 h 184"/>
              <a:gd name="T56" fmla="*/ 2147483647 w 360"/>
              <a:gd name="T57" fmla="*/ 2147483647 h 184"/>
              <a:gd name="T58" fmla="*/ 2147483647 w 360"/>
              <a:gd name="T59" fmla="*/ 2147483647 h 184"/>
              <a:gd name="T60" fmla="*/ 2147483647 w 360"/>
              <a:gd name="T61" fmla="*/ 2147483647 h 184"/>
              <a:gd name="T62" fmla="*/ 2147483647 w 360"/>
              <a:gd name="T63" fmla="*/ 2147483647 h 184"/>
              <a:gd name="T64" fmla="*/ 2147483647 w 360"/>
              <a:gd name="T65" fmla="*/ 2147483647 h 184"/>
              <a:gd name="T66" fmla="*/ 2147483647 w 360"/>
              <a:gd name="T67" fmla="*/ 2147483647 h 184"/>
              <a:gd name="T68" fmla="*/ 2147483647 w 360"/>
              <a:gd name="T69" fmla="*/ 2147483647 h 184"/>
              <a:gd name="T70" fmla="*/ 2147483647 w 360"/>
              <a:gd name="T71" fmla="*/ 2147483647 h 184"/>
              <a:gd name="T72" fmla="*/ 2147483647 w 360"/>
              <a:gd name="T73" fmla="*/ 2147483647 h 184"/>
              <a:gd name="T74" fmla="*/ 2147483647 w 360"/>
              <a:gd name="T75" fmla="*/ 2147483647 h 184"/>
              <a:gd name="T76" fmla="*/ 2147483647 w 360"/>
              <a:gd name="T77" fmla="*/ 2147483647 h 184"/>
              <a:gd name="T78" fmla="*/ 2147483647 w 360"/>
              <a:gd name="T79" fmla="*/ 2147483647 h 184"/>
              <a:gd name="T80" fmla="*/ 2147483647 w 360"/>
              <a:gd name="T81" fmla="*/ 2147483647 h 184"/>
              <a:gd name="T82" fmla="*/ 0 w 360"/>
              <a:gd name="T83" fmla="*/ 2147483647 h 184"/>
              <a:gd name="T84" fmla="*/ 2147483647 w 360"/>
              <a:gd name="T85" fmla="*/ 2147483647 h 184"/>
              <a:gd name="T86" fmla="*/ 2147483647 w 360"/>
              <a:gd name="T87" fmla="*/ 2147483647 h 184"/>
              <a:gd name="T88" fmla="*/ 2147483647 w 360"/>
              <a:gd name="T89" fmla="*/ 2147483647 h 184"/>
              <a:gd name="T90" fmla="*/ 2147483647 w 360"/>
              <a:gd name="T91" fmla="*/ 2147483647 h 184"/>
              <a:gd name="T92" fmla="*/ 2147483647 w 360"/>
              <a:gd name="T93" fmla="*/ 2147483647 h 184"/>
              <a:gd name="T94" fmla="*/ 2147483647 w 360"/>
              <a:gd name="T95" fmla="*/ 2147483647 h 184"/>
              <a:gd name="T96" fmla="*/ 2147483647 w 360"/>
              <a:gd name="T97" fmla="*/ 2147483647 h 184"/>
              <a:gd name="T98" fmla="*/ 2147483647 w 360"/>
              <a:gd name="T99" fmla="*/ 2147483647 h 184"/>
              <a:gd name="T100" fmla="*/ 2147483647 w 360"/>
              <a:gd name="T101" fmla="*/ 2147483647 h 18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60"/>
              <a:gd name="T154" fmla="*/ 0 h 184"/>
              <a:gd name="T155" fmla="*/ 360 w 360"/>
              <a:gd name="T156" fmla="*/ 184 h 18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60" h="184">
                <a:moveTo>
                  <a:pt x="208" y="104"/>
                </a:moveTo>
                <a:lnTo>
                  <a:pt x="208" y="104"/>
                </a:lnTo>
                <a:lnTo>
                  <a:pt x="200" y="120"/>
                </a:lnTo>
                <a:lnTo>
                  <a:pt x="192" y="152"/>
                </a:lnTo>
                <a:lnTo>
                  <a:pt x="192" y="160"/>
                </a:lnTo>
                <a:lnTo>
                  <a:pt x="200" y="160"/>
                </a:lnTo>
                <a:lnTo>
                  <a:pt x="200" y="152"/>
                </a:lnTo>
                <a:lnTo>
                  <a:pt x="208" y="152"/>
                </a:lnTo>
                <a:lnTo>
                  <a:pt x="208" y="160"/>
                </a:lnTo>
                <a:lnTo>
                  <a:pt x="224" y="168"/>
                </a:lnTo>
                <a:lnTo>
                  <a:pt x="224" y="160"/>
                </a:lnTo>
                <a:lnTo>
                  <a:pt x="232" y="168"/>
                </a:lnTo>
                <a:lnTo>
                  <a:pt x="240" y="168"/>
                </a:lnTo>
                <a:lnTo>
                  <a:pt x="248" y="168"/>
                </a:lnTo>
                <a:lnTo>
                  <a:pt x="264" y="176"/>
                </a:lnTo>
                <a:lnTo>
                  <a:pt x="264" y="184"/>
                </a:lnTo>
                <a:lnTo>
                  <a:pt x="272" y="176"/>
                </a:lnTo>
                <a:lnTo>
                  <a:pt x="264" y="168"/>
                </a:lnTo>
                <a:lnTo>
                  <a:pt x="264" y="160"/>
                </a:lnTo>
                <a:lnTo>
                  <a:pt x="248" y="160"/>
                </a:lnTo>
                <a:lnTo>
                  <a:pt x="240" y="152"/>
                </a:lnTo>
                <a:lnTo>
                  <a:pt x="232" y="144"/>
                </a:lnTo>
                <a:lnTo>
                  <a:pt x="232" y="136"/>
                </a:lnTo>
                <a:lnTo>
                  <a:pt x="240" y="144"/>
                </a:lnTo>
                <a:lnTo>
                  <a:pt x="248" y="152"/>
                </a:lnTo>
                <a:lnTo>
                  <a:pt x="256" y="152"/>
                </a:lnTo>
                <a:lnTo>
                  <a:pt x="256" y="144"/>
                </a:lnTo>
                <a:lnTo>
                  <a:pt x="248" y="136"/>
                </a:lnTo>
                <a:lnTo>
                  <a:pt x="240" y="120"/>
                </a:lnTo>
                <a:lnTo>
                  <a:pt x="240" y="104"/>
                </a:lnTo>
                <a:lnTo>
                  <a:pt x="240" y="96"/>
                </a:lnTo>
                <a:lnTo>
                  <a:pt x="240" y="80"/>
                </a:lnTo>
                <a:lnTo>
                  <a:pt x="232" y="64"/>
                </a:lnTo>
                <a:lnTo>
                  <a:pt x="224" y="64"/>
                </a:lnTo>
                <a:lnTo>
                  <a:pt x="240" y="64"/>
                </a:lnTo>
                <a:lnTo>
                  <a:pt x="240" y="56"/>
                </a:lnTo>
                <a:lnTo>
                  <a:pt x="240" y="48"/>
                </a:lnTo>
                <a:lnTo>
                  <a:pt x="248" y="48"/>
                </a:lnTo>
                <a:lnTo>
                  <a:pt x="248" y="56"/>
                </a:lnTo>
                <a:lnTo>
                  <a:pt x="248" y="48"/>
                </a:lnTo>
                <a:lnTo>
                  <a:pt x="256" y="40"/>
                </a:lnTo>
                <a:lnTo>
                  <a:pt x="256" y="24"/>
                </a:lnTo>
                <a:lnTo>
                  <a:pt x="264" y="24"/>
                </a:lnTo>
                <a:lnTo>
                  <a:pt x="264" y="32"/>
                </a:lnTo>
                <a:lnTo>
                  <a:pt x="272" y="32"/>
                </a:lnTo>
                <a:lnTo>
                  <a:pt x="264" y="40"/>
                </a:lnTo>
                <a:lnTo>
                  <a:pt x="256" y="48"/>
                </a:lnTo>
                <a:lnTo>
                  <a:pt x="256" y="56"/>
                </a:lnTo>
                <a:lnTo>
                  <a:pt x="256" y="72"/>
                </a:lnTo>
                <a:lnTo>
                  <a:pt x="256" y="80"/>
                </a:lnTo>
                <a:lnTo>
                  <a:pt x="264" y="64"/>
                </a:lnTo>
                <a:lnTo>
                  <a:pt x="272" y="72"/>
                </a:lnTo>
                <a:lnTo>
                  <a:pt x="264" y="72"/>
                </a:lnTo>
                <a:lnTo>
                  <a:pt x="264" y="80"/>
                </a:lnTo>
                <a:lnTo>
                  <a:pt x="264" y="96"/>
                </a:lnTo>
                <a:lnTo>
                  <a:pt x="256" y="104"/>
                </a:lnTo>
                <a:lnTo>
                  <a:pt x="272" y="120"/>
                </a:lnTo>
                <a:lnTo>
                  <a:pt x="264" y="120"/>
                </a:lnTo>
                <a:lnTo>
                  <a:pt x="264" y="128"/>
                </a:lnTo>
                <a:lnTo>
                  <a:pt x="272" y="128"/>
                </a:lnTo>
                <a:lnTo>
                  <a:pt x="264" y="136"/>
                </a:lnTo>
                <a:lnTo>
                  <a:pt x="272" y="152"/>
                </a:lnTo>
                <a:lnTo>
                  <a:pt x="272" y="144"/>
                </a:lnTo>
                <a:lnTo>
                  <a:pt x="280" y="152"/>
                </a:lnTo>
                <a:lnTo>
                  <a:pt x="288" y="152"/>
                </a:lnTo>
                <a:lnTo>
                  <a:pt x="288" y="144"/>
                </a:lnTo>
                <a:lnTo>
                  <a:pt x="288" y="152"/>
                </a:lnTo>
                <a:lnTo>
                  <a:pt x="296" y="152"/>
                </a:lnTo>
                <a:lnTo>
                  <a:pt x="304" y="152"/>
                </a:lnTo>
                <a:lnTo>
                  <a:pt x="296" y="160"/>
                </a:lnTo>
                <a:lnTo>
                  <a:pt x="296" y="168"/>
                </a:lnTo>
                <a:lnTo>
                  <a:pt x="304" y="168"/>
                </a:lnTo>
                <a:lnTo>
                  <a:pt x="304" y="160"/>
                </a:lnTo>
                <a:lnTo>
                  <a:pt x="304" y="168"/>
                </a:lnTo>
                <a:lnTo>
                  <a:pt x="304" y="176"/>
                </a:lnTo>
                <a:lnTo>
                  <a:pt x="304" y="184"/>
                </a:lnTo>
                <a:lnTo>
                  <a:pt x="312" y="184"/>
                </a:lnTo>
                <a:lnTo>
                  <a:pt x="320" y="184"/>
                </a:lnTo>
                <a:lnTo>
                  <a:pt x="320" y="176"/>
                </a:lnTo>
                <a:lnTo>
                  <a:pt x="336" y="168"/>
                </a:lnTo>
                <a:lnTo>
                  <a:pt x="344" y="168"/>
                </a:lnTo>
                <a:lnTo>
                  <a:pt x="344" y="144"/>
                </a:lnTo>
                <a:lnTo>
                  <a:pt x="352" y="144"/>
                </a:lnTo>
                <a:lnTo>
                  <a:pt x="352" y="120"/>
                </a:lnTo>
                <a:lnTo>
                  <a:pt x="360" y="120"/>
                </a:lnTo>
                <a:lnTo>
                  <a:pt x="352" y="152"/>
                </a:lnTo>
                <a:lnTo>
                  <a:pt x="352" y="168"/>
                </a:lnTo>
                <a:lnTo>
                  <a:pt x="352" y="176"/>
                </a:lnTo>
                <a:lnTo>
                  <a:pt x="352" y="184"/>
                </a:lnTo>
                <a:lnTo>
                  <a:pt x="352" y="176"/>
                </a:lnTo>
                <a:lnTo>
                  <a:pt x="360" y="168"/>
                </a:lnTo>
                <a:lnTo>
                  <a:pt x="360" y="128"/>
                </a:lnTo>
                <a:lnTo>
                  <a:pt x="360" y="120"/>
                </a:lnTo>
                <a:lnTo>
                  <a:pt x="312" y="128"/>
                </a:lnTo>
                <a:lnTo>
                  <a:pt x="280" y="0"/>
                </a:lnTo>
                <a:lnTo>
                  <a:pt x="0" y="56"/>
                </a:lnTo>
                <a:lnTo>
                  <a:pt x="8" y="104"/>
                </a:lnTo>
                <a:lnTo>
                  <a:pt x="32" y="80"/>
                </a:lnTo>
                <a:lnTo>
                  <a:pt x="40" y="80"/>
                </a:lnTo>
                <a:lnTo>
                  <a:pt x="48" y="72"/>
                </a:lnTo>
                <a:lnTo>
                  <a:pt x="56" y="64"/>
                </a:lnTo>
                <a:lnTo>
                  <a:pt x="72" y="64"/>
                </a:lnTo>
                <a:lnTo>
                  <a:pt x="80" y="64"/>
                </a:lnTo>
                <a:lnTo>
                  <a:pt x="88" y="48"/>
                </a:lnTo>
                <a:lnTo>
                  <a:pt x="104" y="48"/>
                </a:lnTo>
                <a:lnTo>
                  <a:pt x="112" y="48"/>
                </a:lnTo>
                <a:lnTo>
                  <a:pt x="120" y="48"/>
                </a:lnTo>
                <a:lnTo>
                  <a:pt x="128" y="48"/>
                </a:lnTo>
                <a:lnTo>
                  <a:pt x="128" y="56"/>
                </a:lnTo>
                <a:lnTo>
                  <a:pt x="144" y="64"/>
                </a:lnTo>
                <a:lnTo>
                  <a:pt x="144" y="80"/>
                </a:lnTo>
                <a:lnTo>
                  <a:pt x="136" y="80"/>
                </a:lnTo>
                <a:lnTo>
                  <a:pt x="144" y="72"/>
                </a:lnTo>
                <a:lnTo>
                  <a:pt x="160" y="72"/>
                </a:lnTo>
                <a:lnTo>
                  <a:pt x="160" y="80"/>
                </a:lnTo>
                <a:lnTo>
                  <a:pt x="160" y="88"/>
                </a:lnTo>
                <a:lnTo>
                  <a:pt x="160" y="96"/>
                </a:lnTo>
                <a:lnTo>
                  <a:pt x="184" y="96"/>
                </a:lnTo>
                <a:lnTo>
                  <a:pt x="192" y="104"/>
                </a:lnTo>
                <a:lnTo>
                  <a:pt x="200" y="96"/>
                </a:lnTo>
                <a:lnTo>
                  <a:pt x="208" y="104"/>
                </a:lnTo>
                <a:close/>
              </a:path>
            </a:pathLst>
          </a:custGeom>
          <a:solidFill>
            <a:schemeClr val="tx2">
              <a:lumMod val="75000"/>
            </a:schemeClr>
          </a:solidFill>
          <a:ln w="6350">
            <a:solidFill>
              <a:srgbClr val="000000"/>
            </a:solidFill>
            <a:round/>
            <a:headEnd/>
            <a:tailEnd/>
          </a:ln>
        </p:spPr>
        <p:txBody>
          <a:bodyPr/>
          <a:lstStyle/>
          <a:p>
            <a:endParaRPr lang="en-US">
              <a:solidFill>
                <a:schemeClr val="bg1"/>
              </a:solidFill>
            </a:endParaRPr>
          </a:p>
        </p:txBody>
      </p:sp>
      <p:sp>
        <p:nvSpPr>
          <p:cNvPr id="79" name="Freeform 76"/>
          <p:cNvSpPr>
            <a:spLocks/>
          </p:cNvSpPr>
          <p:nvPr/>
        </p:nvSpPr>
        <p:spPr bwMode="auto">
          <a:xfrm>
            <a:off x="5934862" y="3962236"/>
            <a:ext cx="686662" cy="741137"/>
          </a:xfrm>
          <a:custGeom>
            <a:avLst/>
            <a:gdLst>
              <a:gd name="T0" fmla="*/ 2147483647 w 416"/>
              <a:gd name="T1" fmla="*/ 2147483647 h 448"/>
              <a:gd name="T2" fmla="*/ 2147483647 w 416"/>
              <a:gd name="T3" fmla="*/ 2147483647 h 448"/>
              <a:gd name="T4" fmla="*/ 2147483647 w 416"/>
              <a:gd name="T5" fmla="*/ 2147483647 h 448"/>
              <a:gd name="T6" fmla="*/ 2147483647 w 416"/>
              <a:gd name="T7" fmla="*/ 2147483647 h 448"/>
              <a:gd name="T8" fmla="*/ 2147483647 w 416"/>
              <a:gd name="T9" fmla="*/ 2147483647 h 448"/>
              <a:gd name="T10" fmla="*/ 2147483647 w 416"/>
              <a:gd name="T11" fmla="*/ 2147483647 h 448"/>
              <a:gd name="T12" fmla="*/ 2147483647 w 416"/>
              <a:gd name="T13" fmla="*/ 2147483647 h 448"/>
              <a:gd name="T14" fmla="*/ 2147483647 w 416"/>
              <a:gd name="T15" fmla="*/ 2147483647 h 448"/>
              <a:gd name="T16" fmla="*/ 2147483647 w 416"/>
              <a:gd name="T17" fmla="*/ 2147483647 h 448"/>
              <a:gd name="T18" fmla="*/ 2147483647 w 416"/>
              <a:gd name="T19" fmla="*/ 2147483647 h 448"/>
              <a:gd name="T20" fmla="*/ 2147483647 w 416"/>
              <a:gd name="T21" fmla="*/ 2147483647 h 448"/>
              <a:gd name="T22" fmla="*/ 2147483647 w 416"/>
              <a:gd name="T23" fmla="*/ 2147483647 h 448"/>
              <a:gd name="T24" fmla="*/ 2147483647 w 416"/>
              <a:gd name="T25" fmla="*/ 2147483647 h 448"/>
              <a:gd name="T26" fmla="*/ 2147483647 w 416"/>
              <a:gd name="T27" fmla="*/ 2147483647 h 448"/>
              <a:gd name="T28" fmla="*/ 2147483647 w 416"/>
              <a:gd name="T29" fmla="*/ 2147483647 h 448"/>
              <a:gd name="T30" fmla="*/ 2147483647 w 416"/>
              <a:gd name="T31" fmla="*/ 2147483647 h 448"/>
              <a:gd name="T32" fmla="*/ 2147483647 w 416"/>
              <a:gd name="T33" fmla="*/ 2147483647 h 448"/>
              <a:gd name="T34" fmla="*/ 2147483647 w 416"/>
              <a:gd name="T35" fmla="*/ 2147483647 h 448"/>
              <a:gd name="T36" fmla="*/ 2147483647 w 416"/>
              <a:gd name="T37" fmla="*/ 2147483647 h 448"/>
              <a:gd name="T38" fmla="*/ 2147483647 w 416"/>
              <a:gd name="T39" fmla="*/ 2147483647 h 448"/>
              <a:gd name="T40" fmla="*/ 2147483647 w 416"/>
              <a:gd name="T41" fmla="*/ 2147483647 h 448"/>
              <a:gd name="T42" fmla="*/ 2147483647 w 416"/>
              <a:gd name="T43" fmla="*/ 2147483647 h 448"/>
              <a:gd name="T44" fmla="*/ 2147483647 w 416"/>
              <a:gd name="T45" fmla="*/ 2147483647 h 448"/>
              <a:gd name="T46" fmla="*/ 2147483647 w 416"/>
              <a:gd name="T47" fmla="*/ 2147483647 h 448"/>
              <a:gd name="T48" fmla="*/ 2147483647 w 416"/>
              <a:gd name="T49" fmla="*/ 2147483647 h 448"/>
              <a:gd name="T50" fmla="*/ 2147483647 w 416"/>
              <a:gd name="T51" fmla="*/ 2147483647 h 448"/>
              <a:gd name="T52" fmla="*/ 2147483647 w 416"/>
              <a:gd name="T53" fmla="*/ 2147483647 h 448"/>
              <a:gd name="T54" fmla="*/ 2147483647 w 416"/>
              <a:gd name="T55" fmla="*/ 2147483647 h 448"/>
              <a:gd name="T56" fmla="*/ 2147483647 w 416"/>
              <a:gd name="T57" fmla="*/ 2147483647 h 448"/>
              <a:gd name="T58" fmla="*/ 2147483647 w 416"/>
              <a:gd name="T59" fmla="*/ 2147483647 h 448"/>
              <a:gd name="T60" fmla="*/ 2147483647 w 416"/>
              <a:gd name="T61" fmla="*/ 2147483647 h 448"/>
              <a:gd name="T62" fmla="*/ 2147483647 w 416"/>
              <a:gd name="T63" fmla="*/ 2147483647 h 448"/>
              <a:gd name="T64" fmla="*/ 2147483647 w 416"/>
              <a:gd name="T65" fmla="*/ 2147483647 h 448"/>
              <a:gd name="T66" fmla="*/ 2147483647 w 416"/>
              <a:gd name="T67" fmla="*/ 2147483647 h 448"/>
              <a:gd name="T68" fmla="*/ 2147483647 w 416"/>
              <a:gd name="T69" fmla="*/ 2147483647 h 448"/>
              <a:gd name="T70" fmla="*/ 2147483647 w 416"/>
              <a:gd name="T71" fmla="*/ 2147483647 h 448"/>
              <a:gd name="T72" fmla="*/ 2147483647 w 416"/>
              <a:gd name="T73" fmla="*/ 2147483647 h 448"/>
              <a:gd name="T74" fmla="*/ 2147483647 w 416"/>
              <a:gd name="T75" fmla="*/ 2147483647 h 448"/>
              <a:gd name="T76" fmla="*/ 2147483647 w 416"/>
              <a:gd name="T77" fmla="*/ 2147483647 h 448"/>
              <a:gd name="T78" fmla="*/ 2147483647 w 416"/>
              <a:gd name="T79" fmla="*/ 2147483647 h 448"/>
              <a:gd name="T80" fmla="*/ 2147483647 w 416"/>
              <a:gd name="T81" fmla="*/ 2147483647 h 448"/>
              <a:gd name="T82" fmla="*/ 2147483647 w 416"/>
              <a:gd name="T83" fmla="*/ 0 h 448"/>
              <a:gd name="T84" fmla="*/ 2147483647 w 416"/>
              <a:gd name="T85" fmla="*/ 0 h 448"/>
              <a:gd name="T86" fmla="*/ 0 w 416"/>
              <a:gd name="T87" fmla="*/ 2147483647 h 448"/>
              <a:gd name="T88" fmla="*/ 2147483647 w 416"/>
              <a:gd name="T89" fmla="*/ 2147483647 h 448"/>
              <a:gd name="T90" fmla="*/ 2147483647 w 416"/>
              <a:gd name="T91" fmla="*/ 2147483647 h 448"/>
              <a:gd name="T92" fmla="*/ 2147483647 w 416"/>
              <a:gd name="T93" fmla="*/ 2147483647 h 448"/>
              <a:gd name="T94" fmla="*/ 2147483647 w 416"/>
              <a:gd name="T95" fmla="*/ 2147483647 h 448"/>
              <a:gd name="T96" fmla="*/ 2147483647 w 416"/>
              <a:gd name="T97" fmla="*/ 2147483647 h 448"/>
              <a:gd name="T98" fmla="*/ 2147483647 w 416"/>
              <a:gd name="T99" fmla="*/ 2147483647 h 448"/>
              <a:gd name="T100" fmla="*/ 2147483647 w 416"/>
              <a:gd name="T101" fmla="*/ 2147483647 h 448"/>
              <a:gd name="T102" fmla="*/ 2147483647 w 416"/>
              <a:gd name="T103" fmla="*/ 2147483647 h 448"/>
              <a:gd name="T104" fmla="*/ 2147483647 w 416"/>
              <a:gd name="T105" fmla="*/ 2147483647 h 448"/>
              <a:gd name="T106" fmla="*/ 2147483647 w 416"/>
              <a:gd name="T107" fmla="*/ 2147483647 h 448"/>
              <a:gd name="T108" fmla="*/ 2147483647 w 416"/>
              <a:gd name="T109" fmla="*/ 2147483647 h 448"/>
              <a:gd name="T110" fmla="*/ 2147483647 w 416"/>
              <a:gd name="T111" fmla="*/ 2147483647 h 448"/>
              <a:gd name="T112" fmla="*/ 2147483647 w 416"/>
              <a:gd name="T113" fmla="*/ 2147483647 h 448"/>
              <a:gd name="T114" fmla="*/ 2147483647 w 416"/>
              <a:gd name="T115" fmla="*/ 2147483647 h 448"/>
              <a:gd name="T116" fmla="*/ 2147483647 w 416"/>
              <a:gd name="T117" fmla="*/ 2147483647 h 448"/>
              <a:gd name="T118" fmla="*/ 2147483647 w 416"/>
              <a:gd name="T119" fmla="*/ 2147483647 h 448"/>
              <a:gd name="T120" fmla="*/ 2147483647 w 416"/>
              <a:gd name="T121" fmla="*/ 2147483647 h 448"/>
              <a:gd name="T122" fmla="*/ 2147483647 w 416"/>
              <a:gd name="T123" fmla="*/ 2147483647 h 448"/>
              <a:gd name="T124" fmla="*/ 2147483647 w 416"/>
              <a:gd name="T125" fmla="*/ 2147483647 h 44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16"/>
              <a:gd name="T190" fmla="*/ 0 h 448"/>
              <a:gd name="T191" fmla="*/ 416 w 416"/>
              <a:gd name="T192" fmla="*/ 448 h 44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16" h="448">
                <a:moveTo>
                  <a:pt x="392" y="400"/>
                </a:moveTo>
                <a:lnTo>
                  <a:pt x="392" y="392"/>
                </a:lnTo>
                <a:lnTo>
                  <a:pt x="400" y="392"/>
                </a:lnTo>
                <a:lnTo>
                  <a:pt x="400" y="384"/>
                </a:lnTo>
                <a:lnTo>
                  <a:pt x="392" y="384"/>
                </a:lnTo>
                <a:lnTo>
                  <a:pt x="392" y="376"/>
                </a:lnTo>
                <a:lnTo>
                  <a:pt x="400" y="376"/>
                </a:lnTo>
                <a:lnTo>
                  <a:pt x="392" y="376"/>
                </a:lnTo>
                <a:lnTo>
                  <a:pt x="392" y="368"/>
                </a:lnTo>
                <a:lnTo>
                  <a:pt x="384" y="360"/>
                </a:lnTo>
                <a:lnTo>
                  <a:pt x="392" y="360"/>
                </a:lnTo>
                <a:lnTo>
                  <a:pt x="392" y="368"/>
                </a:lnTo>
                <a:lnTo>
                  <a:pt x="392" y="352"/>
                </a:lnTo>
                <a:lnTo>
                  <a:pt x="392" y="344"/>
                </a:lnTo>
                <a:lnTo>
                  <a:pt x="400" y="344"/>
                </a:lnTo>
                <a:lnTo>
                  <a:pt x="400" y="328"/>
                </a:lnTo>
                <a:lnTo>
                  <a:pt x="400" y="320"/>
                </a:lnTo>
                <a:lnTo>
                  <a:pt x="408" y="320"/>
                </a:lnTo>
                <a:lnTo>
                  <a:pt x="408" y="312"/>
                </a:lnTo>
                <a:lnTo>
                  <a:pt x="400" y="312"/>
                </a:lnTo>
                <a:lnTo>
                  <a:pt x="400" y="304"/>
                </a:lnTo>
                <a:lnTo>
                  <a:pt x="408" y="304"/>
                </a:lnTo>
                <a:lnTo>
                  <a:pt x="408" y="296"/>
                </a:lnTo>
                <a:lnTo>
                  <a:pt x="408" y="288"/>
                </a:lnTo>
                <a:lnTo>
                  <a:pt x="408" y="280"/>
                </a:lnTo>
                <a:lnTo>
                  <a:pt x="416" y="272"/>
                </a:lnTo>
                <a:lnTo>
                  <a:pt x="416" y="264"/>
                </a:lnTo>
                <a:lnTo>
                  <a:pt x="408" y="264"/>
                </a:lnTo>
                <a:lnTo>
                  <a:pt x="408" y="256"/>
                </a:lnTo>
                <a:lnTo>
                  <a:pt x="408" y="240"/>
                </a:lnTo>
                <a:lnTo>
                  <a:pt x="384" y="216"/>
                </a:lnTo>
                <a:lnTo>
                  <a:pt x="376" y="208"/>
                </a:lnTo>
                <a:lnTo>
                  <a:pt x="376" y="184"/>
                </a:lnTo>
                <a:lnTo>
                  <a:pt x="352" y="176"/>
                </a:lnTo>
                <a:lnTo>
                  <a:pt x="344" y="168"/>
                </a:lnTo>
                <a:lnTo>
                  <a:pt x="336" y="160"/>
                </a:lnTo>
                <a:lnTo>
                  <a:pt x="320" y="152"/>
                </a:lnTo>
                <a:lnTo>
                  <a:pt x="320" y="136"/>
                </a:lnTo>
                <a:lnTo>
                  <a:pt x="312" y="128"/>
                </a:lnTo>
                <a:lnTo>
                  <a:pt x="304" y="128"/>
                </a:lnTo>
                <a:lnTo>
                  <a:pt x="296" y="120"/>
                </a:lnTo>
                <a:lnTo>
                  <a:pt x="288" y="104"/>
                </a:lnTo>
                <a:lnTo>
                  <a:pt x="280" y="104"/>
                </a:lnTo>
                <a:lnTo>
                  <a:pt x="264" y="104"/>
                </a:lnTo>
                <a:lnTo>
                  <a:pt x="256" y="88"/>
                </a:lnTo>
                <a:lnTo>
                  <a:pt x="248" y="80"/>
                </a:lnTo>
                <a:lnTo>
                  <a:pt x="240" y="56"/>
                </a:lnTo>
                <a:lnTo>
                  <a:pt x="232" y="48"/>
                </a:lnTo>
                <a:lnTo>
                  <a:pt x="224" y="48"/>
                </a:lnTo>
                <a:lnTo>
                  <a:pt x="216" y="48"/>
                </a:lnTo>
                <a:lnTo>
                  <a:pt x="208" y="40"/>
                </a:lnTo>
                <a:lnTo>
                  <a:pt x="200" y="40"/>
                </a:lnTo>
                <a:lnTo>
                  <a:pt x="184" y="40"/>
                </a:lnTo>
                <a:lnTo>
                  <a:pt x="184" y="16"/>
                </a:lnTo>
                <a:lnTo>
                  <a:pt x="200" y="0"/>
                </a:lnTo>
                <a:lnTo>
                  <a:pt x="104" y="16"/>
                </a:lnTo>
                <a:lnTo>
                  <a:pt x="0" y="24"/>
                </a:lnTo>
                <a:lnTo>
                  <a:pt x="56" y="232"/>
                </a:lnTo>
                <a:lnTo>
                  <a:pt x="72" y="264"/>
                </a:lnTo>
                <a:lnTo>
                  <a:pt x="80" y="272"/>
                </a:lnTo>
                <a:lnTo>
                  <a:pt x="80" y="288"/>
                </a:lnTo>
                <a:lnTo>
                  <a:pt x="88" y="288"/>
                </a:lnTo>
                <a:lnTo>
                  <a:pt x="88" y="296"/>
                </a:lnTo>
                <a:lnTo>
                  <a:pt x="72" y="304"/>
                </a:lnTo>
                <a:lnTo>
                  <a:pt x="72" y="312"/>
                </a:lnTo>
                <a:lnTo>
                  <a:pt x="72" y="336"/>
                </a:lnTo>
                <a:lnTo>
                  <a:pt x="72" y="360"/>
                </a:lnTo>
                <a:lnTo>
                  <a:pt x="80" y="368"/>
                </a:lnTo>
                <a:lnTo>
                  <a:pt x="80" y="384"/>
                </a:lnTo>
                <a:lnTo>
                  <a:pt x="80" y="392"/>
                </a:lnTo>
                <a:lnTo>
                  <a:pt x="96" y="424"/>
                </a:lnTo>
                <a:lnTo>
                  <a:pt x="112" y="448"/>
                </a:lnTo>
                <a:lnTo>
                  <a:pt x="336" y="432"/>
                </a:lnTo>
                <a:lnTo>
                  <a:pt x="344" y="448"/>
                </a:lnTo>
                <a:lnTo>
                  <a:pt x="360" y="448"/>
                </a:lnTo>
                <a:lnTo>
                  <a:pt x="360" y="440"/>
                </a:lnTo>
                <a:lnTo>
                  <a:pt x="352" y="432"/>
                </a:lnTo>
                <a:lnTo>
                  <a:pt x="352" y="424"/>
                </a:lnTo>
                <a:lnTo>
                  <a:pt x="352" y="408"/>
                </a:lnTo>
                <a:lnTo>
                  <a:pt x="360" y="400"/>
                </a:lnTo>
                <a:lnTo>
                  <a:pt x="368" y="408"/>
                </a:lnTo>
                <a:lnTo>
                  <a:pt x="384" y="408"/>
                </a:lnTo>
                <a:lnTo>
                  <a:pt x="392" y="408"/>
                </a:lnTo>
                <a:lnTo>
                  <a:pt x="400" y="408"/>
                </a:lnTo>
                <a:lnTo>
                  <a:pt x="400" y="400"/>
                </a:lnTo>
                <a:lnTo>
                  <a:pt x="392" y="400"/>
                </a:lnTo>
                <a:close/>
              </a:path>
            </a:pathLst>
          </a:custGeom>
          <a:solidFill>
            <a:schemeClr val="tx2">
              <a:lumMod val="75000"/>
            </a:schemeClr>
          </a:solidFill>
          <a:ln w="6350">
            <a:solidFill>
              <a:srgbClr val="000000"/>
            </a:solidFill>
            <a:round/>
            <a:headEnd/>
            <a:tailEnd/>
          </a:ln>
        </p:spPr>
        <p:txBody>
          <a:bodyPr/>
          <a:lstStyle/>
          <a:p>
            <a:endParaRPr lang="en-US">
              <a:solidFill>
                <a:schemeClr val="bg1"/>
              </a:solidFill>
            </a:endParaRPr>
          </a:p>
        </p:txBody>
      </p:sp>
      <p:sp>
        <p:nvSpPr>
          <p:cNvPr id="80" name="Freeform 77"/>
          <p:cNvSpPr>
            <a:spLocks/>
          </p:cNvSpPr>
          <p:nvPr/>
        </p:nvSpPr>
        <p:spPr bwMode="auto">
          <a:xfrm>
            <a:off x="7484510" y="2497165"/>
            <a:ext cx="93179" cy="133319"/>
          </a:xfrm>
          <a:custGeom>
            <a:avLst/>
            <a:gdLst>
              <a:gd name="T0" fmla="*/ 2147483647 w 56"/>
              <a:gd name="T1" fmla="*/ 2147483647 h 80"/>
              <a:gd name="T2" fmla="*/ 2147483647 w 56"/>
              <a:gd name="T3" fmla="*/ 2147483647 h 80"/>
              <a:gd name="T4" fmla="*/ 2147483647 w 56"/>
              <a:gd name="T5" fmla="*/ 2147483647 h 80"/>
              <a:gd name="T6" fmla="*/ 2147483647 w 56"/>
              <a:gd name="T7" fmla="*/ 2147483647 h 80"/>
              <a:gd name="T8" fmla="*/ 2147483647 w 56"/>
              <a:gd name="T9" fmla="*/ 2147483647 h 80"/>
              <a:gd name="T10" fmla="*/ 2147483647 w 56"/>
              <a:gd name="T11" fmla="*/ 2147483647 h 80"/>
              <a:gd name="T12" fmla="*/ 2147483647 w 56"/>
              <a:gd name="T13" fmla="*/ 2147483647 h 80"/>
              <a:gd name="T14" fmla="*/ 2147483647 w 56"/>
              <a:gd name="T15" fmla="*/ 2147483647 h 80"/>
              <a:gd name="T16" fmla="*/ 2147483647 w 56"/>
              <a:gd name="T17" fmla="*/ 2147483647 h 80"/>
              <a:gd name="T18" fmla="*/ 2147483647 w 56"/>
              <a:gd name="T19" fmla="*/ 2147483647 h 80"/>
              <a:gd name="T20" fmla="*/ 2147483647 w 56"/>
              <a:gd name="T21" fmla="*/ 2147483647 h 80"/>
              <a:gd name="T22" fmla="*/ 2147483647 w 56"/>
              <a:gd name="T23" fmla="*/ 2147483647 h 80"/>
              <a:gd name="T24" fmla="*/ 2147483647 w 56"/>
              <a:gd name="T25" fmla="*/ 2147483647 h 80"/>
              <a:gd name="T26" fmla="*/ 2147483647 w 56"/>
              <a:gd name="T27" fmla="*/ 2147483647 h 80"/>
              <a:gd name="T28" fmla="*/ 2147483647 w 56"/>
              <a:gd name="T29" fmla="*/ 2147483647 h 80"/>
              <a:gd name="T30" fmla="*/ 2147483647 w 56"/>
              <a:gd name="T31" fmla="*/ 2147483647 h 80"/>
              <a:gd name="T32" fmla="*/ 2147483647 w 56"/>
              <a:gd name="T33" fmla="*/ 2147483647 h 80"/>
              <a:gd name="T34" fmla="*/ 2147483647 w 56"/>
              <a:gd name="T35" fmla="*/ 2147483647 h 80"/>
              <a:gd name="T36" fmla="*/ 2147483647 w 56"/>
              <a:gd name="T37" fmla="*/ 2147483647 h 80"/>
              <a:gd name="T38" fmla="*/ 2147483647 w 56"/>
              <a:gd name="T39" fmla="*/ 2147483647 h 80"/>
              <a:gd name="T40" fmla="*/ 2147483647 w 56"/>
              <a:gd name="T41" fmla="*/ 2147483647 h 80"/>
              <a:gd name="T42" fmla="*/ 2147483647 w 56"/>
              <a:gd name="T43" fmla="*/ 2147483647 h 80"/>
              <a:gd name="T44" fmla="*/ 2147483647 w 56"/>
              <a:gd name="T45" fmla="*/ 2147483647 h 80"/>
              <a:gd name="T46" fmla="*/ 2147483647 w 56"/>
              <a:gd name="T47" fmla="*/ 2147483647 h 80"/>
              <a:gd name="T48" fmla="*/ 2147483647 w 56"/>
              <a:gd name="T49" fmla="*/ 2147483647 h 80"/>
              <a:gd name="T50" fmla="*/ 2147483647 w 56"/>
              <a:gd name="T51" fmla="*/ 2147483647 h 80"/>
              <a:gd name="T52" fmla="*/ 2147483647 w 56"/>
              <a:gd name="T53" fmla="*/ 2147483647 h 80"/>
              <a:gd name="T54" fmla="*/ 2147483647 w 56"/>
              <a:gd name="T55" fmla="*/ 2147483647 h 80"/>
              <a:gd name="T56" fmla="*/ 2147483647 w 56"/>
              <a:gd name="T57" fmla="*/ 2147483647 h 80"/>
              <a:gd name="T58" fmla="*/ 2147483647 w 56"/>
              <a:gd name="T59" fmla="*/ 2147483647 h 80"/>
              <a:gd name="T60" fmla="*/ 2147483647 w 56"/>
              <a:gd name="T61" fmla="*/ 2147483647 h 80"/>
              <a:gd name="T62" fmla="*/ 2147483647 w 56"/>
              <a:gd name="T63" fmla="*/ 2147483647 h 80"/>
              <a:gd name="T64" fmla="*/ 2147483647 w 56"/>
              <a:gd name="T65" fmla="*/ 0 h 80"/>
              <a:gd name="T66" fmla="*/ 2147483647 w 56"/>
              <a:gd name="T67" fmla="*/ 0 h 80"/>
              <a:gd name="T68" fmla="*/ 0 w 56"/>
              <a:gd name="T69" fmla="*/ 2147483647 h 80"/>
              <a:gd name="T70" fmla="*/ 0 w 56"/>
              <a:gd name="T71" fmla="*/ 2147483647 h 80"/>
              <a:gd name="T72" fmla="*/ 2147483647 w 56"/>
              <a:gd name="T73" fmla="*/ 2147483647 h 80"/>
              <a:gd name="T74" fmla="*/ 2147483647 w 56"/>
              <a:gd name="T75" fmla="*/ 2147483647 h 80"/>
              <a:gd name="T76" fmla="*/ 2147483647 w 56"/>
              <a:gd name="T77" fmla="*/ 2147483647 h 8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6"/>
              <a:gd name="T118" fmla="*/ 0 h 80"/>
              <a:gd name="T119" fmla="*/ 56 w 56"/>
              <a:gd name="T120" fmla="*/ 80 h 8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6" h="80">
                <a:moveTo>
                  <a:pt x="8" y="72"/>
                </a:moveTo>
                <a:lnTo>
                  <a:pt x="8" y="72"/>
                </a:lnTo>
                <a:lnTo>
                  <a:pt x="8" y="80"/>
                </a:lnTo>
                <a:lnTo>
                  <a:pt x="16" y="80"/>
                </a:lnTo>
                <a:lnTo>
                  <a:pt x="24" y="72"/>
                </a:lnTo>
                <a:lnTo>
                  <a:pt x="32" y="64"/>
                </a:lnTo>
                <a:lnTo>
                  <a:pt x="40" y="64"/>
                </a:lnTo>
                <a:lnTo>
                  <a:pt x="40" y="56"/>
                </a:lnTo>
                <a:lnTo>
                  <a:pt x="32" y="24"/>
                </a:lnTo>
                <a:lnTo>
                  <a:pt x="40" y="32"/>
                </a:lnTo>
                <a:lnTo>
                  <a:pt x="48" y="32"/>
                </a:lnTo>
                <a:lnTo>
                  <a:pt x="56" y="48"/>
                </a:lnTo>
                <a:lnTo>
                  <a:pt x="56" y="32"/>
                </a:lnTo>
                <a:lnTo>
                  <a:pt x="48" y="32"/>
                </a:lnTo>
                <a:lnTo>
                  <a:pt x="40" y="24"/>
                </a:lnTo>
                <a:lnTo>
                  <a:pt x="32" y="16"/>
                </a:lnTo>
                <a:lnTo>
                  <a:pt x="24" y="0"/>
                </a:lnTo>
                <a:lnTo>
                  <a:pt x="0" y="8"/>
                </a:lnTo>
                <a:lnTo>
                  <a:pt x="16" y="64"/>
                </a:lnTo>
                <a:lnTo>
                  <a:pt x="8" y="72"/>
                </a:lnTo>
                <a:close/>
              </a:path>
            </a:pathLst>
          </a:custGeom>
          <a:solidFill>
            <a:schemeClr val="tx2">
              <a:lumMod val="75000"/>
            </a:schemeClr>
          </a:solidFill>
          <a:ln w="6350">
            <a:solidFill>
              <a:srgbClr val="000000"/>
            </a:solidFill>
            <a:round/>
            <a:headEnd/>
            <a:tailEnd/>
          </a:ln>
        </p:spPr>
        <p:txBody>
          <a:bodyPr/>
          <a:lstStyle/>
          <a:p>
            <a:endParaRPr lang="en-US">
              <a:solidFill>
                <a:schemeClr val="bg1"/>
              </a:solidFill>
            </a:endParaRPr>
          </a:p>
        </p:txBody>
      </p:sp>
      <p:sp>
        <p:nvSpPr>
          <p:cNvPr id="81" name="Freeform 78"/>
          <p:cNvSpPr>
            <a:spLocks/>
          </p:cNvSpPr>
          <p:nvPr/>
        </p:nvSpPr>
        <p:spPr bwMode="auto">
          <a:xfrm>
            <a:off x="7258012" y="2666322"/>
            <a:ext cx="237967" cy="144787"/>
          </a:xfrm>
          <a:custGeom>
            <a:avLst/>
            <a:gdLst>
              <a:gd name="T0" fmla="*/ 0 w 144"/>
              <a:gd name="T1" fmla="*/ 2147483647 h 88"/>
              <a:gd name="T2" fmla="*/ 0 w 144"/>
              <a:gd name="T3" fmla="*/ 2147483647 h 88"/>
              <a:gd name="T4" fmla="*/ 2147483647 w 144"/>
              <a:gd name="T5" fmla="*/ 2147483647 h 88"/>
              <a:gd name="T6" fmla="*/ 2147483647 w 144"/>
              <a:gd name="T7" fmla="*/ 2147483647 h 88"/>
              <a:gd name="T8" fmla="*/ 2147483647 w 144"/>
              <a:gd name="T9" fmla="*/ 2147483647 h 88"/>
              <a:gd name="T10" fmla="*/ 2147483647 w 144"/>
              <a:gd name="T11" fmla="*/ 2147483647 h 88"/>
              <a:gd name="T12" fmla="*/ 2147483647 w 144"/>
              <a:gd name="T13" fmla="*/ 2147483647 h 88"/>
              <a:gd name="T14" fmla="*/ 2147483647 w 144"/>
              <a:gd name="T15" fmla="*/ 2147483647 h 88"/>
              <a:gd name="T16" fmla="*/ 2147483647 w 144"/>
              <a:gd name="T17" fmla="*/ 2147483647 h 88"/>
              <a:gd name="T18" fmla="*/ 2147483647 w 144"/>
              <a:gd name="T19" fmla="*/ 2147483647 h 88"/>
              <a:gd name="T20" fmla="*/ 2147483647 w 144"/>
              <a:gd name="T21" fmla="*/ 0 h 88"/>
              <a:gd name="T22" fmla="*/ 2147483647 w 144"/>
              <a:gd name="T23" fmla="*/ 2147483647 h 88"/>
              <a:gd name="T24" fmla="*/ 2147483647 w 144"/>
              <a:gd name="T25" fmla="*/ 2147483647 h 88"/>
              <a:gd name="T26" fmla="*/ 2147483647 w 144"/>
              <a:gd name="T27" fmla="*/ 2147483647 h 88"/>
              <a:gd name="T28" fmla="*/ 2147483647 w 144"/>
              <a:gd name="T29" fmla="*/ 2147483647 h 88"/>
              <a:gd name="T30" fmla="*/ 2147483647 w 144"/>
              <a:gd name="T31" fmla="*/ 2147483647 h 88"/>
              <a:gd name="T32" fmla="*/ 2147483647 w 144"/>
              <a:gd name="T33" fmla="*/ 2147483647 h 88"/>
              <a:gd name="T34" fmla="*/ 2147483647 w 144"/>
              <a:gd name="T35" fmla="*/ 2147483647 h 88"/>
              <a:gd name="T36" fmla="*/ 2147483647 w 144"/>
              <a:gd name="T37" fmla="*/ 2147483647 h 88"/>
              <a:gd name="T38" fmla="*/ 2147483647 w 144"/>
              <a:gd name="T39" fmla="*/ 2147483647 h 88"/>
              <a:gd name="T40" fmla="*/ 2147483647 w 144"/>
              <a:gd name="T41" fmla="*/ 2147483647 h 88"/>
              <a:gd name="T42" fmla="*/ 2147483647 w 144"/>
              <a:gd name="T43" fmla="*/ 2147483647 h 88"/>
              <a:gd name="T44" fmla="*/ 2147483647 w 144"/>
              <a:gd name="T45" fmla="*/ 2147483647 h 88"/>
              <a:gd name="T46" fmla="*/ 2147483647 w 144"/>
              <a:gd name="T47" fmla="*/ 2147483647 h 88"/>
              <a:gd name="T48" fmla="*/ 2147483647 w 144"/>
              <a:gd name="T49" fmla="*/ 0 h 88"/>
              <a:gd name="T50" fmla="*/ 2147483647 w 144"/>
              <a:gd name="T51" fmla="*/ 0 h 88"/>
              <a:gd name="T52" fmla="*/ 2147483647 w 144"/>
              <a:gd name="T53" fmla="*/ 2147483647 h 88"/>
              <a:gd name="T54" fmla="*/ 2147483647 w 144"/>
              <a:gd name="T55" fmla="*/ 2147483647 h 88"/>
              <a:gd name="T56" fmla="*/ 2147483647 w 144"/>
              <a:gd name="T57" fmla="*/ 2147483647 h 88"/>
              <a:gd name="T58" fmla="*/ 2147483647 w 144"/>
              <a:gd name="T59" fmla="*/ 2147483647 h 88"/>
              <a:gd name="T60" fmla="*/ 2147483647 w 144"/>
              <a:gd name="T61" fmla="*/ 2147483647 h 88"/>
              <a:gd name="T62" fmla="*/ 2147483647 w 144"/>
              <a:gd name="T63" fmla="*/ 2147483647 h 88"/>
              <a:gd name="T64" fmla="*/ 2147483647 w 144"/>
              <a:gd name="T65" fmla="*/ 2147483647 h 88"/>
              <a:gd name="T66" fmla="*/ 2147483647 w 144"/>
              <a:gd name="T67" fmla="*/ 2147483647 h 88"/>
              <a:gd name="T68" fmla="*/ 2147483647 w 144"/>
              <a:gd name="T69" fmla="*/ 2147483647 h 88"/>
              <a:gd name="T70" fmla="*/ 2147483647 w 144"/>
              <a:gd name="T71" fmla="*/ 2147483647 h 88"/>
              <a:gd name="T72" fmla="*/ 2147483647 w 144"/>
              <a:gd name="T73" fmla="*/ 2147483647 h 88"/>
              <a:gd name="T74" fmla="*/ 0 w 144"/>
              <a:gd name="T75" fmla="*/ 2147483647 h 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4"/>
              <a:gd name="T115" fmla="*/ 0 h 88"/>
              <a:gd name="T116" fmla="*/ 144 w 144"/>
              <a:gd name="T117" fmla="*/ 88 h 8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4" h="88">
                <a:moveTo>
                  <a:pt x="0" y="88"/>
                </a:moveTo>
                <a:lnTo>
                  <a:pt x="0" y="88"/>
                </a:lnTo>
                <a:lnTo>
                  <a:pt x="0" y="80"/>
                </a:lnTo>
                <a:lnTo>
                  <a:pt x="0" y="72"/>
                </a:lnTo>
                <a:lnTo>
                  <a:pt x="8" y="64"/>
                </a:lnTo>
                <a:lnTo>
                  <a:pt x="16" y="64"/>
                </a:lnTo>
                <a:lnTo>
                  <a:pt x="16" y="56"/>
                </a:lnTo>
                <a:lnTo>
                  <a:pt x="16" y="48"/>
                </a:lnTo>
                <a:lnTo>
                  <a:pt x="24" y="48"/>
                </a:lnTo>
                <a:lnTo>
                  <a:pt x="32" y="40"/>
                </a:lnTo>
                <a:lnTo>
                  <a:pt x="48" y="40"/>
                </a:lnTo>
                <a:lnTo>
                  <a:pt x="48" y="32"/>
                </a:lnTo>
                <a:lnTo>
                  <a:pt x="64" y="32"/>
                </a:lnTo>
                <a:lnTo>
                  <a:pt x="88" y="24"/>
                </a:lnTo>
                <a:lnTo>
                  <a:pt x="104" y="0"/>
                </a:lnTo>
                <a:lnTo>
                  <a:pt x="112" y="0"/>
                </a:lnTo>
                <a:lnTo>
                  <a:pt x="112" y="8"/>
                </a:lnTo>
                <a:lnTo>
                  <a:pt x="104" y="8"/>
                </a:lnTo>
                <a:lnTo>
                  <a:pt x="104" y="16"/>
                </a:lnTo>
                <a:lnTo>
                  <a:pt x="96" y="24"/>
                </a:lnTo>
                <a:lnTo>
                  <a:pt x="96" y="32"/>
                </a:lnTo>
                <a:lnTo>
                  <a:pt x="96" y="40"/>
                </a:lnTo>
                <a:lnTo>
                  <a:pt x="104" y="32"/>
                </a:lnTo>
                <a:lnTo>
                  <a:pt x="104" y="24"/>
                </a:lnTo>
                <a:lnTo>
                  <a:pt x="112" y="16"/>
                </a:lnTo>
                <a:lnTo>
                  <a:pt x="120" y="8"/>
                </a:lnTo>
                <a:lnTo>
                  <a:pt x="128" y="8"/>
                </a:lnTo>
                <a:lnTo>
                  <a:pt x="136" y="8"/>
                </a:lnTo>
                <a:lnTo>
                  <a:pt x="136" y="0"/>
                </a:lnTo>
                <a:lnTo>
                  <a:pt x="144" y="0"/>
                </a:lnTo>
                <a:lnTo>
                  <a:pt x="144" y="8"/>
                </a:lnTo>
                <a:lnTo>
                  <a:pt x="128" y="16"/>
                </a:lnTo>
                <a:lnTo>
                  <a:pt x="96" y="48"/>
                </a:lnTo>
                <a:lnTo>
                  <a:pt x="80" y="56"/>
                </a:lnTo>
                <a:lnTo>
                  <a:pt x="72" y="64"/>
                </a:lnTo>
                <a:lnTo>
                  <a:pt x="80" y="56"/>
                </a:lnTo>
                <a:lnTo>
                  <a:pt x="80" y="48"/>
                </a:lnTo>
                <a:lnTo>
                  <a:pt x="64" y="56"/>
                </a:lnTo>
                <a:lnTo>
                  <a:pt x="56" y="56"/>
                </a:lnTo>
                <a:lnTo>
                  <a:pt x="48" y="64"/>
                </a:lnTo>
                <a:lnTo>
                  <a:pt x="32" y="72"/>
                </a:lnTo>
                <a:lnTo>
                  <a:pt x="16" y="88"/>
                </a:lnTo>
                <a:lnTo>
                  <a:pt x="8" y="88"/>
                </a:lnTo>
                <a:lnTo>
                  <a:pt x="16" y="88"/>
                </a:lnTo>
                <a:lnTo>
                  <a:pt x="16" y="80"/>
                </a:lnTo>
                <a:lnTo>
                  <a:pt x="8" y="80"/>
                </a:lnTo>
                <a:lnTo>
                  <a:pt x="0" y="88"/>
                </a:lnTo>
                <a:close/>
              </a:path>
            </a:pathLst>
          </a:custGeom>
          <a:solidFill>
            <a:schemeClr val="tx2">
              <a:lumMod val="75000"/>
            </a:schemeClr>
          </a:solidFill>
          <a:ln w="6350">
            <a:solidFill>
              <a:srgbClr val="000000"/>
            </a:solidFill>
            <a:round/>
            <a:headEnd/>
            <a:tailEnd/>
          </a:ln>
        </p:spPr>
        <p:txBody>
          <a:bodyPr/>
          <a:lstStyle/>
          <a:p>
            <a:endParaRPr lang="en-US"/>
          </a:p>
        </p:txBody>
      </p:sp>
      <p:sp>
        <p:nvSpPr>
          <p:cNvPr id="82" name="Rectangle 79"/>
          <p:cNvSpPr>
            <a:spLocks noChangeArrowheads="1"/>
          </p:cNvSpPr>
          <p:nvPr/>
        </p:nvSpPr>
        <p:spPr bwMode="auto">
          <a:xfrm>
            <a:off x="2888606" y="1882181"/>
            <a:ext cx="147476" cy="123111"/>
          </a:xfrm>
          <a:prstGeom prst="rect">
            <a:avLst/>
          </a:prstGeom>
          <a:noFill/>
          <a:ln w="9525">
            <a:noFill/>
            <a:miter lim="800000"/>
            <a:headEnd/>
            <a:tailEnd/>
          </a:ln>
        </p:spPr>
        <p:txBody>
          <a:bodyPr wrap="none" lIns="0" tIns="0" rIns="0" bIns="0">
            <a:spAutoFit/>
          </a:bodyPr>
          <a:lstStyle/>
          <a:p>
            <a:pPr eaLnBrk="0" hangingPunct="0"/>
            <a:r>
              <a:rPr lang="en-US" sz="800">
                <a:solidFill>
                  <a:schemeClr val="bg1"/>
                </a:solidFill>
                <a:latin typeface="Arial" charset="0"/>
              </a:rPr>
              <a:t>MT</a:t>
            </a:r>
          </a:p>
        </p:txBody>
      </p:sp>
      <p:sp>
        <p:nvSpPr>
          <p:cNvPr id="83" name="Rectangle 80"/>
          <p:cNvSpPr>
            <a:spLocks noChangeArrowheads="1"/>
          </p:cNvSpPr>
          <p:nvPr/>
        </p:nvSpPr>
        <p:spPr bwMode="auto">
          <a:xfrm>
            <a:off x="3054896" y="2586044"/>
            <a:ext cx="165110" cy="123111"/>
          </a:xfrm>
          <a:prstGeom prst="rect">
            <a:avLst/>
          </a:prstGeom>
          <a:noFill/>
          <a:ln w="9525">
            <a:noFill/>
            <a:miter lim="800000"/>
            <a:headEnd/>
            <a:tailEnd/>
          </a:ln>
        </p:spPr>
        <p:txBody>
          <a:bodyPr wrap="none" lIns="0" tIns="0" rIns="0" bIns="0">
            <a:spAutoFit/>
          </a:bodyPr>
          <a:lstStyle/>
          <a:p>
            <a:pPr eaLnBrk="0" hangingPunct="0"/>
            <a:r>
              <a:rPr lang="en-US" sz="800">
                <a:solidFill>
                  <a:schemeClr val="bg1"/>
                </a:solidFill>
                <a:latin typeface="Arial" charset="0"/>
              </a:rPr>
              <a:t>WY</a:t>
            </a:r>
          </a:p>
        </p:txBody>
      </p:sp>
      <p:sp>
        <p:nvSpPr>
          <p:cNvPr id="84" name="Rectangle 81"/>
          <p:cNvSpPr>
            <a:spLocks noChangeArrowheads="1"/>
          </p:cNvSpPr>
          <p:nvPr/>
        </p:nvSpPr>
        <p:spPr bwMode="auto">
          <a:xfrm>
            <a:off x="2330962" y="2376749"/>
            <a:ext cx="91746" cy="110383"/>
          </a:xfrm>
          <a:prstGeom prst="rect">
            <a:avLst/>
          </a:prstGeom>
          <a:noFill/>
          <a:ln w="9525">
            <a:noFill/>
            <a:miter lim="800000"/>
            <a:headEnd/>
            <a:tailEnd/>
          </a:ln>
        </p:spPr>
        <p:txBody>
          <a:bodyPr wrap="none" lIns="0" tIns="0" rIns="0" bIns="0">
            <a:spAutoFit/>
          </a:bodyPr>
          <a:lstStyle/>
          <a:p>
            <a:pPr eaLnBrk="0" hangingPunct="0"/>
            <a:r>
              <a:rPr lang="en-US" sz="800">
                <a:solidFill>
                  <a:srgbClr val="000000"/>
                </a:solidFill>
                <a:latin typeface="Arial" charset="0"/>
              </a:rPr>
              <a:t>ID</a:t>
            </a:r>
            <a:endParaRPr lang="en-US" sz="800">
              <a:latin typeface="Arial" charset="0"/>
            </a:endParaRPr>
          </a:p>
        </p:txBody>
      </p:sp>
      <p:sp>
        <p:nvSpPr>
          <p:cNvPr id="85" name="Rectangle 82"/>
          <p:cNvSpPr>
            <a:spLocks noChangeArrowheads="1"/>
          </p:cNvSpPr>
          <p:nvPr/>
        </p:nvSpPr>
        <p:spPr bwMode="auto">
          <a:xfrm>
            <a:off x="1727445" y="1622711"/>
            <a:ext cx="165110" cy="123111"/>
          </a:xfrm>
          <a:prstGeom prst="rect">
            <a:avLst/>
          </a:prstGeom>
          <a:noFill/>
          <a:ln w="9525">
            <a:noFill/>
            <a:miter lim="800000"/>
            <a:headEnd/>
            <a:tailEnd/>
          </a:ln>
        </p:spPr>
        <p:txBody>
          <a:bodyPr wrap="none" lIns="0" tIns="0" rIns="0" bIns="0">
            <a:spAutoFit/>
          </a:bodyPr>
          <a:lstStyle/>
          <a:p>
            <a:pPr eaLnBrk="0" hangingPunct="0"/>
            <a:r>
              <a:rPr lang="en-US" sz="800" dirty="0">
                <a:solidFill>
                  <a:schemeClr val="bg1"/>
                </a:solidFill>
                <a:latin typeface="Arial" charset="0"/>
              </a:rPr>
              <a:t>WA</a:t>
            </a:r>
          </a:p>
        </p:txBody>
      </p:sp>
      <p:sp>
        <p:nvSpPr>
          <p:cNvPr id="86" name="Rectangle 83"/>
          <p:cNvSpPr>
            <a:spLocks noChangeArrowheads="1"/>
          </p:cNvSpPr>
          <p:nvPr/>
        </p:nvSpPr>
        <p:spPr bwMode="auto">
          <a:xfrm>
            <a:off x="1559722" y="2151685"/>
            <a:ext cx="153888" cy="123111"/>
          </a:xfrm>
          <a:prstGeom prst="rect">
            <a:avLst/>
          </a:prstGeom>
          <a:noFill/>
          <a:ln w="9525">
            <a:noFill/>
            <a:miter lim="800000"/>
            <a:headEnd/>
            <a:tailEnd/>
          </a:ln>
        </p:spPr>
        <p:txBody>
          <a:bodyPr wrap="none" lIns="0" tIns="0" rIns="0" bIns="0">
            <a:spAutoFit/>
          </a:bodyPr>
          <a:lstStyle/>
          <a:p>
            <a:pPr eaLnBrk="0" hangingPunct="0"/>
            <a:r>
              <a:rPr lang="en-US" sz="800" dirty="0">
                <a:solidFill>
                  <a:schemeClr val="bg1"/>
                </a:solidFill>
                <a:latin typeface="Arial" charset="0"/>
              </a:rPr>
              <a:t>OR</a:t>
            </a:r>
          </a:p>
        </p:txBody>
      </p:sp>
      <p:sp>
        <p:nvSpPr>
          <p:cNvPr id="87" name="Rectangle 84"/>
          <p:cNvSpPr>
            <a:spLocks noChangeArrowheads="1"/>
          </p:cNvSpPr>
          <p:nvPr/>
        </p:nvSpPr>
        <p:spPr bwMode="auto">
          <a:xfrm>
            <a:off x="1844995" y="2944427"/>
            <a:ext cx="142668" cy="123111"/>
          </a:xfrm>
          <a:prstGeom prst="rect">
            <a:avLst/>
          </a:prstGeom>
          <a:noFill/>
          <a:ln w="9525">
            <a:noFill/>
            <a:miter lim="800000"/>
            <a:headEnd/>
            <a:tailEnd/>
          </a:ln>
        </p:spPr>
        <p:txBody>
          <a:bodyPr wrap="none" lIns="0" tIns="0" rIns="0" bIns="0">
            <a:spAutoFit/>
          </a:bodyPr>
          <a:lstStyle/>
          <a:p>
            <a:pPr eaLnBrk="0" hangingPunct="0"/>
            <a:r>
              <a:rPr lang="en-US" sz="800" dirty="0">
                <a:solidFill>
                  <a:schemeClr val="bg1"/>
                </a:solidFill>
                <a:latin typeface="Arial" charset="0"/>
              </a:rPr>
              <a:t>NV</a:t>
            </a:r>
          </a:p>
        </p:txBody>
      </p:sp>
      <p:sp>
        <p:nvSpPr>
          <p:cNvPr id="88" name="Rectangle 85"/>
          <p:cNvSpPr>
            <a:spLocks noChangeArrowheads="1"/>
          </p:cNvSpPr>
          <p:nvPr/>
        </p:nvSpPr>
        <p:spPr bwMode="auto">
          <a:xfrm>
            <a:off x="2494385" y="3190995"/>
            <a:ext cx="136256" cy="123111"/>
          </a:xfrm>
          <a:prstGeom prst="rect">
            <a:avLst/>
          </a:prstGeom>
          <a:noFill/>
          <a:ln w="9525">
            <a:noFill/>
            <a:miter lim="800000"/>
            <a:headEnd/>
            <a:tailEnd/>
          </a:ln>
        </p:spPr>
        <p:txBody>
          <a:bodyPr wrap="none" lIns="0" tIns="0" rIns="0" bIns="0">
            <a:spAutoFit/>
          </a:bodyPr>
          <a:lstStyle/>
          <a:p>
            <a:pPr eaLnBrk="0" hangingPunct="0"/>
            <a:r>
              <a:rPr lang="en-US" sz="800">
                <a:solidFill>
                  <a:schemeClr val="bg1"/>
                </a:solidFill>
                <a:latin typeface="Arial" charset="0"/>
              </a:rPr>
              <a:t>UT</a:t>
            </a:r>
          </a:p>
        </p:txBody>
      </p:sp>
      <p:sp>
        <p:nvSpPr>
          <p:cNvPr id="89" name="Rectangle 86"/>
          <p:cNvSpPr>
            <a:spLocks noChangeArrowheads="1"/>
          </p:cNvSpPr>
          <p:nvPr/>
        </p:nvSpPr>
        <p:spPr bwMode="auto">
          <a:xfrm>
            <a:off x="1389132" y="3469101"/>
            <a:ext cx="142668" cy="123111"/>
          </a:xfrm>
          <a:prstGeom prst="rect">
            <a:avLst/>
          </a:prstGeom>
          <a:noFill/>
          <a:ln w="9525">
            <a:noFill/>
            <a:miter lim="800000"/>
            <a:headEnd/>
            <a:tailEnd/>
          </a:ln>
        </p:spPr>
        <p:txBody>
          <a:bodyPr wrap="none" lIns="0" tIns="0" rIns="0" bIns="0">
            <a:spAutoFit/>
          </a:bodyPr>
          <a:lstStyle/>
          <a:p>
            <a:pPr eaLnBrk="0" hangingPunct="0"/>
            <a:r>
              <a:rPr lang="en-US" sz="800">
                <a:solidFill>
                  <a:schemeClr val="bg1"/>
                </a:solidFill>
                <a:latin typeface="Arial" charset="0"/>
              </a:rPr>
              <a:t>CA</a:t>
            </a:r>
          </a:p>
        </p:txBody>
      </p:sp>
      <p:sp>
        <p:nvSpPr>
          <p:cNvPr id="90" name="Rectangle 87"/>
          <p:cNvSpPr>
            <a:spLocks noChangeArrowheads="1"/>
          </p:cNvSpPr>
          <p:nvPr/>
        </p:nvSpPr>
        <p:spPr bwMode="auto">
          <a:xfrm>
            <a:off x="2186175" y="3904894"/>
            <a:ext cx="117549" cy="110383"/>
          </a:xfrm>
          <a:prstGeom prst="rect">
            <a:avLst/>
          </a:prstGeom>
          <a:noFill/>
          <a:ln w="9525">
            <a:noFill/>
            <a:miter lim="800000"/>
            <a:headEnd/>
            <a:tailEnd/>
          </a:ln>
        </p:spPr>
        <p:txBody>
          <a:bodyPr wrap="none" lIns="0" tIns="0" rIns="0" bIns="0">
            <a:spAutoFit/>
          </a:bodyPr>
          <a:lstStyle/>
          <a:p>
            <a:pPr eaLnBrk="0" hangingPunct="0"/>
            <a:r>
              <a:rPr lang="en-US" sz="800">
                <a:solidFill>
                  <a:srgbClr val="000000"/>
                </a:solidFill>
                <a:latin typeface="Arial" charset="0"/>
              </a:rPr>
              <a:t>AZ</a:t>
            </a:r>
            <a:endParaRPr lang="en-US" sz="800">
              <a:latin typeface="Arial" charset="0"/>
            </a:endParaRPr>
          </a:p>
        </p:txBody>
      </p:sp>
      <p:sp>
        <p:nvSpPr>
          <p:cNvPr id="91" name="Rectangle 88"/>
          <p:cNvSpPr>
            <a:spLocks noChangeArrowheads="1"/>
          </p:cNvSpPr>
          <p:nvPr/>
        </p:nvSpPr>
        <p:spPr bwMode="auto">
          <a:xfrm>
            <a:off x="3992426" y="1905117"/>
            <a:ext cx="131885" cy="110382"/>
          </a:xfrm>
          <a:prstGeom prst="rect">
            <a:avLst/>
          </a:prstGeom>
          <a:noFill/>
          <a:ln w="9525">
            <a:noFill/>
            <a:miter lim="800000"/>
            <a:headEnd/>
            <a:tailEnd/>
          </a:ln>
        </p:spPr>
        <p:txBody>
          <a:bodyPr wrap="none" lIns="0" tIns="0" rIns="0" bIns="0">
            <a:spAutoFit/>
          </a:bodyPr>
          <a:lstStyle/>
          <a:p>
            <a:pPr eaLnBrk="0" hangingPunct="0"/>
            <a:r>
              <a:rPr lang="en-US" sz="800">
                <a:solidFill>
                  <a:srgbClr val="000000"/>
                </a:solidFill>
                <a:latin typeface="Arial" charset="0"/>
              </a:rPr>
              <a:t>ND</a:t>
            </a:r>
            <a:endParaRPr lang="en-US" sz="800">
              <a:latin typeface="Arial" charset="0"/>
            </a:endParaRPr>
          </a:p>
        </p:txBody>
      </p:sp>
      <p:sp>
        <p:nvSpPr>
          <p:cNvPr id="92" name="Rectangle 89"/>
          <p:cNvSpPr>
            <a:spLocks noChangeArrowheads="1"/>
          </p:cNvSpPr>
          <p:nvPr/>
        </p:nvSpPr>
        <p:spPr bwMode="auto">
          <a:xfrm>
            <a:off x="3978091" y="2424056"/>
            <a:ext cx="142668" cy="123111"/>
          </a:xfrm>
          <a:prstGeom prst="rect">
            <a:avLst/>
          </a:prstGeom>
          <a:noFill/>
          <a:ln w="9525">
            <a:noFill/>
            <a:miter lim="800000"/>
            <a:headEnd/>
            <a:tailEnd/>
          </a:ln>
        </p:spPr>
        <p:txBody>
          <a:bodyPr wrap="none" lIns="0" tIns="0" rIns="0" bIns="0">
            <a:spAutoFit/>
          </a:bodyPr>
          <a:lstStyle/>
          <a:p>
            <a:pPr eaLnBrk="0" hangingPunct="0"/>
            <a:r>
              <a:rPr lang="en-US" sz="800">
                <a:solidFill>
                  <a:schemeClr val="bg1"/>
                </a:solidFill>
                <a:latin typeface="Arial" charset="0"/>
              </a:rPr>
              <a:t>SD</a:t>
            </a:r>
          </a:p>
        </p:txBody>
      </p:sp>
      <p:sp>
        <p:nvSpPr>
          <p:cNvPr id="93" name="Rectangle 90"/>
          <p:cNvSpPr>
            <a:spLocks noChangeArrowheads="1"/>
          </p:cNvSpPr>
          <p:nvPr/>
        </p:nvSpPr>
        <p:spPr bwMode="auto">
          <a:xfrm>
            <a:off x="3992426" y="2931527"/>
            <a:ext cx="127584" cy="110382"/>
          </a:xfrm>
          <a:prstGeom prst="rect">
            <a:avLst/>
          </a:prstGeom>
          <a:noFill/>
          <a:ln w="9525">
            <a:noFill/>
            <a:miter lim="800000"/>
            <a:headEnd/>
            <a:tailEnd/>
          </a:ln>
        </p:spPr>
        <p:txBody>
          <a:bodyPr wrap="none" lIns="0" tIns="0" rIns="0" bIns="0">
            <a:spAutoFit/>
          </a:bodyPr>
          <a:lstStyle/>
          <a:p>
            <a:pPr eaLnBrk="0" hangingPunct="0"/>
            <a:r>
              <a:rPr lang="en-US" sz="800">
                <a:solidFill>
                  <a:srgbClr val="000000"/>
                </a:solidFill>
                <a:latin typeface="Arial" charset="0"/>
              </a:rPr>
              <a:t>NE</a:t>
            </a:r>
            <a:endParaRPr lang="en-US" sz="800">
              <a:latin typeface="Arial" charset="0"/>
            </a:endParaRPr>
          </a:p>
        </p:txBody>
      </p:sp>
      <p:sp>
        <p:nvSpPr>
          <p:cNvPr id="94" name="Rectangle 91"/>
          <p:cNvSpPr>
            <a:spLocks noChangeArrowheads="1"/>
          </p:cNvSpPr>
          <p:nvPr/>
        </p:nvSpPr>
        <p:spPr bwMode="auto">
          <a:xfrm>
            <a:off x="3257024" y="3307111"/>
            <a:ext cx="153888" cy="123111"/>
          </a:xfrm>
          <a:prstGeom prst="rect">
            <a:avLst/>
          </a:prstGeom>
          <a:noFill/>
          <a:ln w="9525">
            <a:noFill/>
            <a:miter lim="800000"/>
            <a:headEnd/>
            <a:tailEnd/>
          </a:ln>
        </p:spPr>
        <p:txBody>
          <a:bodyPr wrap="none" lIns="0" tIns="0" rIns="0" bIns="0">
            <a:spAutoFit/>
          </a:bodyPr>
          <a:lstStyle/>
          <a:p>
            <a:pPr eaLnBrk="0" hangingPunct="0"/>
            <a:r>
              <a:rPr lang="en-US" sz="800">
                <a:solidFill>
                  <a:schemeClr val="bg1"/>
                </a:solidFill>
                <a:latin typeface="Arial" charset="0"/>
              </a:rPr>
              <a:t>CO</a:t>
            </a:r>
          </a:p>
        </p:txBody>
      </p:sp>
      <p:sp>
        <p:nvSpPr>
          <p:cNvPr id="95" name="Rectangle 92"/>
          <p:cNvSpPr>
            <a:spLocks noChangeArrowheads="1"/>
          </p:cNvSpPr>
          <p:nvPr/>
        </p:nvSpPr>
        <p:spPr bwMode="auto">
          <a:xfrm>
            <a:off x="2888606" y="4104156"/>
            <a:ext cx="141919" cy="110382"/>
          </a:xfrm>
          <a:prstGeom prst="rect">
            <a:avLst/>
          </a:prstGeom>
          <a:noFill/>
          <a:ln w="9525">
            <a:noFill/>
            <a:miter lim="800000"/>
            <a:headEnd/>
            <a:tailEnd/>
          </a:ln>
        </p:spPr>
        <p:txBody>
          <a:bodyPr wrap="none" lIns="0" tIns="0" rIns="0" bIns="0">
            <a:spAutoFit/>
          </a:bodyPr>
          <a:lstStyle/>
          <a:p>
            <a:pPr eaLnBrk="0" hangingPunct="0"/>
            <a:r>
              <a:rPr lang="en-US" sz="800">
                <a:solidFill>
                  <a:srgbClr val="000000"/>
                </a:solidFill>
                <a:latin typeface="Arial" charset="0"/>
              </a:rPr>
              <a:t>NM</a:t>
            </a:r>
            <a:endParaRPr lang="en-US" sz="800">
              <a:latin typeface="Arial" charset="0"/>
            </a:endParaRPr>
          </a:p>
        </p:txBody>
      </p:sp>
      <p:sp>
        <p:nvSpPr>
          <p:cNvPr id="96" name="Rectangle 93"/>
          <p:cNvSpPr>
            <a:spLocks noChangeArrowheads="1"/>
          </p:cNvSpPr>
          <p:nvPr/>
        </p:nvSpPr>
        <p:spPr bwMode="auto">
          <a:xfrm>
            <a:off x="3959454" y="4580088"/>
            <a:ext cx="131446" cy="123111"/>
          </a:xfrm>
          <a:prstGeom prst="rect">
            <a:avLst/>
          </a:prstGeom>
          <a:noFill/>
          <a:ln w="9525">
            <a:noFill/>
            <a:miter lim="800000"/>
            <a:headEnd/>
            <a:tailEnd/>
          </a:ln>
        </p:spPr>
        <p:txBody>
          <a:bodyPr wrap="none" lIns="0" tIns="0" rIns="0" bIns="0">
            <a:spAutoFit/>
          </a:bodyPr>
          <a:lstStyle/>
          <a:p>
            <a:pPr eaLnBrk="0" hangingPunct="0"/>
            <a:r>
              <a:rPr lang="en-US" sz="800">
                <a:solidFill>
                  <a:schemeClr val="bg1"/>
                </a:solidFill>
                <a:latin typeface="Arial" charset="0"/>
              </a:rPr>
              <a:t>TX</a:t>
            </a:r>
          </a:p>
        </p:txBody>
      </p:sp>
      <p:sp>
        <p:nvSpPr>
          <p:cNvPr id="97" name="Rectangle 94"/>
          <p:cNvSpPr>
            <a:spLocks noChangeArrowheads="1"/>
          </p:cNvSpPr>
          <p:nvPr/>
        </p:nvSpPr>
        <p:spPr bwMode="auto">
          <a:xfrm>
            <a:off x="4247595" y="3963669"/>
            <a:ext cx="149080" cy="123111"/>
          </a:xfrm>
          <a:prstGeom prst="rect">
            <a:avLst/>
          </a:prstGeom>
          <a:noFill/>
          <a:ln w="9525">
            <a:noFill/>
            <a:miter lim="800000"/>
            <a:headEnd/>
            <a:tailEnd/>
          </a:ln>
        </p:spPr>
        <p:txBody>
          <a:bodyPr wrap="none" lIns="0" tIns="0" rIns="0" bIns="0">
            <a:spAutoFit/>
          </a:bodyPr>
          <a:lstStyle/>
          <a:p>
            <a:pPr eaLnBrk="0" hangingPunct="0"/>
            <a:r>
              <a:rPr lang="en-US" sz="800" dirty="0">
                <a:solidFill>
                  <a:schemeClr val="bg1"/>
                </a:solidFill>
                <a:latin typeface="Arial" charset="0"/>
              </a:rPr>
              <a:t>OK</a:t>
            </a:r>
          </a:p>
        </p:txBody>
      </p:sp>
      <p:sp>
        <p:nvSpPr>
          <p:cNvPr id="98" name="Rectangle 95"/>
          <p:cNvSpPr>
            <a:spLocks noChangeArrowheads="1"/>
          </p:cNvSpPr>
          <p:nvPr/>
        </p:nvSpPr>
        <p:spPr bwMode="auto">
          <a:xfrm>
            <a:off x="4193120" y="3433263"/>
            <a:ext cx="137858" cy="123111"/>
          </a:xfrm>
          <a:prstGeom prst="rect">
            <a:avLst/>
          </a:prstGeom>
          <a:noFill/>
          <a:ln w="9525">
            <a:noFill/>
            <a:miter lim="800000"/>
            <a:headEnd/>
            <a:tailEnd/>
          </a:ln>
        </p:spPr>
        <p:txBody>
          <a:bodyPr wrap="none" lIns="0" tIns="0" rIns="0" bIns="0">
            <a:spAutoFit/>
          </a:bodyPr>
          <a:lstStyle/>
          <a:p>
            <a:pPr eaLnBrk="0" hangingPunct="0"/>
            <a:r>
              <a:rPr lang="en-US" sz="800">
                <a:solidFill>
                  <a:schemeClr val="bg1"/>
                </a:solidFill>
                <a:latin typeface="Arial" charset="0"/>
              </a:rPr>
              <a:t>KS</a:t>
            </a:r>
          </a:p>
        </p:txBody>
      </p:sp>
      <p:sp>
        <p:nvSpPr>
          <p:cNvPr id="99" name="Rectangle 96"/>
          <p:cNvSpPr>
            <a:spLocks noChangeArrowheads="1"/>
          </p:cNvSpPr>
          <p:nvPr/>
        </p:nvSpPr>
        <p:spPr bwMode="auto">
          <a:xfrm>
            <a:off x="4914186" y="4042513"/>
            <a:ext cx="142668" cy="123111"/>
          </a:xfrm>
          <a:prstGeom prst="rect">
            <a:avLst/>
          </a:prstGeom>
          <a:noFill/>
          <a:ln w="9525">
            <a:noFill/>
            <a:miter lim="800000"/>
            <a:headEnd/>
            <a:tailEnd/>
          </a:ln>
        </p:spPr>
        <p:txBody>
          <a:bodyPr wrap="none" lIns="0" tIns="0" rIns="0" bIns="0">
            <a:spAutoFit/>
          </a:bodyPr>
          <a:lstStyle/>
          <a:p>
            <a:pPr eaLnBrk="0" hangingPunct="0"/>
            <a:r>
              <a:rPr lang="en-US" sz="800" dirty="0">
                <a:solidFill>
                  <a:schemeClr val="bg1"/>
                </a:solidFill>
                <a:latin typeface="Arial" charset="0"/>
              </a:rPr>
              <a:t>AR</a:t>
            </a:r>
          </a:p>
        </p:txBody>
      </p:sp>
      <p:sp>
        <p:nvSpPr>
          <p:cNvPr id="100" name="Rectangle 97"/>
          <p:cNvSpPr>
            <a:spLocks noChangeArrowheads="1"/>
          </p:cNvSpPr>
          <p:nvPr/>
        </p:nvSpPr>
        <p:spPr bwMode="auto">
          <a:xfrm>
            <a:off x="4985863" y="4760713"/>
            <a:ext cx="113250" cy="110382"/>
          </a:xfrm>
          <a:prstGeom prst="rect">
            <a:avLst/>
          </a:prstGeom>
          <a:noFill/>
          <a:ln w="9525">
            <a:noFill/>
            <a:miter lim="800000"/>
            <a:headEnd/>
            <a:tailEnd/>
          </a:ln>
        </p:spPr>
        <p:txBody>
          <a:bodyPr wrap="none" lIns="0" tIns="0" rIns="0" bIns="0">
            <a:spAutoFit/>
          </a:bodyPr>
          <a:lstStyle/>
          <a:p>
            <a:pPr eaLnBrk="0" hangingPunct="0"/>
            <a:r>
              <a:rPr lang="en-US" sz="800">
                <a:solidFill>
                  <a:srgbClr val="000000"/>
                </a:solidFill>
                <a:latin typeface="Arial" charset="0"/>
              </a:rPr>
              <a:t>LA</a:t>
            </a:r>
            <a:endParaRPr lang="en-US" sz="800">
              <a:latin typeface="Arial" charset="0"/>
            </a:endParaRPr>
          </a:p>
        </p:txBody>
      </p:sp>
      <p:sp>
        <p:nvSpPr>
          <p:cNvPr id="101" name="Rectangle 98"/>
          <p:cNvSpPr>
            <a:spLocks noChangeArrowheads="1"/>
          </p:cNvSpPr>
          <p:nvPr/>
        </p:nvSpPr>
        <p:spPr bwMode="auto">
          <a:xfrm>
            <a:off x="4868313" y="3460499"/>
            <a:ext cx="165110" cy="123111"/>
          </a:xfrm>
          <a:prstGeom prst="rect">
            <a:avLst/>
          </a:prstGeom>
          <a:noFill/>
          <a:ln w="9525">
            <a:noFill/>
            <a:miter lim="800000"/>
            <a:headEnd/>
            <a:tailEnd/>
          </a:ln>
        </p:spPr>
        <p:txBody>
          <a:bodyPr wrap="none" lIns="0" tIns="0" rIns="0" bIns="0">
            <a:spAutoFit/>
          </a:bodyPr>
          <a:lstStyle/>
          <a:p>
            <a:pPr eaLnBrk="0" hangingPunct="0"/>
            <a:r>
              <a:rPr lang="en-US" sz="800">
                <a:solidFill>
                  <a:schemeClr val="bg1"/>
                </a:solidFill>
                <a:latin typeface="Arial" charset="0"/>
              </a:rPr>
              <a:t>MO</a:t>
            </a:r>
          </a:p>
        </p:txBody>
      </p:sp>
      <p:sp>
        <p:nvSpPr>
          <p:cNvPr id="102" name="Rectangle 99"/>
          <p:cNvSpPr>
            <a:spLocks noChangeArrowheads="1"/>
          </p:cNvSpPr>
          <p:nvPr/>
        </p:nvSpPr>
        <p:spPr bwMode="auto">
          <a:xfrm>
            <a:off x="4813840" y="2834046"/>
            <a:ext cx="97784" cy="123111"/>
          </a:xfrm>
          <a:prstGeom prst="rect">
            <a:avLst/>
          </a:prstGeom>
          <a:noFill/>
          <a:ln w="9525">
            <a:noFill/>
            <a:miter lim="800000"/>
            <a:headEnd/>
            <a:tailEnd/>
          </a:ln>
        </p:spPr>
        <p:txBody>
          <a:bodyPr wrap="none" lIns="0" tIns="0" rIns="0" bIns="0">
            <a:spAutoFit/>
          </a:bodyPr>
          <a:lstStyle/>
          <a:p>
            <a:pPr eaLnBrk="0" hangingPunct="0"/>
            <a:r>
              <a:rPr lang="en-US" sz="800">
                <a:solidFill>
                  <a:schemeClr val="bg1"/>
                </a:solidFill>
                <a:latin typeface="Arial" charset="0"/>
              </a:rPr>
              <a:t>IA</a:t>
            </a:r>
          </a:p>
        </p:txBody>
      </p:sp>
      <p:sp>
        <p:nvSpPr>
          <p:cNvPr id="103" name="Rectangle 100"/>
          <p:cNvSpPr>
            <a:spLocks noChangeArrowheads="1"/>
          </p:cNvSpPr>
          <p:nvPr/>
        </p:nvSpPr>
        <p:spPr bwMode="auto">
          <a:xfrm>
            <a:off x="4600243" y="2118713"/>
            <a:ext cx="158698" cy="123111"/>
          </a:xfrm>
          <a:prstGeom prst="rect">
            <a:avLst/>
          </a:prstGeom>
          <a:noFill/>
          <a:ln w="9525">
            <a:noFill/>
            <a:miter lim="800000"/>
            <a:headEnd/>
            <a:tailEnd/>
          </a:ln>
        </p:spPr>
        <p:txBody>
          <a:bodyPr wrap="none" lIns="0" tIns="0" rIns="0" bIns="0">
            <a:spAutoFit/>
          </a:bodyPr>
          <a:lstStyle/>
          <a:p>
            <a:pPr eaLnBrk="0" hangingPunct="0"/>
            <a:r>
              <a:rPr lang="en-US" sz="800">
                <a:solidFill>
                  <a:schemeClr val="bg1"/>
                </a:solidFill>
                <a:latin typeface="Arial" charset="0"/>
              </a:rPr>
              <a:t>MN</a:t>
            </a:r>
          </a:p>
        </p:txBody>
      </p:sp>
      <p:sp>
        <p:nvSpPr>
          <p:cNvPr id="104" name="Rectangle 101"/>
          <p:cNvSpPr>
            <a:spLocks noChangeArrowheads="1"/>
          </p:cNvSpPr>
          <p:nvPr/>
        </p:nvSpPr>
        <p:spPr bwMode="auto">
          <a:xfrm>
            <a:off x="5189424" y="2385351"/>
            <a:ext cx="111816" cy="110383"/>
          </a:xfrm>
          <a:prstGeom prst="rect">
            <a:avLst/>
          </a:prstGeom>
          <a:noFill/>
          <a:ln w="9525">
            <a:noFill/>
            <a:miter lim="800000"/>
            <a:headEnd/>
            <a:tailEnd/>
          </a:ln>
        </p:spPr>
        <p:txBody>
          <a:bodyPr wrap="none" lIns="0" tIns="0" rIns="0" bIns="0">
            <a:spAutoFit/>
          </a:bodyPr>
          <a:lstStyle/>
          <a:p>
            <a:pPr eaLnBrk="0" hangingPunct="0"/>
            <a:r>
              <a:rPr lang="en-US" sz="800">
                <a:solidFill>
                  <a:srgbClr val="000000"/>
                </a:solidFill>
                <a:latin typeface="Arial" charset="0"/>
              </a:rPr>
              <a:t>WI</a:t>
            </a:r>
            <a:endParaRPr lang="en-US" sz="800">
              <a:latin typeface="Arial" charset="0"/>
            </a:endParaRPr>
          </a:p>
        </p:txBody>
      </p:sp>
      <p:sp>
        <p:nvSpPr>
          <p:cNvPr id="105" name="Rectangle 102"/>
          <p:cNvSpPr>
            <a:spLocks noChangeArrowheads="1"/>
          </p:cNvSpPr>
          <p:nvPr/>
        </p:nvSpPr>
        <p:spPr bwMode="auto">
          <a:xfrm>
            <a:off x="5324176" y="3137955"/>
            <a:ext cx="86562" cy="123111"/>
          </a:xfrm>
          <a:prstGeom prst="rect">
            <a:avLst/>
          </a:prstGeom>
          <a:noFill/>
          <a:ln w="9525">
            <a:noFill/>
            <a:miter lim="800000"/>
            <a:headEnd/>
            <a:tailEnd/>
          </a:ln>
        </p:spPr>
        <p:txBody>
          <a:bodyPr wrap="none" lIns="0" tIns="0" rIns="0" bIns="0">
            <a:spAutoFit/>
          </a:bodyPr>
          <a:lstStyle/>
          <a:p>
            <a:pPr eaLnBrk="0" hangingPunct="0"/>
            <a:r>
              <a:rPr lang="en-US" sz="800">
                <a:solidFill>
                  <a:schemeClr val="bg1"/>
                </a:solidFill>
                <a:latin typeface="Arial" charset="0"/>
              </a:rPr>
              <a:t>IL</a:t>
            </a:r>
          </a:p>
        </p:txBody>
      </p:sp>
      <p:sp>
        <p:nvSpPr>
          <p:cNvPr id="106" name="Rectangle 103"/>
          <p:cNvSpPr>
            <a:spLocks noChangeArrowheads="1"/>
          </p:cNvSpPr>
          <p:nvPr/>
        </p:nvSpPr>
        <p:spPr bwMode="auto">
          <a:xfrm>
            <a:off x="5727000" y="3132221"/>
            <a:ext cx="102592" cy="123111"/>
          </a:xfrm>
          <a:prstGeom prst="rect">
            <a:avLst/>
          </a:prstGeom>
          <a:noFill/>
          <a:ln w="9525">
            <a:noFill/>
            <a:miter lim="800000"/>
            <a:headEnd/>
            <a:tailEnd/>
          </a:ln>
        </p:spPr>
        <p:txBody>
          <a:bodyPr wrap="none" lIns="0" tIns="0" rIns="0" bIns="0">
            <a:spAutoFit/>
          </a:bodyPr>
          <a:lstStyle/>
          <a:p>
            <a:pPr eaLnBrk="0" hangingPunct="0"/>
            <a:r>
              <a:rPr lang="en-US" sz="800" dirty="0">
                <a:solidFill>
                  <a:schemeClr val="bg1"/>
                </a:solidFill>
                <a:latin typeface="Arial" charset="0"/>
              </a:rPr>
              <a:t>IN</a:t>
            </a:r>
          </a:p>
        </p:txBody>
      </p:sp>
      <p:sp>
        <p:nvSpPr>
          <p:cNvPr id="107" name="Rectangle 104"/>
          <p:cNvSpPr>
            <a:spLocks noChangeArrowheads="1"/>
          </p:cNvSpPr>
          <p:nvPr/>
        </p:nvSpPr>
        <p:spPr bwMode="auto">
          <a:xfrm>
            <a:off x="5946330" y="3487736"/>
            <a:ext cx="137858" cy="123111"/>
          </a:xfrm>
          <a:prstGeom prst="rect">
            <a:avLst/>
          </a:prstGeom>
          <a:solidFill>
            <a:schemeClr val="tx2">
              <a:lumMod val="75000"/>
            </a:schemeClr>
          </a:solidFill>
          <a:ln w="9525">
            <a:noFill/>
            <a:miter lim="800000"/>
            <a:headEnd/>
            <a:tailEnd/>
          </a:ln>
        </p:spPr>
        <p:txBody>
          <a:bodyPr wrap="none" lIns="0" tIns="0" rIns="0" bIns="0">
            <a:spAutoFit/>
          </a:bodyPr>
          <a:lstStyle/>
          <a:p>
            <a:pPr eaLnBrk="0" hangingPunct="0"/>
            <a:r>
              <a:rPr lang="en-US" sz="800" dirty="0">
                <a:solidFill>
                  <a:schemeClr val="bg1"/>
                </a:solidFill>
                <a:latin typeface="Arial" charset="0"/>
              </a:rPr>
              <a:t>KY</a:t>
            </a:r>
          </a:p>
        </p:txBody>
      </p:sp>
      <p:sp>
        <p:nvSpPr>
          <p:cNvPr id="108" name="Rectangle 105"/>
          <p:cNvSpPr>
            <a:spLocks noChangeArrowheads="1"/>
          </p:cNvSpPr>
          <p:nvPr/>
        </p:nvSpPr>
        <p:spPr bwMode="auto">
          <a:xfrm>
            <a:off x="5745635" y="3818882"/>
            <a:ext cx="136256" cy="123111"/>
          </a:xfrm>
          <a:prstGeom prst="rect">
            <a:avLst/>
          </a:prstGeom>
          <a:noFill/>
          <a:ln w="9525">
            <a:noFill/>
            <a:miter lim="800000"/>
            <a:headEnd/>
            <a:tailEnd/>
          </a:ln>
        </p:spPr>
        <p:txBody>
          <a:bodyPr wrap="none" lIns="0" tIns="0" rIns="0" bIns="0">
            <a:spAutoFit/>
          </a:bodyPr>
          <a:lstStyle/>
          <a:p>
            <a:pPr eaLnBrk="0" hangingPunct="0"/>
            <a:r>
              <a:rPr lang="en-US" sz="800" dirty="0">
                <a:solidFill>
                  <a:schemeClr val="bg1"/>
                </a:solidFill>
                <a:latin typeface="Arial" charset="0"/>
              </a:rPr>
              <a:t>TN</a:t>
            </a:r>
          </a:p>
        </p:txBody>
      </p:sp>
      <p:sp>
        <p:nvSpPr>
          <p:cNvPr id="109" name="Rectangle 106"/>
          <p:cNvSpPr>
            <a:spLocks noChangeArrowheads="1"/>
          </p:cNvSpPr>
          <p:nvPr/>
        </p:nvSpPr>
        <p:spPr bwMode="auto">
          <a:xfrm>
            <a:off x="5331345" y="4372226"/>
            <a:ext cx="153888" cy="123111"/>
          </a:xfrm>
          <a:prstGeom prst="rect">
            <a:avLst/>
          </a:prstGeom>
          <a:noFill/>
          <a:ln w="9525">
            <a:noFill/>
            <a:miter lim="800000"/>
            <a:headEnd/>
            <a:tailEnd/>
          </a:ln>
        </p:spPr>
        <p:txBody>
          <a:bodyPr wrap="none" lIns="0" tIns="0" rIns="0" bIns="0">
            <a:spAutoFit/>
          </a:bodyPr>
          <a:lstStyle/>
          <a:p>
            <a:pPr eaLnBrk="0" hangingPunct="0"/>
            <a:r>
              <a:rPr lang="en-US" sz="800">
                <a:solidFill>
                  <a:schemeClr val="bg1"/>
                </a:solidFill>
                <a:latin typeface="Arial" charset="0"/>
              </a:rPr>
              <a:t>MS</a:t>
            </a:r>
          </a:p>
        </p:txBody>
      </p:sp>
      <p:sp>
        <p:nvSpPr>
          <p:cNvPr id="110" name="Rectangle 107"/>
          <p:cNvSpPr>
            <a:spLocks noChangeArrowheads="1"/>
          </p:cNvSpPr>
          <p:nvPr/>
        </p:nvSpPr>
        <p:spPr bwMode="auto">
          <a:xfrm>
            <a:off x="5757104" y="4365058"/>
            <a:ext cx="126638" cy="123111"/>
          </a:xfrm>
          <a:prstGeom prst="rect">
            <a:avLst/>
          </a:prstGeom>
          <a:noFill/>
          <a:ln w="9525">
            <a:noFill/>
            <a:miter lim="800000"/>
            <a:headEnd/>
            <a:tailEnd/>
          </a:ln>
        </p:spPr>
        <p:txBody>
          <a:bodyPr wrap="none" lIns="0" tIns="0" rIns="0" bIns="0">
            <a:spAutoFit/>
          </a:bodyPr>
          <a:lstStyle/>
          <a:p>
            <a:pPr eaLnBrk="0" hangingPunct="0"/>
            <a:r>
              <a:rPr lang="en-US" sz="800">
                <a:solidFill>
                  <a:schemeClr val="bg1"/>
                </a:solidFill>
                <a:latin typeface="Arial" charset="0"/>
              </a:rPr>
              <a:t>AL</a:t>
            </a:r>
          </a:p>
        </p:txBody>
      </p:sp>
      <p:sp>
        <p:nvSpPr>
          <p:cNvPr id="111" name="Rectangle 108"/>
          <p:cNvSpPr>
            <a:spLocks noChangeArrowheads="1"/>
          </p:cNvSpPr>
          <p:nvPr/>
        </p:nvSpPr>
        <p:spPr bwMode="auto">
          <a:xfrm>
            <a:off x="6205799" y="4343554"/>
            <a:ext cx="149080" cy="123111"/>
          </a:xfrm>
          <a:prstGeom prst="rect">
            <a:avLst/>
          </a:prstGeom>
          <a:noFill/>
          <a:ln w="9525">
            <a:noFill/>
            <a:miter lim="800000"/>
            <a:headEnd/>
            <a:tailEnd/>
          </a:ln>
        </p:spPr>
        <p:txBody>
          <a:bodyPr wrap="none" lIns="0" tIns="0" rIns="0" bIns="0">
            <a:spAutoFit/>
          </a:bodyPr>
          <a:lstStyle/>
          <a:p>
            <a:pPr eaLnBrk="0" hangingPunct="0"/>
            <a:r>
              <a:rPr lang="en-US" sz="800" dirty="0">
                <a:solidFill>
                  <a:schemeClr val="bg1"/>
                </a:solidFill>
                <a:latin typeface="Arial" charset="0"/>
              </a:rPr>
              <a:t>GA</a:t>
            </a:r>
          </a:p>
        </p:txBody>
      </p:sp>
      <p:sp>
        <p:nvSpPr>
          <p:cNvPr id="112" name="Rectangle 109"/>
          <p:cNvSpPr>
            <a:spLocks noChangeArrowheads="1"/>
          </p:cNvSpPr>
          <p:nvPr/>
        </p:nvSpPr>
        <p:spPr bwMode="auto">
          <a:xfrm>
            <a:off x="6569917" y="4981478"/>
            <a:ext cx="120226" cy="123111"/>
          </a:xfrm>
          <a:prstGeom prst="rect">
            <a:avLst/>
          </a:prstGeom>
          <a:noFill/>
          <a:ln w="9525">
            <a:noFill/>
            <a:miter lim="800000"/>
            <a:headEnd/>
            <a:tailEnd/>
          </a:ln>
        </p:spPr>
        <p:txBody>
          <a:bodyPr wrap="none" lIns="0" tIns="0" rIns="0" bIns="0">
            <a:spAutoFit/>
          </a:bodyPr>
          <a:lstStyle/>
          <a:p>
            <a:pPr eaLnBrk="0" hangingPunct="0"/>
            <a:r>
              <a:rPr lang="en-US" sz="800">
                <a:solidFill>
                  <a:schemeClr val="bg1"/>
                </a:solidFill>
                <a:latin typeface="Arial" charset="0"/>
              </a:rPr>
              <a:t>FL</a:t>
            </a:r>
          </a:p>
        </p:txBody>
      </p:sp>
      <p:sp>
        <p:nvSpPr>
          <p:cNvPr id="113" name="Rectangle 110"/>
          <p:cNvSpPr>
            <a:spLocks noChangeArrowheads="1"/>
          </p:cNvSpPr>
          <p:nvPr/>
        </p:nvSpPr>
        <p:spPr bwMode="auto">
          <a:xfrm>
            <a:off x="6534078" y="4048247"/>
            <a:ext cx="142668" cy="123111"/>
          </a:xfrm>
          <a:prstGeom prst="rect">
            <a:avLst/>
          </a:prstGeom>
          <a:noFill/>
          <a:ln w="9525">
            <a:noFill/>
            <a:miter lim="800000"/>
            <a:headEnd/>
            <a:tailEnd/>
          </a:ln>
        </p:spPr>
        <p:txBody>
          <a:bodyPr wrap="none" lIns="0" tIns="0" rIns="0" bIns="0">
            <a:spAutoFit/>
          </a:bodyPr>
          <a:lstStyle/>
          <a:p>
            <a:pPr eaLnBrk="0" hangingPunct="0"/>
            <a:r>
              <a:rPr lang="en-US" sz="800">
                <a:solidFill>
                  <a:schemeClr val="bg1"/>
                </a:solidFill>
                <a:latin typeface="Arial" charset="0"/>
              </a:rPr>
              <a:t>SC</a:t>
            </a:r>
          </a:p>
        </p:txBody>
      </p:sp>
      <p:sp>
        <p:nvSpPr>
          <p:cNvPr id="114" name="Rectangle 111"/>
          <p:cNvSpPr>
            <a:spLocks noChangeArrowheads="1"/>
          </p:cNvSpPr>
          <p:nvPr/>
        </p:nvSpPr>
        <p:spPr bwMode="auto">
          <a:xfrm>
            <a:off x="6754842" y="3725703"/>
            <a:ext cx="131885" cy="110382"/>
          </a:xfrm>
          <a:prstGeom prst="rect">
            <a:avLst/>
          </a:prstGeom>
          <a:noFill/>
          <a:ln w="9525">
            <a:noFill/>
            <a:miter lim="800000"/>
            <a:headEnd/>
            <a:tailEnd/>
          </a:ln>
        </p:spPr>
        <p:txBody>
          <a:bodyPr wrap="none" lIns="0" tIns="0" rIns="0" bIns="0">
            <a:spAutoFit/>
          </a:bodyPr>
          <a:lstStyle/>
          <a:p>
            <a:pPr eaLnBrk="0" hangingPunct="0"/>
            <a:r>
              <a:rPr lang="en-US" sz="800">
                <a:solidFill>
                  <a:srgbClr val="000000"/>
                </a:solidFill>
                <a:latin typeface="Arial" charset="0"/>
              </a:rPr>
              <a:t>NC</a:t>
            </a:r>
            <a:endParaRPr lang="en-US" sz="800">
              <a:latin typeface="Arial" charset="0"/>
            </a:endParaRPr>
          </a:p>
        </p:txBody>
      </p:sp>
      <p:sp>
        <p:nvSpPr>
          <p:cNvPr id="115" name="Rectangle 112"/>
          <p:cNvSpPr>
            <a:spLocks noChangeArrowheads="1"/>
          </p:cNvSpPr>
          <p:nvPr/>
        </p:nvSpPr>
        <p:spPr bwMode="auto">
          <a:xfrm>
            <a:off x="6713270" y="3381656"/>
            <a:ext cx="123283" cy="110382"/>
          </a:xfrm>
          <a:prstGeom prst="rect">
            <a:avLst/>
          </a:prstGeom>
          <a:noFill/>
          <a:ln w="9525">
            <a:noFill/>
            <a:miter lim="800000"/>
            <a:headEnd/>
            <a:tailEnd/>
          </a:ln>
        </p:spPr>
        <p:txBody>
          <a:bodyPr wrap="none" lIns="0" tIns="0" rIns="0" bIns="0">
            <a:spAutoFit/>
          </a:bodyPr>
          <a:lstStyle/>
          <a:p>
            <a:pPr eaLnBrk="0" hangingPunct="0"/>
            <a:r>
              <a:rPr lang="en-US" sz="800" dirty="0">
                <a:solidFill>
                  <a:srgbClr val="000000"/>
                </a:solidFill>
                <a:latin typeface="Arial" charset="0"/>
              </a:rPr>
              <a:t>VA</a:t>
            </a:r>
            <a:endParaRPr lang="en-US" sz="800" dirty="0">
              <a:latin typeface="Arial" charset="0"/>
            </a:endParaRPr>
          </a:p>
        </p:txBody>
      </p:sp>
      <p:sp>
        <p:nvSpPr>
          <p:cNvPr id="116" name="Rectangle 113"/>
          <p:cNvSpPr>
            <a:spLocks noChangeArrowheads="1"/>
          </p:cNvSpPr>
          <p:nvPr/>
        </p:nvSpPr>
        <p:spPr bwMode="auto">
          <a:xfrm>
            <a:off x="6367789" y="3309978"/>
            <a:ext cx="165110" cy="123111"/>
          </a:xfrm>
          <a:prstGeom prst="rect">
            <a:avLst/>
          </a:prstGeom>
          <a:noFill/>
          <a:ln w="9525">
            <a:noFill/>
            <a:miter lim="800000"/>
            <a:headEnd/>
            <a:tailEnd/>
          </a:ln>
        </p:spPr>
        <p:txBody>
          <a:bodyPr wrap="none" lIns="0" tIns="0" rIns="0" bIns="0">
            <a:spAutoFit/>
          </a:bodyPr>
          <a:lstStyle/>
          <a:p>
            <a:pPr eaLnBrk="0" hangingPunct="0"/>
            <a:r>
              <a:rPr lang="en-US" sz="800" dirty="0">
                <a:solidFill>
                  <a:schemeClr val="bg1"/>
                </a:solidFill>
                <a:latin typeface="Arial" charset="0"/>
              </a:rPr>
              <a:t>WV</a:t>
            </a:r>
          </a:p>
        </p:txBody>
      </p:sp>
      <p:sp>
        <p:nvSpPr>
          <p:cNvPr id="117" name="Rectangle 114"/>
          <p:cNvSpPr>
            <a:spLocks noChangeArrowheads="1"/>
          </p:cNvSpPr>
          <p:nvPr/>
        </p:nvSpPr>
        <p:spPr bwMode="auto">
          <a:xfrm>
            <a:off x="6073915" y="2970054"/>
            <a:ext cx="153888" cy="123111"/>
          </a:xfrm>
          <a:prstGeom prst="rect">
            <a:avLst/>
          </a:prstGeom>
          <a:noFill/>
          <a:ln w="9525">
            <a:noFill/>
            <a:miter lim="800000"/>
            <a:headEnd/>
            <a:tailEnd/>
          </a:ln>
        </p:spPr>
        <p:txBody>
          <a:bodyPr wrap="none" lIns="0" tIns="0" rIns="0" bIns="0">
            <a:spAutoFit/>
          </a:bodyPr>
          <a:lstStyle/>
          <a:p>
            <a:pPr eaLnBrk="0" hangingPunct="0"/>
            <a:r>
              <a:rPr lang="en-US" sz="800" dirty="0">
                <a:solidFill>
                  <a:schemeClr val="bg1"/>
                </a:solidFill>
                <a:latin typeface="Arial" charset="0"/>
              </a:rPr>
              <a:t>OH</a:t>
            </a:r>
          </a:p>
        </p:txBody>
      </p:sp>
      <p:sp>
        <p:nvSpPr>
          <p:cNvPr id="118" name="Rectangle 115"/>
          <p:cNvSpPr>
            <a:spLocks noChangeArrowheads="1"/>
          </p:cNvSpPr>
          <p:nvPr/>
        </p:nvSpPr>
        <p:spPr bwMode="auto">
          <a:xfrm>
            <a:off x="5841682" y="2591779"/>
            <a:ext cx="101781" cy="110383"/>
          </a:xfrm>
          <a:prstGeom prst="rect">
            <a:avLst/>
          </a:prstGeom>
          <a:noFill/>
          <a:ln w="9525">
            <a:noFill/>
            <a:miter lim="800000"/>
            <a:headEnd/>
            <a:tailEnd/>
          </a:ln>
        </p:spPr>
        <p:txBody>
          <a:bodyPr wrap="none" lIns="0" tIns="0" rIns="0" bIns="0">
            <a:spAutoFit/>
          </a:bodyPr>
          <a:lstStyle/>
          <a:p>
            <a:pPr eaLnBrk="0" hangingPunct="0"/>
            <a:r>
              <a:rPr lang="en-US" sz="800" dirty="0">
                <a:solidFill>
                  <a:srgbClr val="000000"/>
                </a:solidFill>
                <a:latin typeface="Arial" charset="0"/>
              </a:rPr>
              <a:t>MI</a:t>
            </a:r>
            <a:endParaRPr lang="en-US" sz="800" dirty="0">
              <a:latin typeface="Arial" charset="0"/>
            </a:endParaRPr>
          </a:p>
        </p:txBody>
      </p:sp>
      <p:sp>
        <p:nvSpPr>
          <p:cNvPr id="119" name="Rectangle 116"/>
          <p:cNvSpPr>
            <a:spLocks noChangeArrowheads="1"/>
          </p:cNvSpPr>
          <p:nvPr/>
        </p:nvSpPr>
        <p:spPr bwMode="auto">
          <a:xfrm>
            <a:off x="6955537" y="2389652"/>
            <a:ext cx="142668" cy="123111"/>
          </a:xfrm>
          <a:prstGeom prst="rect">
            <a:avLst/>
          </a:prstGeom>
          <a:noFill/>
          <a:ln w="9525">
            <a:noFill/>
            <a:miter lim="800000"/>
            <a:headEnd/>
            <a:tailEnd/>
          </a:ln>
        </p:spPr>
        <p:txBody>
          <a:bodyPr wrap="none" lIns="0" tIns="0" rIns="0" bIns="0">
            <a:spAutoFit/>
          </a:bodyPr>
          <a:lstStyle/>
          <a:p>
            <a:pPr eaLnBrk="0" hangingPunct="0"/>
            <a:r>
              <a:rPr lang="en-US" sz="800" dirty="0">
                <a:solidFill>
                  <a:schemeClr val="bg1"/>
                </a:solidFill>
                <a:latin typeface="Arial" charset="0"/>
              </a:rPr>
              <a:t>NY</a:t>
            </a:r>
          </a:p>
        </p:txBody>
      </p:sp>
      <p:sp>
        <p:nvSpPr>
          <p:cNvPr id="120" name="Rectangle 117"/>
          <p:cNvSpPr>
            <a:spLocks noChangeArrowheads="1"/>
          </p:cNvSpPr>
          <p:nvPr/>
        </p:nvSpPr>
        <p:spPr bwMode="auto">
          <a:xfrm>
            <a:off x="6786379" y="2808242"/>
            <a:ext cx="137858" cy="123111"/>
          </a:xfrm>
          <a:prstGeom prst="rect">
            <a:avLst/>
          </a:prstGeom>
          <a:noFill/>
          <a:ln w="9525">
            <a:noFill/>
            <a:miter lim="800000"/>
            <a:headEnd/>
            <a:tailEnd/>
          </a:ln>
        </p:spPr>
        <p:txBody>
          <a:bodyPr wrap="none" lIns="0" tIns="0" rIns="0" bIns="0">
            <a:spAutoFit/>
          </a:bodyPr>
          <a:lstStyle/>
          <a:p>
            <a:pPr eaLnBrk="0" hangingPunct="0"/>
            <a:r>
              <a:rPr lang="en-US" sz="800" dirty="0">
                <a:solidFill>
                  <a:schemeClr val="bg1"/>
                </a:solidFill>
                <a:latin typeface="Arial" charset="0"/>
              </a:rPr>
              <a:t>PA</a:t>
            </a:r>
          </a:p>
        </p:txBody>
      </p:sp>
      <p:sp>
        <p:nvSpPr>
          <p:cNvPr id="121" name="Rectangle 118"/>
          <p:cNvSpPr>
            <a:spLocks noChangeArrowheads="1"/>
          </p:cNvSpPr>
          <p:nvPr/>
        </p:nvSpPr>
        <p:spPr bwMode="auto">
          <a:xfrm>
            <a:off x="7239376" y="3271273"/>
            <a:ext cx="141920" cy="110383"/>
          </a:xfrm>
          <a:prstGeom prst="rect">
            <a:avLst/>
          </a:prstGeom>
          <a:noFill/>
          <a:ln w="9525">
            <a:noFill/>
            <a:miter lim="800000"/>
            <a:headEnd/>
            <a:tailEnd/>
          </a:ln>
        </p:spPr>
        <p:txBody>
          <a:bodyPr wrap="none" lIns="0" tIns="0" rIns="0" bIns="0">
            <a:spAutoFit/>
          </a:bodyPr>
          <a:lstStyle/>
          <a:p>
            <a:pPr eaLnBrk="0" hangingPunct="0"/>
            <a:r>
              <a:rPr lang="en-US" sz="800">
                <a:solidFill>
                  <a:srgbClr val="000000"/>
                </a:solidFill>
                <a:latin typeface="Arial" charset="0"/>
              </a:rPr>
              <a:t>MD</a:t>
            </a:r>
            <a:endParaRPr lang="en-US" sz="800">
              <a:latin typeface="Arial" charset="0"/>
            </a:endParaRPr>
          </a:p>
        </p:txBody>
      </p:sp>
      <p:sp>
        <p:nvSpPr>
          <p:cNvPr id="122" name="Rectangle 119"/>
          <p:cNvSpPr>
            <a:spLocks noChangeArrowheads="1"/>
          </p:cNvSpPr>
          <p:nvPr/>
        </p:nvSpPr>
        <p:spPr bwMode="auto">
          <a:xfrm>
            <a:off x="7253711" y="3072012"/>
            <a:ext cx="127585" cy="110382"/>
          </a:xfrm>
          <a:prstGeom prst="rect">
            <a:avLst/>
          </a:prstGeom>
          <a:noFill/>
          <a:ln w="9525">
            <a:noFill/>
            <a:miter lim="800000"/>
            <a:headEnd/>
            <a:tailEnd/>
          </a:ln>
        </p:spPr>
        <p:txBody>
          <a:bodyPr wrap="none" lIns="0" tIns="0" rIns="0" bIns="0">
            <a:spAutoFit/>
          </a:bodyPr>
          <a:lstStyle/>
          <a:p>
            <a:pPr eaLnBrk="0" hangingPunct="0"/>
            <a:r>
              <a:rPr lang="en-US" sz="800" dirty="0">
                <a:solidFill>
                  <a:srgbClr val="000000"/>
                </a:solidFill>
                <a:latin typeface="Arial" charset="0"/>
              </a:rPr>
              <a:t>DE</a:t>
            </a:r>
            <a:endParaRPr lang="en-US" sz="800" dirty="0">
              <a:latin typeface="Arial" charset="0"/>
            </a:endParaRPr>
          </a:p>
        </p:txBody>
      </p:sp>
      <p:sp>
        <p:nvSpPr>
          <p:cNvPr id="123" name="Rectangle 120"/>
          <p:cNvSpPr>
            <a:spLocks noChangeArrowheads="1"/>
          </p:cNvSpPr>
          <p:nvPr/>
        </p:nvSpPr>
        <p:spPr bwMode="auto">
          <a:xfrm>
            <a:off x="7331121" y="2821144"/>
            <a:ext cx="111816" cy="110383"/>
          </a:xfrm>
          <a:prstGeom prst="rect">
            <a:avLst/>
          </a:prstGeom>
          <a:noFill/>
          <a:ln w="9525">
            <a:noFill/>
            <a:miter lim="800000"/>
            <a:headEnd/>
            <a:tailEnd/>
          </a:ln>
        </p:spPr>
        <p:txBody>
          <a:bodyPr wrap="none" lIns="0" tIns="0" rIns="0" bIns="0">
            <a:spAutoFit/>
          </a:bodyPr>
          <a:lstStyle/>
          <a:p>
            <a:pPr eaLnBrk="0" hangingPunct="0"/>
            <a:r>
              <a:rPr lang="en-US" sz="800">
                <a:solidFill>
                  <a:srgbClr val="000000"/>
                </a:solidFill>
                <a:latin typeface="Arial" charset="0"/>
              </a:rPr>
              <a:t>NJ</a:t>
            </a:r>
            <a:endParaRPr lang="en-US" sz="800">
              <a:latin typeface="Arial" charset="0"/>
            </a:endParaRPr>
          </a:p>
        </p:txBody>
      </p:sp>
      <p:sp>
        <p:nvSpPr>
          <p:cNvPr id="124" name="Rectangle 121"/>
          <p:cNvSpPr>
            <a:spLocks noChangeArrowheads="1"/>
          </p:cNvSpPr>
          <p:nvPr/>
        </p:nvSpPr>
        <p:spPr bwMode="auto">
          <a:xfrm>
            <a:off x="7352625" y="2543039"/>
            <a:ext cx="121850" cy="110383"/>
          </a:xfrm>
          <a:prstGeom prst="rect">
            <a:avLst/>
          </a:prstGeom>
          <a:noFill/>
          <a:ln w="9525">
            <a:noFill/>
            <a:miter lim="800000"/>
            <a:headEnd/>
            <a:tailEnd/>
          </a:ln>
        </p:spPr>
        <p:txBody>
          <a:bodyPr wrap="none" lIns="0" tIns="0" rIns="0" bIns="0">
            <a:spAutoFit/>
          </a:bodyPr>
          <a:lstStyle/>
          <a:p>
            <a:pPr eaLnBrk="0" hangingPunct="0"/>
            <a:r>
              <a:rPr lang="en-US" sz="800" dirty="0">
                <a:solidFill>
                  <a:srgbClr val="000000"/>
                </a:solidFill>
                <a:latin typeface="Arial" charset="0"/>
              </a:rPr>
              <a:t>CT</a:t>
            </a:r>
            <a:endParaRPr lang="en-US" sz="800" dirty="0">
              <a:latin typeface="Arial" charset="0"/>
            </a:endParaRPr>
          </a:p>
        </p:txBody>
      </p:sp>
      <p:sp>
        <p:nvSpPr>
          <p:cNvPr id="125" name="Rectangle 122"/>
          <p:cNvSpPr>
            <a:spLocks noChangeArrowheads="1"/>
          </p:cNvSpPr>
          <p:nvPr/>
        </p:nvSpPr>
        <p:spPr bwMode="auto">
          <a:xfrm>
            <a:off x="7596326" y="2583177"/>
            <a:ext cx="91746" cy="110383"/>
          </a:xfrm>
          <a:prstGeom prst="rect">
            <a:avLst/>
          </a:prstGeom>
          <a:noFill/>
          <a:ln w="9525">
            <a:noFill/>
            <a:miter lim="800000"/>
            <a:headEnd/>
            <a:tailEnd/>
          </a:ln>
        </p:spPr>
        <p:txBody>
          <a:bodyPr wrap="none" lIns="0" tIns="0" rIns="0" bIns="0">
            <a:spAutoFit/>
          </a:bodyPr>
          <a:lstStyle/>
          <a:p>
            <a:pPr eaLnBrk="0" hangingPunct="0"/>
            <a:r>
              <a:rPr lang="en-US" sz="800">
                <a:solidFill>
                  <a:srgbClr val="000000"/>
                </a:solidFill>
                <a:latin typeface="Arial" charset="0"/>
              </a:rPr>
              <a:t>RI</a:t>
            </a:r>
            <a:endParaRPr lang="en-US" sz="800">
              <a:latin typeface="Arial" charset="0"/>
            </a:endParaRPr>
          </a:p>
        </p:txBody>
      </p:sp>
      <p:sp>
        <p:nvSpPr>
          <p:cNvPr id="126" name="Rectangle 123"/>
          <p:cNvSpPr>
            <a:spLocks noChangeArrowheads="1"/>
          </p:cNvSpPr>
          <p:nvPr/>
        </p:nvSpPr>
        <p:spPr bwMode="auto">
          <a:xfrm>
            <a:off x="7412834" y="2414021"/>
            <a:ext cx="153888" cy="123111"/>
          </a:xfrm>
          <a:prstGeom prst="rect">
            <a:avLst/>
          </a:prstGeom>
          <a:noFill/>
          <a:ln w="9525">
            <a:noFill/>
            <a:miter lim="800000"/>
            <a:headEnd/>
            <a:tailEnd/>
          </a:ln>
        </p:spPr>
        <p:txBody>
          <a:bodyPr wrap="none" lIns="0" tIns="0" rIns="0" bIns="0">
            <a:spAutoFit/>
          </a:bodyPr>
          <a:lstStyle/>
          <a:p>
            <a:pPr eaLnBrk="0" hangingPunct="0"/>
            <a:r>
              <a:rPr lang="en-US" sz="800" dirty="0">
                <a:solidFill>
                  <a:schemeClr val="bg1"/>
                </a:solidFill>
                <a:latin typeface="Arial" charset="0"/>
              </a:rPr>
              <a:t>MA</a:t>
            </a:r>
          </a:p>
        </p:txBody>
      </p:sp>
      <p:sp>
        <p:nvSpPr>
          <p:cNvPr id="127" name="Rectangle 124"/>
          <p:cNvSpPr>
            <a:spLocks noChangeArrowheads="1"/>
          </p:cNvSpPr>
          <p:nvPr/>
        </p:nvSpPr>
        <p:spPr bwMode="auto">
          <a:xfrm>
            <a:off x="7538985" y="1847776"/>
            <a:ext cx="137619" cy="110382"/>
          </a:xfrm>
          <a:prstGeom prst="rect">
            <a:avLst/>
          </a:prstGeom>
          <a:noFill/>
          <a:ln w="9525">
            <a:noFill/>
            <a:miter lim="800000"/>
            <a:headEnd/>
            <a:tailEnd/>
          </a:ln>
        </p:spPr>
        <p:txBody>
          <a:bodyPr wrap="none" lIns="0" tIns="0" rIns="0" bIns="0">
            <a:spAutoFit/>
          </a:bodyPr>
          <a:lstStyle/>
          <a:p>
            <a:pPr eaLnBrk="0" hangingPunct="0"/>
            <a:r>
              <a:rPr lang="en-US" sz="800">
                <a:solidFill>
                  <a:srgbClr val="000000"/>
                </a:solidFill>
                <a:latin typeface="Arial" charset="0"/>
              </a:rPr>
              <a:t>ME</a:t>
            </a:r>
            <a:endParaRPr lang="en-US" sz="800">
              <a:latin typeface="Arial" charset="0"/>
            </a:endParaRPr>
          </a:p>
        </p:txBody>
      </p:sp>
      <p:sp>
        <p:nvSpPr>
          <p:cNvPr id="128" name="Rectangle 125"/>
          <p:cNvSpPr>
            <a:spLocks noChangeArrowheads="1"/>
          </p:cNvSpPr>
          <p:nvPr/>
        </p:nvSpPr>
        <p:spPr bwMode="auto">
          <a:xfrm>
            <a:off x="7199237" y="2067105"/>
            <a:ext cx="131446" cy="123111"/>
          </a:xfrm>
          <a:prstGeom prst="rect">
            <a:avLst/>
          </a:prstGeom>
          <a:noFill/>
          <a:ln w="9525">
            <a:noFill/>
            <a:miter lim="800000"/>
            <a:headEnd/>
            <a:tailEnd/>
          </a:ln>
        </p:spPr>
        <p:txBody>
          <a:bodyPr wrap="none" lIns="0" tIns="0" rIns="0" bIns="0">
            <a:spAutoFit/>
          </a:bodyPr>
          <a:lstStyle/>
          <a:p>
            <a:pPr eaLnBrk="0" hangingPunct="0"/>
            <a:r>
              <a:rPr lang="en-US" sz="800">
                <a:solidFill>
                  <a:schemeClr val="bg1"/>
                </a:solidFill>
                <a:latin typeface="Arial" charset="0"/>
              </a:rPr>
              <a:t>VT</a:t>
            </a:r>
          </a:p>
        </p:txBody>
      </p:sp>
      <p:sp>
        <p:nvSpPr>
          <p:cNvPr id="129" name="Rectangle 126"/>
          <p:cNvSpPr>
            <a:spLocks noChangeArrowheads="1"/>
          </p:cNvSpPr>
          <p:nvPr/>
        </p:nvSpPr>
        <p:spPr bwMode="auto">
          <a:xfrm>
            <a:off x="7371261" y="2226228"/>
            <a:ext cx="147476" cy="123111"/>
          </a:xfrm>
          <a:prstGeom prst="rect">
            <a:avLst/>
          </a:prstGeom>
          <a:noFill/>
          <a:ln w="9525">
            <a:noFill/>
            <a:miter lim="800000"/>
            <a:headEnd/>
            <a:tailEnd/>
          </a:ln>
        </p:spPr>
        <p:txBody>
          <a:bodyPr wrap="none" lIns="0" tIns="0" rIns="0" bIns="0">
            <a:spAutoFit/>
          </a:bodyPr>
          <a:lstStyle/>
          <a:p>
            <a:pPr eaLnBrk="0" hangingPunct="0"/>
            <a:r>
              <a:rPr lang="en-US" sz="800" dirty="0">
                <a:latin typeface="Arial" charset="0"/>
              </a:rPr>
              <a:t>NH</a:t>
            </a:r>
          </a:p>
        </p:txBody>
      </p:sp>
      <p:sp>
        <p:nvSpPr>
          <p:cNvPr id="130" name="Rectangle 127"/>
          <p:cNvSpPr>
            <a:spLocks noChangeArrowheads="1"/>
          </p:cNvSpPr>
          <p:nvPr/>
        </p:nvSpPr>
        <p:spPr bwMode="auto">
          <a:xfrm>
            <a:off x="1747515" y="5407236"/>
            <a:ext cx="123283" cy="110382"/>
          </a:xfrm>
          <a:prstGeom prst="rect">
            <a:avLst/>
          </a:prstGeom>
          <a:noFill/>
          <a:ln w="9525">
            <a:noFill/>
            <a:miter lim="800000"/>
            <a:headEnd/>
            <a:tailEnd/>
          </a:ln>
        </p:spPr>
        <p:txBody>
          <a:bodyPr wrap="none" lIns="0" tIns="0" rIns="0" bIns="0">
            <a:spAutoFit/>
          </a:bodyPr>
          <a:lstStyle/>
          <a:p>
            <a:pPr eaLnBrk="0" hangingPunct="0"/>
            <a:r>
              <a:rPr lang="en-US" sz="800">
                <a:solidFill>
                  <a:srgbClr val="000000"/>
                </a:solidFill>
                <a:latin typeface="Arial" charset="0"/>
              </a:rPr>
              <a:t>AK</a:t>
            </a:r>
            <a:endParaRPr lang="en-US" sz="800">
              <a:latin typeface="Arial" charset="0"/>
            </a:endParaRPr>
          </a:p>
        </p:txBody>
      </p:sp>
      <p:sp>
        <p:nvSpPr>
          <p:cNvPr id="131" name="Rectangle 128"/>
          <p:cNvSpPr>
            <a:spLocks noChangeArrowheads="1"/>
          </p:cNvSpPr>
          <p:nvPr/>
        </p:nvSpPr>
        <p:spPr bwMode="auto">
          <a:xfrm>
            <a:off x="2683610" y="5520485"/>
            <a:ext cx="91746" cy="110383"/>
          </a:xfrm>
          <a:prstGeom prst="rect">
            <a:avLst/>
          </a:prstGeom>
          <a:solidFill>
            <a:schemeClr val="bg1"/>
          </a:solidFill>
          <a:ln w="9525">
            <a:noFill/>
            <a:miter lim="800000"/>
            <a:headEnd/>
            <a:tailEnd/>
          </a:ln>
        </p:spPr>
        <p:txBody>
          <a:bodyPr wrap="none" lIns="0" tIns="0" rIns="0" bIns="0">
            <a:spAutoFit/>
          </a:bodyPr>
          <a:lstStyle/>
          <a:p>
            <a:pPr eaLnBrk="0" hangingPunct="0"/>
            <a:r>
              <a:rPr lang="en-US" sz="800">
                <a:solidFill>
                  <a:srgbClr val="000000"/>
                </a:solidFill>
                <a:latin typeface="Arial" charset="0"/>
              </a:rPr>
              <a:t>HI</a:t>
            </a:r>
            <a:endParaRPr lang="en-US" sz="800">
              <a:latin typeface="Arial" charset="0"/>
            </a:endParaRPr>
          </a:p>
        </p:txBody>
      </p:sp>
      <p:sp>
        <p:nvSpPr>
          <p:cNvPr id="132" name="Text Box 132"/>
          <p:cNvSpPr txBox="1">
            <a:spLocks noChangeArrowheads="1"/>
          </p:cNvSpPr>
          <p:nvPr/>
        </p:nvSpPr>
        <p:spPr bwMode="auto">
          <a:xfrm>
            <a:off x="7236509" y="3395990"/>
            <a:ext cx="383660" cy="215444"/>
          </a:xfrm>
          <a:prstGeom prst="rect">
            <a:avLst/>
          </a:prstGeom>
          <a:solidFill>
            <a:schemeClr val="tx2">
              <a:lumMod val="75000"/>
            </a:schemeClr>
          </a:solidFill>
          <a:ln w="9525">
            <a:noFill/>
            <a:miter lim="800000"/>
            <a:headEnd/>
            <a:tailEnd/>
          </a:ln>
        </p:spPr>
        <p:txBody>
          <a:bodyPr wrap="square">
            <a:spAutoFit/>
          </a:bodyPr>
          <a:lstStyle/>
          <a:p>
            <a:pPr eaLnBrk="0" hangingPunct="0">
              <a:spcBef>
                <a:spcPct val="50000"/>
              </a:spcBef>
            </a:pPr>
            <a:r>
              <a:rPr lang="en-US" sz="800" dirty="0">
                <a:solidFill>
                  <a:schemeClr val="bg1"/>
                </a:solidFill>
                <a:latin typeface="Arial" charset="0"/>
              </a:rPr>
              <a:t>DC</a:t>
            </a:r>
          </a:p>
        </p:txBody>
      </p:sp>
      <p:sp>
        <p:nvSpPr>
          <p:cNvPr id="133" name="Rectangle 134"/>
          <p:cNvSpPr>
            <a:spLocks noChangeAspect="1" noChangeArrowheads="1"/>
          </p:cNvSpPr>
          <p:nvPr/>
        </p:nvSpPr>
        <p:spPr bwMode="auto">
          <a:xfrm>
            <a:off x="7067603" y="4401863"/>
            <a:ext cx="210729" cy="187793"/>
          </a:xfrm>
          <a:prstGeom prst="rect">
            <a:avLst/>
          </a:prstGeom>
          <a:solidFill>
            <a:schemeClr val="bg1"/>
          </a:solidFill>
          <a:ln w="9525">
            <a:solidFill>
              <a:srgbClr val="000000"/>
            </a:solidFill>
            <a:miter lim="800000"/>
            <a:headEnd/>
            <a:tailEnd/>
          </a:ln>
        </p:spPr>
        <p:txBody>
          <a:bodyPr wrap="none" anchor="ctr"/>
          <a:lstStyle/>
          <a:p>
            <a:endParaRPr lang="en-US"/>
          </a:p>
        </p:txBody>
      </p:sp>
      <p:sp>
        <p:nvSpPr>
          <p:cNvPr id="135" name="Rectangle 134"/>
          <p:cNvSpPr>
            <a:spLocks noChangeAspect="1" noChangeArrowheads="1"/>
          </p:cNvSpPr>
          <p:nvPr/>
        </p:nvSpPr>
        <p:spPr bwMode="auto">
          <a:xfrm>
            <a:off x="7058752" y="4840179"/>
            <a:ext cx="210729" cy="187793"/>
          </a:xfrm>
          <a:prstGeom prst="rect">
            <a:avLst/>
          </a:prstGeom>
          <a:solidFill>
            <a:schemeClr val="tx2">
              <a:lumMod val="40000"/>
              <a:lumOff val="60000"/>
            </a:schemeClr>
          </a:solidFill>
          <a:ln w="9525">
            <a:solidFill>
              <a:srgbClr val="000000"/>
            </a:solidFill>
            <a:miter lim="800000"/>
            <a:headEnd/>
            <a:tailEnd/>
          </a:ln>
        </p:spPr>
        <p:txBody>
          <a:bodyPr wrap="none" anchor="ctr"/>
          <a:lstStyle/>
          <a:p>
            <a:endParaRPr lang="en-US"/>
          </a:p>
        </p:txBody>
      </p:sp>
      <p:sp>
        <p:nvSpPr>
          <p:cNvPr id="136" name="Rectangle 134"/>
          <p:cNvSpPr>
            <a:spLocks noChangeAspect="1" noChangeArrowheads="1"/>
          </p:cNvSpPr>
          <p:nvPr/>
        </p:nvSpPr>
        <p:spPr bwMode="auto">
          <a:xfrm>
            <a:off x="7079205" y="5274894"/>
            <a:ext cx="210729" cy="187793"/>
          </a:xfrm>
          <a:prstGeom prst="rect">
            <a:avLst/>
          </a:prstGeom>
          <a:solidFill>
            <a:schemeClr val="tx2">
              <a:lumMod val="75000"/>
            </a:schemeClr>
          </a:solidFill>
          <a:ln w="9525">
            <a:solidFill>
              <a:srgbClr val="000000"/>
            </a:solidFill>
            <a:miter lim="800000"/>
            <a:headEnd/>
            <a:tailEnd/>
          </a:ln>
        </p:spPr>
        <p:txBody>
          <a:bodyPr wrap="none" anchor="ctr"/>
          <a:lstStyle/>
          <a:p>
            <a:endParaRPr lang="en-US"/>
          </a:p>
        </p:txBody>
      </p:sp>
      <p:sp>
        <p:nvSpPr>
          <p:cNvPr id="3" name="TextBox 2"/>
          <p:cNvSpPr txBox="1"/>
          <p:nvPr/>
        </p:nvSpPr>
        <p:spPr>
          <a:xfrm>
            <a:off x="7279642" y="4372124"/>
            <a:ext cx="1726478" cy="246221"/>
          </a:xfrm>
          <a:prstGeom prst="rect">
            <a:avLst/>
          </a:prstGeom>
          <a:noFill/>
        </p:spPr>
        <p:txBody>
          <a:bodyPr wrap="square" rtlCol="0">
            <a:spAutoFit/>
          </a:bodyPr>
          <a:lstStyle/>
          <a:p>
            <a:r>
              <a:rPr lang="en-US" sz="1000" b="1" dirty="0" smtClean="0">
                <a:solidFill>
                  <a:schemeClr val="tx2">
                    <a:lumMod val="75000"/>
                  </a:schemeClr>
                </a:solidFill>
              </a:rPr>
              <a:t>No Regulation</a:t>
            </a:r>
            <a:endParaRPr lang="en-US" sz="1000" b="1" dirty="0">
              <a:solidFill>
                <a:schemeClr val="tx2">
                  <a:lumMod val="75000"/>
                </a:schemeClr>
              </a:solidFill>
            </a:endParaRPr>
          </a:p>
        </p:txBody>
      </p:sp>
      <p:sp>
        <p:nvSpPr>
          <p:cNvPr id="137" name="TextBox 136"/>
          <p:cNvSpPr txBox="1"/>
          <p:nvPr/>
        </p:nvSpPr>
        <p:spPr>
          <a:xfrm>
            <a:off x="7285211" y="4817845"/>
            <a:ext cx="1508746" cy="246221"/>
          </a:xfrm>
          <a:prstGeom prst="rect">
            <a:avLst/>
          </a:prstGeom>
          <a:noFill/>
        </p:spPr>
        <p:txBody>
          <a:bodyPr wrap="none" rtlCol="0">
            <a:spAutoFit/>
          </a:bodyPr>
          <a:lstStyle/>
          <a:p>
            <a:r>
              <a:rPr lang="en-US" sz="1000" b="1" dirty="0" smtClean="0">
                <a:solidFill>
                  <a:schemeClr val="tx2">
                    <a:lumMod val="75000"/>
                  </a:schemeClr>
                </a:solidFill>
              </a:rPr>
              <a:t>Under Other Regulations</a:t>
            </a:r>
            <a:endParaRPr lang="en-US" sz="1000" b="1" dirty="0">
              <a:solidFill>
                <a:schemeClr val="tx2">
                  <a:lumMod val="75000"/>
                </a:schemeClr>
              </a:solidFill>
            </a:endParaRPr>
          </a:p>
        </p:txBody>
      </p:sp>
      <p:sp>
        <p:nvSpPr>
          <p:cNvPr id="2" name="TextBox 1"/>
          <p:cNvSpPr txBox="1"/>
          <p:nvPr/>
        </p:nvSpPr>
        <p:spPr>
          <a:xfrm>
            <a:off x="-521" y="6437800"/>
            <a:ext cx="5831792" cy="415498"/>
          </a:xfrm>
          <a:prstGeom prst="rect">
            <a:avLst/>
          </a:prstGeom>
          <a:noFill/>
        </p:spPr>
        <p:txBody>
          <a:bodyPr wrap="square" rtlCol="0">
            <a:spAutoFit/>
          </a:bodyPr>
          <a:lstStyle/>
          <a:p>
            <a:r>
              <a:rPr lang="en-US" sz="1050" dirty="0" smtClean="0">
                <a:solidFill>
                  <a:schemeClr val="bg1"/>
                </a:solidFill>
              </a:rPr>
              <a:t>Source:  American Association of Birth Centers Website, at:  </a:t>
            </a:r>
            <a:r>
              <a:rPr lang="en-US" sz="1050" dirty="0">
                <a:hlinkClick r:id="rId3"/>
              </a:rPr>
              <a:t>http://</a:t>
            </a:r>
            <a:r>
              <a:rPr lang="en-US" sz="1050" dirty="0" smtClean="0">
                <a:hlinkClick r:id="rId3"/>
              </a:rPr>
              <a:t>www.birthcenters.org/open-a-birth-center/birth-center-regulations</a:t>
            </a:r>
            <a:r>
              <a:rPr lang="en-US" sz="1050" dirty="0" smtClean="0"/>
              <a:t>  </a:t>
            </a:r>
            <a:r>
              <a:rPr lang="en-US" sz="1050" dirty="0" smtClean="0">
                <a:solidFill>
                  <a:schemeClr val="bg1"/>
                </a:solidFill>
              </a:rPr>
              <a:t>Last accessed on September 9, 2013.</a:t>
            </a:r>
            <a:endParaRPr lang="en-US" sz="1050" dirty="0">
              <a:solidFill>
                <a:schemeClr val="bg1"/>
              </a:solidFill>
            </a:endParaRPr>
          </a:p>
        </p:txBody>
      </p:sp>
      <p:sp>
        <p:nvSpPr>
          <p:cNvPr id="140" name="Rectangle 139"/>
          <p:cNvSpPr/>
          <p:nvPr/>
        </p:nvSpPr>
        <p:spPr>
          <a:xfrm>
            <a:off x="7300094" y="5178385"/>
            <a:ext cx="1522295" cy="400110"/>
          </a:xfrm>
          <a:prstGeom prst="rect">
            <a:avLst/>
          </a:prstGeom>
        </p:spPr>
        <p:txBody>
          <a:bodyPr wrap="square">
            <a:spAutoFit/>
          </a:bodyPr>
          <a:lstStyle/>
          <a:p>
            <a:r>
              <a:rPr lang="en-US" sz="1000" b="1" dirty="0" smtClean="0">
                <a:solidFill>
                  <a:schemeClr val="tx2">
                    <a:lumMod val="75000"/>
                  </a:schemeClr>
                </a:solidFill>
              </a:rPr>
              <a:t>Birth Center Specific Regulations</a:t>
            </a:r>
            <a:endParaRPr lang="en-US" sz="1000" b="1" dirty="0">
              <a:solidFill>
                <a:schemeClr val="tx2">
                  <a:lumMod val="75000"/>
                </a:schemeClr>
              </a:solidFill>
            </a:endParaRPr>
          </a:p>
        </p:txBody>
      </p:sp>
    </p:spTree>
    <p:extLst>
      <p:ext uri="{BB962C8B-B14F-4D97-AF65-F5344CB8AC3E}">
        <p14:creationId xmlns:p14="http://schemas.microsoft.com/office/powerpoint/2010/main" val="4355989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4160" y="2272665"/>
            <a:ext cx="8625840" cy="1470025"/>
          </a:xfrm>
        </p:spPr>
        <p:txBody>
          <a:bodyPr>
            <a:noAutofit/>
          </a:bodyPr>
          <a:lstStyle/>
          <a:p>
            <a:r>
              <a:rPr lang="en-US" sz="4000" dirty="0" smtClean="0"/>
              <a:t>Health Insurance Marketplaces</a:t>
            </a:r>
            <a:endParaRPr lang="en-US" sz="4000" dirty="0"/>
          </a:p>
        </p:txBody>
      </p:sp>
    </p:spTree>
    <p:extLst>
      <p:ext uri="{BB962C8B-B14F-4D97-AF65-F5344CB8AC3E}">
        <p14:creationId xmlns:p14="http://schemas.microsoft.com/office/powerpoint/2010/main" val="19290983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68241"/>
            <a:ext cx="8229600" cy="1143000"/>
          </a:xfrm>
        </p:spPr>
        <p:txBody>
          <a:bodyPr/>
          <a:lstStyle/>
          <a:p>
            <a:r>
              <a:rPr lang="en-US" dirty="0" smtClean="0"/>
              <a:t>The Marketplace Concept</a:t>
            </a:r>
            <a:endParaRPr lang="en-US" dirty="0"/>
          </a:p>
        </p:txBody>
      </p:sp>
      <p:pic>
        <p:nvPicPr>
          <p:cNvPr id="5123" name="Picture 3" descr="C:\Users\jbushma\AppData\Local\Microsoft\Windows\Temporary Internet Files\Content.IE5\JGRWFWJP\MC900383312[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 y="3713235"/>
            <a:ext cx="1270000" cy="111386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jbushma\AppData\Local\Microsoft\Windows\Temporary Internet Files\Content.IE5\YEMZC77S\MC900340282[1].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2040" y="3726039"/>
            <a:ext cx="1315630" cy="753008"/>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C:\Users\jbushma\AppData\Local\Microsoft\Windows\Temporary Internet Files\Content.IE5\Q2KM8ZYH\MC900054971[1].wm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65153" y="4562289"/>
            <a:ext cx="1113186" cy="1233873"/>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C:\Users\jbushma\AppData\Local\Microsoft\Windows\Temporary Internet Files\Content.IE5\RK4XCVE4\MC900389762[1].wm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66579" y="2358350"/>
            <a:ext cx="998037" cy="981980"/>
          </a:xfrm>
          <a:prstGeom prst="rect">
            <a:avLst/>
          </a:prstGeom>
          <a:noFill/>
          <a:extLst>
            <a:ext uri="{909E8E84-426E-40DD-AFC4-6F175D3DCCD1}">
              <a14:hiddenFill xmlns:a14="http://schemas.microsoft.com/office/drawing/2010/main">
                <a:solidFill>
                  <a:srgbClr val="FFFFFF"/>
                </a:solidFill>
              </a14:hiddenFill>
            </a:ext>
          </a:extLst>
        </p:spPr>
      </p:pic>
      <p:pic>
        <p:nvPicPr>
          <p:cNvPr id="5129" name="Picture 9" descr="C:\Users\jbushma\AppData\Local\Microsoft\Windows\Temporary Internet Files\Content.IE5\JGRWFWJP\MC900413570[1].wm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52880" y="2418594"/>
            <a:ext cx="1323452" cy="80284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745317" y="2413262"/>
            <a:ext cx="1391920" cy="646331"/>
          </a:xfrm>
          <a:prstGeom prst="rect">
            <a:avLst/>
          </a:prstGeom>
          <a:noFill/>
        </p:spPr>
        <p:txBody>
          <a:bodyPr wrap="square" rtlCol="0">
            <a:spAutoFit/>
          </a:bodyPr>
          <a:lstStyle/>
          <a:p>
            <a:pPr algn="ctr"/>
            <a:r>
              <a:rPr lang="en-US" dirty="0" smtClean="0"/>
              <a:t>Standardized Benefits</a:t>
            </a:r>
            <a:endParaRPr lang="en-US" dirty="0"/>
          </a:p>
        </p:txBody>
      </p:sp>
      <p:sp>
        <p:nvSpPr>
          <p:cNvPr id="13" name="TextBox 12"/>
          <p:cNvSpPr txBox="1"/>
          <p:nvPr/>
        </p:nvSpPr>
        <p:spPr>
          <a:xfrm>
            <a:off x="5961558" y="2387675"/>
            <a:ext cx="1391920" cy="923330"/>
          </a:xfrm>
          <a:prstGeom prst="rect">
            <a:avLst/>
          </a:prstGeom>
          <a:noFill/>
        </p:spPr>
        <p:txBody>
          <a:bodyPr wrap="square" rtlCol="0">
            <a:spAutoFit/>
          </a:bodyPr>
          <a:lstStyle/>
          <a:p>
            <a:pPr algn="ctr"/>
            <a:r>
              <a:rPr lang="en-US" dirty="0" smtClean="0"/>
              <a:t>Standardized Levels of Coverage</a:t>
            </a:r>
            <a:endParaRPr lang="en-US" dirty="0"/>
          </a:p>
        </p:txBody>
      </p:sp>
      <p:sp>
        <p:nvSpPr>
          <p:cNvPr id="14" name="TextBox 13"/>
          <p:cNvSpPr txBox="1"/>
          <p:nvPr/>
        </p:nvSpPr>
        <p:spPr>
          <a:xfrm>
            <a:off x="1940560" y="3832716"/>
            <a:ext cx="1391920" cy="646331"/>
          </a:xfrm>
          <a:prstGeom prst="rect">
            <a:avLst/>
          </a:prstGeom>
          <a:noFill/>
        </p:spPr>
        <p:txBody>
          <a:bodyPr wrap="square" rtlCol="0">
            <a:spAutoFit/>
          </a:bodyPr>
          <a:lstStyle/>
          <a:p>
            <a:pPr algn="ctr"/>
            <a:r>
              <a:rPr lang="en-US" dirty="0" smtClean="0"/>
              <a:t>One-Stop Shopping</a:t>
            </a:r>
            <a:endParaRPr lang="en-US" dirty="0"/>
          </a:p>
        </p:txBody>
      </p:sp>
      <p:sp>
        <p:nvSpPr>
          <p:cNvPr id="15" name="TextBox 14"/>
          <p:cNvSpPr txBox="1"/>
          <p:nvPr/>
        </p:nvSpPr>
        <p:spPr>
          <a:xfrm>
            <a:off x="7401470" y="3779377"/>
            <a:ext cx="1391920" cy="646331"/>
          </a:xfrm>
          <a:prstGeom prst="rect">
            <a:avLst/>
          </a:prstGeom>
          <a:noFill/>
        </p:spPr>
        <p:txBody>
          <a:bodyPr wrap="square" rtlCol="0">
            <a:spAutoFit/>
          </a:bodyPr>
          <a:lstStyle/>
          <a:p>
            <a:pPr algn="ctr"/>
            <a:r>
              <a:rPr lang="en-US" dirty="0" smtClean="0"/>
              <a:t>Tools for Comparison</a:t>
            </a:r>
            <a:endParaRPr lang="en-US" dirty="0"/>
          </a:p>
        </p:txBody>
      </p:sp>
      <p:sp>
        <p:nvSpPr>
          <p:cNvPr id="16" name="TextBox 15"/>
          <p:cNvSpPr txBox="1"/>
          <p:nvPr/>
        </p:nvSpPr>
        <p:spPr>
          <a:xfrm>
            <a:off x="4766579" y="4717561"/>
            <a:ext cx="1391920" cy="923330"/>
          </a:xfrm>
          <a:prstGeom prst="rect">
            <a:avLst/>
          </a:prstGeom>
          <a:noFill/>
        </p:spPr>
        <p:txBody>
          <a:bodyPr wrap="square" rtlCol="0">
            <a:spAutoFit/>
          </a:bodyPr>
          <a:lstStyle/>
          <a:p>
            <a:pPr algn="ctr"/>
            <a:r>
              <a:rPr lang="en-US" dirty="0" smtClean="0"/>
              <a:t>Help for Those who Need it</a:t>
            </a:r>
            <a:endParaRPr lang="en-US" dirty="0"/>
          </a:p>
        </p:txBody>
      </p:sp>
      <p:sp>
        <p:nvSpPr>
          <p:cNvPr id="3" name="TextBox 2"/>
          <p:cNvSpPr txBox="1"/>
          <p:nvPr/>
        </p:nvSpPr>
        <p:spPr>
          <a:xfrm>
            <a:off x="12812" y="6119336"/>
            <a:ext cx="4642007" cy="738664"/>
          </a:xfrm>
          <a:prstGeom prst="rect">
            <a:avLst/>
          </a:prstGeom>
          <a:noFill/>
        </p:spPr>
        <p:txBody>
          <a:bodyPr wrap="square" rtlCol="0">
            <a:spAutoFit/>
          </a:bodyPr>
          <a:lstStyle/>
          <a:p>
            <a:r>
              <a:rPr lang="en-US" sz="1400" dirty="0" smtClean="0">
                <a:solidFill>
                  <a:schemeClr val="bg1"/>
                </a:solidFill>
              </a:rPr>
              <a:t>For a quick, clever video giving an overview of </a:t>
            </a:r>
            <a:r>
              <a:rPr lang="en-US" sz="1400" dirty="0">
                <a:solidFill>
                  <a:schemeClr val="bg1"/>
                </a:solidFill>
              </a:rPr>
              <a:t>the Marketplaces, see:  </a:t>
            </a:r>
            <a:r>
              <a:rPr lang="en-US" sz="1400" dirty="0">
                <a:solidFill>
                  <a:schemeClr val="bg1"/>
                </a:solidFill>
                <a:hlinkClick r:id="rId8"/>
              </a:rPr>
              <a:t>http://www.kff.org/health-reform/video/youtoons-obamacare-video</a:t>
            </a:r>
            <a:r>
              <a:rPr lang="en-US" sz="1400" dirty="0" smtClean="0">
                <a:solidFill>
                  <a:schemeClr val="bg1"/>
                </a:solidFill>
                <a:hlinkClick r:id="rId8"/>
              </a:rPr>
              <a:t>/</a:t>
            </a:r>
            <a:r>
              <a:rPr lang="en-US" sz="1400" dirty="0" smtClean="0">
                <a:solidFill>
                  <a:schemeClr val="bg1"/>
                </a:solidFill>
              </a:rPr>
              <a:t> </a:t>
            </a:r>
            <a:endParaRPr lang="en-US" sz="1400" dirty="0">
              <a:solidFill>
                <a:schemeClr val="bg1"/>
              </a:solidFill>
            </a:endParaRPr>
          </a:p>
        </p:txBody>
      </p:sp>
    </p:spTree>
    <p:extLst>
      <p:ext uri="{BB962C8B-B14F-4D97-AF65-F5344CB8AC3E}">
        <p14:creationId xmlns:p14="http://schemas.microsoft.com/office/powerpoint/2010/main" val="19981037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0162"/>
            <a:ext cx="8229600" cy="1143000"/>
          </a:xfrm>
        </p:spPr>
        <p:txBody>
          <a:bodyPr>
            <a:normAutofit/>
          </a:bodyPr>
          <a:lstStyle/>
          <a:p>
            <a:r>
              <a:rPr lang="en-US" dirty="0" smtClean="0"/>
              <a:t>Standardized Benefits</a:t>
            </a:r>
            <a:br>
              <a:rPr lang="en-US" dirty="0" smtClean="0"/>
            </a:br>
            <a:r>
              <a:rPr lang="en-US" sz="2000" dirty="0" smtClean="0"/>
              <a:t>Essential Health Benefits (EHB)</a:t>
            </a:r>
            <a:endParaRPr lang="en-US" sz="2200" dirty="0"/>
          </a:p>
        </p:txBody>
      </p:sp>
      <p:graphicFrame>
        <p:nvGraphicFramePr>
          <p:cNvPr id="4" name="Table 3"/>
          <p:cNvGraphicFramePr>
            <a:graphicFrameLocks noGrp="1"/>
          </p:cNvGraphicFramePr>
          <p:nvPr>
            <p:extLst>
              <p:ext uri="{D42A27DB-BD31-4B8C-83A1-F6EECF244321}">
                <p14:modId xmlns:p14="http://schemas.microsoft.com/office/powerpoint/2010/main" val="2425544975"/>
              </p:ext>
            </p:extLst>
          </p:nvPr>
        </p:nvGraphicFramePr>
        <p:xfrm>
          <a:off x="406400" y="2067560"/>
          <a:ext cx="8442960" cy="3454400"/>
        </p:xfrm>
        <a:graphic>
          <a:graphicData uri="http://schemas.openxmlformats.org/drawingml/2006/table">
            <a:tbl>
              <a:tblPr firstRow="1" bandRow="1">
                <a:tableStyleId>{B301B821-A1FF-4177-AEE7-76D212191A09}</a:tableStyleId>
              </a:tblPr>
              <a:tblGrid>
                <a:gridCol w="4221480"/>
                <a:gridCol w="4221480"/>
              </a:tblGrid>
              <a:tr h="370840">
                <a:tc gridSpan="2">
                  <a:txBody>
                    <a:bodyPr/>
                    <a:lstStyle/>
                    <a:p>
                      <a:pPr algn="ctr"/>
                      <a:r>
                        <a:rPr lang="en-US" sz="2800" dirty="0" smtClean="0"/>
                        <a:t>What is</a:t>
                      </a:r>
                      <a:r>
                        <a:rPr lang="en-US" sz="2800" baseline="0" dirty="0" smtClean="0"/>
                        <a:t> in the law?</a:t>
                      </a:r>
                      <a:endParaRPr lang="en-US" sz="2800" dirty="0"/>
                    </a:p>
                  </a:txBody>
                  <a:tcPr anchor="ctr">
                    <a:cell3D prstMaterial="dkEdge">
                      <a:bevel prst="slope"/>
                      <a:lightRig rig="flood" dir="t"/>
                    </a:cell3D>
                  </a:tcPr>
                </a:tc>
                <a:tc hMerge="1">
                  <a:txBody>
                    <a:bodyPr/>
                    <a:lstStyle/>
                    <a:p>
                      <a:endParaRPr lang="en-US" dirty="0"/>
                    </a:p>
                  </a:txBody>
                  <a:tcPr/>
                </a:tc>
              </a:tr>
              <a:tr h="370840">
                <a:tc>
                  <a:txBody>
                    <a:bodyPr/>
                    <a:lstStyle/>
                    <a:p>
                      <a:r>
                        <a:rPr lang="en-US" dirty="0" smtClean="0"/>
                        <a:t>Ambulatory Patient</a:t>
                      </a:r>
                      <a:r>
                        <a:rPr lang="en-US" baseline="0" dirty="0" smtClean="0"/>
                        <a:t> Services</a:t>
                      </a:r>
                      <a:endParaRPr lang="en-US" dirty="0"/>
                    </a:p>
                  </a:txBody>
                  <a:tcPr>
                    <a:cell3D prstMaterial="dkEdge">
                      <a:bevel prst="slope"/>
                      <a:lightRig rig="flood" dir="t"/>
                    </a:cell3D>
                  </a:tcPr>
                </a:tc>
                <a:tc>
                  <a:txBody>
                    <a:bodyPr/>
                    <a:lstStyle/>
                    <a:p>
                      <a:r>
                        <a:rPr lang="en-US" dirty="0" smtClean="0"/>
                        <a:t>Prescription Drugs</a:t>
                      </a:r>
                      <a:endParaRPr lang="en-US" dirty="0"/>
                    </a:p>
                  </a:txBody>
                  <a:tcPr>
                    <a:cell3D prstMaterial="dkEdge">
                      <a:bevel prst="slope"/>
                      <a:lightRig rig="flood" dir="t"/>
                    </a:cell3D>
                  </a:tcPr>
                </a:tc>
              </a:tr>
              <a:tr h="370840">
                <a:tc>
                  <a:txBody>
                    <a:bodyPr/>
                    <a:lstStyle/>
                    <a:p>
                      <a:r>
                        <a:rPr lang="en-US" dirty="0" smtClean="0"/>
                        <a:t>Emergency</a:t>
                      </a:r>
                      <a:r>
                        <a:rPr lang="en-US" baseline="0" dirty="0" smtClean="0"/>
                        <a:t> Services</a:t>
                      </a:r>
                      <a:endParaRPr lang="en-US" dirty="0"/>
                    </a:p>
                  </a:txBody>
                  <a:tcPr>
                    <a:cell3D prstMaterial="dkEdge">
                      <a:bevel prst="slope"/>
                      <a:lightRig rig="flood" dir="t"/>
                    </a:cell3D>
                  </a:tcPr>
                </a:tc>
                <a:tc>
                  <a:txBody>
                    <a:bodyPr/>
                    <a:lstStyle/>
                    <a:p>
                      <a:r>
                        <a:rPr lang="en-US" dirty="0" smtClean="0"/>
                        <a:t>Rehabilitative</a:t>
                      </a:r>
                      <a:r>
                        <a:rPr lang="en-US" baseline="0" dirty="0" smtClean="0"/>
                        <a:t> and </a:t>
                      </a:r>
                      <a:r>
                        <a:rPr lang="en-US" baseline="0" dirty="0" err="1" smtClean="0"/>
                        <a:t>Habilitative</a:t>
                      </a:r>
                      <a:r>
                        <a:rPr lang="en-US" baseline="0" dirty="0" smtClean="0"/>
                        <a:t> Services and Devices</a:t>
                      </a:r>
                      <a:endParaRPr lang="en-US" dirty="0"/>
                    </a:p>
                  </a:txBody>
                  <a:tcPr>
                    <a:cell3D prstMaterial="dkEdge">
                      <a:bevel prst="slope"/>
                      <a:lightRig rig="flood" dir="t"/>
                    </a:cell3D>
                  </a:tcPr>
                </a:tc>
              </a:tr>
              <a:tr h="370840">
                <a:tc>
                  <a:txBody>
                    <a:bodyPr/>
                    <a:lstStyle/>
                    <a:p>
                      <a:r>
                        <a:rPr lang="en-US" dirty="0" smtClean="0"/>
                        <a:t>Hospitalization</a:t>
                      </a:r>
                      <a:endParaRPr lang="en-US" dirty="0"/>
                    </a:p>
                  </a:txBody>
                  <a:tcPr>
                    <a:cell3D prstMaterial="dkEdge">
                      <a:bevel prst="slope"/>
                      <a:lightRig rig="flood" dir="t"/>
                    </a:cell3D>
                  </a:tcPr>
                </a:tc>
                <a:tc>
                  <a:txBody>
                    <a:bodyPr/>
                    <a:lstStyle/>
                    <a:p>
                      <a:r>
                        <a:rPr lang="en-US" dirty="0" smtClean="0"/>
                        <a:t>Laboratory Services</a:t>
                      </a:r>
                      <a:endParaRPr lang="en-US" dirty="0"/>
                    </a:p>
                  </a:txBody>
                  <a:tcPr>
                    <a:cell3D prstMaterial="dkEdge">
                      <a:bevel prst="slope"/>
                      <a:lightRig rig="flood" dir="t"/>
                    </a:cell3D>
                  </a:tcPr>
                </a:tc>
              </a:tr>
              <a:tr h="370840">
                <a:tc>
                  <a:txBody>
                    <a:bodyPr/>
                    <a:lstStyle/>
                    <a:p>
                      <a:r>
                        <a:rPr lang="en-US" dirty="0" smtClean="0"/>
                        <a:t>Maternity and Newborn Care</a:t>
                      </a:r>
                      <a:endParaRPr lang="en-US" dirty="0"/>
                    </a:p>
                  </a:txBody>
                  <a:tcPr>
                    <a:cell3D prstMaterial="dkEdge">
                      <a:bevel prst="slope"/>
                      <a:lightRig rig="flood" dir="t"/>
                    </a:cell3D>
                  </a:tcPr>
                </a:tc>
                <a:tc>
                  <a:txBody>
                    <a:bodyPr/>
                    <a:lstStyle/>
                    <a:p>
                      <a:r>
                        <a:rPr lang="en-US" dirty="0" smtClean="0"/>
                        <a:t>Preventive and Wellness Services and Chronic Disease Management</a:t>
                      </a:r>
                      <a:endParaRPr lang="en-US" dirty="0"/>
                    </a:p>
                  </a:txBody>
                  <a:tcPr>
                    <a:cell3D prstMaterial="dkEdge">
                      <a:bevel prst="slope"/>
                      <a:lightRig rig="flood" dir="t"/>
                    </a:cell3D>
                  </a:tcPr>
                </a:tc>
              </a:tr>
              <a:tr h="370840">
                <a:tc>
                  <a:txBody>
                    <a:bodyPr/>
                    <a:lstStyle/>
                    <a:p>
                      <a:r>
                        <a:rPr lang="en-US" dirty="0" smtClean="0"/>
                        <a:t>Mental</a:t>
                      </a:r>
                      <a:r>
                        <a:rPr lang="en-US" baseline="0" dirty="0" smtClean="0"/>
                        <a:t> health and Substance use Disorder Services, including Behavioral Health Treatment</a:t>
                      </a:r>
                      <a:endParaRPr lang="en-US" dirty="0"/>
                    </a:p>
                  </a:txBody>
                  <a:tcPr>
                    <a:cell3D prstMaterial="dkEdge">
                      <a:bevel prst="slope"/>
                      <a:lightRig rig="flood" dir="t"/>
                    </a:cell3D>
                  </a:tcPr>
                </a:tc>
                <a:tc>
                  <a:txBody>
                    <a:bodyPr/>
                    <a:lstStyle/>
                    <a:p>
                      <a:r>
                        <a:rPr lang="en-US" dirty="0" smtClean="0"/>
                        <a:t>Pediatric Services, including</a:t>
                      </a:r>
                      <a:r>
                        <a:rPr lang="en-US" baseline="0" dirty="0" smtClean="0"/>
                        <a:t> Oral and Vision Care (pediatric oral services may be provided by stand-alone plan)</a:t>
                      </a:r>
                      <a:endParaRPr lang="en-US" dirty="0"/>
                    </a:p>
                  </a:txBody>
                  <a:tcPr>
                    <a:cell3D prstMaterial="dkEdge">
                      <a:bevel prst="slope"/>
                      <a:lightRig rig="flood" dir="t"/>
                    </a:cell3D>
                  </a:tcPr>
                </a:tc>
              </a:tr>
            </a:tbl>
          </a:graphicData>
        </a:graphic>
      </p:graphicFrame>
      <p:pic>
        <p:nvPicPr>
          <p:cNvPr id="5" name="Picture 9" descr="C:\Users\jbushma\AppData\Local\Microsoft\Windows\Temporary Internet Files\Content.IE5\JGRWFWJP\MC900413570[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365" y="1181601"/>
            <a:ext cx="1095365" cy="66447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6436891"/>
            <a:ext cx="5455920" cy="415498"/>
          </a:xfrm>
          <a:prstGeom prst="rect">
            <a:avLst/>
          </a:prstGeom>
          <a:noFill/>
        </p:spPr>
        <p:txBody>
          <a:bodyPr wrap="square" rtlCol="0">
            <a:spAutoFit/>
          </a:bodyPr>
          <a:lstStyle/>
          <a:p>
            <a:r>
              <a:rPr lang="en-US" sz="1050" dirty="0" smtClean="0">
                <a:solidFill>
                  <a:schemeClr val="bg1"/>
                </a:solidFill>
              </a:rPr>
              <a:t>See Section 1302 of the ACA, available at:  </a:t>
            </a:r>
            <a:r>
              <a:rPr lang="en-US" sz="1050" dirty="0">
                <a:solidFill>
                  <a:schemeClr val="bg1"/>
                </a:solidFill>
                <a:hlinkClick r:id="rId4"/>
              </a:rPr>
              <a:t>http://housedocs.house.gov/energycommerce/ppacacon.pdf</a:t>
            </a:r>
            <a:endParaRPr lang="en-US" sz="1050" dirty="0">
              <a:solidFill>
                <a:schemeClr val="bg1"/>
              </a:solidFill>
            </a:endParaRPr>
          </a:p>
        </p:txBody>
      </p:sp>
    </p:spTree>
    <p:extLst>
      <p:ext uri="{BB962C8B-B14F-4D97-AF65-F5344CB8AC3E}">
        <p14:creationId xmlns:p14="http://schemas.microsoft.com/office/powerpoint/2010/main" val="32675157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241"/>
            <a:ext cx="8229600" cy="1143000"/>
          </a:xfrm>
        </p:spPr>
        <p:txBody>
          <a:bodyPr/>
          <a:lstStyle/>
          <a:p>
            <a:r>
              <a:rPr lang="en-US" dirty="0" smtClean="0"/>
              <a:t>Defining the EHB</a:t>
            </a:r>
            <a:endParaRPr lang="en-US" dirty="0"/>
          </a:p>
        </p:txBody>
      </p:sp>
      <p:pic>
        <p:nvPicPr>
          <p:cNvPr id="6146" name="Picture 2" descr="C:\Users\jbushma\AppData\Local\Microsoft\Windows\Temporary Internet Files\Content.IE5\YEMZC77S\MC900238208[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780" y="2097000"/>
            <a:ext cx="1351280" cy="159930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50060" y="2085169"/>
            <a:ext cx="5364481" cy="1415772"/>
          </a:xfrm>
          <a:prstGeom prst="rect">
            <a:avLst/>
          </a:prstGeom>
          <a:noFill/>
        </p:spPr>
        <p:txBody>
          <a:bodyPr wrap="square" rtlCol="0">
            <a:spAutoFit/>
          </a:bodyPr>
          <a:lstStyle/>
          <a:p>
            <a:r>
              <a:rPr lang="en-US" dirty="0" smtClean="0"/>
              <a:t>States define the EHB for their Marketplace by selecting one of ten options as the “benchmark” which all plans offered through their marketplace must meet.  Thus, the EHB will differ among states.  </a:t>
            </a:r>
            <a:r>
              <a:rPr lang="en-US" sz="1200" dirty="0" smtClean="0"/>
              <a:t>(See: </a:t>
            </a:r>
            <a:r>
              <a:rPr lang="en-US" sz="1200" dirty="0">
                <a:hlinkClick r:id="rId4"/>
              </a:rPr>
              <a:t>http://</a:t>
            </a:r>
            <a:r>
              <a:rPr lang="en-US" sz="1200" dirty="0" smtClean="0">
                <a:hlinkClick r:id="rId4"/>
              </a:rPr>
              <a:t>www.cms.gov/CCIIO/Resources/Data-Resources/ehb.html</a:t>
            </a:r>
            <a:r>
              <a:rPr lang="en-US" sz="1200" dirty="0" smtClean="0"/>
              <a:t>)</a:t>
            </a:r>
            <a:endParaRPr lang="en-US" dirty="0"/>
          </a:p>
        </p:txBody>
      </p:sp>
      <p:sp>
        <p:nvSpPr>
          <p:cNvPr id="5" name="TextBox 4"/>
          <p:cNvSpPr txBox="1"/>
          <p:nvPr/>
        </p:nvSpPr>
        <p:spPr>
          <a:xfrm>
            <a:off x="1384300" y="3755239"/>
            <a:ext cx="5303520" cy="1754326"/>
          </a:xfrm>
          <a:prstGeom prst="rect">
            <a:avLst/>
          </a:prstGeom>
          <a:noFill/>
        </p:spPr>
        <p:txBody>
          <a:bodyPr wrap="square" rtlCol="0">
            <a:spAutoFit/>
          </a:bodyPr>
          <a:lstStyle/>
          <a:p>
            <a:r>
              <a:rPr lang="en-US" dirty="0" smtClean="0"/>
              <a:t>Plans must provide benefits that are “substantially equal” to the EHB.  States may choose to allow plans to substitute benefits within a category, so long as the substitution is “actuarially equivalent.”  Thus, there may be variation among plans offered in any given marketplace.</a:t>
            </a:r>
            <a:endParaRPr lang="en-US" dirty="0"/>
          </a:p>
        </p:txBody>
      </p:sp>
      <p:pic>
        <p:nvPicPr>
          <p:cNvPr id="6147" name="Picture 3" descr="C:\Users\jbushma\AppData\Local\Microsoft\Windows\Temporary Internet Files\Content.IE5\JGRWFWJP\MC900078812[1].wm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0060" y="3755239"/>
            <a:ext cx="1409700" cy="167705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6360" y="6270079"/>
            <a:ext cx="4455160" cy="600164"/>
          </a:xfrm>
          <a:prstGeom prst="rect">
            <a:avLst/>
          </a:prstGeom>
          <a:noFill/>
        </p:spPr>
        <p:txBody>
          <a:bodyPr wrap="square" rtlCol="0">
            <a:spAutoFit/>
          </a:bodyPr>
          <a:lstStyle/>
          <a:p>
            <a:r>
              <a:rPr lang="en-US" sz="1100" dirty="0" smtClean="0">
                <a:solidFill>
                  <a:schemeClr val="bg1"/>
                </a:solidFill>
              </a:rPr>
              <a:t>See:  78 FR 12834, February 25, 2013, (specifically 45 CFR 156.115) available at:  </a:t>
            </a:r>
            <a:r>
              <a:rPr lang="en-US" sz="1100" dirty="0">
                <a:solidFill>
                  <a:schemeClr val="bg1"/>
                </a:solidFill>
                <a:hlinkClick r:id="rId6"/>
              </a:rPr>
              <a:t>http://www.gpo.gov/fdsys/pkg/FR-2013-02-25/pdf/2013-04084.pdf</a:t>
            </a:r>
            <a:endParaRPr lang="en-US" sz="1100" dirty="0">
              <a:solidFill>
                <a:schemeClr val="bg1"/>
              </a:solidFill>
            </a:endParaRPr>
          </a:p>
        </p:txBody>
      </p:sp>
    </p:spTree>
    <p:extLst>
      <p:ext uri="{BB962C8B-B14F-4D97-AF65-F5344CB8AC3E}">
        <p14:creationId xmlns:p14="http://schemas.microsoft.com/office/powerpoint/2010/main" val="37719351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4160" y="2272665"/>
            <a:ext cx="8625840" cy="1470025"/>
          </a:xfrm>
        </p:spPr>
        <p:txBody>
          <a:bodyPr>
            <a:noAutofit/>
          </a:bodyPr>
          <a:lstStyle/>
          <a:p>
            <a:r>
              <a:rPr lang="en-US" sz="4000" dirty="0" smtClean="0"/>
              <a:t>Introduction</a:t>
            </a:r>
            <a:br>
              <a:rPr lang="en-US" sz="4000" dirty="0" smtClean="0"/>
            </a:br>
            <a:r>
              <a:rPr lang="en-US" sz="4000" dirty="0" smtClean="0"/>
              <a:t/>
            </a:r>
            <a:br>
              <a:rPr lang="en-US" sz="4000" dirty="0" smtClean="0"/>
            </a:br>
            <a:r>
              <a:rPr lang="en-US" sz="2400" dirty="0" smtClean="0"/>
              <a:t>Ginger Breedlove, PhD, CNM, APRN, FACNM</a:t>
            </a:r>
            <a:br>
              <a:rPr lang="en-US" sz="2400" dirty="0" smtClean="0"/>
            </a:br>
            <a:r>
              <a:rPr lang="en-US" sz="2400" dirty="0" smtClean="0"/>
              <a:t>President of ACNM’s Board of Directors</a:t>
            </a:r>
            <a:endParaRPr lang="en-US" sz="2400" dirty="0"/>
          </a:p>
        </p:txBody>
      </p:sp>
    </p:spTree>
    <p:extLst>
      <p:ext uri="{BB962C8B-B14F-4D97-AF65-F5344CB8AC3E}">
        <p14:creationId xmlns:p14="http://schemas.microsoft.com/office/powerpoint/2010/main" val="16781352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Benchmark Insurers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56046496"/>
              </p:ext>
            </p:extLst>
          </p:nvPr>
        </p:nvGraphicFramePr>
        <p:xfrm>
          <a:off x="457200" y="2420938"/>
          <a:ext cx="8229600" cy="30194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714946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560" y="978401"/>
            <a:ext cx="8829040" cy="1143000"/>
          </a:xfrm>
        </p:spPr>
        <p:txBody>
          <a:bodyPr>
            <a:noAutofit/>
          </a:bodyPr>
          <a:lstStyle/>
          <a:p>
            <a:r>
              <a:rPr lang="en-US" sz="3200" dirty="0" smtClean="0"/>
              <a:t>Maternity Benefits in the Benchmark Plans</a:t>
            </a:r>
            <a:endParaRPr lang="en-US" sz="3200" dirty="0"/>
          </a:p>
        </p:txBody>
      </p:sp>
      <p:graphicFrame>
        <p:nvGraphicFramePr>
          <p:cNvPr id="4" name="Table 3"/>
          <p:cNvGraphicFramePr>
            <a:graphicFrameLocks noGrp="1"/>
          </p:cNvGraphicFramePr>
          <p:nvPr>
            <p:extLst>
              <p:ext uri="{D42A27DB-BD31-4B8C-83A1-F6EECF244321}">
                <p14:modId xmlns:p14="http://schemas.microsoft.com/office/powerpoint/2010/main" val="1486979907"/>
              </p:ext>
            </p:extLst>
          </p:nvPr>
        </p:nvGraphicFramePr>
        <p:xfrm>
          <a:off x="873760" y="2042162"/>
          <a:ext cx="7487920" cy="3281677"/>
        </p:xfrm>
        <a:graphic>
          <a:graphicData uri="http://schemas.openxmlformats.org/drawingml/2006/table">
            <a:tbl>
              <a:tblPr firstRow="1" bandRow="1">
                <a:tableStyleId>{5C22544A-7EE6-4342-B048-85BDC9FD1C3A}</a:tableStyleId>
              </a:tblPr>
              <a:tblGrid>
                <a:gridCol w="6502050"/>
                <a:gridCol w="985870"/>
              </a:tblGrid>
              <a:tr h="424756">
                <a:tc gridSpan="2">
                  <a:txBody>
                    <a:bodyPr/>
                    <a:lstStyle/>
                    <a:p>
                      <a:pPr algn="ctr"/>
                      <a:r>
                        <a:rPr lang="en-US" dirty="0" smtClean="0"/>
                        <a:t>Prenatal and Postnatal Care</a:t>
                      </a:r>
                      <a:endParaRPr lang="en-US" dirty="0"/>
                    </a:p>
                  </a:txBody>
                  <a:tcPr>
                    <a:cell3D prstMaterial="dkEdge">
                      <a:bevel prst="slope"/>
                      <a:lightRig rig="flood" dir="t"/>
                    </a:cell3D>
                  </a:tcPr>
                </a:tc>
                <a:tc hMerge="1">
                  <a:txBody>
                    <a:bodyPr/>
                    <a:lstStyle/>
                    <a:p>
                      <a:endParaRPr lang="en-US" dirty="0"/>
                    </a:p>
                  </a:txBody>
                  <a:tcPr/>
                </a:tc>
              </a:tr>
              <a:tr h="733141">
                <a:tc>
                  <a:txBody>
                    <a:bodyPr/>
                    <a:lstStyle/>
                    <a:p>
                      <a:pPr algn="ctr"/>
                      <a:r>
                        <a:rPr lang="en-US" b="1" dirty="0" smtClean="0"/>
                        <a:t>Type of Coverage</a:t>
                      </a:r>
                      <a:endParaRPr lang="en-US" b="1" dirty="0"/>
                    </a:p>
                  </a:txBody>
                  <a:tcPr anchor="ctr">
                    <a:cell3D prstMaterial="dkEdge">
                      <a:bevel prst="slope"/>
                      <a:lightRig rig="flood" dir="t"/>
                    </a:cell3D>
                  </a:tcPr>
                </a:tc>
                <a:tc>
                  <a:txBody>
                    <a:bodyPr/>
                    <a:lstStyle/>
                    <a:p>
                      <a:pPr algn="ctr"/>
                      <a:r>
                        <a:rPr lang="en-US" b="1" dirty="0" smtClean="0"/>
                        <a:t>No.</a:t>
                      </a:r>
                      <a:r>
                        <a:rPr lang="en-US" b="1" baseline="0" dirty="0" smtClean="0"/>
                        <a:t> </a:t>
                      </a:r>
                      <a:r>
                        <a:rPr lang="en-US" b="1" dirty="0" smtClean="0"/>
                        <a:t>of </a:t>
                      </a:r>
                      <a:r>
                        <a:rPr lang="en-US" b="1" baseline="0" dirty="0" smtClean="0"/>
                        <a:t>Plans</a:t>
                      </a:r>
                      <a:endParaRPr lang="en-US" b="1" dirty="0"/>
                    </a:p>
                  </a:txBody>
                  <a:tcPr>
                    <a:cell3D prstMaterial="dkEdge">
                      <a:bevel prst="slope"/>
                      <a:lightRig rig="flood" dir="t"/>
                    </a:cell3D>
                  </a:tcPr>
                </a:tc>
              </a:tr>
              <a:tr h="424756">
                <a:tc>
                  <a:txBody>
                    <a:bodyPr/>
                    <a:lstStyle/>
                    <a:p>
                      <a:r>
                        <a:rPr lang="en-US" dirty="0" smtClean="0"/>
                        <a:t>Coverage</a:t>
                      </a:r>
                      <a:r>
                        <a:rPr lang="en-US" baseline="0" dirty="0" smtClean="0"/>
                        <a:t> for prenatal and postnatal or “maternity services”</a:t>
                      </a:r>
                      <a:endParaRPr lang="en-US" dirty="0"/>
                    </a:p>
                  </a:txBody>
                  <a:tcPr>
                    <a:cell3D prstMaterial="dkEdge">
                      <a:bevel prst="slope"/>
                      <a:lightRig rig="flood" dir="t"/>
                    </a:cell3D>
                  </a:tcPr>
                </a:tc>
                <a:tc>
                  <a:txBody>
                    <a:bodyPr/>
                    <a:lstStyle/>
                    <a:p>
                      <a:pPr algn="ctr"/>
                      <a:r>
                        <a:rPr lang="en-US" dirty="0" smtClean="0"/>
                        <a:t>44</a:t>
                      </a:r>
                      <a:endParaRPr lang="en-US" dirty="0"/>
                    </a:p>
                  </a:txBody>
                  <a:tcPr>
                    <a:cell3D prstMaterial="dkEdge">
                      <a:bevel prst="slope"/>
                      <a:lightRig rig="flood" dir="t"/>
                    </a:cell3D>
                  </a:tcPr>
                </a:tc>
              </a:tr>
              <a:tr h="424756">
                <a:tc>
                  <a:txBody>
                    <a:bodyPr/>
                    <a:lstStyle/>
                    <a:p>
                      <a:r>
                        <a:rPr lang="en-US" dirty="0" smtClean="0"/>
                        <a:t>Coverage for “routine” prenatal and postpartum</a:t>
                      </a:r>
                      <a:r>
                        <a:rPr lang="en-US" baseline="0" dirty="0" smtClean="0"/>
                        <a:t> care</a:t>
                      </a:r>
                      <a:endParaRPr lang="en-US" dirty="0"/>
                    </a:p>
                  </a:txBody>
                  <a:tcPr>
                    <a:cell3D prstMaterial="dkEdge">
                      <a:bevel prst="slope"/>
                      <a:lightRig rig="flood" dir="t"/>
                    </a:cell3D>
                  </a:tcPr>
                </a:tc>
                <a:tc>
                  <a:txBody>
                    <a:bodyPr/>
                    <a:lstStyle/>
                    <a:p>
                      <a:pPr algn="ctr"/>
                      <a:r>
                        <a:rPr lang="en-US" dirty="0" smtClean="0"/>
                        <a:t>3</a:t>
                      </a:r>
                      <a:endParaRPr lang="en-US" dirty="0"/>
                    </a:p>
                  </a:txBody>
                  <a:tcPr>
                    <a:cell3D prstMaterial="dkEdge">
                      <a:bevel prst="slope"/>
                      <a:lightRig rig="flood" dir="t"/>
                    </a:cell3D>
                  </a:tcPr>
                </a:tc>
              </a:tr>
              <a:tr h="424756">
                <a:tc>
                  <a:txBody>
                    <a:bodyPr/>
                    <a:lstStyle/>
                    <a:p>
                      <a:r>
                        <a:rPr lang="en-US" dirty="0" smtClean="0"/>
                        <a:t>Coverage for “physician” services</a:t>
                      </a:r>
                      <a:endParaRPr lang="en-US" dirty="0"/>
                    </a:p>
                  </a:txBody>
                  <a:tcPr>
                    <a:cell3D prstMaterial="dkEdge">
                      <a:bevel prst="slope"/>
                      <a:lightRig rig="flood" dir="t"/>
                    </a:cell3D>
                  </a:tcPr>
                </a:tc>
                <a:tc>
                  <a:txBody>
                    <a:bodyPr/>
                    <a:lstStyle/>
                    <a:p>
                      <a:pPr algn="ctr"/>
                      <a:r>
                        <a:rPr lang="en-US" dirty="0" smtClean="0"/>
                        <a:t>2</a:t>
                      </a:r>
                      <a:endParaRPr lang="en-US" dirty="0"/>
                    </a:p>
                  </a:txBody>
                  <a:tcPr>
                    <a:cell3D prstMaterial="dkEdge">
                      <a:bevel prst="slope"/>
                      <a:lightRig rig="flood" dir="t"/>
                    </a:cell3D>
                  </a:tcPr>
                </a:tc>
              </a:tr>
              <a:tr h="424756">
                <a:tc>
                  <a:txBody>
                    <a:bodyPr/>
                    <a:lstStyle/>
                    <a:p>
                      <a:r>
                        <a:rPr lang="en-US" dirty="0" smtClean="0"/>
                        <a:t>Coverage for “professional” services</a:t>
                      </a:r>
                      <a:endParaRPr lang="en-US" dirty="0"/>
                    </a:p>
                  </a:txBody>
                  <a:tcPr>
                    <a:cell3D prstMaterial="dkEdge">
                      <a:bevel prst="slope"/>
                      <a:lightRig rig="flood" dir="t"/>
                    </a:cell3D>
                  </a:tcPr>
                </a:tc>
                <a:tc>
                  <a:txBody>
                    <a:bodyPr/>
                    <a:lstStyle/>
                    <a:p>
                      <a:pPr algn="ctr"/>
                      <a:r>
                        <a:rPr lang="en-US" dirty="0" smtClean="0"/>
                        <a:t>1</a:t>
                      </a:r>
                      <a:endParaRPr lang="en-US" dirty="0"/>
                    </a:p>
                  </a:txBody>
                  <a:tcPr>
                    <a:cell3D prstMaterial="dkEdge">
                      <a:bevel prst="slope"/>
                      <a:lightRig rig="flood" dir="t"/>
                    </a:cell3D>
                  </a:tcPr>
                </a:tc>
              </a:tr>
              <a:tr h="424756">
                <a:tc>
                  <a:txBody>
                    <a:bodyPr/>
                    <a:lstStyle/>
                    <a:p>
                      <a:r>
                        <a:rPr lang="en-US" dirty="0" smtClean="0"/>
                        <a:t>Coverage for “obstetrical</a:t>
                      </a:r>
                      <a:r>
                        <a:rPr lang="en-US" baseline="0" dirty="0" smtClean="0"/>
                        <a:t>” services</a:t>
                      </a:r>
                      <a:endParaRPr lang="en-US" dirty="0"/>
                    </a:p>
                  </a:txBody>
                  <a:tcPr>
                    <a:cell3D prstMaterial="dkEdge">
                      <a:bevel prst="slope"/>
                      <a:lightRig rig="flood" dir="t"/>
                    </a:cell3D>
                  </a:tcPr>
                </a:tc>
                <a:tc>
                  <a:txBody>
                    <a:bodyPr/>
                    <a:lstStyle/>
                    <a:p>
                      <a:pPr algn="ctr"/>
                      <a:r>
                        <a:rPr lang="en-US" dirty="0" smtClean="0"/>
                        <a:t>1</a:t>
                      </a:r>
                      <a:endParaRPr lang="en-US" dirty="0"/>
                    </a:p>
                  </a:txBody>
                  <a:tcPr>
                    <a:cell3D prstMaterial="dkEdge">
                      <a:bevel prst="slope"/>
                      <a:lightRig rig="flood" dir="t"/>
                    </a:cell3D>
                  </a:tcPr>
                </a:tc>
              </a:tr>
            </a:tbl>
          </a:graphicData>
        </a:graphic>
      </p:graphicFrame>
      <p:sp>
        <p:nvSpPr>
          <p:cNvPr id="3" name="TextBox 2"/>
          <p:cNvSpPr txBox="1"/>
          <p:nvPr/>
        </p:nvSpPr>
        <p:spPr>
          <a:xfrm>
            <a:off x="10160" y="6211669"/>
            <a:ext cx="4937760" cy="646331"/>
          </a:xfrm>
          <a:prstGeom prst="rect">
            <a:avLst/>
          </a:prstGeom>
          <a:noFill/>
        </p:spPr>
        <p:txBody>
          <a:bodyPr wrap="square" rtlCol="0">
            <a:spAutoFit/>
          </a:bodyPr>
          <a:lstStyle/>
          <a:p>
            <a:r>
              <a:rPr lang="en-US" sz="1200" dirty="0" smtClean="0">
                <a:solidFill>
                  <a:schemeClr val="bg1"/>
                </a:solidFill>
              </a:rPr>
              <a:t>Based on ACNM analysis of benchmark documents available at:  </a:t>
            </a:r>
            <a:r>
              <a:rPr lang="en-US" sz="1200" dirty="0">
                <a:solidFill>
                  <a:schemeClr val="bg1"/>
                </a:solidFill>
                <a:hlinkClick r:id="rId3"/>
              </a:rPr>
              <a:t>http://www.cms.gov/CCIIO/Resources/Data-Resources/ehb.html</a:t>
            </a:r>
            <a:r>
              <a:rPr lang="en-US" sz="1200" dirty="0">
                <a:solidFill>
                  <a:schemeClr val="bg1"/>
                </a:solidFill>
              </a:rPr>
              <a:t>)</a:t>
            </a:r>
          </a:p>
          <a:p>
            <a:endParaRPr lang="en-US" sz="1200" dirty="0">
              <a:solidFill>
                <a:schemeClr val="bg1"/>
              </a:solidFill>
            </a:endParaRPr>
          </a:p>
        </p:txBody>
      </p:sp>
    </p:spTree>
    <p:extLst>
      <p:ext uri="{BB962C8B-B14F-4D97-AF65-F5344CB8AC3E}">
        <p14:creationId xmlns:p14="http://schemas.microsoft.com/office/powerpoint/2010/main" val="19023473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5680"/>
            <a:ext cx="8229600" cy="1143000"/>
          </a:xfrm>
        </p:spPr>
        <p:txBody>
          <a:bodyPr>
            <a:noAutofit/>
          </a:bodyPr>
          <a:lstStyle/>
          <a:p>
            <a:r>
              <a:rPr lang="en-US" sz="3200" dirty="0"/>
              <a:t>Maternity Benefits in the Benchmark Plans</a:t>
            </a:r>
          </a:p>
        </p:txBody>
      </p:sp>
      <p:graphicFrame>
        <p:nvGraphicFramePr>
          <p:cNvPr id="4" name="Table 3"/>
          <p:cNvGraphicFramePr>
            <a:graphicFrameLocks noGrp="1"/>
          </p:cNvGraphicFramePr>
          <p:nvPr>
            <p:extLst>
              <p:ext uri="{D42A27DB-BD31-4B8C-83A1-F6EECF244321}">
                <p14:modId xmlns:p14="http://schemas.microsoft.com/office/powerpoint/2010/main" val="118720786"/>
              </p:ext>
            </p:extLst>
          </p:nvPr>
        </p:nvGraphicFramePr>
        <p:xfrm>
          <a:off x="944880" y="1704840"/>
          <a:ext cx="7406640" cy="3314202"/>
        </p:xfrm>
        <a:graphic>
          <a:graphicData uri="http://schemas.openxmlformats.org/drawingml/2006/table">
            <a:tbl>
              <a:tblPr firstRow="1" bandRow="1">
                <a:tableStyleId>{5C22544A-7EE6-4342-B048-85BDC9FD1C3A}</a:tableStyleId>
              </a:tblPr>
              <a:tblGrid>
                <a:gridCol w="6307988"/>
                <a:gridCol w="1098652"/>
              </a:tblGrid>
              <a:tr h="423841">
                <a:tc gridSpan="2">
                  <a:txBody>
                    <a:bodyPr/>
                    <a:lstStyle/>
                    <a:p>
                      <a:pPr algn="ctr"/>
                      <a:r>
                        <a:rPr lang="en-US" dirty="0" smtClean="0"/>
                        <a:t>Delivery and Maternity Services</a:t>
                      </a:r>
                      <a:endParaRPr lang="en-US" dirty="0"/>
                    </a:p>
                  </a:txBody>
                  <a:tcPr anchor="ctr">
                    <a:cell3D prstMaterial="dkEdge">
                      <a:bevel prst="slope"/>
                      <a:lightRig rig="flood" dir="t"/>
                    </a:cell3D>
                  </a:tcPr>
                </a:tc>
                <a:tc hMerge="1">
                  <a:txBody>
                    <a:bodyPr/>
                    <a:lstStyle/>
                    <a:p>
                      <a:endParaRPr lang="en-US" dirty="0"/>
                    </a:p>
                  </a:txBody>
                  <a:tcPr/>
                </a:tc>
              </a:tr>
              <a:tr h="741721">
                <a:tc>
                  <a:txBody>
                    <a:bodyPr/>
                    <a:lstStyle/>
                    <a:p>
                      <a:pPr algn="ctr"/>
                      <a:r>
                        <a:rPr lang="en-US" b="1" dirty="0" smtClean="0"/>
                        <a:t>Type of Coverage</a:t>
                      </a:r>
                      <a:endParaRPr lang="en-US" b="1" dirty="0"/>
                    </a:p>
                  </a:txBody>
                  <a:tcPr anchor="ctr">
                    <a:cell3D prstMaterial="dkEdge">
                      <a:bevel prst="slope"/>
                      <a:lightRig rig="flood" dir="t"/>
                    </a:cell3D>
                  </a:tcPr>
                </a:tc>
                <a:tc>
                  <a:txBody>
                    <a:bodyPr/>
                    <a:lstStyle/>
                    <a:p>
                      <a:pPr algn="ctr"/>
                      <a:r>
                        <a:rPr lang="en-US" b="1" dirty="0" smtClean="0"/>
                        <a:t>No. of Plans</a:t>
                      </a:r>
                      <a:endParaRPr lang="en-US" b="1" dirty="0"/>
                    </a:p>
                  </a:txBody>
                  <a:tcPr>
                    <a:cell3D prstMaterial="dkEdge">
                      <a:bevel prst="slope"/>
                      <a:lightRig rig="flood" dir="t"/>
                    </a:cell3D>
                  </a:tcPr>
                </a:tc>
              </a:tr>
              <a:tr h="429728">
                <a:tc>
                  <a:txBody>
                    <a:bodyPr/>
                    <a:lstStyle/>
                    <a:p>
                      <a:r>
                        <a:rPr lang="en-US" dirty="0" smtClean="0"/>
                        <a:t>Coverage of “inpatient” services</a:t>
                      </a:r>
                      <a:endParaRPr lang="en-US" dirty="0"/>
                    </a:p>
                  </a:txBody>
                  <a:tcPr>
                    <a:cell3D prstMaterial="dkEdge">
                      <a:bevel prst="slope"/>
                      <a:lightRig rig="flood" dir="t"/>
                    </a:cell3D>
                  </a:tcPr>
                </a:tc>
                <a:tc>
                  <a:txBody>
                    <a:bodyPr/>
                    <a:lstStyle/>
                    <a:p>
                      <a:pPr algn="ctr"/>
                      <a:r>
                        <a:rPr lang="en-US" dirty="0" smtClean="0"/>
                        <a:t>40</a:t>
                      </a:r>
                      <a:endParaRPr lang="en-US" dirty="0"/>
                    </a:p>
                  </a:txBody>
                  <a:tcPr>
                    <a:cell3D prstMaterial="dkEdge">
                      <a:bevel prst="slope"/>
                      <a:lightRig rig="flood" dir="t"/>
                    </a:cell3D>
                  </a:tcPr>
                </a:tc>
              </a:tr>
              <a:tr h="429728">
                <a:tc>
                  <a:txBody>
                    <a:bodyPr/>
                    <a:lstStyle/>
                    <a:p>
                      <a:r>
                        <a:rPr lang="en-US" dirty="0" smtClean="0"/>
                        <a:t>Coverage of “maternity” services</a:t>
                      </a:r>
                      <a:endParaRPr lang="en-US" dirty="0"/>
                    </a:p>
                  </a:txBody>
                  <a:tcPr>
                    <a:cell3D prstMaterial="dkEdge">
                      <a:bevel prst="slope"/>
                      <a:lightRig rig="flood" dir="t"/>
                    </a:cell3D>
                  </a:tcPr>
                </a:tc>
                <a:tc>
                  <a:txBody>
                    <a:bodyPr/>
                    <a:lstStyle/>
                    <a:p>
                      <a:pPr algn="ctr"/>
                      <a:r>
                        <a:rPr lang="en-US" dirty="0" smtClean="0"/>
                        <a:t>8</a:t>
                      </a:r>
                      <a:endParaRPr lang="en-US" dirty="0"/>
                    </a:p>
                  </a:txBody>
                  <a:tcPr>
                    <a:cell3D prstMaterial="dkEdge">
                      <a:bevel prst="slope"/>
                      <a:lightRig rig="flood" dir="t"/>
                    </a:cell3D>
                  </a:tcPr>
                </a:tc>
              </a:tr>
              <a:tr h="429728">
                <a:tc>
                  <a:txBody>
                    <a:bodyPr/>
                    <a:lstStyle/>
                    <a:p>
                      <a:r>
                        <a:rPr lang="en-US" dirty="0" smtClean="0"/>
                        <a:t>Coverage for “obstetrical</a:t>
                      </a:r>
                      <a:r>
                        <a:rPr lang="en-US" baseline="0" dirty="0" smtClean="0"/>
                        <a:t>” care</a:t>
                      </a:r>
                      <a:endParaRPr lang="en-US" dirty="0"/>
                    </a:p>
                  </a:txBody>
                  <a:tcPr>
                    <a:cell3D prstMaterial="dkEdge">
                      <a:bevel prst="slope"/>
                      <a:lightRig rig="flood" dir="t"/>
                    </a:cell3D>
                  </a:tcPr>
                </a:tc>
                <a:tc>
                  <a:txBody>
                    <a:bodyPr/>
                    <a:lstStyle/>
                    <a:p>
                      <a:pPr algn="ctr"/>
                      <a:r>
                        <a:rPr lang="en-US" dirty="0" smtClean="0"/>
                        <a:t>1</a:t>
                      </a:r>
                      <a:endParaRPr lang="en-US" dirty="0"/>
                    </a:p>
                  </a:txBody>
                  <a:tcPr>
                    <a:cell3D prstMaterial="dkEdge">
                      <a:bevel prst="slope"/>
                      <a:lightRig rig="flood" dir="t"/>
                    </a:cell3D>
                  </a:tcPr>
                </a:tc>
              </a:tr>
              <a:tr h="429728">
                <a:tc>
                  <a:txBody>
                    <a:bodyPr/>
                    <a:lstStyle/>
                    <a:p>
                      <a:r>
                        <a:rPr lang="en-US" dirty="0" smtClean="0"/>
                        <a:t>Coverage</a:t>
                      </a:r>
                      <a:r>
                        <a:rPr lang="en-US" baseline="0" dirty="0" smtClean="0"/>
                        <a:t> for “labor and delivery”</a:t>
                      </a:r>
                      <a:endParaRPr lang="en-US" dirty="0"/>
                    </a:p>
                  </a:txBody>
                  <a:tcPr>
                    <a:cell3D prstMaterial="dkEdge">
                      <a:bevel prst="slope"/>
                      <a:lightRig rig="flood" dir="t"/>
                    </a:cell3D>
                  </a:tcPr>
                </a:tc>
                <a:tc>
                  <a:txBody>
                    <a:bodyPr/>
                    <a:lstStyle/>
                    <a:p>
                      <a:pPr algn="ctr"/>
                      <a:r>
                        <a:rPr lang="en-US" dirty="0" smtClean="0"/>
                        <a:t>1</a:t>
                      </a:r>
                      <a:endParaRPr lang="en-US" dirty="0"/>
                    </a:p>
                  </a:txBody>
                  <a:tcPr>
                    <a:cell3D prstMaterial="dkEdge">
                      <a:bevel prst="slope"/>
                      <a:lightRig rig="flood" dir="t"/>
                    </a:cell3D>
                  </a:tcPr>
                </a:tc>
              </a:tr>
              <a:tr h="429728">
                <a:tc>
                  <a:txBody>
                    <a:bodyPr/>
                    <a:lstStyle/>
                    <a:p>
                      <a:r>
                        <a:rPr lang="en-US" dirty="0" smtClean="0"/>
                        <a:t>Non-specific</a:t>
                      </a:r>
                      <a:r>
                        <a:rPr lang="en-US" baseline="0" dirty="0" smtClean="0"/>
                        <a:t> coverage</a:t>
                      </a:r>
                      <a:endParaRPr lang="en-US" dirty="0"/>
                    </a:p>
                  </a:txBody>
                  <a:tcPr>
                    <a:cell3D prstMaterial="dkEdge">
                      <a:bevel prst="slope"/>
                      <a:lightRig rig="flood" dir="t"/>
                    </a:cell3D>
                  </a:tcPr>
                </a:tc>
                <a:tc>
                  <a:txBody>
                    <a:bodyPr/>
                    <a:lstStyle/>
                    <a:p>
                      <a:pPr algn="ctr"/>
                      <a:r>
                        <a:rPr lang="en-US" dirty="0" smtClean="0"/>
                        <a:t>1</a:t>
                      </a:r>
                      <a:endParaRPr lang="en-US" dirty="0"/>
                    </a:p>
                  </a:txBody>
                  <a:tcPr>
                    <a:cell3D prstMaterial="dkEdge">
                      <a:bevel prst="slope"/>
                      <a:lightRig rig="flood" dir="t"/>
                    </a:cell3D>
                  </a:tcPr>
                </a:tc>
              </a:tr>
            </a:tbl>
          </a:graphicData>
        </a:graphic>
      </p:graphicFrame>
      <p:sp>
        <p:nvSpPr>
          <p:cNvPr id="5" name="TextBox 4"/>
          <p:cNvSpPr txBox="1"/>
          <p:nvPr/>
        </p:nvSpPr>
        <p:spPr>
          <a:xfrm>
            <a:off x="955039" y="5045948"/>
            <a:ext cx="7406641" cy="646331"/>
          </a:xfrm>
          <a:prstGeom prst="rect">
            <a:avLst/>
          </a:prstGeom>
          <a:noFill/>
        </p:spPr>
        <p:txBody>
          <a:bodyPr wrap="square" rtlCol="0">
            <a:spAutoFit/>
          </a:bodyPr>
          <a:lstStyle/>
          <a:p>
            <a:pPr marL="285750" indent="-285750">
              <a:buFont typeface="Wingdings" pitchFamily="2" charset="2"/>
              <a:buChar char="v"/>
            </a:pPr>
            <a:r>
              <a:rPr lang="en-US" dirty="0" smtClean="0"/>
              <a:t>Arizona’s benchmark plan provides explicit coverage for birth centers.</a:t>
            </a:r>
          </a:p>
          <a:p>
            <a:pPr marL="285750" indent="-285750">
              <a:buFont typeface="Wingdings" pitchFamily="2" charset="2"/>
              <a:buChar char="v"/>
            </a:pPr>
            <a:r>
              <a:rPr lang="en-US" dirty="0" smtClean="0"/>
              <a:t>Connecticut’s benchmark plan explicitly excludes home birth.</a:t>
            </a:r>
            <a:endParaRPr lang="en-US" dirty="0"/>
          </a:p>
        </p:txBody>
      </p:sp>
      <p:sp>
        <p:nvSpPr>
          <p:cNvPr id="6" name="TextBox 5"/>
          <p:cNvSpPr txBox="1"/>
          <p:nvPr/>
        </p:nvSpPr>
        <p:spPr>
          <a:xfrm>
            <a:off x="10160" y="6211669"/>
            <a:ext cx="4937760" cy="646331"/>
          </a:xfrm>
          <a:prstGeom prst="rect">
            <a:avLst/>
          </a:prstGeom>
          <a:noFill/>
        </p:spPr>
        <p:txBody>
          <a:bodyPr wrap="square" rtlCol="0">
            <a:spAutoFit/>
          </a:bodyPr>
          <a:lstStyle/>
          <a:p>
            <a:r>
              <a:rPr lang="en-US" sz="1200" dirty="0" smtClean="0">
                <a:solidFill>
                  <a:schemeClr val="bg1"/>
                </a:solidFill>
              </a:rPr>
              <a:t>Based on ACNM analysis of benchmark documents available at:  </a:t>
            </a:r>
            <a:r>
              <a:rPr lang="en-US" sz="1200" dirty="0">
                <a:solidFill>
                  <a:schemeClr val="bg1"/>
                </a:solidFill>
                <a:hlinkClick r:id="rId3"/>
              </a:rPr>
              <a:t>http://www.cms.gov/CCIIO/Resources/Data-Resources/ehb.html</a:t>
            </a:r>
            <a:r>
              <a:rPr lang="en-US" sz="1200" dirty="0">
                <a:solidFill>
                  <a:schemeClr val="bg1"/>
                </a:solidFill>
              </a:rPr>
              <a:t>)</a:t>
            </a:r>
          </a:p>
          <a:p>
            <a:endParaRPr lang="en-US" sz="1200" dirty="0">
              <a:solidFill>
                <a:schemeClr val="bg1"/>
              </a:solidFill>
            </a:endParaRPr>
          </a:p>
        </p:txBody>
      </p:sp>
    </p:spTree>
    <p:extLst>
      <p:ext uri="{BB962C8B-B14F-4D97-AF65-F5344CB8AC3E}">
        <p14:creationId xmlns:p14="http://schemas.microsoft.com/office/powerpoint/2010/main" val="22025136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1"/>
            <a:ext cx="8229600" cy="1143000"/>
          </a:xfrm>
        </p:spPr>
        <p:txBody>
          <a:bodyPr>
            <a:noAutofit/>
          </a:bodyPr>
          <a:lstStyle/>
          <a:p>
            <a:r>
              <a:rPr lang="en-US" sz="3200" dirty="0" smtClean="0"/>
              <a:t>“Other” Benefits </a:t>
            </a:r>
            <a:r>
              <a:rPr lang="en-US" sz="3200" dirty="0"/>
              <a:t>in the Benchmark Plans</a:t>
            </a:r>
          </a:p>
        </p:txBody>
      </p:sp>
      <p:graphicFrame>
        <p:nvGraphicFramePr>
          <p:cNvPr id="4" name="Table 3"/>
          <p:cNvGraphicFramePr>
            <a:graphicFrameLocks noGrp="1"/>
          </p:cNvGraphicFramePr>
          <p:nvPr>
            <p:extLst>
              <p:ext uri="{D42A27DB-BD31-4B8C-83A1-F6EECF244321}">
                <p14:modId xmlns:p14="http://schemas.microsoft.com/office/powerpoint/2010/main" val="2328387042"/>
              </p:ext>
            </p:extLst>
          </p:nvPr>
        </p:nvGraphicFramePr>
        <p:xfrm>
          <a:off x="457200" y="2324100"/>
          <a:ext cx="8371840" cy="2865120"/>
        </p:xfrm>
        <a:graphic>
          <a:graphicData uri="http://schemas.openxmlformats.org/drawingml/2006/table">
            <a:tbl>
              <a:tblPr firstRow="1" bandRow="1">
                <a:tableStyleId>{5C22544A-7EE6-4342-B048-85BDC9FD1C3A}</a:tableStyleId>
              </a:tblPr>
              <a:tblGrid>
                <a:gridCol w="7204161"/>
                <a:gridCol w="1167679"/>
              </a:tblGrid>
              <a:tr h="370840">
                <a:tc gridSpan="2">
                  <a:txBody>
                    <a:bodyPr/>
                    <a:lstStyle/>
                    <a:p>
                      <a:pPr algn="ctr"/>
                      <a:r>
                        <a:rPr lang="en-US" b="1" dirty="0" smtClean="0"/>
                        <a:t>Coverage for “Other Practitioner Office</a:t>
                      </a:r>
                      <a:r>
                        <a:rPr lang="en-US" b="1" baseline="0" dirty="0" smtClean="0"/>
                        <a:t> Visit”</a:t>
                      </a:r>
                      <a:endParaRPr lang="en-US" b="1" dirty="0"/>
                    </a:p>
                  </a:txBody>
                  <a:tcPr anchor="ctr">
                    <a:cell3D prstMaterial="dkEdge">
                      <a:bevel prst="slope"/>
                      <a:lightRig rig="flood" dir="t"/>
                    </a:cell3D>
                  </a:tcPr>
                </a:tc>
                <a:tc hMerge="1">
                  <a:txBody>
                    <a:bodyPr/>
                    <a:lstStyle/>
                    <a:p>
                      <a:endParaRPr lang="en-US" dirty="0"/>
                    </a:p>
                  </a:txBody>
                  <a:tcPr>
                    <a:cell3D prstMaterial="dkEdge">
                      <a:bevel prst="slope"/>
                      <a:lightRig rig="flood" dir="t"/>
                    </a:cell3D>
                  </a:tcPr>
                </a:tc>
              </a:tr>
              <a:tr h="370840">
                <a:tc>
                  <a:txBody>
                    <a:bodyPr/>
                    <a:lstStyle/>
                    <a:p>
                      <a:pPr algn="ctr"/>
                      <a:r>
                        <a:rPr lang="en-US" b="1" dirty="0" smtClean="0"/>
                        <a:t>Type of Coverage</a:t>
                      </a:r>
                      <a:endParaRPr lang="en-US" b="1" dirty="0"/>
                    </a:p>
                  </a:txBody>
                  <a:tcPr anchor="ctr">
                    <a:cell3D prstMaterial="dkEdge">
                      <a:bevel prst="slope"/>
                      <a:lightRig rig="flood" dir="t"/>
                    </a:cell3D>
                  </a:tcPr>
                </a:tc>
                <a:tc>
                  <a:txBody>
                    <a:bodyPr/>
                    <a:lstStyle/>
                    <a:p>
                      <a:pPr algn="ctr"/>
                      <a:r>
                        <a:rPr lang="en-US" b="1" dirty="0" smtClean="0"/>
                        <a:t>No. of Plans</a:t>
                      </a:r>
                      <a:endParaRPr lang="en-US" b="1" dirty="0"/>
                    </a:p>
                  </a:txBody>
                  <a:tcPr anchor="ctr">
                    <a:cell3D prstMaterial="dkEdge">
                      <a:bevel prst="slope"/>
                      <a:lightRig rig="flood" dir="t"/>
                    </a:cell3D>
                  </a:tcPr>
                </a:tc>
              </a:tr>
              <a:tr h="370840">
                <a:tc>
                  <a:txBody>
                    <a:bodyPr/>
                    <a:lstStyle/>
                    <a:p>
                      <a:r>
                        <a:rPr lang="en-US" dirty="0" smtClean="0"/>
                        <a:t>Covered</a:t>
                      </a:r>
                      <a:endParaRPr lang="en-US" dirty="0"/>
                    </a:p>
                  </a:txBody>
                  <a:tcPr>
                    <a:cell3D prstMaterial="dkEdge">
                      <a:bevel prst="slope"/>
                      <a:lightRig rig="flood" dir="t"/>
                    </a:cell3D>
                  </a:tcPr>
                </a:tc>
                <a:tc>
                  <a:txBody>
                    <a:bodyPr/>
                    <a:lstStyle/>
                    <a:p>
                      <a:pPr algn="ctr"/>
                      <a:r>
                        <a:rPr lang="en-US" dirty="0" smtClean="0"/>
                        <a:t>32</a:t>
                      </a:r>
                      <a:endParaRPr lang="en-US" dirty="0"/>
                    </a:p>
                  </a:txBody>
                  <a:tcPr anchor="ctr">
                    <a:cell3D prstMaterial="dkEdge">
                      <a:bevel prst="slope"/>
                      <a:lightRig rig="flood" dir="t"/>
                    </a:cell3D>
                  </a:tcPr>
                </a:tc>
              </a:tr>
              <a:tr h="370840">
                <a:tc>
                  <a:txBody>
                    <a:bodyPr/>
                    <a:lstStyle/>
                    <a:p>
                      <a:r>
                        <a:rPr lang="en-US" dirty="0" smtClean="0"/>
                        <a:t>Coverage for “Nurse (or</a:t>
                      </a:r>
                      <a:r>
                        <a:rPr lang="en-US" baseline="0" dirty="0" smtClean="0"/>
                        <a:t> Nurse practitioner), Physician Assistant” services</a:t>
                      </a:r>
                      <a:endParaRPr lang="en-US" dirty="0"/>
                    </a:p>
                  </a:txBody>
                  <a:tcPr>
                    <a:cell3D prstMaterial="dkEdge">
                      <a:bevel prst="slope"/>
                      <a:lightRig rig="flood" dir="t"/>
                    </a:cell3D>
                  </a:tcPr>
                </a:tc>
                <a:tc>
                  <a:txBody>
                    <a:bodyPr/>
                    <a:lstStyle/>
                    <a:p>
                      <a:pPr algn="ctr"/>
                      <a:r>
                        <a:rPr lang="en-US" dirty="0" smtClean="0"/>
                        <a:t>11</a:t>
                      </a:r>
                      <a:endParaRPr lang="en-US" dirty="0"/>
                    </a:p>
                  </a:txBody>
                  <a:tcPr anchor="ctr">
                    <a:cell3D prstMaterial="dkEdge">
                      <a:bevel prst="slope"/>
                      <a:lightRig rig="flood" dir="t"/>
                    </a:cell3D>
                  </a:tcPr>
                </a:tc>
              </a:tr>
              <a:tr h="370840">
                <a:tc>
                  <a:txBody>
                    <a:bodyPr/>
                    <a:lstStyle/>
                    <a:p>
                      <a:r>
                        <a:rPr lang="en-US" dirty="0" smtClean="0"/>
                        <a:t>Coverage</a:t>
                      </a:r>
                      <a:r>
                        <a:rPr lang="en-US" baseline="0" dirty="0" smtClean="0"/>
                        <a:t> for “Primary Care Visit” or “PCP Services”</a:t>
                      </a:r>
                      <a:endParaRPr lang="en-US" dirty="0"/>
                    </a:p>
                  </a:txBody>
                  <a:tcPr>
                    <a:cell3D prstMaterial="dkEdge">
                      <a:bevel prst="slope"/>
                      <a:lightRig rig="flood" dir="t"/>
                    </a:cell3D>
                  </a:tcPr>
                </a:tc>
                <a:tc>
                  <a:txBody>
                    <a:bodyPr/>
                    <a:lstStyle/>
                    <a:p>
                      <a:pPr algn="ctr"/>
                      <a:r>
                        <a:rPr lang="en-US" dirty="0" smtClean="0"/>
                        <a:t>3</a:t>
                      </a:r>
                      <a:endParaRPr lang="en-US" dirty="0"/>
                    </a:p>
                  </a:txBody>
                  <a:tcPr anchor="ctr">
                    <a:cell3D prstMaterial="dkEdge">
                      <a:bevel prst="slope"/>
                      <a:lightRig rig="flood" dir="t"/>
                    </a:cell3D>
                  </a:tcPr>
                </a:tc>
              </a:tr>
              <a:tr h="370840">
                <a:tc>
                  <a:txBody>
                    <a:bodyPr/>
                    <a:lstStyle/>
                    <a:p>
                      <a:r>
                        <a:rPr lang="en-US" dirty="0" smtClean="0"/>
                        <a:t>Coverage</a:t>
                      </a:r>
                      <a:r>
                        <a:rPr lang="en-US" baseline="0" dirty="0" smtClean="0"/>
                        <a:t> for Nurse Midwife Services (among others)</a:t>
                      </a:r>
                      <a:endParaRPr lang="en-US" dirty="0"/>
                    </a:p>
                  </a:txBody>
                  <a:tcPr>
                    <a:cell3D prstMaterial="dkEdge">
                      <a:bevel prst="slope"/>
                      <a:lightRig rig="flood" dir="t"/>
                    </a:cell3D>
                  </a:tcPr>
                </a:tc>
                <a:tc>
                  <a:txBody>
                    <a:bodyPr/>
                    <a:lstStyle/>
                    <a:p>
                      <a:pPr algn="ctr"/>
                      <a:r>
                        <a:rPr lang="en-US" dirty="0" smtClean="0"/>
                        <a:t>2</a:t>
                      </a:r>
                      <a:endParaRPr lang="en-US" dirty="0"/>
                    </a:p>
                  </a:txBody>
                  <a:tcPr anchor="ctr">
                    <a:cell3D prstMaterial="dkEdge">
                      <a:bevel prst="slope"/>
                      <a:lightRig rig="flood" dir="t"/>
                    </a:cell3D>
                  </a:tcPr>
                </a:tc>
              </a:tr>
              <a:tr h="370840">
                <a:tc>
                  <a:txBody>
                    <a:bodyPr/>
                    <a:lstStyle/>
                    <a:p>
                      <a:r>
                        <a:rPr lang="en-US" dirty="0" smtClean="0"/>
                        <a:t>Coverage for Various</a:t>
                      </a:r>
                      <a:r>
                        <a:rPr lang="en-US" baseline="0" dirty="0" smtClean="0"/>
                        <a:t> Advance Practice Individuals (not including Midwives)</a:t>
                      </a:r>
                      <a:endParaRPr lang="en-US" dirty="0"/>
                    </a:p>
                  </a:txBody>
                  <a:tcPr>
                    <a:cell3D prstMaterial="dkEdge">
                      <a:bevel prst="slope"/>
                      <a:lightRig rig="flood" dir="t"/>
                    </a:cell3D>
                  </a:tcPr>
                </a:tc>
                <a:tc>
                  <a:txBody>
                    <a:bodyPr/>
                    <a:lstStyle/>
                    <a:p>
                      <a:pPr algn="ctr"/>
                      <a:r>
                        <a:rPr lang="en-US" dirty="0" smtClean="0"/>
                        <a:t>3</a:t>
                      </a:r>
                      <a:endParaRPr lang="en-US" dirty="0"/>
                    </a:p>
                  </a:txBody>
                  <a:tcPr anchor="ctr">
                    <a:cell3D prstMaterial="dkEdge">
                      <a:bevel prst="slope"/>
                      <a:lightRig rig="flood" dir="t"/>
                    </a:cell3D>
                  </a:tcPr>
                </a:tc>
              </a:tr>
            </a:tbl>
          </a:graphicData>
        </a:graphic>
      </p:graphicFrame>
      <p:sp>
        <p:nvSpPr>
          <p:cNvPr id="5" name="TextBox 4"/>
          <p:cNvSpPr txBox="1"/>
          <p:nvPr/>
        </p:nvSpPr>
        <p:spPr>
          <a:xfrm>
            <a:off x="10160" y="6211669"/>
            <a:ext cx="4937760" cy="646331"/>
          </a:xfrm>
          <a:prstGeom prst="rect">
            <a:avLst/>
          </a:prstGeom>
          <a:noFill/>
        </p:spPr>
        <p:txBody>
          <a:bodyPr wrap="square" rtlCol="0">
            <a:spAutoFit/>
          </a:bodyPr>
          <a:lstStyle/>
          <a:p>
            <a:r>
              <a:rPr lang="en-US" sz="1200" dirty="0" smtClean="0">
                <a:solidFill>
                  <a:schemeClr val="bg1"/>
                </a:solidFill>
              </a:rPr>
              <a:t>Based on ACNM analysis of benchmark documents available at:  </a:t>
            </a:r>
            <a:r>
              <a:rPr lang="en-US" sz="1200" dirty="0">
                <a:solidFill>
                  <a:schemeClr val="bg1"/>
                </a:solidFill>
                <a:hlinkClick r:id="rId3"/>
              </a:rPr>
              <a:t>http://www.cms.gov/CCIIO/Resources/Data-Resources/ehb.html</a:t>
            </a:r>
            <a:r>
              <a:rPr lang="en-US" sz="1200" dirty="0">
                <a:solidFill>
                  <a:schemeClr val="bg1"/>
                </a:solidFill>
              </a:rPr>
              <a:t>)</a:t>
            </a:r>
          </a:p>
          <a:p>
            <a:endParaRPr lang="en-US" sz="1200" dirty="0">
              <a:solidFill>
                <a:schemeClr val="bg1"/>
              </a:solidFill>
            </a:endParaRPr>
          </a:p>
        </p:txBody>
      </p:sp>
    </p:spTree>
    <p:extLst>
      <p:ext uri="{BB962C8B-B14F-4D97-AF65-F5344CB8AC3E}">
        <p14:creationId xmlns:p14="http://schemas.microsoft.com/office/powerpoint/2010/main" val="39834777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6321"/>
            <a:ext cx="8229600" cy="1143000"/>
          </a:xfrm>
        </p:spPr>
        <p:txBody>
          <a:bodyPr>
            <a:normAutofit/>
          </a:bodyPr>
          <a:lstStyle/>
          <a:p>
            <a:r>
              <a:rPr lang="en-US" dirty="0" smtClean="0"/>
              <a:t>The EHB Beyond the Marketplace</a:t>
            </a:r>
            <a:endParaRPr lang="en-US" dirty="0"/>
          </a:p>
        </p:txBody>
      </p:sp>
      <p:sp>
        <p:nvSpPr>
          <p:cNvPr id="3" name="Content Placeholder 2"/>
          <p:cNvSpPr>
            <a:spLocks noGrp="1"/>
          </p:cNvSpPr>
          <p:nvPr>
            <p:ph idx="1"/>
          </p:nvPr>
        </p:nvSpPr>
        <p:spPr>
          <a:xfrm>
            <a:off x="457200" y="2145974"/>
            <a:ext cx="8229600" cy="3340425"/>
          </a:xfrm>
        </p:spPr>
        <p:txBody>
          <a:bodyPr>
            <a:normAutofit fontScale="92500"/>
          </a:bodyPr>
          <a:lstStyle/>
          <a:p>
            <a:r>
              <a:rPr lang="en-US" b="1" u="sng" dirty="0"/>
              <a:t>All</a:t>
            </a:r>
            <a:r>
              <a:rPr lang="en-US" dirty="0"/>
              <a:t> non-grandfathered, insured </a:t>
            </a:r>
            <a:r>
              <a:rPr lang="en-US" dirty="0" smtClean="0"/>
              <a:t>plans in </a:t>
            </a:r>
            <a:r>
              <a:rPr lang="en-US" dirty="0"/>
              <a:t>the individual and small </a:t>
            </a:r>
            <a:r>
              <a:rPr lang="en-US" dirty="0" smtClean="0"/>
              <a:t>group markets </a:t>
            </a:r>
            <a:r>
              <a:rPr lang="en-US" dirty="0"/>
              <a:t>– on and off the </a:t>
            </a:r>
            <a:r>
              <a:rPr lang="en-US" dirty="0" smtClean="0"/>
              <a:t>Health Insurance Marketplace </a:t>
            </a:r>
            <a:r>
              <a:rPr lang="en-US" dirty="0"/>
              <a:t>– are required to provide EHBs</a:t>
            </a:r>
            <a:r>
              <a:rPr lang="en-US" dirty="0" smtClean="0"/>
              <a:t>, with </a:t>
            </a:r>
            <a:r>
              <a:rPr lang="en-US" dirty="0"/>
              <a:t>the start of plan </a:t>
            </a:r>
            <a:r>
              <a:rPr lang="en-US" dirty="0" smtClean="0"/>
              <a:t>years that </a:t>
            </a:r>
            <a:r>
              <a:rPr lang="en-US" dirty="0"/>
              <a:t>begin on or </a:t>
            </a:r>
            <a:r>
              <a:rPr lang="en-US" dirty="0" smtClean="0"/>
              <a:t>after January </a:t>
            </a:r>
            <a:r>
              <a:rPr lang="en-US" dirty="0"/>
              <a:t>1, </a:t>
            </a:r>
            <a:r>
              <a:rPr lang="en-US" dirty="0" smtClean="0"/>
              <a:t>2014.</a:t>
            </a:r>
          </a:p>
          <a:p>
            <a:pPr lvl="1"/>
            <a:r>
              <a:rPr lang="en-US" dirty="0" smtClean="0"/>
              <a:t>More people </a:t>
            </a:r>
            <a:r>
              <a:rPr lang="en-US" dirty="0"/>
              <a:t>outside than inside the </a:t>
            </a:r>
            <a:r>
              <a:rPr lang="en-US" dirty="0" smtClean="0"/>
              <a:t>Marketplaces will be insured under EHB-based plans.</a:t>
            </a:r>
            <a:endParaRPr lang="en-US" dirty="0"/>
          </a:p>
        </p:txBody>
      </p:sp>
    </p:spTree>
    <p:extLst>
      <p:ext uri="{BB962C8B-B14F-4D97-AF65-F5344CB8AC3E}">
        <p14:creationId xmlns:p14="http://schemas.microsoft.com/office/powerpoint/2010/main" val="6200702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510" y="480561"/>
            <a:ext cx="8229600" cy="1143000"/>
          </a:xfrm>
        </p:spPr>
        <p:txBody>
          <a:bodyPr/>
          <a:lstStyle/>
          <a:p>
            <a:r>
              <a:rPr lang="en-US" sz="3200" dirty="0" smtClean="0"/>
              <a:t>EHB: Impact is Well Beyond the Marketplaces</a:t>
            </a:r>
            <a:endParaRPr lang="en-US"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6438912"/>
              </p:ext>
            </p:extLst>
          </p:nvPr>
        </p:nvGraphicFramePr>
        <p:xfrm>
          <a:off x="1275398" y="1118427"/>
          <a:ext cx="7527712" cy="4681465"/>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4294967295"/>
          </p:nvPr>
        </p:nvSpPr>
        <p:spPr>
          <a:xfrm>
            <a:off x="8452041" y="6591391"/>
            <a:ext cx="663388" cy="223745"/>
          </a:xfrm>
          <a:prstGeom prst="rect">
            <a:avLst/>
          </a:prstGeom>
        </p:spPr>
        <p:txBody>
          <a:bodyPr/>
          <a:lstStyle/>
          <a:p>
            <a:fld id="{A6FC8AE5-4CF2-B04A-BCB0-D2B9DE803470}" type="slidenum">
              <a:rPr lang="en-US" smtClean="0">
                <a:solidFill>
                  <a:srgbClr val="1F497D"/>
                </a:solidFill>
              </a:rPr>
              <a:pPr/>
              <a:t>35</a:t>
            </a:fld>
            <a:endParaRPr lang="en-US">
              <a:solidFill>
                <a:srgbClr val="1F497D"/>
              </a:solidFill>
            </a:endParaRPr>
          </a:p>
        </p:txBody>
      </p:sp>
      <p:sp>
        <p:nvSpPr>
          <p:cNvPr id="6" name="Rectangle 5"/>
          <p:cNvSpPr/>
          <p:nvPr/>
        </p:nvSpPr>
        <p:spPr bwMode="auto">
          <a:xfrm>
            <a:off x="7041915" y="2814320"/>
            <a:ext cx="1791662" cy="501850"/>
          </a:xfrm>
          <a:prstGeom prst="rect">
            <a:avLst/>
          </a:prstGeom>
          <a:solidFill>
            <a:srgbClr val="8EB4E3"/>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91440" rIns="91440" bIns="91440" numCol="1" rtlCol="0" anchor="ctr" anchorCtr="1" compatLnSpc="1">
            <a:prstTxWarp prst="textNoShape">
              <a:avLst/>
            </a:prstTxWarp>
            <a:noAutofit/>
          </a:bodyPr>
          <a:lstStyle/>
          <a:p>
            <a:pPr marL="57150" defTabSz="914400" eaLnBrk="0" fontAlgn="base" hangingPunct="0">
              <a:lnSpc>
                <a:spcPct val="90000"/>
              </a:lnSpc>
              <a:spcBef>
                <a:spcPct val="0"/>
              </a:spcBef>
              <a:spcAft>
                <a:spcPts val="900"/>
              </a:spcAft>
              <a:buClr>
                <a:srgbClr val="003777"/>
              </a:buClr>
            </a:pPr>
            <a:r>
              <a:rPr lang="en-US" sz="1400" dirty="0">
                <a:solidFill>
                  <a:srgbClr val="000000"/>
                </a:solidFill>
                <a:latin typeface="Arial"/>
                <a:ea typeface="ヒラギノ角ゴ Pro W3"/>
                <a:cs typeface="ヒラギノ角ゴ Pro W3"/>
              </a:rPr>
              <a:t>EHB Acts as Benefit “Floor”</a:t>
            </a:r>
          </a:p>
        </p:txBody>
      </p:sp>
      <p:sp>
        <p:nvSpPr>
          <p:cNvPr id="8" name="Rectangle 7"/>
          <p:cNvSpPr/>
          <p:nvPr/>
        </p:nvSpPr>
        <p:spPr bwMode="auto">
          <a:xfrm>
            <a:off x="7047538" y="3418070"/>
            <a:ext cx="1791662" cy="544330"/>
          </a:xfrm>
          <a:prstGeom prst="rect">
            <a:avLst/>
          </a:prstGeom>
          <a:solidFill>
            <a:srgbClr val="92D050"/>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91440" rIns="91440" bIns="91440" numCol="1" rtlCol="0" anchor="ctr" anchorCtr="1" compatLnSpc="1">
            <a:prstTxWarp prst="textNoShape">
              <a:avLst/>
            </a:prstTxWarp>
            <a:noAutofit/>
          </a:bodyPr>
          <a:lstStyle/>
          <a:p>
            <a:pPr marL="57150" defTabSz="914400" eaLnBrk="0" fontAlgn="base" hangingPunct="0">
              <a:lnSpc>
                <a:spcPct val="90000"/>
              </a:lnSpc>
              <a:spcBef>
                <a:spcPct val="0"/>
              </a:spcBef>
              <a:spcAft>
                <a:spcPts val="900"/>
              </a:spcAft>
              <a:buClr>
                <a:srgbClr val="003777"/>
              </a:buClr>
            </a:pPr>
            <a:r>
              <a:rPr lang="en-US" sz="1400" dirty="0">
                <a:solidFill>
                  <a:srgbClr val="000000"/>
                </a:solidFill>
                <a:latin typeface="Arial"/>
                <a:ea typeface="ヒラギノ角ゴ Pro W3"/>
                <a:cs typeface="ヒラギノ角ゴ Pro W3"/>
              </a:rPr>
              <a:t>EHB Does Not Impact Benefits</a:t>
            </a:r>
          </a:p>
        </p:txBody>
      </p:sp>
      <p:sp>
        <p:nvSpPr>
          <p:cNvPr id="11" name="TextBox 10"/>
          <p:cNvSpPr txBox="1"/>
          <p:nvPr/>
        </p:nvSpPr>
        <p:spPr>
          <a:xfrm>
            <a:off x="50800" y="5923497"/>
            <a:ext cx="4663440" cy="923330"/>
          </a:xfrm>
          <a:prstGeom prst="rect">
            <a:avLst/>
          </a:prstGeom>
          <a:noFill/>
        </p:spPr>
        <p:txBody>
          <a:bodyPr wrap="square" lIns="0" tIns="0" rIns="0" bIns="0" rtlCol="0">
            <a:spAutoFit/>
          </a:bodyPr>
          <a:lstStyle/>
          <a:p>
            <a:pPr fontAlgn="base">
              <a:spcBef>
                <a:spcPct val="0"/>
              </a:spcBef>
              <a:spcAft>
                <a:spcPct val="0"/>
              </a:spcAft>
            </a:pPr>
            <a:r>
              <a:rPr lang="en-US" sz="1000" dirty="0" smtClean="0">
                <a:solidFill>
                  <a:schemeClr val="bg1"/>
                </a:solidFill>
                <a:latin typeface="Arial"/>
                <a:ea typeface="ヒラギノ角ゴ Pro W3"/>
                <a:cs typeface="ヒラギノ角ゴ Pro W3"/>
              </a:rPr>
              <a:t>* Assumes all are not grandfathered. Estimates for the percent of lives in plans that maintain grandfathered status by 2018 are &lt;5%. </a:t>
            </a:r>
          </a:p>
          <a:p>
            <a:pPr fontAlgn="base">
              <a:spcBef>
                <a:spcPct val="0"/>
              </a:spcBef>
              <a:spcAft>
                <a:spcPct val="0"/>
              </a:spcAft>
            </a:pPr>
            <a:r>
              <a:rPr lang="en-US" sz="1000" dirty="0" smtClean="0">
                <a:solidFill>
                  <a:schemeClr val="bg1"/>
                </a:solidFill>
                <a:latin typeface="Arial"/>
                <a:ea typeface="ヒラギノ角ゴ Pro W3"/>
                <a:cs typeface="ヒラギノ角ゴ Pro W3"/>
              </a:rPr>
              <a:t>Sources</a:t>
            </a:r>
            <a:r>
              <a:rPr lang="en-US" sz="1000" dirty="0">
                <a:solidFill>
                  <a:schemeClr val="bg1"/>
                </a:solidFill>
                <a:latin typeface="Arial"/>
                <a:ea typeface="ヒラギノ角ゴ Pro W3"/>
                <a:cs typeface="ヒラギノ角ゴ Pro W3"/>
              </a:rPr>
              <a:t>: (1) </a:t>
            </a:r>
            <a:r>
              <a:rPr lang="en-US" sz="1000" dirty="0">
                <a:solidFill>
                  <a:schemeClr val="bg1"/>
                </a:solidFill>
                <a:latin typeface="Arial" charset="0"/>
                <a:ea typeface="ヒラギノ角ゴ Pro W3" charset="0"/>
                <a:cs typeface="ヒラギノ角ゴ Pro W3" charset="0"/>
              </a:rPr>
              <a:t>U.S. Congressional Budget Office (CBO). Updated Estimates for the Insurance Coverage Provisions of the Affordable Care Act. March 2012</a:t>
            </a:r>
            <a:r>
              <a:rPr lang="en-US" sz="1000" dirty="0">
                <a:solidFill>
                  <a:schemeClr val="bg1"/>
                </a:solidFill>
                <a:latin typeface="Arial"/>
                <a:ea typeface="ヒラギノ角ゴ Pro W3"/>
                <a:cs typeface="ヒラギノ角ゴ Pro W3"/>
              </a:rPr>
              <a:t>. (2) Medicare Trustees Report, 2011. Table III.A3. (3) CBO Health Insurance Baseline, March 2011. (4) </a:t>
            </a:r>
            <a:r>
              <a:rPr lang="en-US" sz="1000" dirty="0" smtClean="0">
                <a:solidFill>
                  <a:schemeClr val="bg1"/>
                </a:solidFill>
                <a:latin typeface="Arial"/>
                <a:ea typeface="ヒラギノ角ゴ Pro W3"/>
                <a:cs typeface="ヒラギノ角ゴ Pro W3"/>
              </a:rPr>
              <a:t>Employee Benefits Research Institute, 2012.</a:t>
            </a:r>
            <a:endParaRPr lang="en-US" sz="1000" dirty="0">
              <a:solidFill>
                <a:schemeClr val="bg1"/>
              </a:solidFill>
              <a:latin typeface="Arial"/>
              <a:ea typeface="ヒラギノ角ゴ Pro W3"/>
              <a:cs typeface="ヒラギノ角ゴ Pro W3"/>
            </a:endParaRPr>
          </a:p>
        </p:txBody>
      </p:sp>
    </p:spTree>
    <p:extLst>
      <p:ext uri="{BB962C8B-B14F-4D97-AF65-F5344CB8AC3E}">
        <p14:creationId xmlns:p14="http://schemas.microsoft.com/office/powerpoint/2010/main" val="3127845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014" y="768079"/>
            <a:ext cx="8544559" cy="1019086"/>
          </a:xfrm>
        </p:spPr>
        <p:txBody>
          <a:bodyPr>
            <a:noAutofit/>
          </a:bodyPr>
          <a:lstStyle/>
          <a:p>
            <a:r>
              <a:rPr lang="en-US" sz="3200" dirty="0" smtClean="0"/>
              <a:t>EHB Decisions May Impact up to 60% of Lives* </a:t>
            </a:r>
            <a:br>
              <a:rPr lang="en-US" sz="3200" dirty="0" smtClean="0"/>
            </a:br>
            <a:r>
              <a:rPr lang="en-US" sz="3200" dirty="0" smtClean="0"/>
              <a:t>in Some States</a:t>
            </a:r>
            <a:endParaRPr lang="en-US" sz="3200" dirty="0"/>
          </a:p>
        </p:txBody>
      </p:sp>
      <p:sp>
        <p:nvSpPr>
          <p:cNvPr id="4" name="Slide Number Placeholder 3"/>
          <p:cNvSpPr>
            <a:spLocks noGrp="1"/>
          </p:cNvSpPr>
          <p:nvPr>
            <p:ph type="sldNum" sz="quarter" idx="4294967295"/>
          </p:nvPr>
        </p:nvSpPr>
        <p:spPr>
          <a:xfrm>
            <a:off x="8452041" y="6591391"/>
            <a:ext cx="663388" cy="223745"/>
          </a:xfrm>
          <a:prstGeom prst="rect">
            <a:avLst/>
          </a:prstGeom>
        </p:spPr>
        <p:txBody>
          <a:bodyPr/>
          <a:lstStyle/>
          <a:p>
            <a:pPr>
              <a:defRPr/>
            </a:pPr>
            <a:fld id="{B41FD341-CF33-584C-984B-B2F25D1A540F}" type="slidenum">
              <a:rPr lang="en-US" smtClean="0">
                <a:solidFill>
                  <a:srgbClr val="1F497D"/>
                </a:solidFill>
              </a:rPr>
              <a:pPr>
                <a:defRPr/>
              </a:pPr>
              <a:t>36</a:t>
            </a:fld>
            <a:endParaRPr lang="en-US" dirty="0">
              <a:solidFill>
                <a:srgbClr val="1F497D"/>
              </a:solidFill>
            </a:endParaRPr>
          </a:p>
        </p:txBody>
      </p:sp>
      <p:sp>
        <p:nvSpPr>
          <p:cNvPr id="6" name="AutoShape 162">
            <a:hlinkClick r:id="" action="ppaction://noaction" highlightClick="1"/>
          </p:cNvPr>
          <p:cNvSpPr>
            <a:spLocks noChangeArrowheads="1"/>
          </p:cNvSpPr>
          <p:nvPr/>
        </p:nvSpPr>
        <p:spPr bwMode="auto">
          <a:xfrm>
            <a:off x="7521552" y="3917730"/>
            <a:ext cx="152400" cy="189477"/>
          </a:xfrm>
          <a:prstGeom prst="actionButtonBlank">
            <a:avLst/>
          </a:prstGeom>
          <a:solidFill>
            <a:srgbClr val="FCD5B5"/>
          </a:solidFill>
          <a:ln>
            <a:noFill/>
          </a:ln>
          <a:extLst>
            <a:ext uri="{91240B29-F687-4F45-9708-019B960494DF}">
              <a14:hiddenLine xmlns:a14="http://schemas.microsoft.com/office/drawing/2010/main" w="12700" cap="rnd">
                <a:solidFill>
                  <a:srgbClr val="000000"/>
                </a:solidFill>
                <a:miter lim="800000"/>
                <a:headEnd type="none" w="sm" len="sm"/>
                <a:tailEnd type="none" w="sm" len="sm"/>
              </a14:hiddenLine>
            </a:ext>
          </a:extLst>
        </p:spPr>
        <p:txBody>
          <a:bodyPr wrap="none" anchor="ctr"/>
          <a:lstStyle/>
          <a:p>
            <a:pPr>
              <a:lnSpc>
                <a:spcPct val="75000"/>
              </a:lnSpc>
              <a:spcBef>
                <a:spcPct val="90000"/>
              </a:spcBef>
              <a:buFont typeface="Wingdings" charset="0"/>
              <a:buNone/>
            </a:pPr>
            <a:endParaRPr lang="en-US" sz="900">
              <a:solidFill>
                <a:srgbClr val="000000"/>
              </a:solidFill>
              <a:latin typeface="Arial"/>
              <a:cs typeface="Arial"/>
            </a:endParaRPr>
          </a:p>
        </p:txBody>
      </p:sp>
      <p:sp>
        <p:nvSpPr>
          <p:cNvPr id="7" name="Text Box 76"/>
          <p:cNvSpPr txBox="1">
            <a:spLocks noChangeArrowheads="1"/>
          </p:cNvSpPr>
          <p:nvPr/>
        </p:nvSpPr>
        <p:spPr bwMode="gray">
          <a:xfrm>
            <a:off x="7732811" y="3857073"/>
            <a:ext cx="13741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1100" dirty="0" smtClean="0">
                <a:solidFill>
                  <a:srgbClr val="000000"/>
                </a:solidFill>
                <a:latin typeface="Arial"/>
                <a:cs typeface="Arial"/>
              </a:rPr>
              <a:t>50.0 to 58.6% of lives are subject to EHB</a:t>
            </a:r>
            <a:endParaRPr lang="en-US" sz="1100" dirty="0">
              <a:solidFill>
                <a:srgbClr val="000000"/>
              </a:solidFill>
              <a:latin typeface="Arial"/>
              <a:cs typeface="Arial"/>
            </a:endParaRPr>
          </a:p>
        </p:txBody>
      </p:sp>
      <p:grpSp>
        <p:nvGrpSpPr>
          <p:cNvPr id="8" name="Group 176"/>
          <p:cNvGrpSpPr>
            <a:grpSpLocks/>
          </p:cNvGrpSpPr>
          <p:nvPr/>
        </p:nvGrpSpPr>
        <p:grpSpPr bwMode="auto">
          <a:xfrm>
            <a:off x="258678" y="1677365"/>
            <a:ext cx="7491414" cy="4263390"/>
            <a:chOff x="-79377" y="1905001"/>
            <a:chExt cx="8085158" cy="4822827"/>
          </a:xfrm>
        </p:grpSpPr>
        <p:grpSp>
          <p:nvGrpSpPr>
            <p:cNvPr id="9" name="Group 3"/>
            <p:cNvGrpSpPr>
              <a:grpSpLocks/>
            </p:cNvGrpSpPr>
            <p:nvPr/>
          </p:nvGrpSpPr>
          <p:grpSpPr bwMode="auto">
            <a:xfrm>
              <a:off x="-79377" y="1905001"/>
              <a:ext cx="8085158" cy="4822827"/>
              <a:chOff x="46" y="882"/>
              <a:chExt cx="5093" cy="3038"/>
            </a:xfrm>
          </p:grpSpPr>
          <p:grpSp>
            <p:nvGrpSpPr>
              <p:cNvPr id="13" name="Group 4"/>
              <p:cNvGrpSpPr>
                <a:grpSpLocks/>
              </p:cNvGrpSpPr>
              <p:nvPr/>
            </p:nvGrpSpPr>
            <p:grpSpPr bwMode="auto">
              <a:xfrm>
                <a:off x="525" y="882"/>
                <a:ext cx="618" cy="414"/>
                <a:chOff x="663" y="768"/>
                <a:chExt cx="618" cy="399"/>
              </a:xfrm>
            </p:grpSpPr>
            <p:sp>
              <p:nvSpPr>
                <p:cNvPr id="167" name="Freeform 5"/>
                <p:cNvSpPr>
                  <a:spLocks/>
                </p:cNvSpPr>
                <p:nvPr/>
              </p:nvSpPr>
              <p:spPr bwMode="auto">
                <a:xfrm>
                  <a:off x="663" y="768"/>
                  <a:ext cx="618" cy="399"/>
                </a:xfrm>
                <a:custGeom>
                  <a:avLst/>
                  <a:gdLst>
                    <a:gd name="T0" fmla="*/ 314 w 551"/>
                    <a:gd name="T1" fmla="*/ 47 h 410"/>
                    <a:gd name="T2" fmla="*/ 213 w 551"/>
                    <a:gd name="T3" fmla="*/ 106 h 410"/>
                    <a:gd name="T4" fmla="*/ 395 w 551"/>
                    <a:gd name="T5" fmla="*/ 106 h 410"/>
                    <a:gd name="T6" fmla="*/ 301 w 551"/>
                    <a:gd name="T7" fmla="*/ 118 h 410"/>
                    <a:gd name="T8" fmla="*/ 135 w 551"/>
                    <a:gd name="T9" fmla="*/ 111 h 410"/>
                    <a:gd name="T10" fmla="*/ 0 w 551"/>
                    <a:gd name="T11" fmla="*/ 126 h 410"/>
                    <a:gd name="T12" fmla="*/ 625 w 551"/>
                    <a:gd name="T13" fmla="*/ 137 h 410"/>
                    <a:gd name="T14" fmla="*/ 648 w 551"/>
                    <a:gd name="T15" fmla="*/ 143 h 410"/>
                    <a:gd name="T16" fmla="*/ 808 w 551"/>
                    <a:gd name="T17" fmla="*/ 144 h 410"/>
                    <a:gd name="T18" fmla="*/ 1574 w 551"/>
                    <a:gd name="T19" fmla="*/ 186 h 410"/>
                    <a:gd name="T20" fmla="*/ 2452 w 551"/>
                    <a:gd name="T21" fmla="*/ 185 h 410"/>
                    <a:gd name="T22" fmla="*/ 3110 w 551"/>
                    <a:gd name="T23" fmla="*/ 195 h 410"/>
                    <a:gd name="T24" fmla="*/ 3412 w 551"/>
                    <a:gd name="T25" fmla="*/ 194 h 410"/>
                    <a:gd name="T26" fmla="*/ 5403 w 551"/>
                    <a:gd name="T27" fmla="*/ 195 h 410"/>
                    <a:gd name="T28" fmla="*/ 7638 w 551"/>
                    <a:gd name="T29" fmla="*/ 213 h 410"/>
                    <a:gd name="T30" fmla="*/ 7696 w 551"/>
                    <a:gd name="T31" fmla="*/ 190 h 410"/>
                    <a:gd name="T32" fmla="*/ 8632 w 551"/>
                    <a:gd name="T33" fmla="*/ 53 h 410"/>
                    <a:gd name="T34" fmla="*/ 2669 w 551"/>
                    <a:gd name="T35" fmla="*/ 0 h 410"/>
                    <a:gd name="T36" fmla="*/ 2719 w 551"/>
                    <a:gd name="T37" fmla="*/ 42 h 410"/>
                    <a:gd name="T38" fmla="*/ 2424 w 551"/>
                    <a:gd name="T39" fmla="*/ 74 h 410"/>
                    <a:gd name="T40" fmla="*/ 2380 w 551"/>
                    <a:gd name="T41" fmla="*/ 89 h 410"/>
                    <a:gd name="T42" fmla="*/ 1738 w 551"/>
                    <a:gd name="T43" fmla="*/ 95 h 410"/>
                    <a:gd name="T44" fmla="*/ 1687 w 551"/>
                    <a:gd name="T45" fmla="*/ 87 h 410"/>
                    <a:gd name="T46" fmla="*/ 2201 w 551"/>
                    <a:gd name="T47" fmla="*/ 77 h 410"/>
                    <a:gd name="T48" fmla="*/ 2179 w 551"/>
                    <a:gd name="T49" fmla="*/ 69 h 410"/>
                    <a:gd name="T50" fmla="*/ 1692 w 551"/>
                    <a:gd name="T51" fmla="*/ 71 h 410"/>
                    <a:gd name="T52" fmla="*/ 2057 w 551"/>
                    <a:gd name="T53" fmla="*/ 59 h 410"/>
                    <a:gd name="T54" fmla="*/ 2307 w 551"/>
                    <a:gd name="T55" fmla="*/ 52 h 410"/>
                    <a:gd name="T56" fmla="*/ 365 w 551"/>
                    <a:gd name="T57" fmla="*/ 18 h 410"/>
                    <a:gd name="T58" fmla="*/ 213 w 551"/>
                    <a:gd name="T59" fmla="*/ 19 h 410"/>
                    <a:gd name="T60" fmla="*/ 314 w 551"/>
                    <a:gd name="T61" fmla="*/ 47 h 41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51"/>
                    <a:gd name="T94" fmla="*/ 0 h 410"/>
                    <a:gd name="T95" fmla="*/ 551 w 551"/>
                    <a:gd name="T96" fmla="*/ 410 h 41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51" h="410">
                      <a:moveTo>
                        <a:pt x="20" y="88"/>
                      </a:moveTo>
                      <a:lnTo>
                        <a:pt x="13" y="201"/>
                      </a:lnTo>
                      <a:lnTo>
                        <a:pt x="25" y="201"/>
                      </a:lnTo>
                      <a:lnTo>
                        <a:pt x="19" y="225"/>
                      </a:lnTo>
                      <a:lnTo>
                        <a:pt x="9" y="211"/>
                      </a:lnTo>
                      <a:lnTo>
                        <a:pt x="0" y="241"/>
                      </a:lnTo>
                      <a:lnTo>
                        <a:pt x="39" y="262"/>
                      </a:lnTo>
                      <a:lnTo>
                        <a:pt x="41" y="273"/>
                      </a:lnTo>
                      <a:lnTo>
                        <a:pt x="51" y="275"/>
                      </a:lnTo>
                      <a:lnTo>
                        <a:pt x="101" y="357"/>
                      </a:lnTo>
                      <a:lnTo>
                        <a:pt x="156" y="355"/>
                      </a:lnTo>
                      <a:lnTo>
                        <a:pt x="198" y="374"/>
                      </a:lnTo>
                      <a:lnTo>
                        <a:pt x="217" y="371"/>
                      </a:lnTo>
                      <a:lnTo>
                        <a:pt x="344" y="374"/>
                      </a:lnTo>
                      <a:lnTo>
                        <a:pt x="487" y="409"/>
                      </a:lnTo>
                      <a:lnTo>
                        <a:pt x="490" y="364"/>
                      </a:lnTo>
                      <a:lnTo>
                        <a:pt x="550" y="102"/>
                      </a:lnTo>
                      <a:lnTo>
                        <a:pt x="169" y="0"/>
                      </a:lnTo>
                      <a:lnTo>
                        <a:pt x="173" y="77"/>
                      </a:lnTo>
                      <a:lnTo>
                        <a:pt x="154" y="140"/>
                      </a:lnTo>
                      <a:lnTo>
                        <a:pt x="151" y="172"/>
                      </a:lnTo>
                      <a:lnTo>
                        <a:pt x="111" y="184"/>
                      </a:lnTo>
                      <a:lnTo>
                        <a:pt x="107" y="167"/>
                      </a:lnTo>
                      <a:lnTo>
                        <a:pt x="140" y="147"/>
                      </a:lnTo>
                      <a:lnTo>
                        <a:pt x="138" y="130"/>
                      </a:lnTo>
                      <a:lnTo>
                        <a:pt x="108" y="134"/>
                      </a:lnTo>
                      <a:lnTo>
                        <a:pt x="131" y="114"/>
                      </a:lnTo>
                      <a:lnTo>
                        <a:pt x="147" y="100"/>
                      </a:lnTo>
                      <a:lnTo>
                        <a:pt x="23" y="19"/>
                      </a:lnTo>
                      <a:lnTo>
                        <a:pt x="13" y="43"/>
                      </a:lnTo>
                      <a:lnTo>
                        <a:pt x="20" y="88"/>
                      </a:lnTo>
                    </a:path>
                  </a:pathLst>
                </a:custGeom>
                <a:solidFill>
                  <a:srgbClr val="CCC1DA"/>
                </a:solidFill>
                <a:ln w="12700" cap="rnd" cmpd="sng">
                  <a:solidFill>
                    <a:srgbClr val="FFFFFF"/>
                  </a:solidFill>
                  <a:prstDash val="solid"/>
                  <a:round/>
                  <a:headEnd type="none" w="sm" len="sm"/>
                  <a:tailEnd type="none" w="sm" len="sm"/>
                </a:ln>
              </p:spPr>
              <p:txBody>
                <a:bodyPr/>
                <a:lstStyle/>
                <a:p>
                  <a:pPr algn="ctr" fontAlgn="auto">
                    <a:spcBef>
                      <a:spcPct val="50000"/>
                    </a:spcBef>
                    <a:spcAft>
                      <a:spcPts val="0"/>
                    </a:spcAft>
                    <a:buClr>
                      <a:srgbClr val="FECC68"/>
                    </a:buClr>
                    <a:buSzPct val="85000"/>
                    <a:buFont typeface="Wingdings 2" pitchFamily="18" charset="2"/>
                    <a:buNone/>
                    <a:defRPr/>
                  </a:pPr>
                  <a:endParaRPr lang="en-US" sz="1400" kern="0" dirty="0">
                    <a:solidFill>
                      <a:srgbClr val="000000"/>
                    </a:solidFill>
                    <a:latin typeface="+mn-lt"/>
                    <a:ea typeface="Arial Unicode MS" pitchFamily="34" charset="-128"/>
                    <a:cs typeface="Arial Unicode MS" pitchFamily="34" charset="-128"/>
                  </a:endParaRPr>
                </a:p>
              </p:txBody>
            </p:sp>
            <p:sp>
              <p:nvSpPr>
                <p:cNvPr id="168" name="Text Box 6"/>
                <p:cNvSpPr txBox="1">
                  <a:spLocks noChangeArrowheads="1"/>
                </p:cNvSpPr>
                <p:nvPr/>
              </p:nvSpPr>
              <p:spPr bwMode="auto">
                <a:xfrm>
                  <a:off x="822" y="894"/>
                  <a:ext cx="247" cy="167"/>
                </a:xfrm>
                <a:prstGeom prst="rect">
                  <a:avLst/>
                </a:prstGeom>
                <a:noFill/>
                <a:ln w="12700">
                  <a:noFill/>
                  <a:miter lim="800000"/>
                  <a:headEnd type="none" w="sm" len="sm"/>
                  <a:tailEnd type="none" w="sm" len="sm"/>
                </a:ln>
              </p:spPr>
              <p:txBody>
                <a:bodyPr wrap="none">
                  <a:spAutoFit/>
                </a:bodyPr>
                <a:lstStyle/>
                <a:p>
                  <a:pPr algn="ctr" eaLnBrk="0" fontAlgn="auto" hangingPunct="0">
                    <a:spcBef>
                      <a:spcPct val="50000"/>
                    </a:spcBef>
                    <a:spcAft>
                      <a:spcPts val="0"/>
                    </a:spcAft>
                    <a:buClr>
                      <a:srgbClr val="FECC68"/>
                    </a:buClr>
                    <a:buSzPct val="85000"/>
                    <a:buFont typeface="Wingdings 2" pitchFamily="18" charset="2"/>
                    <a:buNone/>
                    <a:defRPr/>
                  </a:pPr>
                  <a:r>
                    <a:rPr lang="en-US" sz="1200" b="1" kern="0" dirty="0">
                      <a:solidFill>
                        <a:srgbClr val="1C1C1C"/>
                      </a:solidFill>
                      <a:latin typeface="Arial Narrow" pitchFamily="34" charset="0"/>
                      <a:ea typeface="Arial Unicode MS" pitchFamily="34" charset="-128"/>
                      <a:cs typeface="Arial Unicode MS" pitchFamily="34" charset="-128"/>
                    </a:rPr>
                    <a:t>WA</a:t>
                  </a:r>
                </a:p>
              </p:txBody>
            </p:sp>
          </p:grpSp>
          <p:grpSp>
            <p:nvGrpSpPr>
              <p:cNvPr id="14" name="Group 7"/>
              <p:cNvGrpSpPr>
                <a:grpSpLocks/>
              </p:cNvGrpSpPr>
              <p:nvPr/>
            </p:nvGrpSpPr>
            <p:grpSpPr bwMode="auto">
              <a:xfrm>
                <a:off x="364" y="1134"/>
                <a:ext cx="737" cy="575"/>
                <a:chOff x="502" y="1011"/>
                <a:chExt cx="737" cy="555"/>
              </a:xfrm>
            </p:grpSpPr>
            <p:sp>
              <p:nvSpPr>
                <p:cNvPr id="165" name="Freeform 8"/>
                <p:cNvSpPr>
                  <a:spLocks/>
                </p:cNvSpPr>
                <p:nvPr/>
              </p:nvSpPr>
              <p:spPr bwMode="auto">
                <a:xfrm>
                  <a:off x="502" y="1011"/>
                  <a:ext cx="737" cy="555"/>
                </a:xfrm>
                <a:custGeom>
                  <a:avLst/>
                  <a:gdLst>
                    <a:gd name="T0" fmla="*/ 0 w 658"/>
                    <a:gd name="T1" fmla="*/ 223 h 570"/>
                    <a:gd name="T2" fmla="*/ 441 w 658"/>
                    <a:gd name="T3" fmla="*/ 148 h 570"/>
                    <a:gd name="T4" fmla="*/ 933 w 658"/>
                    <a:gd name="T5" fmla="*/ 126 h 570"/>
                    <a:gd name="T6" fmla="*/ 2153 w 658"/>
                    <a:gd name="T7" fmla="*/ 0 h 570"/>
                    <a:gd name="T8" fmla="*/ 2800 w 658"/>
                    <a:gd name="T9" fmla="*/ 12 h 570"/>
                    <a:gd name="T10" fmla="*/ 2814 w 658"/>
                    <a:gd name="T11" fmla="*/ 18 h 570"/>
                    <a:gd name="T12" fmla="*/ 2958 w 658"/>
                    <a:gd name="T13" fmla="*/ 18 h 570"/>
                    <a:gd name="T14" fmla="*/ 3720 w 658"/>
                    <a:gd name="T15" fmla="*/ 55 h 570"/>
                    <a:gd name="T16" fmla="*/ 4573 w 658"/>
                    <a:gd name="T17" fmla="*/ 54 h 570"/>
                    <a:gd name="T18" fmla="*/ 5215 w 658"/>
                    <a:gd name="T19" fmla="*/ 66 h 570"/>
                    <a:gd name="T20" fmla="*/ 5507 w 658"/>
                    <a:gd name="T21" fmla="*/ 62 h 570"/>
                    <a:gd name="T22" fmla="*/ 7447 w 658"/>
                    <a:gd name="T23" fmla="*/ 66 h 570"/>
                    <a:gd name="T24" fmla="*/ 9609 w 658"/>
                    <a:gd name="T25" fmla="*/ 84 h 570"/>
                    <a:gd name="T26" fmla="*/ 9722 w 658"/>
                    <a:gd name="T27" fmla="*/ 92 h 570"/>
                    <a:gd name="T28" fmla="*/ 9981 w 658"/>
                    <a:gd name="T29" fmla="*/ 106 h 570"/>
                    <a:gd name="T30" fmla="*/ 9260 w 658"/>
                    <a:gd name="T31" fmla="*/ 147 h 570"/>
                    <a:gd name="T32" fmla="*/ 8770 w 658"/>
                    <a:gd name="T33" fmla="*/ 162 h 570"/>
                    <a:gd name="T34" fmla="*/ 8705 w 658"/>
                    <a:gd name="T35" fmla="*/ 173 h 570"/>
                    <a:gd name="T36" fmla="*/ 8982 w 658"/>
                    <a:gd name="T37" fmla="*/ 184 h 570"/>
                    <a:gd name="T38" fmla="*/ 8680 w 658"/>
                    <a:gd name="T39" fmla="*/ 209 h 570"/>
                    <a:gd name="T40" fmla="*/ 8071 w 658"/>
                    <a:gd name="T41" fmla="*/ 300 h 570"/>
                    <a:gd name="T42" fmla="*/ 4695 w 658"/>
                    <a:gd name="T43" fmla="*/ 270 h 570"/>
                    <a:gd name="T44" fmla="*/ 0 w 658"/>
                    <a:gd name="T45" fmla="*/ 223 h 57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58"/>
                    <a:gd name="T70" fmla="*/ 0 h 570"/>
                    <a:gd name="T71" fmla="*/ 658 w 658"/>
                    <a:gd name="T72" fmla="*/ 570 h 57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58" h="570">
                      <a:moveTo>
                        <a:pt x="0" y="423"/>
                      </a:moveTo>
                      <a:lnTo>
                        <a:pt x="29" y="280"/>
                      </a:lnTo>
                      <a:lnTo>
                        <a:pt x="62" y="238"/>
                      </a:lnTo>
                      <a:lnTo>
                        <a:pt x="142" y="0"/>
                      </a:lnTo>
                      <a:lnTo>
                        <a:pt x="183" y="12"/>
                      </a:lnTo>
                      <a:lnTo>
                        <a:pt x="185" y="22"/>
                      </a:lnTo>
                      <a:lnTo>
                        <a:pt x="195" y="23"/>
                      </a:lnTo>
                      <a:lnTo>
                        <a:pt x="245" y="107"/>
                      </a:lnTo>
                      <a:lnTo>
                        <a:pt x="301" y="103"/>
                      </a:lnTo>
                      <a:lnTo>
                        <a:pt x="343" y="124"/>
                      </a:lnTo>
                      <a:lnTo>
                        <a:pt x="362" y="119"/>
                      </a:lnTo>
                      <a:lnTo>
                        <a:pt x="489" y="124"/>
                      </a:lnTo>
                      <a:lnTo>
                        <a:pt x="632" y="158"/>
                      </a:lnTo>
                      <a:lnTo>
                        <a:pt x="640" y="175"/>
                      </a:lnTo>
                      <a:lnTo>
                        <a:pt x="657" y="201"/>
                      </a:lnTo>
                      <a:lnTo>
                        <a:pt x="609" y="278"/>
                      </a:lnTo>
                      <a:lnTo>
                        <a:pt x="578" y="307"/>
                      </a:lnTo>
                      <a:lnTo>
                        <a:pt x="573" y="328"/>
                      </a:lnTo>
                      <a:lnTo>
                        <a:pt x="590" y="350"/>
                      </a:lnTo>
                      <a:lnTo>
                        <a:pt x="571" y="396"/>
                      </a:lnTo>
                      <a:lnTo>
                        <a:pt x="531" y="569"/>
                      </a:lnTo>
                      <a:lnTo>
                        <a:pt x="309" y="512"/>
                      </a:lnTo>
                      <a:lnTo>
                        <a:pt x="0" y="423"/>
                      </a:lnTo>
                    </a:path>
                  </a:pathLst>
                </a:custGeom>
                <a:solidFill>
                  <a:srgbClr val="FCD5B5"/>
                </a:solidFill>
                <a:ln w="12700" cap="rnd" cmpd="sng">
                  <a:solidFill>
                    <a:srgbClr val="FFFFFF"/>
                  </a:solidFill>
                  <a:prstDash val="solid"/>
                  <a:round/>
                  <a:headEnd type="none" w="sm" len="sm"/>
                  <a:tailEnd type="none" w="sm" len="sm"/>
                </a:ln>
              </p:spPr>
              <p:txBody>
                <a:bodyPr/>
                <a:lstStyle/>
                <a:p>
                  <a:pPr algn="ctr" fontAlgn="auto">
                    <a:spcBef>
                      <a:spcPct val="50000"/>
                    </a:spcBef>
                    <a:spcAft>
                      <a:spcPts val="0"/>
                    </a:spcAft>
                    <a:buClr>
                      <a:srgbClr val="FECC68"/>
                    </a:buClr>
                    <a:buSzPct val="85000"/>
                    <a:buFont typeface="Wingdings 2" pitchFamily="18" charset="2"/>
                    <a:buNone/>
                    <a:defRPr/>
                  </a:pPr>
                  <a:endParaRPr lang="en-US" sz="1400" kern="0" dirty="0">
                    <a:solidFill>
                      <a:srgbClr val="000000"/>
                    </a:solidFill>
                    <a:latin typeface="+mn-lt"/>
                    <a:ea typeface="Arial Unicode MS" pitchFamily="34" charset="-128"/>
                    <a:cs typeface="Arial Unicode MS" pitchFamily="34" charset="-128"/>
                  </a:endParaRPr>
                </a:p>
              </p:txBody>
            </p:sp>
            <p:sp>
              <p:nvSpPr>
                <p:cNvPr id="166" name="Text Box 9"/>
                <p:cNvSpPr txBox="1">
                  <a:spLocks noChangeArrowheads="1"/>
                </p:cNvSpPr>
                <p:nvPr/>
              </p:nvSpPr>
              <p:spPr bwMode="auto">
                <a:xfrm>
                  <a:off x="726" y="1219"/>
                  <a:ext cx="234" cy="180"/>
                </a:xfrm>
                <a:prstGeom prst="rect">
                  <a:avLst/>
                </a:prstGeom>
                <a:noFill/>
                <a:ln w="12700">
                  <a:noFill/>
                  <a:miter lim="800000"/>
                  <a:headEnd type="none" w="sm" len="sm"/>
                  <a:tailEnd type="none" w="sm" len="sm"/>
                </a:ln>
              </p:spPr>
              <p:txBody>
                <a:bodyPr wrap="none">
                  <a:spAutoFit/>
                </a:bodyPr>
                <a:lstStyle/>
                <a:p>
                  <a:pPr algn="ctr" eaLnBrk="0" fontAlgn="auto" hangingPunct="0">
                    <a:spcBef>
                      <a:spcPct val="50000"/>
                    </a:spcBef>
                    <a:spcAft>
                      <a:spcPts val="0"/>
                    </a:spcAft>
                    <a:buClr>
                      <a:srgbClr val="FECC68"/>
                    </a:buClr>
                    <a:buSzPct val="85000"/>
                    <a:buFont typeface="Wingdings 2" pitchFamily="18" charset="2"/>
                    <a:buNone/>
                    <a:defRPr/>
                  </a:pPr>
                  <a:r>
                    <a:rPr lang="en-US" sz="1200" b="1" kern="0" dirty="0">
                      <a:solidFill>
                        <a:srgbClr val="000000"/>
                      </a:solidFill>
                      <a:latin typeface="Arial Narrow" pitchFamily="34" charset="0"/>
                      <a:ea typeface="Arial Unicode MS" pitchFamily="34" charset="-128"/>
                      <a:cs typeface="Arial Unicode MS" pitchFamily="34" charset="-128"/>
                    </a:rPr>
                    <a:t>OR</a:t>
                  </a:r>
                </a:p>
              </p:txBody>
            </p:sp>
          </p:grpSp>
          <p:grpSp>
            <p:nvGrpSpPr>
              <p:cNvPr id="15" name="Group 10"/>
              <p:cNvGrpSpPr>
                <a:grpSpLocks/>
              </p:cNvGrpSpPr>
              <p:nvPr/>
            </p:nvGrpSpPr>
            <p:grpSpPr bwMode="auto">
              <a:xfrm>
                <a:off x="622" y="1651"/>
                <a:ext cx="590" cy="835"/>
                <a:chOff x="760" y="1510"/>
                <a:chExt cx="590" cy="806"/>
              </a:xfrm>
            </p:grpSpPr>
            <p:sp>
              <p:nvSpPr>
                <p:cNvPr id="163" name="Freeform 11"/>
                <p:cNvSpPr>
                  <a:spLocks/>
                </p:cNvSpPr>
                <p:nvPr/>
              </p:nvSpPr>
              <p:spPr bwMode="auto">
                <a:xfrm>
                  <a:off x="760" y="1510"/>
                  <a:ext cx="590" cy="806"/>
                </a:xfrm>
                <a:custGeom>
                  <a:avLst/>
                  <a:gdLst>
                    <a:gd name="T0" fmla="*/ 0 w 526"/>
                    <a:gd name="T1" fmla="*/ 159 h 828"/>
                    <a:gd name="T2" fmla="*/ 5253 w 526"/>
                    <a:gd name="T3" fmla="*/ 434 h 828"/>
                    <a:gd name="T4" fmla="*/ 5440 w 526"/>
                    <a:gd name="T5" fmla="*/ 375 h 828"/>
                    <a:gd name="T6" fmla="*/ 5732 w 526"/>
                    <a:gd name="T7" fmla="*/ 372 h 828"/>
                    <a:gd name="T8" fmla="*/ 6240 w 526"/>
                    <a:gd name="T9" fmla="*/ 382 h 828"/>
                    <a:gd name="T10" fmla="*/ 6658 w 526"/>
                    <a:gd name="T11" fmla="*/ 330 h 828"/>
                    <a:gd name="T12" fmla="*/ 8256 w 526"/>
                    <a:gd name="T13" fmla="*/ 54 h 828"/>
                    <a:gd name="T14" fmla="*/ 4744 w 526"/>
                    <a:gd name="T15" fmla="*/ 32 h 828"/>
                    <a:gd name="T16" fmla="*/ 1228 w 526"/>
                    <a:gd name="T17" fmla="*/ 0 h 828"/>
                    <a:gd name="T18" fmla="*/ 0 w 526"/>
                    <a:gd name="T19" fmla="*/ 159 h 8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6"/>
                    <a:gd name="T31" fmla="*/ 0 h 828"/>
                    <a:gd name="T32" fmla="*/ 526 w 526"/>
                    <a:gd name="T33" fmla="*/ 828 h 8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6" h="828">
                      <a:moveTo>
                        <a:pt x="0" y="303"/>
                      </a:moveTo>
                      <a:lnTo>
                        <a:pt x="333" y="827"/>
                      </a:lnTo>
                      <a:lnTo>
                        <a:pt x="346" y="716"/>
                      </a:lnTo>
                      <a:lnTo>
                        <a:pt x="364" y="709"/>
                      </a:lnTo>
                      <a:lnTo>
                        <a:pt x="396" y="728"/>
                      </a:lnTo>
                      <a:lnTo>
                        <a:pt x="423" y="629"/>
                      </a:lnTo>
                      <a:lnTo>
                        <a:pt x="525" y="105"/>
                      </a:lnTo>
                      <a:lnTo>
                        <a:pt x="301" y="56"/>
                      </a:lnTo>
                      <a:lnTo>
                        <a:pt x="78" y="0"/>
                      </a:lnTo>
                      <a:lnTo>
                        <a:pt x="0" y="303"/>
                      </a:lnTo>
                    </a:path>
                  </a:pathLst>
                </a:custGeom>
                <a:solidFill>
                  <a:srgbClr val="FCD5B5"/>
                </a:solidFill>
                <a:ln w="12700" cap="rnd" cmpd="sng">
                  <a:solidFill>
                    <a:srgbClr val="FFFFFF"/>
                  </a:solidFill>
                  <a:prstDash val="solid"/>
                  <a:round/>
                  <a:headEnd type="none" w="sm" len="sm"/>
                  <a:tailEnd type="none" w="sm" len="sm"/>
                </a:ln>
              </p:spPr>
              <p:txBody>
                <a:bodyPr/>
                <a:lstStyle/>
                <a:p>
                  <a:pPr algn="ctr" fontAlgn="auto">
                    <a:spcBef>
                      <a:spcPct val="50000"/>
                    </a:spcBef>
                    <a:spcAft>
                      <a:spcPts val="0"/>
                    </a:spcAft>
                    <a:buClr>
                      <a:srgbClr val="FECC68"/>
                    </a:buClr>
                    <a:buSzPct val="85000"/>
                    <a:buFont typeface="Wingdings 2" pitchFamily="18" charset="2"/>
                    <a:buNone/>
                    <a:defRPr/>
                  </a:pPr>
                  <a:endParaRPr lang="en-US" sz="1400" kern="0" dirty="0">
                    <a:solidFill>
                      <a:srgbClr val="000000"/>
                    </a:solidFill>
                    <a:latin typeface="+mn-lt"/>
                    <a:ea typeface="Arial Unicode MS" pitchFamily="34" charset="-128"/>
                    <a:cs typeface="Arial Unicode MS" pitchFamily="34" charset="-128"/>
                  </a:endParaRPr>
                </a:p>
              </p:txBody>
            </p:sp>
            <p:sp>
              <p:nvSpPr>
                <p:cNvPr id="164" name="Text Box 12"/>
                <p:cNvSpPr txBox="1">
                  <a:spLocks noChangeArrowheads="1"/>
                </p:cNvSpPr>
                <p:nvPr/>
              </p:nvSpPr>
              <p:spPr bwMode="auto">
                <a:xfrm>
                  <a:off x="912" y="1776"/>
                  <a:ext cx="226" cy="167"/>
                </a:xfrm>
                <a:prstGeom prst="rect">
                  <a:avLst/>
                </a:prstGeom>
                <a:noFill/>
                <a:ln w="12700">
                  <a:noFill/>
                  <a:miter lim="800000"/>
                  <a:headEnd type="none" w="sm" len="sm"/>
                  <a:tailEnd type="none" w="sm" len="sm"/>
                </a:ln>
              </p:spPr>
              <p:txBody>
                <a:bodyPr wrap="none">
                  <a:spAutoFit/>
                </a:bodyPr>
                <a:lstStyle/>
                <a:p>
                  <a:pPr algn="ctr" eaLnBrk="0" fontAlgn="auto" hangingPunct="0">
                    <a:spcBef>
                      <a:spcPct val="50000"/>
                    </a:spcBef>
                    <a:spcAft>
                      <a:spcPts val="0"/>
                    </a:spcAft>
                    <a:buClr>
                      <a:srgbClr val="FECC68"/>
                    </a:buClr>
                    <a:buSzPct val="85000"/>
                    <a:buFont typeface="Wingdings 2" pitchFamily="18" charset="2"/>
                    <a:buNone/>
                    <a:defRPr/>
                  </a:pPr>
                  <a:r>
                    <a:rPr lang="en-US" sz="1200" b="1" kern="0" dirty="0">
                      <a:solidFill>
                        <a:srgbClr val="000000"/>
                      </a:solidFill>
                      <a:latin typeface="Arial Narrow" pitchFamily="34" charset="0"/>
                      <a:ea typeface="Arial Unicode MS" pitchFamily="34" charset="-128"/>
                      <a:cs typeface="Arial Unicode MS" pitchFamily="34" charset="-128"/>
                    </a:rPr>
                    <a:t>NV</a:t>
                  </a:r>
                </a:p>
              </p:txBody>
            </p:sp>
          </p:grpSp>
          <p:grpSp>
            <p:nvGrpSpPr>
              <p:cNvPr id="16" name="Group 13"/>
              <p:cNvGrpSpPr>
                <a:grpSpLocks/>
              </p:cNvGrpSpPr>
              <p:nvPr/>
            </p:nvGrpSpPr>
            <p:grpSpPr bwMode="auto">
              <a:xfrm>
                <a:off x="959" y="985"/>
                <a:ext cx="553" cy="816"/>
                <a:chOff x="1097" y="867"/>
                <a:chExt cx="553" cy="788"/>
              </a:xfrm>
            </p:grpSpPr>
            <p:sp>
              <p:nvSpPr>
                <p:cNvPr id="161" name="Freeform 14"/>
                <p:cNvSpPr>
                  <a:spLocks/>
                </p:cNvSpPr>
                <p:nvPr/>
              </p:nvSpPr>
              <p:spPr bwMode="auto">
                <a:xfrm>
                  <a:off x="1097" y="867"/>
                  <a:ext cx="553" cy="788"/>
                </a:xfrm>
                <a:custGeom>
                  <a:avLst/>
                  <a:gdLst>
                    <a:gd name="T0" fmla="*/ 0 w 493"/>
                    <a:gd name="T1" fmla="*/ 360 h 811"/>
                    <a:gd name="T2" fmla="*/ 625 w 493"/>
                    <a:gd name="T3" fmla="*/ 274 h 811"/>
                    <a:gd name="T4" fmla="*/ 919 w 493"/>
                    <a:gd name="T5" fmla="*/ 250 h 811"/>
                    <a:gd name="T6" fmla="*/ 651 w 493"/>
                    <a:gd name="T7" fmla="*/ 239 h 811"/>
                    <a:gd name="T8" fmla="*/ 730 w 493"/>
                    <a:gd name="T9" fmla="*/ 228 h 811"/>
                    <a:gd name="T10" fmla="*/ 1209 w 493"/>
                    <a:gd name="T11" fmla="*/ 215 h 811"/>
                    <a:gd name="T12" fmla="*/ 1951 w 493"/>
                    <a:gd name="T13" fmla="*/ 176 h 811"/>
                    <a:gd name="T14" fmla="*/ 1706 w 493"/>
                    <a:gd name="T15" fmla="*/ 163 h 811"/>
                    <a:gd name="T16" fmla="*/ 1565 w 493"/>
                    <a:gd name="T17" fmla="*/ 154 h 811"/>
                    <a:gd name="T18" fmla="*/ 1632 w 493"/>
                    <a:gd name="T19" fmla="*/ 132 h 811"/>
                    <a:gd name="T20" fmla="*/ 2557 w 493"/>
                    <a:gd name="T21" fmla="*/ 0 h 811"/>
                    <a:gd name="T22" fmla="*/ 3598 w 493"/>
                    <a:gd name="T23" fmla="*/ 14 h 811"/>
                    <a:gd name="T24" fmla="*/ 3256 w 493"/>
                    <a:gd name="T25" fmla="*/ 58 h 811"/>
                    <a:gd name="T26" fmla="*/ 3492 w 493"/>
                    <a:gd name="T27" fmla="*/ 78 h 811"/>
                    <a:gd name="T28" fmla="*/ 3492 w 493"/>
                    <a:gd name="T29" fmla="*/ 87 h 811"/>
                    <a:gd name="T30" fmla="*/ 3371 w 493"/>
                    <a:gd name="T31" fmla="*/ 90 h 811"/>
                    <a:gd name="T32" fmla="*/ 3776 w 493"/>
                    <a:gd name="T33" fmla="*/ 104 h 811"/>
                    <a:gd name="T34" fmla="*/ 4177 w 493"/>
                    <a:gd name="T35" fmla="*/ 136 h 811"/>
                    <a:gd name="T36" fmla="*/ 4302 w 493"/>
                    <a:gd name="T37" fmla="*/ 164 h 811"/>
                    <a:gd name="T38" fmla="*/ 4394 w 493"/>
                    <a:gd name="T39" fmla="*/ 182 h 811"/>
                    <a:gd name="T40" fmla="*/ 4091 w 493"/>
                    <a:gd name="T41" fmla="*/ 195 h 811"/>
                    <a:gd name="T42" fmla="*/ 4298 w 493"/>
                    <a:gd name="T43" fmla="*/ 203 h 811"/>
                    <a:gd name="T44" fmla="*/ 4826 w 493"/>
                    <a:gd name="T45" fmla="*/ 193 h 811"/>
                    <a:gd name="T46" fmla="*/ 5211 w 493"/>
                    <a:gd name="T47" fmla="*/ 244 h 811"/>
                    <a:gd name="T48" fmla="*/ 5447 w 493"/>
                    <a:gd name="T49" fmla="*/ 247 h 811"/>
                    <a:gd name="T50" fmla="*/ 5485 w 493"/>
                    <a:gd name="T51" fmla="*/ 262 h 811"/>
                    <a:gd name="T52" fmla="*/ 6192 w 493"/>
                    <a:gd name="T53" fmla="*/ 268 h 811"/>
                    <a:gd name="T54" fmla="*/ 7274 w 493"/>
                    <a:gd name="T55" fmla="*/ 268 h 811"/>
                    <a:gd name="T56" fmla="*/ 7742 w 493"/>
                    <a:gd name="T57" fmla="*/ 275 h 811"/>
                    <a:gd name="T58" fmla="*/ 7084 w 493"/>
                    <a:gd name="T59" fmla="*/ 406 h 811"/>
                    <a:gd name="T60" fmla="*/ 3497 w 493"/>
                    <a:gd name="T61" fmla="*/ 383 h 811"/>
                    <a:gd name="T62" fmla="*/ 0 w 493"/>
                    <a:gd name="T63" fmla="*/ 360 h 8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93"/>
                    <a:gd name="T97" fmla="*/ 0 h 811"/>
                    <a:gd name="T98" fmla="*/ 493 w 493"/>
                    <a:gd name="T99" fmla="*/ 811 h 81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93" h="811">
                      <a:moveTo>
                        <a:pt x="0" y="717"/>
                      </a:moveTo>
                      <a:lnTo>
                        <a:pt x="39" y="545"/>
                      </a:lnTo>
                      <a:lnTo>
                        <a:pt x="58" y="499"/>
                      </a:lnTo>
                      <a:lnTo>
                        <a:pt x="41" y="477"/>
                      </a:lnTo>
                      <a:lnTo>
                        <a:pt x="46" y="456"/>
                      </a:lnTo>
                      <a:lnTo>
                        <a:pt x="77" y="427"/>
                      </a:lnTo>
                      <a:lnTo>
                        <a:pt x="124" y="350"/>
                      </a:lnTo>
                      <a:lnTo>
                        <a:pt x="108" y="325"/>
                      </a:lnTo>
                      <a:lnTo>
                        <a:pt x="100" y="307"/>
                      </a:lnTo>
                      <a:lnTo>
                        <a:pt x="103" y="262"/>
                      </a:lnTo>
                      <a:lnTo>
                        <a:pt x="163" y="0"/>
                      </a:lnTo>
                      <a:lnTo>
                        <a:pt x="229" y="14"/>
                      </a:lnTo>
                      <a:lnTo>
                        <a:pt x="207" y="116"/>
                      </a:lnTo>
                      <a:lnTo>
                        <a:pt x="222" y="153"/>
                      </a:lnTo>
                      <a:lnTo>
                        <a:pt x="222" y="176"/>
                      </a:lnTo>
                      <a:lnTo>
                        <a:pt x="215" y="180"/>
                      </a:lnTo>
                      <a:lnTo>
                        <a:pt x="240" y="205"/>
                      </a:lnTo>
                      <a:lnTo>
                        <a:pt x="266" y="270"/>
                      </a:lnTo>
                      <a:lnTo>
                        <a:pt x="274" y="328"/>
                      </a:lnTo>
                      <a:lnTo>
                        <a:pt x="279" y="361"/>
                      </a:lnTo>
                      <a:lnTo>
                        <a:pt x="259" y="390"/>
                      </a:lnTo>
                      <a:lnTo>
                        <a:pt x="273" y="404"/>
                      </a:lnTo>
                      <a:lnTo>
                        <a:pt x="307" y="384"/>
                      </a:lnTo>
                      <a:lnTo>
                        <a:pt x="331" y="487"/>
                      </a:lnTo>
                      <a:lnTo>
                        <a:pt x="346" y="492"/>
                      </a:lnTo>
                      <a:lnTo>
                        <a:pt x="349" y="523"/>
                      </a:lnTo>
                      <a:lnTo>
                        <a:pt x="393" y="535"/>
                      </a:lnTo>
                      <a:lnTo>
                        <a:pt x="463" y="535"/>
                      </a:lnTo>
                      <a:lnTo>
                        <a:pt x="492" y="549"/>
                      </a:lnTo>
                      <a:lnTo>
                        <a:pt x="450" y="810"/>
                      </a:lnTo>
                      <a:lnTo>
                        <a:pt x="223" y="766"/>
                      </a:lnTo>
                      <a:lnTo>
                        <a:pt x="0" y="717"/>
                      </a:lnTo>
                    </a:path>
                  </a:pathLst>
                </a:custGeom>
                <a:solidFill>
                  <a:schemeClr val="accent6">
                    <a:lumMod val="40000"/>
                    <a:lumOff val="60000"/>
                  </a:schemeClr>
                </a:solidFill>
                <a:ln w="12700" cap="rnd" cmpd="sng">
                  <a:solidFill>
                    <a:schemeClr val="bg1"/>
                  </a:solidFill>
                  <a:prstDash val="solid"/>
                  <a:round/>
                  <a:headEnd type="none" w="sm" len="sm"/>
                  <a:tailEnd type="none" w="sm" len="sm"/>
                </a:ln>
              </p:spPr>
              <p:txBody>
                <a:bodyPr/>
                <a:lstStyle/>
                <a:p>
                  <a:pPr algn="ctr" fontAlgn="auto">
                    <a:spcBef>
                      <a:spcPct val="50000"/>
                    </a:spcBef>
                    <a:spcAft>
                      <a:spcPts val="0"/>
                    </a:spcAft>
                    <a:buClr>
                      <a:srgbClr val="FECC68"/>
                    </a:buClr>
                    <a:buSzPct val="85000"/>
                    <a:buFont typeface="Wingdings 2" pitchFamily="18" charset="2"/>
                    <a:buNone/>
                    <a:defRPr/>
                  </a:pPr>
                  <a:endParaRPr lang="en-US" sz="1400" kern="0" dirty="0">
                    <a:solidFill>
                      <a:srgbClr val="000000"/>
                    </a:solidFill>
                    <a:latin typeface="+mn-lt"/>
                    <a:ea typeface="Arial Unicode MS" pitchFamily="34" charset="-128"/>
                    <a:cs typeface="Arial Unicode MS" pitchFamily="34" charset="-128"/>
                  </a:endParaRPr>
                </a:p>
              </p:txBody>
            </p:sp>
            <p:sp>
              <p:nvSpPr>
                <p:cNvPr id="162" name="Text Box 15"/>
                <p:cNvSpPr txBox="1">
                  <a:spLocks noChangeArrowheads="1"/>
                </p:cNvSpPr>
                <p:nvPr/>
              </p:nvSpPr>
              <p:spPr bwMode="auto">
                <a:xfrm>
                  <a:off x="1245" y="1344"/>
                  <a:ext cx="195" cy="167"/>
                </a:xfrm>
                <a:prstGeom prst="rect">
                  <a:avLst/>
                </a:prstGeom>
                <a:noFill/>
                <a:ln w="12700">
                  <a:noFill/>
                  <a:miter lim="800000"/>
                  <a:headEnd type="none" w="sm" len="sm"/>
                  <a:tailEnd type="none" w="sm" len="sm"/>
                </a:ln>
              </p:spPr>
              <p:txBody>
                <a:bodyPr wrap="none">
                  <a:spAutoFit/>
                </a:bodyPr>
                <a:lstStyle/>
                <a:p>
                  <a:pPr algn="ctr" eaLnBrk="0" fontAlgn="auto" hangingPunct="0">
                    <a:spcBef>
                      <a:spcPct val="50000"/>
                    </a:spcBef>
                    <a:spcAft>
                      <a:spcPts val="0"/>
                    </a:spcAft>
                    <a:buClr>
                      <a:srgbClr val="FECC68"/>
                    </a:buClr>
                    <a:buSzPct val="85000"/>
                    <a:buFont typeface="Wingdings 2" pitchFamily="18" charset="2"/>
                    <a:buNone/>
                    <a:defRPr/>
                  </a:pPr>
                  <a:r>
                    <a:rPr lang="en-US" sz="1200" b="1" kern="0" dirty="0">
                      <a:solidFill>
                        <a:srgbClr val="1C1C1C"/>
                      </a:solidFill>
                      <a:latin typeface="Arial Narrow" pitchFamily="34" charset="0"/>
                      <a:ea typeface="Arial Unicode MS" pitchFamily="34" charset="-128"/>
                      <a:cs typeface="Arial Unicode MS" pitchFamily="34" charset="-128"/>
                    </a:rPr>
                    <a:t>ID</a:t>
                  </a:r>
                </a:p>
              </p:txBody>
            </p:sp>
          </p:grpSp>
          <p:grpSp>
            <p:nvGrpSpPr>
              <p:cNvPr id="17" name="Group 16"/>
              <p:cNvGrpSpPr>
                <a:grpSpLocks/>
              </p:cNvGrpSpPr>
              <p:nvPr/>
            </p:nvGrpSpPr>
            <p:grpSpPr bwMode="auto">
              <a:xfrm>
                <a:off x="1191" y="999"/>
                <a:ext cx="944" cy="551"/>
                <a:chOff x="1329" y="881"/>
                <a:chExt cx="944" cy="532"/>
              </a:xfrm>
            </p:grpSpPr>
            <p:sp>
              <p:nvSpPr>
                <p:cNvPr id="159" name="Freeform 17"/>
                <p:cNvSpPr>
                  <a:spLocks/>
                </p:cNvSpPr>
                <p:nvPr/>
              </p:nvSpPr>
              <p:spPr bwMode="auto">
                <a:xfrm>
                  <a:off x="1329" y="881"/>
                  <a:ext cx="944" cy="532"/>
                </a:xfrm>
                <a:custGeom>
                  <a:avLst/>
                  <a:gdLst>
                    <a:gd name="T0" fmla="*/ 233 w 843"/>
                    <a:gd name="T1" fmla="*/ 72 h 547"/>
                    <a:gd name="T2" fmla="*/ 233 w 843"/>
                    <a:gd name="T3" fmla="*/ 83 h 547"/>
                    <a:gd name="T4" fmla="*/ 118 w 843"/>
                    <a:gd name="T5" fmla="*/ 85 h 547"/>
                    <a:gd name="T6" fmla="*/ 499 w 843"/>
                    <a:gd name="T7" fmla="*/ 97 h 547"/>
                    <a:gd name="T8" fmla="*/ 898 w 843"/>
                    <a:gd name="T9" fmla="*/ 131 h 547"/>
                    <a:gd name="T10" fmla="*/ 1015 w 843"/>
                    <a:gd name="T11" fmla="*/ 160 h 547"/>
                    <a:gd name="T12" fmla="*/ 1091 w 843"/>
                    <a:gd name="T13" fmla="*/ 178 h 547"/>
                    <a:gd name="T14" fmla="*/ 785 w 843"/>
                    <a:gd name="T15" fmla="*/ 193 h 547"/>
                    <a:gd name="T16" fmla="*/ 1006 w 843"/>
                    <a:gd name="T17" fmla="*/ 198 h 547"/>
                    <a:gd name="T18" fmla="*/ 1511 w 843"/>
                    <a:gd name="T19" fmla="*/ 190 h 547"/>
                    <a:gd name="T20" fmla="*/ 1876 w 843"/>
                    <a:gd name="T21" fmla="*/ 241 h 547"/>
                    <a:gd name="T22" fmla="*/ 2103 w 843"/>
                    <a:gd name="T23" fmla="*/ 245 h 547"/>
                    <a:gd name="T24" fmla="*/ 2149 w 843"/>
                    <a:gd name="T25" fmla="*/ 261 h 547"/>
                    <a:gd name="T26" fmla="*/ 2325 w 843"/>
                    <a:gd name="T27" fmla="*/ 267 h 547"/>
                    <a:gd name="T28" fmla="*/ 2812 w 843"/>
                    <a:gd name="T29" fmla="*/ 266 h 547"/>
                    <a:gd name="T30" fmla="*/ 3863 w 843"/>
                    <a:gd name="T31" fmla="*/ 267 h 547"/>
                    <a:gd name="T32" fmla="*/ 4293 w 843"/>
                    <a:gd name="T33" fmla="*/ 274 h 547"/>
                    <a:gd name="T34" fmla="*/ 4434 w 843"/>
                    <a:gd name="T35" fmla="*/ 247 h 547"/>
                    <a:gd name="T36" fmla="*/ 7888 w 843"/>
                    <a:gd name="T37" fmla="*/ 265 h 547"/>
                    <a:gd name="T38" fmla="*/ 12164 w 843"/>
                    <a:gd name="T39" fmla="*/ 280 h 547"/>
                    <a:gd name="T40" fmla="*/ 12297 w 843"/>
                    <a:gd name="T41" fmla="*/ 228 h 547"/>
                    <a:gd name="T42" fmla="*/ 12751 w 843"/>
                    <a:gd name="T43" fmla="*/ 67 h 547"/>
                    <a:gd name="T44" fmla="*/ 7088 w 843"/>
                    <a:gd name="T45" fmla="*/ 44 h 547"/>
                    <a:gd name="T46" fmla="*/ 4293 w 843"/>
                    <a:gd name="T47" fmla="*/ 28 h 547"/>
                    <a:gd name="T48" fmla="*/ 333 w 843"/>
                    <a:gd name="T49" fmla="*/ 0 h 547"/>
                    <a:gd name="T50" fmla="*/ 0 w 843"/>
                    <a:gd name="T51" fmla="*/ 51 h 547"/>
                    <a:gd name="T52" fmla="*/ 233 w 843"/>
                    <a:gd name="T53" fmla="*/ 72 h 54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43"/>
                    <a:gd name="T82" fmla="*/ 0 h 547"/>
                    <a:gd name="T83" fmla="*/ 843 w 843"/>
                    <a:gd name="T84" fmla="*/ 547 h 54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43" h="547">
                      <a:moveTo>
                        <a:pt x="15" y="138"/>
                      </a:moveTo>
                      <a:lnTo>
                        <a:pt x="15" y="161"/>
                      </a:lnTo>
                      <a:lnTo>
                        <a:pt x="8" y="165"/>
                      </a:lnTo>
                      <a:lnTo>
                        <a:pt x="33" y="190"/>
                      </a:lnTo>
                      <a:lnTo>
                        <a:pt x="59" y="255"/>
                      </a:lnTo>
                      <a:lnTo>
                        <a:pt x="67" y="313"/>
                      </a:lnTo>
                      <a:lnTo>
                        <a:pt x="72" y="345"/>
                      </a:lnTo>
                      <a:lnTo>
                        <a:pt x="52" y="375"/>
                      </a:lnTo>
                      <a:lnTo>
                        <a:pt x="66" y="388"/>
                      </a:lnTo>
                      <a:lnTo>
                        <a:pt x="100" y="369"/>
                      </a:lnTo>
                      <a:lnTo>
                        <a:pt x="123" y="472"/>
                      </a:lnTo>
                      <a:lnTo>
                        <a:pt x="139" y="477"/>
                      </a:lnTo>
                      <a:lnTo>
                        <a:pt x="142" y="508"/>
                      </a:lnTo>
                      <a:lnTo>
                        <a:pt x="154" y="521"/>
                      </a:lnTo>
                      <a:lnTo>
                        <a:pt x="186" y="519"/>
                      </a:lnTo>
                      <a:lnTo>
                        <a:pt x="256" y="520"/>
                      </a:lnTo>
                      <a:lnTo>
                        <a:pt x="284" y="533"/>
                      </a:lnTo>
                      <a:lnTo>
                        <a:pt x="294" y="480"/>
                      </a:lnTo>
                      <a:lnTo>
                        <a:pt x="522" y="516"/>
                      </a:lnTo>
                      <a:lnTo>
                        <a:pt x="805" y="546"/>
                      </a:lnTo>
                      <a:lnTo>
                        <a:pt x="814" y="446"/>
                      </a:lnTo>
                      <a:lnTo>
                        <a:pt x="842" y="128"/>
                      </a:lnTo>
                      <a:lnTo>
                        <a:pt x="469" y="82"/>
                      </a:lnTo>
                      <a:lnTo>
                        <a:pt x="284" y="52"/>
                      </a:lnTo>
                      <a:lnTo>
                        <a:pt x="22" y="0"/>
                      </a:lnTo>
                      <a:lnTo>
                        <a:pt x="0" y="101"/>
                      </a:lnTo>
                      <a:lnTo>
                        <a:pt x="15" y="138"/>
                      </a:lnTo>
                    </a:path>
                  </a:pathLst>
                </a:custGeom>
                <a:solidFill>
                  <a:srgbClr val="FCD5B5"/>
                </a:solidFill>
                <a:ln w="12700" cap="rnd" cmpd="sng">
                  <a:solidFill>
                    <a:schemeClr val="bg1"/>
                  </a:solidFill>
                  <a:prstDash val="solid"/>
                  <a:round/>
                  <a:headEnd type="none" w="sm" len="sm"/>
                  <a:tailEnd type="none" w="sm" len="sm"/>
                </a:ln>
              </p:spPr>
              <p:txBody>
                <a:bodyPr/>
                <a:lstStyle/>
                <a:p>
                  <a:pPr algn="ctr" fontAlgn="auto">
                    <a:spcBef>
                      <a:spcPct val="50000"/>
                    </a:spcBef>
                    <a:spcAft>
                      <a:spcPts val="0"/>
                    </a:spcAft>
                    <a:buClr>
                      <a:srgbClr val="FECC68"/>
                    </a:buClr>
                    <a:buSzPct val="85000"/>
                    <a:buFont typeface="Wingdings 2" pitchFamily="18" charset="2"/>
                    <a:buNone/>
                    <a:defRPr/>
                  </a:pPr>
                  <a:endParaRPr lang="en-US" sz="1400" kern="0" dirty="0">
                    <a:solidFill>
                      <a:srgbClr val="000000"/>
                    </a:solidFill>
                    <a:latin typeface="+mn-lt"/>
                    <a:ea typeface="Arial Unicode MS" pitchFamily="34" charset="-128"/>
                    <a:cs typeface="Arial Unicode MS" pitchFamily="34" charset="-128"/>
                  </a:endParaRPr>
                </a:p>
              </p:txBody>
            </p:sp>
            <p:sp>
              <p:nvSpPr>
                <p:cNvPr id="160" name="Text Box 18"/>
                <p:cNvSpPr txBox="1">
                  <a:spLocks noChangeArrowheads="1"/>
                </p:cNvSpPr>
                <p:nvPr/>
              </p:nvSpPr>
              <p:spPr bwMode="auto">
                <a:xfrm>
                  <a:off x="1690" y="1077"/>
                  <a:ext cx="230" cy="167"/>
                </a:xfrm>
                <a:prstGeom prst="rect">
                  <a:avLst/>
                </a:prstGeom>
                <a:noFill/>
                <a:ln w="12700">
                  <a:noFill/>
                  <a:miter lim="800000"/>
                  <a:headEnd type="none" w="sm" len="sm"/>
                  <a:tailEnd type="none" w="sm" len="sm"/>
                </a:ln>
              </p:spPr>
              <p:txBody>
                <a:bodyPr wrap="none">
                  <a:spAutoFit/>
                </a:bodyPr>
                <a:lstStyle/>
                <a:p>
                  <a:pPr algn="ctr" eaLnBrk="0" fontAlgn="auto" hangingPunct="0">
                    <a:spcBef>
                      <a:spcPct val="50000"/>
                    </a:spcBef>
                    <a:spcAft>
                      <a:spcPts val="0"/>
                    </a:spcAft>
                    <a:buClr>
                      <a:srgbClr val="FECC68"/>
                    </a:buClr>
                    <a:buSzPct val="85000"/>
                    <a:buFont typeface="Wingdings 2" pitchFamily="18" charset="2"/>
                    <a:buNone/>
                    <a:defRPr/>
                  </a:pPr>
                  <a:r>
                    <a:rPr lang="en-US" sz="1200" b="1" kern="0" dirty="0">
                      <a:solidFill>
                        <a:srgbClr val="000000"/>
                      </a:solidFill>
                      <a:latin typeface="Arial Narrow" pitchFamily="34" charset="0"/>
                      <a:ea typeface="Arial Unicode MS" pitchFamily="34" charset="-128"/>
                      <a:cs typeface="Arial Unicode MS" pitchFamily="34" charset="-128"/>
                    </a:rPr>
                    <a:t>MT</a:t>
                  </a:r>
                </a:p>
              </p:txBody>
            </p:sp>
          </p:grpSp>
          <p:grpSp>
            <p:nvGrpSpPr>
              <p:cNvPr id="18" name="Group 19"/>
              <p:cNvGrpSpPr>
                <a:grpSpLocks/>
              </p:cNvGrpSpPr>
              <p:nvPr/>
            </p:nvGrpSpPr>
            <p:grpSpPr bwMode="auto">
              <a:xfrm>
                <a:off x="1443" y="1484"/>
                <a:ext cx="652" cy="492"/>
                <a:chOff x="1581" y="1349"/>
                <a:chExt cx="652" cy="475"/>
              </a:xfrm>
            </p:grpSpPr>
            <p:sp>
              <p:nvSpPr>
                <p:cNvPr id="157" name="Freeform 20"/>
                <p:cNvSpPr>
                  <a:spLocks/>
                </p:cNvSpPr>
                <p:nvPr/>
              </p:nvSpPr>
              <p:spPr bwMode="auto">
                <a:xfrm>
                  <a:off x="1581" y="1349"/>
                  <a:ext cx="652" cy="475"/>
                </a:xfrm>
                <a:custGeom>
                  <a:avLst/>
                  <a:gdLst>
                    <a:gd name="T0" fmla="*/ 0 w 582"/>
                    <a:gd name="T1" fmla="*/ 209 h 489"/>
                    <a:gd name="T2" fmla="*/ 1025 w 582"/>
                    <a:gd name="T3" fmla="*/ 0 h 489"/>
                    <a:gd name="T4" fmla="*/ 4543 w 582"/>
                    <a:gd name="T5" fmla="*/ 17 h 489"/>
                    <a:gd name="T6" fmla="*/ 8870 w 582"/>
                    <a:gd name="T7" fmla="*/ 34 h 489"/>
                    <a:gd name="T8" fmla="*/ 8557 w 582"/>
                    <a:gd name="T9" fmla="*/ 139 h 489"/>
                    <a:gd name="T10" fmla="*/ 8274 w 582"/>
                    <a:gd name="T11" fmla="*/ 243 h 489"/>
                    <a:gd name="T12" fmla="*/ 2394 w 582"/>
                    <a:gd name="T13" fmla="*/ 221 h 489"/>
                    <a:gd name="T14" fmla="*/ 0 w 582"/>
                    <a:gd name="T15" fmla="*/ 209 h 489"/>
                    <a:gd name="T16" fmla="*/ 0 60000 65536"/>
                    <a:gd name="T17" fmla="*/ 0 60000 65536"/>
                    <a:gd name="T18" fmla="*/ 0 60000 65536"/>
                    <a:gd name="T19" fmla="*/ 0 60000 65536"/>
                    <a:gd name="T20" fmla="*/ 0 60000 65536"/>
                    <a:gd name="T21" fmla="*/ 0 60000 65536"/>
                    <a:gd name="T22" fmla="*/ 0 60000 65536"/>
                    <a:gd name="T23" fmla="*/ 0 60000 65536"/>
                    <a:gd name="T24" fmla="*/ 0 w 582"/>
                    <a:gd name="T25" fmla="*/ 0 h 489"/>
                    <a:gd name="T26" fmla="*/ 582 w 582"/>
                    <a:gd name="T27" fmla="*/ 489 h 4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82" h="489">
                      <a:moveTo>
                        <a:pt x="0" y="418"/>
                      </a:moveTo>
                      <a:lnTo>
                        <a:pt x="68" y="0"/>
                      </a:lnTo>
                      <a:lnTo>
                        <a:pt x="298" y="35"/>
                      </a:lnTo>
                      <a:lnTo>
                        <a:pt x="581" y="65"/>
                      </a:lnTo>
                      <a:lnTo>
                        <a:pt x="561" y="277"/>
                      </a:lnTo>
                      <a:lnTo>
                        <a:pt x="542" y="488"/>
                      </a:lnTo>
                      <a:lnTo>
                        <a:pt x="156" y="444"/>
                      </a:lnTo>
                      <a:lnTo>
                        <a:pt x="0" y="418"/>
                      </a:lnTo>
                    </a:path>
                  </a:pathLst>
                </a:custGeom>
                <a:solidFill>
                  <a:srgbClr val="CCC1DA"/>
                </a:solidFill>
                <a:ln w="12700" cap="rnd" cmpd="sng">
                  <a:solidFill>
                    <a:schemeClr val="bg1"/>
                  </a:solidFill>
                  <a:prstDash val="solid"/>
                  <a:round/>
                  <a:headEnd type="none" w="sm" len="sm"/>
                  <a:tailEnd type="none" w="sm" len="sm"/>
                </a:ln>
              </p:spPr>
              <p:txBody>
                <a:bodyPr/>
                <a:lstStyle/>
                <a:p>
                  <a:pPr algn="ctr" fontAlgn="auto">
                    <a:spcBef>
                      <a:spcPct val="50000"/>
                    </a:spcBef>
                    <a:spcAft>
                      <a:spcPts val="0"/>
                    </a:spcAft>
                    <a:buClr>
                      <a:srgbClr val="FECC68"/>
                    </a:buClr>
                    <a:buSzPct val="85000"/>
                    <a:buFont typeface="Wingdings 2" pitchFamily="18" charset="2"/>
                    <a:buNone/>
                    <a:defRPr/>
                  </a:pPr>
                  <a:endParaRPr lang="en-US" sz="1400" kern="0" dirty="0">
                    <a:solidFill>
                      <a:srgbClr val="000000"/>
                    </a:solidFill>
                    <a:latin typeface="+mn-lt"/>
                    <a:ea typeface="Arial Unicode MS" pitchFamily="34" charset="-128"/>
                    <a:cs typeface="Arial Unicode MS" pitchFamily="34" charset="-128"/>
                  </a:endParaRPr>
                </a:p>
              </p:txBody>
            </p:sp>
            <p:sp>
              <p:nvSpPr>
                <p:cNvPr id="158" name="Text Box 21"/>
                <p:cNvSpPr txBox="1">
                  <a:spLocks noChangeArrowheads="1"/>
                </p:cNvSpPr>
                <p:nvPr/>
              </p:nvSpPr>
              <p:spPr bwMode="auto">
                <a:xfrm>
                  <a:off x="1790" y="1507"/>
                  <a:ext cx="243" cy="167"/>
                </a:xfrm>
                <a:prstGeom prst="rect">
                  <a:avLst/>
                </a:prstGeom>
                <a:noFill/>
                <a:ln w="12700">
                  <a:noFill/>
                  <a:miter lim="800000"/>
                  <a:headEnd type="none" w="sm" len="sm"/>
                  <a:tailEnd type="none" w="sm" len="sm"/>
                </a:ln>
              </p:spPr>
              <p:txBody>
                <a:bodyPr wrap="none">
                  <a:spAutoFit/>
                </a:bodyPr>
                <a:lstStyle/>
                <a:p>
                  <a:pPr algn="ctr" eaLnBrk="0" fontAlgn="auto" hangingPunct="0">
                    <a:spcBef>
                      <a:spcPct val="50000"/>
                    </a:spcBef>
                    <a:spcAft>
                      <a:spcPts val="0"/>
                    </a:spcAft>
                    <a:buClr>
                      <a:srgbClr val="FECC68"/>
                    </a:buClr>
                    <a:buSzPct val="85000"/>
                    <a:buFont typeface="Wingdings 2" pitchFamily="18" charset="2"/>
                    <a:buNone/>
                    <a:defRPr/>
                  </a:pPr>
                  <a:r>
                    <a:rPr lang="en-US" sz="1200" b="1" kern="0" dirty="0">
                      <a:solidFill>
                        <a:srgbClr val="1C1C1C"/>
                      </a:solidFill>
                      <a:latin typeface="Arial Narrow" pitchFamily="34" charset="0"/>
                      <a:ea typeface="Arial Unicode MS" pitchFamily="34" charset="-128"/>
                      <a:cs typeface="Arial Unicode MS" pitchFamily="34" charset="-128"/>
                    </a:rPr>
                    <a:t>WY</a:t>
                  </a:r>
                </a:p>
              </p:txBody>
            </p:sp>
          </p:grpSp>
          <p:grpSp>
            <p:nvGrpSpPr>
              <p:cNvPr id="19" name="Group 22"/>
              <p:cNvGrpSpPr>
                <a:grpSpLocks/>
              </p:cNvGrpSpPr>
              <p:nvPr/>
            </p:nvGrpSpPr>
            <p:grpSpPr bwMode="auto">
              <a:xfrm>
                <a:off x="1550" y="1933"/>
                <a:ext cx="674" cy="487"/>
                <a:chOff x="1688" y="1782"/>
                <a:chExt cx="674" cy="470"/>
              </a:xfrm>
            </p:grpSpPr>
            <p:sp>
              <p:nvSpPr>
                <p:cNvPr id="155" name="Freeform 23"/>
                <p:cNvSpPr>
                  <a:spLocks/>
                </p:cNvSpPr>
                <p:nvPr/>
              </p:nvSpPr>
              <p:spPr bwMode="auto">
                <a:xfrm>
                  <a:off x="1688" y="1782"/>
                  <a:ext cx="674" cy="470"/>
                </a:xfrm>
                <a:custGeom>
                  <a:avLst/>
                  <a:gdLst>
                    <a:gd name="T0" fmla="*/ 863 w 603"/>
                    <a:gd name="T1" fmla="*/ 0 h 483"/>
                    <a:gd name="T2" fmla="*/ 6461 w 603"/>
                    <a:gd name="T3" fmla="*/ 19 h 483"/>
                    <a:gd name="T4" fmla="*/ 8714 w 603"/>
                    <a:gd name="T5" fmla="*/ 32 h 483"/>
                    <a:gd name="T6" fmla="*/ 8585 w 603"/>
                    <a:gd name="T7" fmla="*/ 85 h 483"/>
                    <a:gd name="T8" fmla="*/ 8326 w 603"/>
                    <a:gd name="T9" fmla="*/ 250 h 483"/>
                    <a:gd name="T10" fmla="*/ 7168 w 603"/>
                    <a:gd name="T11" fmla="*/ 247 h 483"/>
                    <a:gd name="T12" fmla="*/ 3605 w 603"/>
                    <a:gd name="T13" fmla="*/ 235 h 483"/>
                    <a:gd name="T14" fmla="*/ 0 w 603"/>
                    <a:gd name="T15" fmla="*/ 219 h 483"/>
                    <a:gd name="T16" fmla="*/ 863 w 603"/>
                    <a:gd name="T17" fmla="*/ 0 h 4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3"/>
                    <a:gd name="T28" fmla="*/ 0 h 483"/>
                    <a:gd name="T29" fmla="*/ 603 w 603"/>
                    <a:gd name="T30" fmla="*/ 483 h 4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3" h="483">
                      <a:moveTo>
                        <a:pt x="60" y="0"/>
                      </a:moveTo>
                      <a:lnTo>
                        <a:pt x="446" y="43"/>
                      </a:lnTo>
                      <a:lnTo>
                        <a:pt x="602" y="57"/>
                      </a:lnTo>
                      <a:lnTo>
                        <a:pt x="595" y="162"/>
                      </a:lnTo>
                      <a:lnTo>
                        <a:pt x="574" y="482"/>
                      </a:lnTo>
                      <a:lnTo>
                        <a:pt x="496" y="475"/>
                      </a:lnTo>
                      <a:lnTo>
                        <a:pt x="249" y="453"/>
                      </a:lnTo>
                      <a:lnTo>
                        <a:pt x="0" y="421"/>
                      </a:lnTo>
                      <a:lnTo>
                        <a:pt x="60" y="0"/>
                      </a:lnTo>
                    </a:path>
                  </a:pathLst>
                </a:custGeom>
                <a:solidFill>
                  <a:srgbClr val="CCC1DA"/>
                </a:solidFill>
                <a:ln w="12700" cap="rnd" cmpd="sng">
                  <a:solidFill>
                    <a:srgbClr val="FFFFFF"/>
                  </a:solidFill>
                  <a:prstDash val="solid"/>
                  <a:round/>
                  <a:headEnd type="none" w="sm" len="sm"/>
                  <a:tailEnd type="none" w="sm" len="sm"/>
                </a:ln>
              </p:spPr>
              <p:txBody>
                <a:bodyPr/>
                <a:lstStyle/>
                <a:p>
                  <a:pPr algn="ctr" fontAlgn="auto">
                    <a:spcBef>
                      <a:spcPct val="50000"/>
                    </a:spcBef>
                    <a:spcAft>
                      <a:spcPts val="0"/>
                    </a:spcAft>
                    <a:buClr>
                      <a:srgbClr val="FECC68"/>
                    </a:buClr>
                    <a:buSzPct val="85000"/>
                    <a:buFont typeface="Wingdings 2" pitchFamily="18" charset="2"/>
                    <a:buNone/>
                    <a:defRPr/>
                  </a:pPr>
                  <a:endParaRPr lang="en-US" sz="1400" kern="0" dirty="0">
                    <a:solidFill>
                      <a:srgbClr val="000000"/>
                    </a:solidFill>
                    <a:latin typeface="+mn-lt"/>
                    <a:ea typeface="Arial Unicode MS" pitchFamily="34" charset="-128"/>
                    <a:cs typeface="Arial Unicode MS" pitchFamily="34" charset="-128"/>
                  </a:endParaRPr>
                </a:p>
              </p:txBody>
            </p:sp>
            <p:sp>
              <p:nvSpPr>
                <p:cNvPr id="156" name="Text Box 24"/>
                <p:cNvSpPr txBox="1">
                  <a:spLocks noChangeArrowheads="1"/>
                </p:cNvSpPr>
                <p:nvPr/>
              </p:nvSpPr>
              <p:spPr bwMode="auto">
                <a:xfrm>
                  <a:off x="1872" y="1939"/>
                  <a:ext cx="234" cy="167"/>
                </a:xfrm>
                <a:prstGeom prst="rect">
                  <a:avLst/>
                </a:prstGeom>
                <a:noFill/>
                <a:ln w="12700">
                  <a:noFill/>
                  <a:miter lim="800000"/>
                  <a:headEnd type="none" w="sm" len="sm"/>
                  <a:tailEnd type="none" w="sm" len="sm"/>
                </a:ln>
              </p:spPr>
              <p:txBody>
                <a:bodyPr wrap="none">
                  <a:spAutoFit/>
                </a:bodyPr>
                <a:lstStyle/>
                <a:p>
                  <a:pPr algn="ctr" eaLnBrk="0" fontAlgn="auto" hangingPunct="0">
                    <a:spcBef>
                      <a:spcPct val="50000"/>
                    </a:spcBef>
                    <a:spcAft>
                      <a:spcPts val="0"/>
                    </a:spcAft>
                    <a:buClr>
                      <a:srgbClr val="FECC68"/>
                    </a:buClr>
                    <a:buSzPct val="85000"/>
                    <a:buFont typeface="Wingdings 2" pitchFamily="18" charset="2"/>
                    <a:buNone/>
                    <a:defRPr/>
                  </a:pPr>
                  <a:r>
                    <a:rPr lang="en-US" sz="1200" b="1" kern="0" dirty="0">
                      <a:solidFill>
                        <a:srgbClr val="000000"/>
                      </a:solidFill>
                      <a:latin typeface="Arial Narrow" pitchFamily="34" charset="0"/>
                      <a:ea typeface="Arial Unicode MS" pitchFamily="34" charset="-128"/>
                      <a:cs typeface="Arial Unicode MS" pitchFamily="34" charset="-128"/>
                    </a:rPr>
                    <a:t>CO</a:t>
                  </a:r>
                </a:p>
              </p:txBody>
            </p:sp>
          </p:grpSp>
          <p:grpSp>
            <p:nvGrpSpPr>
              <p:cNvPr id="20" name="Group 25"/>
              <p:cNvGrpSpPr>
                <a:grpSpLocks/>
              </p:cNvGrpSpPr>
              <p:nvPr/>
            </p:nvGrpSpPr>
            <p:grpSpPr bwMode="auto">
              <a:xfrm>
                <a:off x="1096" y="1759"/>
                <a:ext cx="522" cy="600"/>
                <a:chOff x="1234" y="1614"/>
                <a:chExt cx="522" cy="579"/>
              </a:xfrm>
            </p:grpSpPr>
            <p:sp>
              <p:nvSpPr>
                <p:cNvPr id="153" name="Freeform 26"/>
                <p:cNvSpPr>
                  <a:spLocks/>
                </p:cNvSpPr>
                <p:nvPr/>
              </p:nvSpPr>
              <p:spPr bwMode="auto">
                <a:xfrm>
                  <a:off x="1234" y="1614"/>
                  <a:ext cx="522" cy="579"/>
                </a:xfrm>
                <a:custGeom>
                  <a:avLst/>
                  <a:gdLst>
                    <a:gd name="T0" fmla="*/ 1468 w 467"/>
                    <a:gd name="T1" fmla="*/ 0 h 596"/>
                    <a:gd name="T2" fmla="*/ 4721 w 467"/>
                    <a:gd name="T3" fmla="*/ 19 h 596"/>
                    <a:gd name="T4" fmla="*/ 4491 w 467"/>
                    <a:gd name="T5" fmla="*/ 74 h 596"/>
                    <a:gd name="T6" fmla="*/ 6751 w 467"/>
                    <a:gd name="T7" fmla="*/ 85 h 596"/>
                    <a:gd name="T8" fmla="*/ 5860 w 467"/>
                    <a:gd name="T9" fmla="*/ 297 h 596"/>
                    <a:gd name="T10" fmla="*/ 0 w 467"/>
                    <a:gd name="T11" fmla="*/ 261 h 596"/>
                    <a:gd name="T12" fmla="*/ 1468 w 467"/>
                    <a:gd name="T13" fmla="*/ 0 h 596"/>
                    <a:gd name="T14" fmla="*/ 0 60000 65536"/>
                    <a:gd name="T15" fmla="*/ 0 60000 65536"/>
                    <a:gd name="T16" fmla="*/ 0 60000 65536"/>
                    <a:gd name="T17" fmla="*/ 0 60000 65536"/>
                    <a:gd name="T18" fmla="*/ 0 60000 65536"/>
                    <a:gd name="T19" fmla="*/ 0 60000 65536"/>
                    <a:gd name="T20" fmla="*/ 0 60000 65536"/>
                    <a:gd name="T21" fmla="*/ 0 w 467"/>
                    <a:gd name="T22" fmla="*/ 0 h 596"/>
                    <a:gd name="T23" fmla="*/ 467 w 467"/>
                    <a:gd name="T24" fmla="*/ 596 h 5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7" h="596">
                      <a:moveTo>
                        <a:pt x="101" y="0"/>
                      </a:moveTo>
                      <a:lnTo>
                        <a:pt x="326" y="43"/>
                      </a:lnTo>
                      <a:lnTo>
                        <a:pt x="310" y="147"/>
                      </a:lnTo>
                      <a:lnTo>
                        <a:pt x="466" y="173"/>
                      </a:lnTo>
                      <a:lnTo>
                        <a:pt x="405" y="595"/>
                      </a:lnTo>
                      <a:lnTo>
                        <a:pt x="0" y="523"/>
                      </a:lnTo>
                      <a:lnTo>
                        <a:pt x="101" y="0"/>
                      </a:lnTo>
                    </a:path>
                  </a:pathLst>
                </a:custGeom>
                <a:solidFill>
                  <a:schemeClr val="accent6">
                    <a:lumMod val="40000"/>
                    <a:lumOff val="60000"/>
                  </a:schemeClr>
                </a:solidFill>
                <a:ln w="12700" cap="rnd" cmpd="sng">
                  <a:solidFill>
                    <a:srgbClr val="FFFFFF"/>
                  </a:solidFill>
                  <a:prstDash val="solid"/>
                  <a:round/>
                  <a:headEnd type="none" w="sm" len="sm"/>
                  <a:tailEnd type="none" w="sm" len="sm"/>
                </a:ln>
              </p:spPr>
              <p:txBody>
                <a:bodyPr/>
                <a:lstStyle/>
                <a:p>
                  <a:pPr algn="ctr" fontAlgn="auto">
                    <a:spcBef>
                      <a:spcPct val="50000"/>
                    </a:spcBef>
                    <a:spcAft>
                      <a:spcPts val="0"/>
                    </a:spcAft>
                    <a:buClr>
                      <a:srgbClr val="FECC68"/>
                    </a:buClr>
                    <a:buSzPct val="85000"/>
                    <a:buFont typeface="Wingdings 2" pitchFamily="18" charset="2"/>
                    <a:buNone/>
                    <a:defRPr/>
                  </a:pPr>
                  <a:endParaRPr lang="en-US" sz="1400" kern="0" dirty="0">
                    <a:solidFill>
                      <a:srgbClr val="000000"/>
                    </a:solidFill>
                    <a:latin typeface="+mn-lt"/>
                    <a:ea typeface="Arial Unicode MS" pitchFamily="34" charset="-128"/>
                    <a:cs typeface="Arial Unicode MS" pitchFamily="34" charset="-128"/>
                  </a:endParaRPr>
                </a:p>
              </p:txBody>
            </p:sp>
            <p:sp>
              <p:nvSpPr>
                <p:cNvPr id="154" name="Text Box 27"/>
                <p:cNvSpPr txBox="1">
                  <a:spLocks noChangeArrowheads="1"/>
                </p:cNvSpPr>
                <p:nvPr/>
              </p:nvSpPr>
              <p:spPr bwMode="auto">
                <a:xfrm>
                  <a:off x="1397" y="1858"/>
                  <a:ext cx="222" cy="168"/>
                </a:xfrm>
                <a:prstGeom prst="rect">
                  <a:avLst/>
                </a:prstGeom>
                <a:noFill/>
                <a:ln w="12700">
                  <a:noFill/>
                  <a:miter lim="800000"/>
                  <a:headEnd type="none" w="sm" len="sm"/>
                  <a:tailEnd type="none" w="sm" len="sm"/>
                </a:ln>
              </p:spPr>
              <p:txBody>
                <a:bodyPr wrap="none">
                  <a:spAutoFit/>
                </a:bodyPr>
                <a:lstStyle/>
                <a:p>
                  <a:pPr algn="ctr" eaLnBrk="0" fontAlgn="auto" hangingPunct="0">
                    <a:spcBef>
                      <a:spcPct val="50000"/>
                    </a:spcBef>
                    <a:spcAft>
                      <a:spcPts val="0"/>
                    </a:spcAft>
                    <a:buClr>
                      <a:srgbClr val="FECC68"/>
                    </a:buClr>
                    <a:buSzPct val="85000"/>
                    <a:buFont typeface="Wingdings 2" pitchFamily="18" charset="2"/>
                    <a:buNone/>
                    <a:defRPr/>
                  </a:pPr>
                  <a:r>
                    <a:rPr lang="en-US" sz="1200" b="1" kern="0" dirty="0" smtClean="0">
                      <a:solidFill>
                        <a:srgbClr val="000000"/>
                      </a:solidFill>
                      <a:latin typeface="Arial Narrow" pitchFamily="34" charset="0"/>
                      <a:ea typeface="Arial Unicode MS" pitchFamily="34" charset="-128"/>
                      <a:cs typeface="Arial Unicode MS" pitchFamily="34" charset="-128"/>
                    </a:rPr>
                    <a:t>UT</a:t>
                  </a:r>
                  <a:endParaRPr lang="en-US" sz="1200" b="1" kern="0" dirty="0">
                    <a:solidFill>
                      <a:srgbClr val="000000"/>
                    </a:solidFill>
                    <a:latin typeface="Arial Narrow" pitchFamily="34" charset="0"/>
                    <a:ea typeface="Arial Unicode MS" pitchFamily="34" charset="-128"/>
                    <a:cs typeface="Arial Unicode MS" pitchFamily="34" charset="-128"/>
                  </a:endParaRPr>
                </a:p>
              </p:txBody>
            </p:sp>
          </p:grpSp>
          <p:grpSp>
            <p:nvGrpSpPr>
              <p:cNvPr id="21" name="Group 28"/>
              <p:cNvGrpSpPr>
                <a:grpSpLocks/>
              </p:cNvGrpSpPr>
              <p:nvPr/>
            </p:nvGrpSpPr>
            <p:grpSpPr bwMode="auto">
              <a:xfrm>
                <a:off x="921" y="2286"/>
                <a:ext cx="630" cy="671"/>
                <a:chOff x="1059" y="2123"/>
                <a:chExt cx="630" cy="647"/>
              </a:xfrm>
            </p:grpSpPr>
            <p:sp>
              <p:nvSpPr>
                <p:cNvPr id="151" name="Freeform 29"/>
                <p:cNvSpPr>
                  <a:spLocks/>
                </p:cNvSpPr>
                <p:nvPr/>
              </p:nvSpPr>
              <p:spPr bwMode="auto">
                <a:xfrm>
                  <a:off x="1059" y="2123"/>
                  <a:ext cx="630" cy="647"/>
                </a:xfrm>
                <a:custGeom>
                  <a:avLst/>
                  <a:gdLst>
                    <a:gd name="T0" fmla="*/ 558 w 562"/>
                    <a:gd name="T1" fmla="*/ 219 h 665"/>
                    <a:gd name="T2" fmla="*/ 308 w 562"/>
                    <a:gd name="T3" fmla="*/ 205 h 665"/>
                    <a:gd name="T4" fmla="*/ 434 w 562"/>
                    <a:gd name="T5" fmla="*/ 188 h 665"/>
                    <a:gd name="T6" fmla="*/ 1015 w 562"/>
                    <a:gd name="T7" fmla="*/ 155 h 665"/>
                    <a:gd name="T8" fmla="*/ 1430 w 562"/>
                    <a:gd name="T9" fmla="*/ 146 h 665"/>
                    <a:gd name="T10" fmla="*/ 1193 w 562"/>
                    <a:gd name="T11" fmla="*/ 134 h 665"/>
                    <a:gd name="T12" fmla="*/ 1018 w 562"/>
                    <a:gd name="T13" fmla="*/ 102 h 665"/>
                    <a:gd name="T14" fmla="*/ 1214 w 562"/>
                    <a:gd name="T15" fmla="*/ 46 h 665"/>
                    <a:gd name="T16" fmla="*/ 1505 w 562"/>
                    <a:gd name="T17" fmla="*/ 43 h 665"/>
                    <a:gd name="T18" fmla="*/ 1965 w 562"/>
                    <a:gd name="T19" fmla="*/ 51 h 665"/>
                    <a:gd name="T20" fmla="*/ 2410 w 562"/>
                    <a:gd name="T21" fmla="*/ 0 h 665"/>
                    <a:gd name="T22" fmla="*/ 8700 w 562"/>
                    <a:gd name="T23" fmla="*/ 39 h 665"/>
                    <a:gd name="T24" fmla="*/ 7384 w 562"/>
                    <a:gd name="T25" fmla="*/ 343 h 665"/>
                    <a:gd name="T26" fmla="*/ 5467 w 562"/>
                    <a:gd name="T27" fmla="*/ 333 h 665"/>
                    <a:gd name="T28" fmla="*/ 4259 w 562"/>
                    <a:gd name="T29" fmla="*/ 322 h 665"/>
                    <a:gd name="T30" fmla="*/ 1797 w 562"/>
                    <a:gd name="T31" fmla="*/ 289 h 665"/>
                    <a:gd name="T32" fmla="*/ 0 w 562"/>
                    <a:gd name="T33" fmla="*/ 235 h 665"/>
                    <a:gd name="T34" fmla="*/ 558 w 562"/>
                    <a:gd name="T35" fmla="*/ 219 h 66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62"/>
                    <a:gd name="T55" fmla="*/ 0 h 665"/>
                    <a:gd name="T56" fmla="*/ 562 w 562"/>
                    <a:gd name="T57" fmla="*/ 665 h 66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62" h="665">
                      <a:moveTo>
                        <a:pt x="36" y="422"/>
                      </a:moveTo>
                      <a:lnTo>
                        <a:pt x="20" y="397"/>
                      </a:lnTo>
                      <a:lnTo>
                        <a:pt x="28" y="360"/>
                      </a:lnTo>
                      <a:lnTo>
                        <a:pt x="65" y="298"/>
                      </a:lnTo>
                      <a:lnTo>
                        <a:pt x="92" y="280"/>
                      </a:lnTo>
                      <a:lnTo>
                        <a:pt x="77" y="258"/>
                      </a:lnTo>
                      <a:lnTo>
                        <a:pt x="66" y="197"/>
                      </a:lnTo>
                      <a:lnTo>
                        <a:pt x="78" y="86"/>
                      </a:lnTo>
                      <a:lnTo>
                        <a:pt x="97" y="79"/>
                      </a:lnTo>
                      <a:lnTo>
                        <a:pt x="128" y="98"/>
                      </a:lnTo>
                      <a:lnTo>
                        <a:pt x="155" y="0"/>
                      </a:lnTo>
                      <a:lnTo>
                        <a:pt x="561" y="71"/>
                      </a:lnTo>
                      <a:lnTo>
                        <a:pt x="476" y="664"/>
                      </a:lnTo>
                      <a:lnTo>
                        <a:pt x="352" y="645"/>
                      </a:lnTo>
                      <a:lnTo>
                        <a:pt x="274" y="622"/>
                      </a:lnTo>
                      <a:lnTo>
                        <a:pt x="115" y="556"/>
                      </a:lnTo>
                      <a:lnTo>
                        <a:pt x="0" y="454"/>
                      </a:lnTo>
                      <a:lnTo>
                        <a:pt x="36" y="422"/>
                      </a:lnTo>
                    </a:path>
                  </a:pathLst>
                </a:custGeom>
                <a:solidFill>
                  <a:srgbClr val="C4BD97"/>
                </a:solidFill>
                <a:ln w="12700" cap="rnd" cmpd="sng">
                  <a:solidFill>
                    <a:schemeClr val="bg1"/>
                  </a:solidFill>
                  <a:prstDash val="solid"/>
                  <a:round/>
                  <a:headEnd type="none" w="sm" len="sm"/>
                  <a:tailEnd type="none" w="sm" len="sm"/>
                </a:ln>
              </p:spPr>
              <p:txBody>
                <a:bodyPr/>
                <a:lstStyle/>
                <a:p>
                  <a:pPr algn="ctr" fontAlgn="auto">
                    <a:spcBef>
                      <a:spcPct val="50000"/>
                    </a:spcBef>
                    <a:spcAft>
                      <a:spcPts val="0"/>
                    </a:spcAft>
                    <a:buClr>
                      <a:srgbClr val="FECC68"/>
                    </a:buClr>
                    <a:buSzPct val="85000"/>
                    <a:buFont typeface="Wingdings 2" pitchFamily="18" charset="2"/>
                    <a:buNone/>
                    <a:defRPr/>
                  </a:pPr>
                  <a:endParaRPr lang="en-US" sz="1400" kern="0" dirty="0">
                    <a:solidFill>
                      <a:srgbClr val="000000"/>
                    </a:solidFill>
                    <a:latin typeface="+mn-lt"/>
                    <a:ea typeface="Arial Unicode MS" pitchFamily="34" charset="-128"/>
                    <a:cs typeface="Arial Unicode MS" pitchFamily="34" charset="-128"/>
                  </a:endParaRPr>
                </a:p>
              </p:txBody>
            </p:sp>
            <p:sp>
              <p:nvSpPr>
                <p:cNvPr id="152" name="Text Box 30"/>
                <p:cNvSpPr txBox="1">
                  <a:spLocks noChangeArrowheads="1"/>
                </p:cNvSpPr>
                <p:nvPr/>
              </p:nvSpPr>
              <p:spPr bwMode="auto">
                <a:xfrm>
                  <a:off x="1267" y="2353"/>
                  <a:ext cx="221" cy="167"/>
                </a:xfrm>
                <a:prstGeom prst="rect">
                  <a:avLst/>
                </a:prstGeom>
                <a:noFill/>
                <a:ln w="12700">
                  <a:noFill/>
                  <a:miter lim="800000"/>
                  <a:headEnd type="none" w="sm" len="sm"/>
                  <a:tailEnd type="none" w="sm" len="sm"/>
                </a:ln>
              </p:spPr>
              <p:txBody>
                <a:bodyPr wrap="none">
                  <a:spAutoFit/>
                </a:bodyPr>
                <a:lstStyle/>
                <a:p>
                  <a:pPr algn="ctr" eaLnBrk="0" fontAlgn="auto" hangingPunct="0">
                    <a:spcBef>
                      <a:spcPct val="50000"/>
                    </a:spcBef>
                    <a:spcAft>
                      <a:spcPts val="0"/>
                    </a:spcAft>
                    <a:buClr>
                      <a:srgbClr val="FECC68"/>
                    </a:buClr>
                    <a:buSzPct val="85000"/>
                    <a:buFont typeface="Wingdings 2" pitchFamily="18" charset="2"/>
                    <a:buNone/>
                    <a:defRPr/>
                  </a:pPr>
                  <a:r>
                    <a:rPr lang="en-US" sz="1200" b="1" kern="0" dirty="0">
                      <a:solidFill>
                        <a:srgbClr val="1C1C1C"/>
                      </a:solidFill>
                      <a:latin typeface="Arial Narrow" pitchFamily="34" charset="0"/>
                      <a:ea typeface="Arial Unicode MS" pitchFamily="34" charset="-128"/>
                      <a:cs typeface="Arial Unicode MS" pitchFamily="34" charset="-128"/>
                    </a:rPr>
                    <a:t>AZ</a:t>
                  </a:r>
                </a:p>
              </p:txBody>
            </p:sp>
          </p:grpSp>
          <p:grpSp>
            <p:nvGrpSpPr>
              <p:cNvPr id="22" name="Group 31"/>
              <p:cNvGrpSpPr>
                <a:grpSpLocks/>
              </p:cNvGrpSpPr>
              <p:nvPr/>
            </p:nvGrpSpPr>
            <p:grpSpPr bwMode="auto">
              <a:xfrm>
                <a:off x="1456" y="2358"/>
                <a:ext cx="651" cy="609"/>
                <a:chOff x="1594" y="2192"/>
                <a:chExt cx="651" cy="588"/>
              </a:xfrm>
            </p:grpSpPr>
            <p:sp>
              <p:nvSpPr>
                <p:cNvPr id="149" name="Freeform 32"/>
                <p:cNvSpPr>
                  <a:spLocks/>
                </p:cNvSpPr>
                <p:nvPr/>
              </p:nvSpPr>
              <p:spPr bwMode="auto">
                <a:xfrm>
                  <a:off x="1594" y="2192"/>
                  <a:ext cx="651" cy="588"/>
                </a:xfrm>
                <a:custGeom>
                  <a:avLst/>
                  <a:gdLst>
                    <a:gd name="T0" fmla="*/ 1078 w 582"/>
                    <a:gd name="T1" fmla="*/ 315 h 604"/>
                    <a:gd name="T2" fmla="*/ 1183 w 582"/>
                    <a:gd name="T3" fmla="*/ 292 h 604"/>
                    <a:gd name="T4" fmla="*/ 3305 w 582"/>
                    <a:gd name="T5" fmla="*/ 304 h 604"/>
                    <a:gd name="T6" fmla="*/ 3221 w 582"/>
                    <a:gd name="T7" fmla="*/ 290 h 604"/>
                    <a:gd name="T8" fmla="*/ 7841 w 582"/>
                    <a:gd name="T9" fmla="*/ 306 h 604"/>
                    <a:gd name="T10" fmla="*/ 8555 w 582"/>
                    <a:gd name="T11" fmla="*/ 30 h 604"/>
                    <a:gd name="T12" fmla="*/ 4921 w 582"/>
                    <a:gd name="T13" fmla="*/ 18 h 604"/>
                    <a:gd name="T14" fmla="*/ 1225 w 582"/>
                    <a:gd name="T15" fmla="*/ 0 h 604"/>
                    <a:gd name="T16" fmla="*/ 0 w 582"/>
                    <a:gd name="T17" fmla="*/ 312 h 604"/>
                    <a:gd name="T18" fmla="*/ 1078 w 582"/>
                    <a:gd name="T19" fmla="*/ 315 h 6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82"/>
                    <a:gd name="T31" fmla="*/ 0 h 604"/>
                    <a:gd name="T32" fmla="*/ 582 w 582"/>
                    <a:gd name="T33" fmla="*/ 604 h 6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82" h="604">
                      <a:moveTo>
                        <a:pt x="73" y="603"/>
                      </a:moveTo>
                      <a:lnTo>
                        <a:pt x="80" y="557"/>
                      </a:lnTo>
                      <a:lnTo>
                        <a:pt x="225" y="577"/>
                      </a:lnTo>
                      <a:lnTo>
                        <a:pt x="219" y="553"/>
                      </a:lnTo>
                      <a:lnTo>
                        <a:pt x="533" y="584"/>
                      </a:lnTo>
                      <a:lnTo>
                        <a:pt x="581" y="54"/>
                      </a:lnTo>
                      <a:lnTo>
                        <a:pt x="334" y="32"/>
                      </a:lnTo>
                      <a:lnTo>
                        <a:pt x="84" y="0"/>
                      </a:lnTo>
                      <a:lnTo>
                        <a:pt x="0" y="592"/>
                      </a:lnTo>
                      <a:lnTo>
                        <a:pt x="73" y="603"/>
                      </a:lnTo>
                    </a:path>
                  </a:pathLst>
                </a:custGeom>
                <a:solidFill>
                  <a:srgbClr val="B9CDE5"/>
                </a:solidFill>
                <a:ln w="12700" cap="rnd" cmpd="sng">
                  <a:solidFill>
                    <a:srgbClr val="FFFFFF"/>
                  </a:solidFill>
                  <a:prstDash val="solid"/>
                  <a:round/>
                  <a:headEnd type="none" w="sm" len="sm"/>
                  <a:tailEnd type="none" w="sm" len="sm"/>
                </a:ln>
              </p:spPr>
              <p:txBody>
                <a:bodyPr/>
                <a:lstStyle/>
                <a:p>
                  <a:pPr algn="ctr" fontAlgn="auto">
                    <a:spcBef>
                      <a:spcPct val="50000"/>
                    </a:spcBef>
                    <a:spcAft>
                      <a:spcPts val="0"/>
                    </a:spcAft>
                    <a:buClr>
                      <a:srgbClr val="FECC68"/>
                    </a:buClr>
                    <a:buSzPct val="85000"/>
                    <a:buFont typeface="Wingdings 2" pitchFamily="18" charset="2"/>
                    <a:buNone/>
                    <a:defRPr/>
                  </a:pPr>
                  <a:endParaRPr lang="en-US" sz="1400" kern="0" dirty="0">
                    <a:solidFill>
                      <a:srgbClr val="000000"/>
                    </a:solidFill>
                    <a:latin typeface="+mn-lt"/>
                    <a:ea typeface="Arial Unicode MS" pitchFamily="34" charset="-128"/>
                    <a:cs typeface="Arial Unicode MS" pitchFamily="34" charset="-128"/>
                  </a:endParaRPr>
                </a:p>
              </p:txBody>
            </p:sp>
            <p:sp>
              <p:nvSpPr>
                <p:cNvPr id="150" name="Text Box 33"/>
                <p:cNvSpPr txBox="1">
                  <a:spLocks noChangeArrowheads="1"/>
                </p:cNvSpPr>
                <p:nvPr/>
              </p:nvSpPr>
              <p:spPr bwMode="auto">
                <a:xfrm>
                  <a:off x="1825" y="2389"/>
                  <a:ext cx="239" cy="167"/>
                </a:xfrm>
                <a:prstGeom prst="rect">
                  <a:avLst/>
                </a:prstGeom>
                <a:noFill/>
                <a:ln w="12700">
                  <a:noFill/>
                  <a:miter lim="800000"/>
                  <a:headEnd type="none" w="sm" len="sm"/>
                  <a:tailEnd type="none" w="sm" len="sm"/>
                </a:ln>
              </p:spPr>
              <p:txBody>
                <a:bodyPr wrap="none">
                  <a:spAutoFit/>
                </a:bodyPr>
                <a:lstStyle/>
                <a:p>
                  <a:pPr algn="ctr" eaLnBrk="0" fontAlgn="auto" hangingPunct="0">
                    <a:spcBef>
                      <a:spcPct val="50000"/>
                    </a:spcBef>
                    <a:spcAft>
                      <a:spcPts val="0"/>
                    </a:spcAft>
                    <a:buClr>
                      <a:srgbClr val="FECC68"/>
                    </a:buClr>
                    <a:buSzPct val="85000"/>
                    <a:buFont typeface="Wingdings 2" pitchFamily="18" charset="2"/>
                    <a:buNone/>
                    <a:defRPr/>
                  </a:pPr>
                  <a:r>
                    <a:rPr lang="en-US" sz="1200" b="1" kern="0" dirty="0">
                      <a:solidFill>
                        <a:srgbClr val="000000"/>
                      </a:solidFill>
                      <a:latin typeface="Arial Narrow" pitchFamily="34" charset="0"/>
                      <a:ea typeface="Arial Unicode MS" pitchFamily="34" charset="-128"/>
                      <a:cs typeface="Arial Unicode MS" pitchFamily="34" charset="-128"/>
                    </a:rPr>
                    <a:t>NM</a:t>
                  </a:r>
                </a:p>
              </p:txBody>
            </p:sp>
          </p:grpSp>
          <p:grpSp>
            <p:nvGrpSpPr>
              <p:cNvPr id="23" name="Group 34"/>
              <p:cNvGrpSpPr>
                <a:grpSpLocks/>
              </p:cNvGrpSpPr>
              <p:nvPr/>
            </p:nvGrpSpPr>
            <p:grpSpPr bwMode="auto">
              <a:xfrm>
                <a:off x="1702" y="2469"/>
                <a:ext cx="1290" cy="1149"/>
                <a:chOff x="1840" y="2299"/>
                <a:chExt cx="1290" cy="1109"/>
              </a:xfrm>
            </p:grpSpPr>
            <p:sp>
              <p:nvSpPr>
                <p:cNvPr id="147" name="Freeform 35"/>
                <p:cNvSpPr>
                  <a:spLocks/>
                </p:cNvSpPr>
                <p:nvPr/>
              </p:nvSpPr>
              <p:spPr bwMode="auto">
                <a:xfrm>
                  <a:off x="1840" y="2299"/>
                  <a:ext cx="1290" cy="1109"/>
                </a:xfrm>
                <a:custGeom>
                  <a:avLst/>
                  <a:gdLst>
                    <a:gd name="T0" fmla="*/ 0 w 1153"/>
                    <a:gd name="T1" fmla="*/ 239 h 1138"/>
                    <a:gd name="T2" fmla="*/ 4632 w 1153"/>
                    <a:gd name="T3" fmla="*/ 255 h 1138"/>
                    <a:gd name="T4" fmla="*/ 5266 w 1153"/>
                    <a:gd name="T5" fmla="*/ 0 h 1138"/>
                    <a:gd name="T6" fmla="*/ 8962 w 1153"/>
                    <a:gd name="T7" fmla="*/ 14 h 1138"/>
                    <a:gd name="T8" fmla="*/ 8830 w 1153"/>
                    <a:gd name="T9" fmla="*/ 119 h 1138"/>
                    <a:gd name="T10" fmla="*/ 9196 w 1153"/>
                    <a:gd name="T11" fmla="*/ 129 h 1138"/>
                    <a:gd name="T12" fmla="*/ 9544 w 1153"/>
                    <a:gd name="T13" fmla="*/ 129 h 1138"/>
                    <a:gd name="T14" fmla="*/ 9838 w 1153"/>
                    <a:gd name="T15" fmla="*/ 139 h 1138"/>
                    <a:gd name="T16" fmla="*/ 10351 w 1153"/>
                    <a:gd name="T17" fmla="*/ 145 h 1138"/>
                    <a:gd name="T18" fmla="*/ 11469 w 1153"/>
                    <a:gd name="T19" fmla="*/ 163 h 1138"/>
                    <a:gd name="T20" fmla="*/ 11672 w 1153"/>
                    <a:gd name="T21" fmla="*/ 156 h 1138"/>
                    <a:gd name="T22" fmla="*/ 12411 w 1153"/>
                    <a:gd name="T23" fmla="*/ 171 h 1138"/>
                    <a:gd name="T24" fmla="*/ 13341 w 1153"/>
                    <a:gd name="T25" fmla="*/ 171 h 1138"/>
                    <a:gd name="T26" fmla="*/ 14015 w 1153"/>
                    <a:gd name="T27" fmla="*/ 163 h 1138"/>
                    <a:gd name="T28" fmla="*/ 14925 w 1153"/>
                    <a:gd name="T29" fmla="*/ 157 h 1138"/>
                    <a:gd name="T30" fmla="*/ 15770 w 1153"/>
                    <a:gd name="T31" fmla="*/ 173 h 1138"/>
                    <a:gd name="T32" fmla="*/ 15900 w 1153"/>
                    <a:gd name="T33" fmla="*/ 180 h 1138"/>
                    <a:gd name="T34" fmla="*/ 16327 w 1153"/>
                    <a:gd name="T35" fmla="*/ 180 h 1138"/>
                    <a:gd name="T36" fmla="*/ 16442 w 1153"/>
                    <a:gd name="T37" fmla="*/ 270 h 1138"/>
                    <a:gd name="T38" fmla="*/ 17045 w 1153"/>
                    <a:gd name="T39" fmla="*/ 315 h 1138"/>
                    <a:gd name="T40" fmla="*/ 16817 w 1153"/>
                    <a:gd name="T41" fmla="*/ 349 h 1138"/>
                    <a:gd name="T42" fmla="*/ 16839 w 1153"/>
                    <a:gd name="T43" fmla="*/ 378 h 1138"/>
                    <a:gd name="T44" fmla="*/ 16580 w 1153"/>
                    <a:gd name="T45" fmla="*/ 392 h 1138"/>
                    <a:gd name="T46" fmla="*/ 16698 w 1153"/>
                    <a:gd name="T47" fmla="*/ 397 h 1138"/>
                    <a:gd name="T48" fmla="*/ 15998 w 1153"/>
                    <a:gd name="T49" fmla="*/ 406 h 1138"/>
                    <a:gd name="T50" fmla="*/ 15436 w 1153"/>
                    <a:gd name="T51" fmla="*/ 408 h 1138"/>
                    <a:gd name="T52" fmla="*/ 15550 w 1153"/>
                    <a:gd name="T53" fmla="*/ 392 h 1138"/>
                    <a:gd name="T54" fmla="*/ 15235 w 1153"/>
                    <a:gd name="T55" fmla="*/ 400 h 1138"/>
                    <a:gd name="T56" fmla="*/ 15262 w 1153"/>
                    <a:gd name="T57" fmla="*/ 420 h 1138"/>
                    <a:gd name="T58" fmla="*/ 14915 w 1153"/>
                    <a:gd name="T59" fmla="*/ 437 h 1138"/>
                    <a:gd name="T60" fmla="*/ 12880 w 1153"/>
                    <a:gd name="T61" fmla="*/ 478 h 1138"/>
                    <a:gd name="T62" fmla="*/ 12212 w 1153"/>
                    <a:gd name="T63" fmla="*/ 502 h 1138"/>
                    <a:gd name="T64" fmla="*/ 11627 w 1153"/>
                    <a:gd name="T65" fmla="*/ 555 h 1138"/>
                    <a:gd name="T66" fmla="*/ 12132 w 1153"/>
                    <a:gd name="T67" fmla="*/ 611 h 1138"/>
                    <a:gd name="T68" fmla="*/ 11658 w 1153"/>
                    <a:gd name="T69" fmla="*/ 612 h 1138"/>
                    <a:gd name="T70" fmla="*/ 9481 w 1153"/>
                    <a:gd name="T71" fmla="*/ 582 h 1138"/>
                    <a:gd name="T72" fmla="*/ 9249 w 1153"/>
                    <a:gd name="T73" fmla="*/ 558 h 1138"/>
                    <a:gd name="T74" fmla="*/ 9010 w 1153"/>
                    <a:gd name="T75" fmla="*/ 546 h 1138"/>
                    <a:gd name="T76" fmla="*/ 8925 w 1153"/>
                    <a:gd name="T77" fmla="*/ 516 h 1138"/>
                    <a:gd name="T78" fmla="*/ 8516 w 1153"/>
                    <a:gd name="T79" fmla="*/ 503 h 1138"/>
                    <a:gd name="T80" fmla="*/ 7346 w 1153"/>
                    <a:gd name="T81" fmla="*/ 419 h 1138"/>
                    <a:gd name="T82" fmla="*/ 6770 w 1153"/>
                    <a:gd name="T83" fmla="*/ 402 h 1138"/>
                    <a:gd name="T84" fmla="*/ 6593 w 1153"/>
                    <a:gd name="T85" fmla="*/ 389 h 1138"/>
                    <a:gd name="T86" fmla="*/ 4893 w 1153"/>
                    <a:gd name="T87" fmla="*/ 386 h 1138"/>
                    <a:gd name="T88" fmla="*/ 3984 w 1153"/>
                    <a:gd name="T89" fmla="*/ 425 h 1138"/>
                    <a:gd name="T90" fmla="*/ 2401 w 1153"/>
                    <a:gd name="T91" fmla="*/ 384 h 1138"/>
                    <a:gd name="T92" fmla="*/ 1980 w 1153"/>
                    <a:gd name="T93" fmla="*/ 325 h 1138"/>
                    <a:gd name="T94" fmla="*/ 461 w 1153"/>
                    <a:gd name="T95" fmla="*/ 272 h 1138"/>
                    <a:gd name="T96" fmla="*/ 294 w 1153"/>
                    <a:gd name="T97" fmla="*/ 252 h 1138"/>
                    <a:gd name="T98" fmla="*/ 87 w 1153"/>
                    <a:gd name="T99" fmla="*/ 251 h 1138"/>
                    <a:gd name="T100" fmla="*/ 0 w 1153"/>
                    <a:gd name="T101" fmla="*/ 239 h 113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53"/>
                    <a:gd name="T154" fmla="*/ 0 h 1138"/>
                    <a:gd name="T155" fmla="*/ 1153 w 1153"/>
                    <a:gd name="T156" fmla="*/ 1138 h 113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53" h="1138">
                      <a:moveTo>
                        <a:pt x="0" y="443"/>
                      </a:moveTo>
                      <a:lnTo>
                        <a:pt x="313" y="474"/>
                      </a:lnTo>
                      <a:lnTo>
                        <a:pt x="356" y="0"/>
                      </a:lnTo>
                      <a:lnTo>
                        <a:pt x="605" y="14"/>
                      </a:lnTo>
                      <a:lnTo>
                        <a:pt x="597" y="219"/>
                      </a:lnTo>
                      <a:lnTo>
                        <a:pt x="621" y="239"/>
                      </a:lnTo>
                      <a:lnTo>
                        <a:pt x="645" y="240"/>
                      </a:lnTo>
                      <a:lnTo>
                        <a:pt x="664" y="259"/>
                      </a:lnTo>
                      <a:lnTo>
                        <a:pt x="700" y="269"/>
                      </a:lnTo>
                      <a:lnTo>
                        <a:pt x="776" y="303"/>
                      </a:lnTo>
                      <a:lnTo>
                        <a:pt x="789" y="289"/>
                      </a:lnTo>
                      <a:lnTo>
                        <a:pt x="838" y="318"/>
                      </a:lnTo>
                      <a:lnTo>
                        <a:pt x="902" y="317"/>
                      </a:lnTo>
                      <a:lnTo>
                        <a:pt x="947" y="303"/>
                      </a:lnTo>
                      <a:lnTo>
                        <a:pt x="1008" y="291"/>
                      </a:lnTo>
                      <a:lnTo>
                        <a:pt x="1065" y="323"/>
                      </a:lnTo>
                      <a:lnTo>
                        <a:pt x="1074" y="333"/>
                      </a:lnTo>
                      <a:lnTo>
                        <a:pt x="1103" y="333"/>
                      </a:lnTo>
                      <a:lnTo>
                        <a:pt x="1110" y="501"/>
                      </a:lnTo>
                      <a:lnTo>
                        <a:pt x="1152" y="583"/>
                      </a:lnTo>
                      <a:lnTo>
                        <a:pt x="1136" y="648"/>
                      </a:lnTo>
                      <a:lnTo>
                        <a:pt x="1139" y="702"/>
                      </a:lnTo>
                      <a:lnTo>
                        <a:pt x="1120" y="729"/>
                      </a:lnTo>
                      <a:lnTo>
                        <a:pt x="1128" y="738"/>
                      </a:lnTo>
                      <a:lnTo>
                        <a:pt x="1081" y="753"/>
                      </a:lnTo>
                      <a:lnTo>
                        <a:pt x="1043" y="758"/>
                      </a:lnTo>
                      <a:lnTo>
                        <a:pt x="1050" y="728"/>
                      </a:lnTo>
                      <a:lnTo>
                        <a:pt x="1030" y="745"/>
                      </a:lnTo>
                      <a:lnTo>
                        <a:pt x="1031" y="779"/>
                      </a:lnTo>
                      <a:lnTo>
                        <a:pt x="1006" y="812"/>
                      </a:lnTo>
                      <a:lnTo>
                        <a:pt x="870" y="886"/>
                      </a:lnTo>
                      <a:lnTo>
                        <a:pt x="826" y="932"/>
                      </a:lnTo>
                      <a:lnTo>
                        <a:pt x="786" y="1031"/>
                      </a:lnTo>
                      <a:lnTo>
                        <a:pt x="820" y="1135"/>
                      </a:lnTo>
                      <a:lnTo>
                        <a:pt x="787" y="1137"/>
                      </a:lnTo>
                      <a:lnTo>
                        <a:pt x="641" y="1082"/>
                      </a:lnTo>
                      <a:lnTo>
                        <a:pt x="625" y="1036"/>
                      </a:lnTo>
                      <a:lnTo>
                        <a:pt x="609" y="1016"/>
                      </a:lnTo>
                      <a:lnTo>
                        <a:pt x="603" y="957"/>
                      </a:lnTo>
                      <a:lnTo>
                        <a:pt x="576" y="935"/>
                      </a:lnTo>
                      <a:lnTo>
                        <a:pt x="496" y="778"/>
                      </a:lnTo>
                      <a:lnTo>
                        <a:pt x="458" y="748"/>
                      </a:lnTo>
                      <a:lnTo>
                        <a:pt x="446" y="722"/>
                      </a:lnTo>
                      <a:lnTo>
                        <a:pt x="331" y="715"/>
                      </a:lnTo>
                      <a:lnTo>
                        <a:pt x="269" y="790"/>
                      </a:lnTo>
                      <a:lnTo>
                        <a:pt x="163" y="713"/>
                      </a:lnTo>
                      <a:lnTo>
                        <a:pt x="133" y="605"/>
                      </a:lnTo>
                      <a:lnTo>
                        <a:pt x="31" y="504"/>
                      </a:lnTo>
                      <a:lnTo>
                        <a:pt x="20" y="471"/>
                      </a:lnTo>
                      <a:lnTo>
                        <a:pt x="6" y="467"/>
                      </a:lnTo>
                      <a:lnTo>
                        <a:pt x="0" y="443"/>
                      </a:lnTo>
                    </a:path>
                  </a:pathLst>
                </a:custGeom>
                <a:solidFill>
                  <a:schemeClr val="accent6">
                    <a:lumMod val="40000"/>
                    <a:lumOff val="60000"/>
                  </a:schemeClr>
                </a:solidFill>
                <a:ln w="12700" cap="rnd" cmpd="sng">
                  <a:solidFill>
                    <a:srgbClr val="FFFFFF"/>
                  </a:solidFill>
                  <a:prstDash val="solid"/>
                  <a:round/>
                  <a:headEnd type="none" w="sm" len="sm"/>
                  <a:tailEnd type="none" w="sm" len="sm"/>
                </a:ln>
              </p:spPr>
              <p:txBody>
                <a:bodyPr/>
                <a:lstStyle/>
                <a:p>
                  <a:pPr algn="ctr" fontAlgn="auto">
                    <a:spcBef>
                      <a:spcPct val="50000"/>
                    </a:spcBef>
                    <a:spcAft>
                      <a:spcPts val="0"/>
                    </a:spcAft>
                    <a:buClr>
                      <a:srgbClr val="FECC68"/>
                    </a:buClr>
                    <a:buSzPct val="85000"/>
                    <a:buFont typeface="Wingdings 2" pitchFamily="18" charset="2"/>
                    <a:buNone/>
                    <a:defRPr/>
                  </a:pPr>
                  <a:endParaRPr lang="en-US" sz="1400" kern="0" dirty="0">
                    <a:solidFill>
                      <a:srgbClr val="000000"/>
                    </a:solidFill>
                    <a:latin typeface="+mn-lt"/>
                    <a:ea typeface="Arial Unicode MS" pitchFamily="34" charset="-128"/>
                    <a:cs typeface="Arial Unicode MS" pitchFamily="34" charset="-128"/>
                  </a:endParaRPr>
                </a:p>
              </p:txBody>
            </p:sp>
            <p:sp>
              <p:nvSpPr>
                <p:cNvPr id="148" name="Text Box 36"/>
                <p:cNvSpPr txBox="1">
                  <a:spLocks noChangeArrowheads="1"/>
                </p:cNvSpPr>
                <p:nvPr/>
              </p:nvSpPr>
              <p:spPr bwMode="auto">
                <a:xfrm>
                  <a:off x="2424" y="2707"/>
                  <a:ext cx="221" cy="168"/>
                </a:xfrm>
                <a:prstGeom prst="rect">
                  <a:avLst/>
                </a:prstGeom>
                <a:noFill/>
                <a:ln w="12700">
                  <a:noFill/>
                  <a:miter lim="800000"/>
                  <a:headEnd type="none" w="sm" len="sm"/>
                  <a:tailEnd type="none" w="sm" len="sm"/>
                </a:ln>
              </p:spPr>
              <p:txBody>
                <a:bodyPr wrap="none">
                  <a:spAutoFit/>
                </a:bodyPr>
                <a:lstStyle/>
                <a:p>
                  <a:pPr algn="ctr" eaLnBrk="0" fontAlgn="auto" hangingPunct="0">
                    <a:spcBef>
                      <a:spcPct val="50000"/>
                    </a:spcBef>
                    <a:spcAft>
                      <a:spcPts val="0"/>
                    </a:spcAft>
                    <a:buClr>
                      <a:srgbClr val="FECC68"/>
                    </a:buClr>
                    <a:buSzPct val="85000"/>
                    <a:buFont typeface="Wingdings 2" pitchFamily="18" charset="2"/>
                    <a:buNone/>
                    <a:defRPr/>
                  </a:pPr>
                  <a:r>
                    <a:rPr lang="en-US" sz="1200" b="1" kern="0" dirty="0">
                      <a:solidFill>
                        <a:srgbClr val="000000"/>
                      </a:solidFill>
                      <a:latin typeface="Arial Narrow" pitchFamily="34" charset="0"/>
                      <a:ea typeface="Arial Unicode MS" pitchFamily="34" charset="-128"/>
                      <a:cs typeface="Arial Unicode MS" pitchFamily="34" charset="-128"/>
                    </a:rPr>
                    <a:t>TX</a:t>
                  </a:r>
                </a:p>
              </p:txBody>
            </p:sp>
          </p:grpSp>
          <p:grpSp>
            <p:nvGrpSpPr>
              <p:cNvPr id="24" name="Group 37"/>
              <p:cNvGrpSpPr>
                <a:grpSpLocks/>
              </p:cNvGrpSpPr>
              <p:nvPr/>
            </p:nvGrpSpPr>
            <p:grpSpPr bwMode="auto">
              <a:xfrm>
                <a:off x="2099" y="2413"/>
                <a:ext cx="800" cy="383"/>
                <a:chOff x="2237" y="2245"/>
                <a:chExt cx="800" cy="370"/>
              </a:xfrm>
            </p:grpSpPr>
            <p:sp>
              <p:nvSpPr>
                <p:cNvPr id="145" name="Freeform 38"/>
                <p:cNvSpPr>
                  <a:spLocks/>
                </p:cNvSpPr>
                <p:nvPr/>
              </p:nvSpPr>
              <p:spPr bwMode="auto">
                <a:xfrm>
                  <a:off x="2237" y="2245"/>
                  <a:ext cx="800" cy="370"/>
                </a:xfrm>
                <a:custGeom>
                  <a:avLst/>
                  <a:gdLst>
                    <a:gd name="T0" fmla="*/ 85 w 714"/>
                    <a:gd name="T1" fmla="*/ 0 h 381"/>
                    <a:gd name="T2" fmla="*/ 1274 w 714"/>
                    <a:gd name="T3" fmla="*/ 6 h 381"/>
                    <a:gd name="T4" fmla="*/ 6618 w 714"/>
                    <a:gd name="T5" fmla="*/ 17 h 381"/>
                    <a:gd name="T6" fmla="*/ 10604 w 714"/>
                    <a:gd name="T7" fmla="*/ 17 h 381"/>
                    <a:gd name="T8" fmla="*/ 10663 w 714"/>
                    <a:gd name="T9" fmla="*/ 39 h 381"/>
                    <a:gd name="T10" fmla="*/ 10927 w 714"/>
                    <a:gd name="T11" fmla="*/ 97 h 381"/>
                    <a:gd name="T12" fmla="*/ 10862 w 714"/>
                    <a:gd name="T13" fmla="*/ 188 h 381"/>
                    <a:gd name="T14" fmla="*/ 10008 w 714"/>
                    <a:gd name="T15" fmla="*/ 173 h 381"/>
                    <a:gd name="T16" fmla="*/ 9058 w 714"/>
                    <a:gd name="T17" fmla="*/ 179 h 381"/>
                    <a:gd name="T18" fmla="*/ 8380 w 714"/>
                    <a:gd name="T19" fmla="*/ 184 h 381"/>
                    <a:gd name="T20" fmla="*/ 7397 w 714"/>
                    <a:gd name="T21" fmla="*/ 185 h 381"/>
                    <a:gd name="T22" fmla="*/ 6622 w 714"/>
                    <a:gd name="T23" fmla="*/ 171 h 381"/>
                    <a:gd name="T24" fmla="*/ 6441 w 714"/>
                    <a:gd name="T25" fmla="*/ 179 h 381"/>
                    <a:gd name="T26" fmla="*/ 5265 w 714"/>
                    <a:gd name="T27" fmla="*/ 162 h 381"/>
                    <a:gd name="T28" fmla="*/ 4699 w 714"/>
                    <a:gd name="T29" fmla="*/ 155 h 381"/>
                    <a:gd name="T30" fmla="*/ 4439 w 714"/>
                    <a:gd name="T31" fmla="*/ 147 h 381"/>
                    <a:gd name="T32" fmla="*/ 4061 w 714"/>
                    <a:gd name="T33" fmla="*/ 147 h 381"/>
                    <a:gd name="T34" fmla="*/ 3682 w 714"/>
                    <a:gd name="T35" fmla="*/ 137 h 381"/>
                    <a:gd name="T36" fmla="*/ 3808 w 714"/>
                    <a:gd name="T37" fmla="*/ 36 h 381"/>
                    <a:gd name="T38" fmla="*/ 0 w 714"/>
                    <a:gd name="T39" fmla="*/ 29 h 381"/>
                    <a:gd name="T40" fmla="*/ 85 w 714"/>
                    <a:gd name="T41" fmla="*/ 0 h 38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14"/>
                    <a:gd name="T64" fmla="*/ 0 h 381"/>
                    <a:gd name="T65" fmla="*/ 714 w 714"/>
                    <a:gd name="T66" fmla="*/ 381 h 38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14" h="381">
                      <a:moveTo>
                        <a:pt x="5" y="0"/>
                      </a:moveTo>
                      <a:lnTo>
                        <a:pt x="83" y="6"/>
                      </a:lnTo>
                      <a:lnTo>
                        <a:pt x="432" y="22"/>
                      </a:lnTo>
                      <a:lnTo>
                        <a:pt x="693" y="22"/>
                      </a:lnTo>
                      <a:lnTo>
                        <a:pt x="696" y="76"/>
                      </a:lnTo>
                      <a:lnTo>
                        <a:pt x="713" y="194"/>
                      </a:lnTo>
                      <a:lnTo>
                        <a:pt x="709" y="380"/>
                      </a:lnTo>
                      <a:lnTo>
                        <a:pt x="652" y="348"/>
                      </a:lnTo>
                      <a:lnTo>
                        <a:pt x="591" y="359"/>
                      </a:lnTo>
                      <a:lnTo>
                        <a:pt x="546" y="373"/>
                      </a:lnTo>
                      <a:lnTo>
                        <a:pt x="482" y="374"/>
                      </a:lnTo>
                      <a:lnTo>
                        <a:pt x="433" y="345"/>
                      </a:lnTo>
                      <a:lnTo>
                        <a:pt x="420" y="359"/>
                      </a:lnTo>
                      <a:lnTo>
                        <a:pt x="344" y="326"/>
                      </a:lnTo>
                      <a:lnTo>
                        <a:pt x="307" y="315"/>
                      </a:lnTo>
                      <a:lnTo>
                        <a:pt x="289" y="298"/>
                      </a:lnTo>
                      <a:lnTo>
                        <a:pt x="265" y="296"/>
                      </a:lnTo>
                      <a:lnTo>
                        <a:pt x="241" y="275"/>
                      </a:lnTo>
                      <a:lnTo>
                        <a:pt x="249" y="70"/>
                      </a:lnTo>
                      <a:lnTo>
                        <a:pt x="0" y="55"/>
                      </a:lnTo>
                      <a:lnTo>
                        <a:pt x="5" y="0"/>
                      </a:lnTo>
                    </a:path>
                  </a:pathLst>
                </a:custGeom>
                <a:solidFill>
                  <a:srgbClr val="CCC1DA"/>
                </a:solidFill>
                <a:ln w="12700" cap="rnd" cmpd="sng">
                  <a:solidFill>
                    <a:srgbClr val="FFFFFF"/>
                  </a:solidFill>
                  <a:prstDash val="solid"/>
                  <a:round/>
                  <a:headEnd type="none" w="sm" len="sm"/>
                  <a:tailEnd type="none" w="sm" len="sm"/>
                </a:ln>
              </p:spPr>
              <p:txBody>
                <a:bodyPr/>
                <a:lstStyle/>
                <a:p>
                  <a:pPr algn="ctr" fontAlgn="auto">
                    <a:spcBef>
                      <a:spcPct val="50000"/>
                    </a:spcBef>
                    <a:spcAft>
                      <a:spcPts val="0"/>
                    </a:spcAft>
                    <a:buClr>
                      <a:srgbClr val="FECC68"/>
                    </a:buClr>
                    <a:buSzPct val="85000"/>
                    <a:buFont typeface="Wingdings 2" pitchFamily="18" charset="2"/>
                    <a:buNone/>
                    <a:defRPr/>
                  </a:pPr>
                  <a:endParaRPr lang="en-US" sz="1400" kern="0" dirty="0">
                    <a:solidFill>
                      <a:srgbClr val="000000"/>
                    </a:solidFill>
                    <a:latin typeface="+mn-lt"/>
                    <a:ea typeface="Arial Unicode MS" pitchFamily="34" charset="-128"/>
                    <a:cs typeface="Arial Unicode MS" pitchFamily="34" charset="-128"/>
                  </a:endParaRPr>
                </a:p>
              </p:txBody>
            </p:sp>
            <p:sp>
              <p:nvSpPr>
                <p:cNvPr id="146" name="Text Box 39"/>
                <p:cNvSpPr txBox="1">
                  <a:spLocks noChangeArrowheads="1"/>
                </p:cNvSpPr>
                <p:nvPr/>
              </p:nvSpPr>
              <p:spPr bwMode="auto">
                <a:xfrm>
                  <a:off x="2619" y="2334"/>
                  <a:ext cx="234" cy="167"/>
                </a:xfrm>
                <a:prstGeom prst="rect">
                  <a:avLst/>
                </a:prstGeom>
                <a:noFill/>
                <a:ln w="12700">
                  <a:noFill/>
                  <a:miter lim="800000"/>
                  <a:headEnd type="none" w="sm" len="sm"/>
                  <a:tailEnd type="none" w="sm" len="sm"/>
                </a:ln>
              </p:spPr>
              <p:txBody>
                <a:bodyPr wrap="none">
                  <a:spAutoFit/>
                </a:bodyPr>
                <a:lstStyle/>
                <a:p>
                  <a:pPr algn="ctr" eaLnBrk="0" fontAlgn="auto" hangingPunct="0">
                    <a:spcBef>
                      <a:spcPct val="50000"/>
                    </a:spcBef>
                    <a:spcAft>
                      <a:spcPts val="0"/>
                    </a:spcAft>
                    <a:buClr>
                      <a:srgbClr val="FECC68"/>
                    </a:buClr>
                    <a:buSzPct val="85000"/>
                    <a:buFont typeface="Wingdings 2" pitchFamily="18" charset="2"/>
                    <a:buNone/>
                    <a:defRPr/>
                  </a:pPr>
                  <a:r>
                    <a:rPr lang="en-US" sz="1200" b="1" kern="0" dirty="0">
                      <a:solidFill>
                        <a:srgbClr val="000000"/>
                      </a:solidFill>
                      <a:latin typeface="Arial Narrow" pitchFamily="34" charset="0"/>
                      <a:ea typeface="Arial Unicode MS" pitchFamily="34" charset="-128"/>
                      <a:cs typeface="Arial Unicode MS" pitchFamily="34" charset="-128"/>
                    </a:rPr>
                    <a:t>OK</a:t>
                  </a:r>
                </a:p>
              </p:txBody>
            </p:sp>
          </p:grpSp>
          <p:grpSp>
            <p:nvGrpSpPr>
              <p:cNvPr id="25" name="Group 40"/>
              <p:cNvGrpSpPr>
                <a:grpSpLocks/>
              </p:cNvGrpSpPr>
              <p:nvPr/>
            </p:nvGrpSpPr>
            <p:grpSpPr bwMode="auto">
              <a:xfrm>
                <a:off x="2191" y="2095"/>
                <a:ext cx="689" cy="343"/>
                <a:chOff x="2329" y="1938"/>
                <a:chExt cx="689" cy="331"/>
              </a:xfrm>
            </p:grpSpPr>
            <p:sp>
              <p:nvSpPr>
                <p:cNvPr id="143" name="Freeform 41"/>
                <p:cNvSpPr>
                  <a:spLocks/>
                </p:cNvSpPr>
                <p:nvPr/>
              </p:nvSpPr>
              <p:spPr bwMode="auto">
                <a:xfrm>
                  <a:off x="2329" y="1938"/>
                  <a:ext cx="689" cy="331"/>
                </a:xfrm>
                <a:custGeom>
                  <a:avLst/>
                  <a:gdLst>
                    <a:gd name="T0" fmla="*/ 300 w 615"/>
                    <a:gd name="T1" fmla="*/ 0 h 340"/>
                    <a:gd name="T2" fmla="*/ 3828 w 615"/>
                    <a:gd name="T3" fmla="*/ 14 h 340"/>
                    <a:gd name="T4" fmla="*/ 8481 w 615"/>
                    <a:gd name="T5" fmla="*/ 17 h 340"/>
                    <a:gd name="T6" fmla="*/ 8722 w 615"/>
                    <a:gd name="T7" fmla="*/ 18 h 340"/>
                    <a:gd name="T8" fmla="*/ 8849 w 615"/>
                    <a:gd name="T9" fmla="*/ 18 h 340"/>
                    <a:gd name="T10" fmla="*/ 9016 w 615"/>
                    <a:gd name="T11" fmla="*/ 21 h 340"/>
                    <a:gd name="T12" fmla="*/ 8874 w 615"/>
                    <a:gd name="T13" fmla="*/ 21 h 340"/>
                    <a:gd name="T14" fmla="*/ 8730 w 615"/>
                    <a:gd name="T15" fmla="*/ 38 h 340"/>
                    <a:gd name="T16" fmla="*/ 9103 w 615"/>
                    <a:gd name="T17" fmla="*/ 54 h 340"/>
                    <a:gd name="T18" fmla="*/ 9386 w 615"/>
                    <a:gd name="T19" fmla="*/ 56 h 340"/>
                    <a:gd name="T20" fmla="*/ 9330 w 615"/>
                    <a:gd name="T21" fmla="*/ 178 h 340"/>
                    <a:gd name="T22" fmla="*/ 5339 w 615"/>
                    <a:gd name="T23" fmla="*/ 178 h 340"/>
                    <a:gd name="T24" fmla="*/ 0 w 615"/>
                    <a:gd name="T25" fmla="*/ 168 h 340"/>
                    <a:gd name="T26" fmla="*/ 300 w 615"/>
                    <a:gd name="T27" fmla="*/ 0 h 3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15"/>
                    <a:gd name="T43" fmla="*/ 0 h 340"/>
                    <a:gd name="T44" fmla="*/ 615 w 615"/>
                    <a:gd name="T45" fmla="*/ 340 h 3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15" h="340">
                      <a:moveTo>
                        <a:pt x="20" y="0"/>
                      </a:moveTo>
                      <a:lnTo>
                        <a:pt x="250" y="14"/>
                      </a:lnTo>
                      <a:lnTo>
                        <a:pt x="553" y="17"/>
                      </a:lnTo>
                      <a:lnTo>
                        <a:pt x="570" y="31"/>
                      </a:lnTo>
                      <a:lnTo>
                        <a:pt x="579" y="29"/>
                      </a:lnTo>
                      <a:lnTo>
                        <a:pt x="590" y="45"/>
                      </a:lnTo>
                      <a:lnTo>
                        <a:pt x="581" y="45"/>
                      </a:lnTo>
                      <a:lnTo>
                        <a:pt x="571" y="68"/>
                      </a:lnTo>
                      <a:lnTo>
                        <a:pt x="595" y="103"/>
                      </a:lnTo>
                      <a:lnTo>
                        <a:pt x="614" y="109"/>
                      </a:lnTo>
                      <a:lnTo>
                        <a:pt x="611" y="338"/>
                      </a:lnTo>
                      <a:lnTo>
                        <a:pt x="350" y="339"/>
                      </a:lnTo>
                      <a:lnTo>
                        <a:pt x="0" y="322"/>
                      </a:lnTo>
                      <a:lnTo>
                        <a:pt x="20" y="0"/>
                      </a:lnTo>
                    </a:path>
                  </a:pathLst>
                </a:custGeom>
                <a:solidFill>
                  <a:srgbClr val="B9CDE5"/>
                </a:solidFill>
                <a:ln w="12700" cap="rnd" cmpd="sng">
                  <a:solidFill>
                    <a:schemeClr val="bg1"/>
                  </a:solidFill>
                  <a:prstDash val="solid"/>
                  <a:round/>
                  <a:headEnd type="none" w="sm" len="sm"/>
                  <a:tailEnd type="none" w="sm" len="sm"/>
                </a:ln>
              </p:spPr>
              <p:txBody>
                <a:bodyPr/>
                <a:lstStyle/>
                <a:p>
                  <a:pPr algn="ctr" fontAlgn="auto">
                    <a:spcBef>
                      <a:spcPct val="50000"/>
                    </a:spcBef>
                    <a:spcAft>
                      <a:spcPts val="0"/>
                    </a:spcAft>
                    <a:buClr>
                      <a:srgbClr val="FECC68"/>
                    </a:buClr>
                    <a:buSzPct val="85000"/>
                    <a:buFont typeface="Wingdings 2" pitchFamily="18" charset="2"/>
                    <a:buNone/>
                    <a:defRPr/>
                  </a:pPr>
                  <a:endParaRPr lang="en-US" sz="1400" kern="0" dirty="0">
                    <a:solidFill>
                      <a:srgbClr val="000000"/>
                    </a:solidFill>
                    <a:latin typeface="+mn-lt"/>
                    <a:ea typeface="Arial Unicode MS" pitchFamily="34" charset="-128"/>
                    <a:cs typeface="Arial Unicode MS" pitchFamily="34" charset="-128"/>
                  </a:endParaRPr>
                </a:p>
              </p:txBody>
            </p:sp>
            <p:sp>
              <p:nvSpPr>
                <p:cNvPr id="144" name="Text Box 42"/>
                <p:cNvSpPr txBox="1">
                  <a:spLocks noChangeArrowheads="1"/>
                </p:cNvSpPr>
                <p:nvPr/>
              </p:nvSpPr>
              <p:spPr bwMode="auto">
                <a:xfrm>
                  <a:off x="2532" y="2023"/>
                  <a:ext cx="226" cy="167"/>
                </a:xfrm>
                <a:prstGeom prst="rect">
                  <a:avLst/>
                </a:prstGeom>
                <a:noFill/>
                <a:ln w="12700">
                  <a:noFill/>
                  <a:miter lim="800000"/>
                  <a:headEnd type="none" w="sm" len="sm"/>
                  <a:tailEnd type="none" w="sm" len="sm"/>
                </a:ln>
              </p:spPr>
              <p:txBody>
                <a:bodyPr wrap="none">
                  <a:spAutoFit/>
                </a:bodyPr>
                <a:lstStyle/>
                <a:p>
                  <a:pPr algn="ctr" eaLnBrk="0" fontAlgn="auto" hangingPunct="0">
                    <a:spcBef>
                      <a:spcPct val="50000"/>
                    </a:spcBef>
                    <a:spcAft>
                      <a:spcPts val="0"/>
                    </a:spcAft>
                    <a:buClr>
                      <a:srgbClr val="FECC68"/>
                    </a:buClr>
                    <a:buSzPct val="85000"/>
                    <a:buFont typeface="Wingdings 2" pitchFamily="18" charset="2"/>
                    <a:buNone/>
                    <a:defRPr/>
                  </a:pPr>
                  <a:r>
                    <a:rPr lang="en-US" sz="1200" b="1" kern="0" dirty="0">
                      <a:solidFill>
                        <a:srgbClr val="000000"/>
                      </a:solidFill>
                      <a:latin typeface="Arial Narrow" pitchFamily="34" charset="0"/>
                      <a:ea typeface="Arial Unicode MS" pitchFamily="34" charset="-128"/>
                      <a:cs typeface="Arial Unicode MS" pitchFamily="34" charset="-128"/>
                    </a:rPr>
                    <a:t>KS</a:t>
                  </a:r>
                </a:p>
              </p:txBody>
            </p:sp>
          </p:grpSp>
          <p:grpSp>
            <p:nvGrpSpPr>
              <p:cNvPr id="26" name="Group 43"/>
              <p:cNvGrpSpPr>
                <a:grpSpLocks/>
              </p:cNvGrpSpPr>
              <p:nvPr/>
            </p:nvGrpSpPr>
            <p:grpSpPr bwMode="auto">
              <a:xfrm>
                <a:off x="2050" y="1763"/>
                <a:ext cx="762" cy="351"/>
                <a:chOff x="2188" y="1618"/>
                <a:chExt cx="762" cy="339"/>
              </a:xfrm>
            </p:grpSpPr>
            <p:sp>
              <p:nvSpPr>
                <p:cNvPr id="141" name="Freeform 44"/>
                <p:cNvSpPr>
                  <a:spLocks/>
                </p:cNvSpPr>
                <p:nvPr/>
              </p:nvSpPr>
              <p:spPr bwMode="auto">
                <a:xfrm>
                  <a:off x="2188" y="1618"/>
                  <a:ext cx="762" cy="339"/>
                </a:xfrm>
                <a:custGeom>
                  <a:avLst/>
                  <a:gdLst>
                    <a:gd name="T0" fmla="*/ 295 w 680"/>
                    <a:gd name="T1" fmla="*/ 0 h 349"/>
                    <a:gd name="T2" fmla="*/ 6709 w 680"/>
                    <a:gd name="T3" fmla="*/ 17 h 349"/>
                    <a:gd name="T4" fmla="*/ 7172 w 680"/>
                    <a:gd name="T5" fmla="*/ 23 h 349"/>
                    <a:gd name="T6" fmla="*/ 7915 w 680"/>
                    <a:gd name="T7" fmla="*/ 21 h 349"/>
                    <a:gd name="T8" fmla="*/ 8704 w 680"/>
                    <a:gd name="T9" fmla="*/ 33 h 349"/>
                    <a:gd name="T10" fmla="*/ 8939 w 680"/>
                    <a:gd name="T11" fmla="*/ 42 h 349"/>
                    <a:gd name="T12" fmla="*/ 9141 w 680"/>
                    <a:gd name="T13" fmla="*/ 44 h 349"/>
                    <a:gd name="T14" fmla="*/ 9470 w 680"/>
                    <a:gd name="T15" fmla="*/ 76 h 349"/>
                    <a:gd name="T16" fmla="*/ 9470 w 680"/>
                    <a:gd name="T17" fmla="*/ 85 h 349"/>
                    <a:gd name="T18" fmla="*/ 9712 w 680"/>
                    <a:gd name="T19" fmla="*/ 101 h 349"/>
                    <a:gd name="T20" fmla="*/ 9838 w 680"/>
                    <a:gd name="T21" fmla="*/ 125 h 349"/>
                    <a:gd name="T22" fmla="*/ 9787 w 680"/>
                    <a:gd name="T23" fmla="*/ 133 h 349"/>
                    <a:gd name="T24" fmla="*/ 9935 w 680"/>
                    <a:gd name="T25" fmla="*/ 142 h 349"/>
                    <a:gd name="T26" fmla="*/ 10443 w 680"/>
                    <a:gd name="T27" fmla="*/ 174 h 349"/>
                    <a:gd name="T28" fmla="*/ 5781 w 680"/>
                    <a:gd name="T29" fmla="*/ 171 h 349"/>
                    <a:gd name="T30" fmla="*/ 2257 w 680"/>
                    <a:gd name="T31" fmla="*/ 165 h 349"/>
                    <a:gd name="T32" fmla="*/ 2371 w 680"/>
                    <a:gd name="T33" fmla="*/ 113 h 349"/>
                    <a:gd name="T34" fmla="*/ 0 w 680"/>
                    <a:gd name="T35" fmla="*/ 106 h 349"/>
                    <a:gd name="T36" fmla="*/ 295 w 680"/>
                    <a:gd name="T37" fmla="*/ 0 h 34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80"/>
                    <a:gd name="T58" fmla="*/ 0 h 349"/>
                    <a:gd name="T59" fmla="*/ 680 w 680"/>
                    <a:gd name="T60" fmla="*/ 349 h 34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80" h="349">
                      <a:moveTo>
                        <a:pt x="19" y="0"/>
                      </a:moveTo>
                      <a:lnTo>
                        <a:pt x="437" y="25"/>
                      </a:lnTo>
                      <a:lnTo>
                        <a:pt x="466" y="47"/>
                      </a:lnTo>
                      <a:lnTo>
                        <a:pt x="515" y="45"/>
                      </a:lnTo>
                      <a:lnTo>
                        <a:pt x="566" y="62"/>
                      </a:lnTo>
                      <a:lnTo>
                        <a:pt x="581" y="80"/>
                      </a:lnTo>
                      <a:lnTo>
                        <a:pt x="594" y="85"/>
                      </a:lnTo>
                      <a:lnTo>
                        <a:pt x="617" y="151"/>
                      </a:lnTo>
                      <a:lnTo>
                        <a:pt x="617" y="171"/>
                      </a:lnTo>
                      <a:lnTo>
                        <a:pt x="632" y="202"/>
                      </a:lnTo>
                      <a:lnTo>
                        <a:pt x="640" y="252"/>
                      </a:lnTo>
                      <a:lnTo>
                        <a:pt x="636" y="267"/>
                      </a:lnTo>
                      <a:lnTo>
                        <a:pt x="646" y="284"/>
                      </a:lnTo>
                      <a:lnTo>
                        <a:pt x="679" y="348"/>
                      </a:lnTo>
                      <a:lnTo>
                        <a:pt x="376" y="344"/>
                      </a:lnTo>
                      <a:lnTo>
                        <a:pt x="148" y="330"/>
                      </a:lnTo>
                      <a:lnTo>
                        <a:pt x="154" y="225"/>
                      </a:lnTo>
                      <a:lnTo>
                        <a:pt x="0" y="211"/>
                      </a:lnTo>
                      <a:lnTo>
                        <a:pt x="19" y="0"/>
                      </a:lnTo>
                    </a:path>
                  </a:pathLst>
                </a:custGeom>
                <a:solidFill>
                  <a:srgbClr val="C4BD97"/>
                </a:solidFill>
                <a:ln w="12700" cap="rnd" cmpd="sng">
                  <a:solidFill>
                    <a:srgbClr val="FFFFFF"/>
                  </a:solidFill>
                  <a:prstDash val="solid"/>
                  <a:round/>
                  <a:headEnd type="none" w="sm" len="sm"/>
                  <a:tailEnd type="none" w="sm" len="sm"/>
                </a:ln>
              </p:spPr>
              <p:txBody>
                <a:bodyPr/>
                <a:lstStyle/>
                <a:p>
                  <a:pPr algn="ctr" fontAlgn="auto">
                    <a:spcBef>
                      <a:spcPct val="50000"/>
                    </a:spcBef>
                    <a:spcAft>
                      <a:spcPts val="0"/>
                    </a:spcAft>
                    <a:buClr>
                      <a:srgbClr val="FECC68"/>
                    </a:buClr>
                    <a:buSzPct val="85000"/>
                    <a:buFont typeface="Wingdings 2" pitchFamily="18" charset="2"/>
                    <a:buNone/>
                    <a:defRPr/>
                  </a:pPr>
                  <a:endParaRPr lang="en-US" sz="1400" kern="0" dirty="0">
                    <a:solidFill>
                      <a:srgbClr val="000000"/>
                    </a:solidFill>
                    <a:latin typeface="+mn-lt"/>
                    <a:ea typeface="Arial Unicode MS" pitchFamily="34" charset="-128"/>
                    <a:cs typeface="Arial Unicode MS" pitchFamily="34" charset="-128"/>
                  </a:endParaRPr>
                </a:p>
              </p:txBody>
            </p:sp>
            <p:sp>
              <p:nvSpPr>
                <p:cNvPr id="142" name="Text Box 45"/>
                <p:cNvSpPr txBox="1">
                  <a:spLocks noChangeArrowheads="1"/>
                </p:cNvSpPr>
                <p:nvPr/>
              </p:nvSpPr>
              <p:spPr bwMode="auto">
                <a:xfrm>
                  <a:off x="2447" y="1713"/>
                  <a:ext cx="226" cy="167"/>
                </a:xfrm>
                <a:prstGeom prst="rect">
                  <a:avLst/>
                </a:prstGeom>
                <a:noFill/>
                <a:ln w="12700">
                  <a:noFill/>
                  <a:miter lim="800000"/>
                  <a:headEnd type="none" w="sm" len="sm"/>
                  <a:tailEnd type="none" w="sm" len="sm"/>
                </a:ln>
              </p:spPr>
              <p:txBody>
                <a:bodyPr wrap="none">
                  <a:spAutoFit/>
                </a:bodyPr>
                <a:lstStyle/>
                <a:p>
                  <a:pPr algn="ctr" eaLnBrk="0" fontAlgn="auto" hangingPunct="0">
                    <a:spcBef>
                      <a:spcPct val="50000"/>
                    </a:spcBef>
                    <a:spcAft>
                      <a:spcPts val="0"/>
                    </a:spcAft>
                    <a:buClr>
                      <a:srgbClr val="FECC68"/>
                    </a:buClr>
                    <a:buSzPct val="85000"/>
                    <a:buFont typeface="Wingdings 2" pitchFamily="18" charset="2"/>
                    <a:buNone/>
                    <a:defRPr/>
                  </a:pPr>
                  <a:r>
                    <a:rPr lang="en-US" sz="1200" b="1" kern="0" dirty="0">
                      <a:solidFill>
                        <a:srgbClr val="000000"/>
                      </a:solidFill>
                      <a:latin typeface="Arial Narrow" pitchFamily="34" charset="0"/>
                      <a:ea typeface="Arial Unicode MS" pitchFamily="34" charset="-128"/>
                      <a:cs typeface="Arial Unicode MS" pitchFamily="34" charset="-128"/>
                    </a:rPr>
                    <a:t>NE</a:t>
                  </a:r>
                </a:p>
              </p:txBody>
            </p:sp>
          </p:grpSp>
          <p:grpSp>
            <p:nvGrpSpPr>
              <p:cNvPr id="27" name="Group 46"/>
              <p:cNvGrpSpPr>
                <a:grpSpLocks/>
              </p:cNvGrpSpPr>
              <p:nvPr/>
            </p:nvGrpSpPr>
            <p:grpSpPr bwMode="auto">
              <a:xfrm>
                <a:off x="2070" y="1450"/>
                <a:ext cx="650" cy="401"/>
                <a:chOff x="2208" y="1316"/>
                <a:chExt cx="650" cy="387"/>
              </a:xfrm>
            </p:grpSpPr>
            <p:sp>
              <p:nvSpPr>
                <p:cNvPr id="139" name="Freeform 47"/>
                <p:cNvSpPr>
                  <a:spLocks/>
                </p:cNvSpPr>
                <p:nvPr/>
              </p:nvSpPr>
              <p:spPr bwMode="auto">
                <a:xfrm>
                  <a:off x="2208" y="1316"/>
                  <a:ext cx="650" cy="387"/>
                </a:xfrm>
                <a:custGeom>
                  <a:avLst/>
                  <a:gdLst>
                    <a:gd name="T0" fmla="*/ 424 w 580"/>
                    <a:gd name="T1" fmla="*/ 0 h 398"/>
                    <a:gd name="T2" fmla="*/ 4363 w 580"/>
                    <a:gd name="T3" fmla="*/ 18 h 398"/>
                    <a:gd name="T4" fmla="*/ 8781 w 580"/>
                    <a:gd name="T5" fmla="*/ 18 h 398"/>
                    <a:gd name="T6" fmla="*/ 8506 w 580"/>
                    <a:gd name="T7" fmla="*/ 36 h 398"/>
                    <a:gd name="T8" fmla="*/ 8911 w 580"/>
                    <a:gd name="T9" fmla="*/ 49 h 398"/>
                    <a:gd name="T10" fmla="*/ 8887 w 580"/>
                    <a:gd name="T11" fmla="*/ 147 h 398"/>
                    <a:gd name="T12" fmla="*/ 8703 w 580"/>
                    <a:gd name="T13" fmla="*/ 147 h 398"/>
                    <a:gd name="T14" fmla="*/ 8727 w 580"/>
                    <a:gd name="T15" fmla="*/ 159 h 398"/>
                    <a:gd name="T16" fmla="*/ 8878 w 580"/>
                    <a:gd name="T17" fmla="*/ 169 h 398"/>
                    <a:gd name="T18" fmla="*/ 8756 w 580"/>
                    <a:gd name="T19" fmla="*/ 179 h 398"/>
                    <a:gd name="T20" fmla="*/ 8850 w 580"/>
                    <a:gd name="T21" fmla="*/ 202 h 398"/>
                    <a:gd name="T22" fmla="*/ 8670 w 580"/>
                    <a:gd name="T23" fmla="*/ 199 h 398"/>
                    <a:gd name="T24" fmla="*/ 8425 w 580"/>
                    <a:gd name="T25" fmla="*/ 191 h 398"/>
                    <a:gd name="T26" fmla="*/ 7641 w 580"/>
                    <a:gd name="T27" fmla="*/ 183 h 398"/>
                    <a:gd name="T28" fmla="*/ 6882 w 580"/>
                    <a:gd name="T29" fmla="*/ 184 h 398"/>
                    <a:gd name="T30" fmla="*/ 6418 w 580"/>
                    <a:gd name="T31" fmla="*/ 173 h 398"/>
                    <a:gd name="T32" fmla="*/ 0 w 580"/>
                    <a:gd name="T33" fmla="*/ 159 h 398"/>
                    <a:gd name="T34" fmla="*/ 424 w 580"/>
                    <a:gd name="T35" fmla="*/ 0 h 3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0"/>
                    <a:gd name="T55" fmla="*/ 0 h 398"/>
                    <a:gd name="T56" fmla="*/ 580 w 580"/>
                    <a:gd name="T57" fmla="*/ 398 h 3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0" h="398">
                      <a:moveTo>
                        <a:pt x="28" y="0"/>
                      </a:moveTo>
                      <a:lnTo>
                        <a:pt x="284" y="19"/>
                      </a:lnTo>
                      <a:lnTo>
                        <a:pt x="570" y="29"/>
                      </a:lnTo>
                      <a:lnTo>
                        <a:pt x="551" y="66"/>
                      </a:lnTo>
                      <a:lnTo>
                        <a:pt x="579" y="94"/>
                      </a:lnTo>
                      <a:lnTo>
                        <a:pt x="577" y="288"/>
                      </a:lnTo>
                      <a:lnTo>
                        <a:pt x="565" y="287"/>
                      </a:lnTo>
                      <a:lnTo>
                        <a:pt x="566" y="312"/>
                      </a:lnTo>
                      <a:lnTo>
                        <a:pt x="576" y="331"/>
                      </a:lnTo>
                      <a:lnTo>
                        <a:pt x="569" y="351"/>
                      </a:lnTo>
                      <a:lnTo>
                        <a:pt x="575" y="397"/>
                      </a:lnTo>
                      <a:lnTo>
                        <a:pt x="563" y="391"/>
                      </a:lnTo>
                      <a:lnTo>
                        <a:pt x="547" y="374"/>
                      </a:lnTo>
                      <a:lnTo>
                        <a:pt x="496" y="357"/>
                      </a:lnTo>
                      <a:lnTo>
                        <a:pt x="447" y="359"/>
                      </a:lnTo>
                      <a:lnTo>
                        <a:pt x="418" y="337"/>
                      </a:lnTo>
                      <a:lnTo>
                        <a:pt x="0" y="311"/>
                      </a:lnTo>
                      <a:lnTo>
                        <a:pt x="28" y="0"/>
                      </a:lnTo>
                    </a:path>
                  </a:pathLst>
                </a:custGeom>
                <a:solidFill>
                  <a:srgbClr val="FCD5B5"/>
                </a:solidFill>
                <a:ln w="12700" cap="rnd" cmpd="sng">
                  <a:solidFill>
                    <a:schemeClr val="bg1"/>
                  </a:solidFill>
                  <a:prstDash val="solid"/>
                  <a:round/>
                  <a:headEnd type="none" w="sm" len="sm"/>
                  <a:tailEnd type="none" w="sm" len="sm"/>
                </a:ln>
              </p:spPr>
              <p:txBody>
                <a:bodyPr/>
                <a:lstStyle/>
                <a:p>
                  <a:pPr algn="ctr" fontAlgn="auto">
                    <a:spcBef>
                      <a:spcPct val="50000"/>
                    </a:spcBef>
                    <a:spcAft>
                      <a:spcPts val="0"/>
                    </a:spcAft>
                    <a:buClr>
                      <a:srgbClr val="FECC68"/>
                    </a:buClr>
                    <a:buSzPct val="85000"/>
                    <a:buFont typeface="Wingdings 2" pitchFamily="18" charset="2"/>
                    <a:buNone/>
                    <a:defRPr/>
                  </a:pPr>
                  <a:endParaRPr lang="en-US" sz="1400" kern="0" dirty="0">
                    <a:solidFill>
                      <a:srgbClr val="000000"/>
                    </a:solidFill>
                    <a:latin typeface="+mn-lt"/>
                    <a:ea typeface="Arial Unicode MS" pitchFamily="34" charset="-128"/>
                    <a:cs typeface="Arial Unicode MS" pitchFamily="34" charset="-128"/>
                  </a:endParaRPr>
                </a:p>
              </p:txBody>
            </p:sp>
            <p:sp>
              <p:nvSpPr>
                <p:cNvPr id="140" name="Text Box 48"/>
                <p:cNvSpPr txBox="1">
                  <a:spLocks noChangeArrowheads="1"/>
                </p:cNvSpPr>
                <p:nvPr/>
              </p:nvSpPr>
              <p:spPr bwMode="auto">
                <a:xfrm>
                  <a:off x="2360" y="1403"/>
                  <a:ext cx="226" cy="167"/>
                </a:xfrm>
                <a:prstGeom prst="rect">
                  <a:avLst/>
                </a:prstGeom>
                <a:noFill/>
                <a:ln w="12700">
                  <a:noFill/>
                  <a:miter lim="800000"/>
                  <a:headEnd type="none" w="sm" len="sm"/>
                  <a:tailEnd type="none" w="sm" len="sm"/>
                </a:ln>
              </p:spPr>
              <p:txBody>
                <a:bodyPr wrap="none">
                  <a:spAutoFit/>
                </a:bodyPr>
                <a:lstStyle/>
                <a:p>
                  <a:pPr algn="ctr" eaLnBrk="0" fontAlgn="auto" hangingPunct="0">
                    <a:spcBef>
                      <a:spcPct val="50000"/>
                    </a:spcBef>
                    <a:spcAft>
                      <a:spcPts val="0"/>
                    </a:spcAft>
                    <a:buClr>
                      <a:srgbClr val="FECC68"/>
                    </a:buClr>
                    <a:buSzPct val="85000"/>
                    <a:buFont typeface="Wingdings 2" pitchFamily="18" charset="2"/>
                    <a:buNone/>
                    <a:defRPr/>
                  </a:pPr>
                  <a:r>
                    <a:rPr lang="en-US" sz="1200" b="1" kern="0" dirty="0">
                      <a:solidFill>
                        <a:srgbClr val="000000"/>
                      </a:solidFill>
                      <a:latin typeface="Arial Narrow" pitchFamily="34" charset="0"/>
                      <a:ea typeface="Arial Unicode MS" pitchFamily="34" charset="-128"/>
                      <a:cs typeface="Arial Unicode MS" pitchFamily="34" charset="-128"/>
                    </a:rPr>
                    <a:t>SD</a:t>
                  </a:r>
                </a:p>
              </p:txBody>
            </p:sp>
          </p:grpSp>
          <p:grpSp>
            <p:nvGrpSpPr>
              <p:cNvPr id="28" name="Group 49"/>
              <p:cNvGrpSpPr>
                <a:grpSpLocks/>
              </p:cNvGrpSpPr>
              <p:nvPr/>
            </p:nvGrpSpPr>
            <p:grpSpPr bwMode="auto">
              <a:xfrm>
                <a:off x="2103" y="1127"/>
                <a:ext cx="607" cy="354"/>
                <a:chOff x="2241" y="1004"/>
                <a:chExt cx="607" cy="342"/>
              </a:xfrm>
            </p:grpSpPr>
            <p:sp>
              <p:nvSpPr>
                <p:cNvPr id="137" name="Freeform 50"/>
                <p:cNvSpPr>
                  <a:spLocks/>
                </p:cNvSpPr>
                <p:nvPr/>
              </p:nvSpPr>
              <p:spPr bwMode="auto">
                <a:xfrm>
                  <a:off x="2241" y="1004"/>
                  <a:ext cx="607" cy="342"/>
                </a:xfrm>
                <a:custGeom>
                  <a:avLst/>
                  <a:gdLst>
                    <a:gd name="T0" fmla="*/ 395 w 543"/>
                    <a:gd name="T1" fmla="*/ 0 h 351"/>
                    <a:gd name="T2" fmla="*/ 7246 w 543"/>
                    <a:gd name="T3" fmla="*/ 19 h 351"/>
                    <a:gd name="T4" fmla="*/ 7269 w 543"/>
                    <a:gd name="T5" fmla="*/ 60 h 351"/>
                    <a:gd name="T6" fmla="*/ 7594 w 543"/>
                    <a:gd name="T7" fmla="*/ 98 h 351"/>
                    <a:gd name="T8" fmla="*/ 7627 w 543"/>
                    <a:gd name="T9" fmla="*/ 148 h 351"/>
                    <a:gd name="T10" fmla="*/ 7860 w 543"/>
                    <a:gd name="T11" fmla="*/ 188 h 351"/>
                    <a:gd name="T12" fmla="*/ 3714 w 543"/>
                    <a:gd name="T13" fmla="*/ 183 h 351"/>
                    <a:gd name="T14" fmla="*/ 0 w 543"/>
                    <a:gd name="T15" fmla="*/ 171 h 351"/>
                    <a:gd name="T16" fmla="*/ 395 w 543"/>
                    <a:gd name="T17" fmla="*/ 0 h 3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3"/>
                    <a:gd name="T28" fmla="*/ 0 h 351"/>
                    <a:gd name="T29" fmla="*/ 543 w 543"/>
                    <a:gd name="T30" fmla="*/ 351 h 3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3" h="351">
                      <a:moveTo>
                        <a:pt x="27" y="0"/>
                      </a:moveTo>
                      <a:lnTo>
                        <a:pt x="499" y="25"/>
                      </a:lnTo>
                      <a:lnTo>
                        <a:pt x="502" y="114"/>
                      </a:lnTo>
                      <a:lnTo>
                        <a:pt x="524" y="184"/>
                      </a:lnTo>
                      <a:lnTo>
                        <a:pt x="526" y="276"/>
                      </a:lnTo>
                      <a:lnTo>
                        <a:pt x="542" y="350"/>
                      </a:lnTo>
                      <a:lnTo>
                        <a:pt x="255" y="340"/>
                      </a:lnTo>
                      <a:lnTo>
                        <a:pt x="0" y="320"/>
                      </a:lnTo>
                      <a:lnTo>
                        <a:pt x="27" y="0"/>
                      </a:lnTo>
                    </a:path>
                  </a:pathLst>
                </a:custGeom>
                <a:solidFill>
                  <a:srgbClr val="FCD5B5"/>
                </a:solidFill>
                <a:ln w="12700" cap="rnd" cmpd="sng">
                  <a:solidFill>
                    <a:schemeClr val="bg1"/>
                  </a:solidFill>
                  <a:prstDash val="solid"/>
                  <a:round/>
                  <a:headEnd type="none" w="sm" len="sm"/>
                  <a:tailEnd type="none" w="sm" len="sm"/>
                </a:ln>
              </p:spPr>
              <p:txBody>
                <a:bodyPr/>
                <a:lstStyle/>
                <a:p>
                  <a:pPr algn="ctr" fontAlgn="auto">
                    <a:spcBef>
                      <a:spcPct val="50000"/>
                    </a:spcBef>
                    <a:spcAft>
                      <a:spcPts val="0"/>
                    </a:spcAft>
                    <a:buClr>
                      <a:srgbClr val="FECC68"/>
                    </a:buClr>
                    <a:buSzPct val="85000"/>
                    <a:buFont typeface="Wingdings 2" pitchFamily="18" charset="2"/>
                    <a:buNone/>
                    <a:defRPr/>
                  </a:pPr>
                  <a:endParaRPr lang="en-US" sz="1400" kern="0" dirty="0">
                    <a:solidFill>
                      <a:srgbClr val="000000"/>
                    </a:solidFill>
                    <a:latin typeface="+mn-lt"/>
                    <a:ea typeface="Arial Unicode MS" pitchFamily="34" charset="-128"/>
                    <a:cs typeface="Arial Unicode MS" pitchFamily="34" charset="-128"/>
                  </a:endParaRPr>
                </a:p>
              </p:txBody>
            </p:sp>
            <p:sp>
              <p:nvSpPr>
                <p:cNvPr id="138" name="Text Box 51"/>
                <p:cNvSpPr txBox="1">
                  <a:spLocks noChangeArrowheads="1"/>
                </p:cNvSpPr>
                <p:nvPr/>
              </p:nvSpPr>
              <p:spPr bwMode="auto">
                <a:xfrm>
                  <a:off x="2367" y="1093"/>
                  <a:ext cx="230" cy="167"/>
                </a:xfrm>
                <a:prstGeom prst="rect">
                  <a:avLst/>
                </a:prstGeom>
                <a:noFill/>
                <a:ln w="12700">
                  <a:noFill/>
                  <a:miter lim="800000"/>
                  <a:headEnd type="none" w="sm" len="sm"/>
                  <a:tailEnd type="none" w="sm" len="sm"/>
                </a:ln>
              </p:spPr>
              <p:txBody>
                <a:bodyPr wrap="none">
                  <a:spAutoFit/>
                </a:bodyPr>
                <a:lstStyle/>
                <a:p>
                  <a:pPr algn="ctr" eaLnBrk="0" fontAlgn="auto" hangingPunct="0">
                    <a:spcBef>
                      <a:spcPct val="50000"/>
                    </a:spcBef>
                    <a:spcAft>
                      <a:spcPts val="0"/>
                    </a:spcAft>
                    <a:buClr>
                      <a:srgbClr val="FECC68"/>
                    </a:buClr>
                    <a:buSzPct val="85000"/>
                    <a:buFont typeface="Wingdings 2" pitchFamily="18" charset="2"/>
                    <a:buNone/>
                    <a:defRPr/>
                  </a:pPr>
                  <a:r>
                    <a:rPr lang="en-US" sz="1200" b="1" kern="0" dirty="0">
                      <a:solidFill>
                        <a:sysClr val="windowText" lastClr="000000"/>
                      </a:solidFill>
                      <a:latin typeface="Arial Narrow" pitchFamily="34" charset="0"/>
                      <a:ea typeface="Arial Unicode MS" pitchFamily="34" charset="-128"/>
                      <a:cs typeface="Arial Unicode MS" pitchFamily="34" charset="-128"/>
                    </a:rPr>
                    <a:t>ND</a:t>
                  </a:r>
                </a:p>
              </p:txBody>
            </p:sp>
          </p:grpSp>
          <p:grpSp>
            <p:nvGrpSpPr>
              <p:cNvPr id="29" name="Group 52"/>
              <p:cNvGrpSpPr>
                <a:grpSpLocks/>
              </p:cNvGrpSpPr>
              <p:nvPr/>
            </p:nvGrpSpPr>
            <p:grpSpPr bwMode="auto">
              <a:xfrm>
                <a:off x="2663" y="1125"/>
                <a:ext cx="602" cy="617"/>
                <a:chOff x="2801" y="1002"/>
                <a:chExt cx="602" cy="596"/>
              </a:xfrm>
            </p:grpSpPr>
            <p:sp>
              <p:nvSpPr>
                <p:cNvPr id="135" name="Freeform 53"/>
                <p:cNvSpPr>
                  <a:spLocks/>
                </p:cNvSpPr>
                <p:nvPr/>
              </p:nvSpPr>
              <p:spPr bwMode="auto">
                <a:xfrm>
                  <a:off x="2801" y="1002"/>
                  <a:ext cx="602" cy="596"/>
                </a:xfrm>
                <a:custGeom>
                  <a:avLst/>
                  <a:gdLst>
                    <a:gd name="T0" fmla="*/ 3 w 538"/>
                    <a:gd name="T1" fmla="*/ 59 h 613"/>
                    <a:gd name="T2" fmla="*/ 368 w 538"/>
                    <a:gd name="T3" fmla="*/ 95 h 613"/>
                    <a:gd name="T4" fmla="*/ 404 w 538"/>
                    <a:gd name="T5" fmla="*/ 142 h 613"/>
                    <a:gd name="T6" fmla="*/ 623 w 538"/>
                    <a:gd name="T7" fmla="*/ 179 h 613"/>
                    <a:gd name="T8" fmla="*/ 335 w 538"/>
                    <a:gd name="T9" fmla="*/ 198 h 613"/>
                    <a:gd name="T10" fmla="*/ 772 w 538"/>
                    <a:gd name="T11" fmla="*/ 213 h 613"/>
                    <a:gd name="T12" fmla="*/ 723 w 538"/>
                    <a:gd name="T13" fmla="*/ 311 h 613"/>
                    <a:gd name="T14" fmla="*/ 6536 w 538"/>
                    <a:gd name="T15" fmla="*/ 307 h 613"/>
                    <a:gd name="T16" fmla="*/ 6444 w 538"/>
                    <a:gd name="T17" fmla="*/ 288 h 613"/>
                    <a:gd name="T18" fmla="*/ 5806 w 538"/>
                    <a:gd name="T19" fmla="*/ 270 h 613"/>
                    <a:gd name="T20" fmla="*/ 5496 w 538"/>
                    <a:gd name="T21" fmla="*/ 258 h 613"/>
                    <a:gd name="T22" fmla="*/ 4713 w 538"/>
                    <a:gd name="T23" fmla="*/ 242 h 613"/>
                    <a:gd name="T24" fmla="*/ 4758 w 538"/>
                    <a:gd name="T25" fmla="*/ 213 h 613"/>
                    <a:gd name="T26" fmla="*/ 4571 w 538"/>
                    <a:gd name="T27" fmla="*/ 193 h 613"/>
                    <a:gd name="T28" fmla="*/ 5220 w 538"/>
                    <a:gd name="T29" fmla="*/ 166 h 613"/>
                    <a:gd name="T30" fmla="*/ 5183 w 538"/>
                    <a:gd name="T31" fmla="*/ 138 h 613"/>
                    <a:gd name="T32" fmla="*/ 6252 w 538"/>
                    <a:gd name="T33" fmla="*/ 111 h 613"/>
                    <a:gd name="T34" fmla="*/ 6490 w 538"/>
                    <a:gd name="T35" fmla="*/ 94 h 613"/>
                    <a:gd name="T36" fmla="*/ 7959 w 538"/>
                    <a:gd name="T37" fmla="*/ 68 h 613"/>
                    <a:gd name="T38" fmla="*/ 7314 w 538"/>
                    <a:gd name="T39" fmla="*/ 56 h 613"/>
                    <a:gd name="T40" fmla="*/ 6747 w 538"/>
                    <a:gd name="T41" fmla="*/ 58 h 613"/>
                    <a:gd name="T42" fmla="*/ 6603 w 538"/>
                    <a:gd name="T43" fmla="*/ 51 h 613"/>
                    <a:gd name="T44" fmla="*/ 5544 w 538"/>
                    <a:gd name="T45" fmla="*/ 50 h 613"/>
                    <a:gd name="T46" fmla="*/ 4835 w 538"/>
                    <a:gd name="T47" fmla="*/ 44 h 613"/>
                    <a:gd name="T48" fmla="*/ 3364 w 538"/>
                    <a:gd name="T49" fmla="*/ 40 h 613"/>
                    <a:gd name="T50" fmla="*/ 3133 w 538"/>
                    <a:gd name="T51" fmla="*/ 30 h 613"/>
                    <a:gd name="T52" fmla="*/ 2551 w 538"/>
                    <a:gd name="T53" fmla="*/ 18 h 613"/>
                    <a:gd name="T54" fmla="*/ 2463 w 538"/>
                    <a:gd name="T55" fmla="*/ 0 h 613"/>
                    <a:gd name="T56" fmla="*/ 2081 w 538"/>
                    <a:gd name="T57" fmla="*/ 0 h 613"/>
                    <a:gd name="T58" fmla="*/ 2081 w 538"/>
                    <a:gd name="T59" fmla="*/ 18 h 613"/>
                    <a:gd name="T60" fmla="*/ 0 w 538"/>
                    <a:gd name="T61" fmla="*/ 18 h 613"/>
                    <a:gd name="T62" fmla="*/ 3 w 538"/>
                    <a:gd name="T63" fmla="*/ 59 h 6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38"/>
                    <a:gd name="T97" fmla="*/ 0 h 613"/>
                    <a:gd name="T98" fmla="*/ 538 w 538"/>
                    <a:gd name="T99" fmla="*/ 613 h 6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38" h="613">
                      <a:moveTo>
                        <a:pt x="3" y="116"/>
                      </a:moveTo>
                      <a:lnTo>
                        <a:pt x="25" y="186"/>
                      </a:lnTo>
                      <a:lnTo>
                        <a:pt x="27" y="278"/>
                      </a:lnTo>
                      <a:lnTo>
                        <a:pt x="42" y="351"/>
                      </a:lnTo>
                      <a:lnTo>
                        <a:pt x="23" y="388"/>
                      </a:lnTo>
                      <a:lnTo>
                        <a:pt x="51" y="417"/>
                      </a:lnTo>
                      <a:lnTo>
                        <a:pt x="49" y="612"/>
                      </a:lnTo>
                      <a:lnTo>
                        <a:pt x="440" y="604"/>
                      </a:lnTo>
                      <a:lnTo>
                        <a:pt x="433" y="566"/>
                      </a:lnTo>
                      <a:lnTo>
                        <a:pt x="392" y="531"/>
                      </a:lnTo>
                      <a:lnTo>
                        <a:pt x="371" y="507"/>
                      </a:lnTo>
                      <a:lnTo>
                        <a:pt x="318" y="474"/>
                      </a:lnTo>
                      <a:lnTo>
                        <a:pt x="320" y="417"/>
                      </a:lnTo>
                      <a:lnTo>
                        <a:pt x="308" y="380"/>
                      </a:lnTo>
                      <a:lnTo>
                        <a:pt x="351" y="326"/>
                      </a:lnTo>
                      <a:lnTo>
                        <a:pt x="349" y="272"/>
                      </a:lnTo>
                      <a:lnTo>
                        <a:pt x="421" y="216"/>
                      </a:lnTo>
                      <a:lnTo>
                        <a:pt x="438" y="185"/>
                      </a:lnTo>
                      <a:lnTo>
                        <a:pt x="537" y="130"/>
                      </a:lnTo>
                      <a:lnTo>
                        <a:pt x="492" y="111"/>
                      </a:lnTo>
                      <a:lnTo>
                        <a:pt x="454" y="114"/>
                      </a:lnTo>
                      <a:lnTo>
                        <a:pt x="445" y="99"/>
                      </a:lnTo>
                      <a:lnTo>
                        <a:pt x="373" y="97"/>
                      </a:lnTo>
                      <a:lnTo>
                        <a:pt x="326" y="83"/>
                      </a:lnTo>
                      <a:lnTo>
                        <a:pt x="227" y="74"/>
                      </a:lnTo>
                      <a:lnTo>
                        <a:pt x="212" y="54"/>
                      </a:lnTo>
                      <a:lnTo>
                        <a:pt x="172" y="37"/>
                      </a:lnTo>
                      <a:lnTo>
                        <a:pt x="165" y="0"/>
                      </a:lnTo>
                      <a:lnTo>
                        <a:pt x="140" y="0"/>
                      </a:lnTo>
                      <a:lnTo>
                        <a:pt x="140" y="28"/>
                      </a:lnTo>
                      <a:lnTo>
                        <a:pt x="0" y="28"/>
                      </a:lnTo>
                      <a:lnTo>
                        <a:pt x="3" y="116"/>
                      </a:lnTo>
                    </a:path>
                  </a:pathLst>
                </a:custGeom>
                <a:solidFill>
                  <a:srgbClr val="D9D9D9"/>
                </a:solidFill>
                <a:ln w="12700" cap="rnd" cmpd="sng">
                  <a:solidFill>
                    <a:schemeClr val="bg1"/>
                  </a:solidFill>
                  <a:prstDash val="solid"/>
                  <a:round/>
                  <a:headEnd type="none" w="sm" len="sm"/>
                  <a:tailEnd type="none" w="sm" len="sm"/>
                </a:ln>
              </p:spPr>
              <p:txBody>
                <a:bodyPr/>
                <a:lstStyle/>
                <a:p>
                  <a:pPr algn="ctr" fontAlgn="auto">
                    <a:spcBef>
                      <a:spcPct val="50000"/>
                    </a:spcBef>
                    <a:spcAft>
                      <a:spcPts val="0"/>
                    </a:spcAft>
                    <a:buClr>
                      <a:srgbClr val="FECC68"/>
                    </a:buClr>
                    <a:buSzPct val="85000"/>
                    <a:buFont typeface="Wingdings 2" pitchFamily="18" charset="2"/>
                    <a:buNone/>
                    <a:defRPr/>
                  </a:pPr>
                  <a:endParaRPr lang="en-US" sz="1400" kern="0" dirty="0">
                    <a:solidFill>
                      <a:srgbClr val="000000"/>
                    </a:solidFill>
                    <a:latin typeface="+mn-lt"/>
                    <a:ea typeface="Arial Unicode MS" pitchFamily="34" charset="-128"/>
                    <a:cs typeface="Arial Unicode MS" pitchFamily="34" charset="-128"/>
                  </a:endParaRPr>
                </a:p>
              </p:txBody>
            </p:sp>
            <p:sp>
              <p:nvSpPr>
                <p:cNvPr id="136" name="Text Box 54"/>
                <p:cNvSpPr txBox="1">
                  <a:spLocks noChangeArrowheads="1"/>
                </p:cNvSpPr>
                <p:nvPr/>
              </p:nvSpPr>
              <p:spPr bwMode="auto">
                <a:xfrm>
                  <a:off x="2881" y="1219"/>
                  <a:ext cx="239" cy="167"/>
                </a:xfrm>
                <a:prstGeom prst="rect">
                  <a:avLst/>
                </a:prstGeom>
                <a:noFill/>
                <a:ln w="12700">
                  <a:noFill/>
                  <a:miter lim="800000"/>
                  <a:headEnd type="none" w="sm" len="sm"/>
                  <a:tailEnd type="none" w="sm" len="sm"/>
                </a:ln>
              </p:spPr>
              <p:txBody>
                <a:bodyPr wrap="none">
                  <a:spAutoFit/>
                </a:bodyPr>
                <a:lstStyle/>
                <a:p>
                  <a:pPr algn="ctr" eaLnBrk="0" fontAlgn="auto" hangingPunct="0">
                    <a:spcBef>
                      <a:spcPct val="50000"/>
                    </a:spcBef>
                    <a:spcAft>
                      <a:spcPts val="0"/>
                    </a:spcAft>
                    <a:buClr>
                      <a:srgbClr val="FECC68"/>
                    </a:buClr>
                    <a:buSzPct val="85000"/>
                    <a:buFont typeface="Wingdings 2" pitchFamily="18" charset="2"/>
                    <a:buNone/>
                    <a:defRPr/>
                  </a:pPr>
                  <a:r>
                    <a:rPr lang="en-US" sz="1200" b="1" kern="0" dirty="0">
                      <a:solidFill>
                        <a:srgbClr val="000000"/>
                      </a:solidFill>
                      <a:latin typeface="Arial Narrow" pitchFamily="34" charset="0"/>
                      <a:ea typeface="Arial Unicode MS" pitchFamily="34" charset="-128"/>
                      <a:cs typeface="Arial Unicode MS" pitchFamily="34" charset="-128"/>
                    </a:rPr>
                    <a:t>MN</a:t>
                  </a:r>
                </a:p>
              </p:txBody>
            </p:sp>
          </p:grpSp>
          <p:grpSp>
            <p:nvGrpSpPr>
              <p:cNvPr id="30" name="Group 55"/>
              <p:cNvGrpSpPr>
                <a:grpSpLocks/>
              </p:cNvGrpSpPr>
              <p:nvPr/>
            </p:nvGrpSpPr>
            <p:grpSpPr bwMode="auto">
              <a:xfrm>
                <a:off x="2704" y="1732"/>
                <a:ext cx="553" cy="338"/>
                <a:chOff x="2842" y="1588"/>
                <a:chExt cx="553" cy="326"/>
              </a:xfrm>
            </p:grpSpPr>
            <p:sp>
              <p:nvSpPr>
                <p:cNvPr id="133" name="Freeform 56"/>
                <p:cNvSpPr>
                  <a:spLocks/>
                </p:cNvSpPr>
                <p:nvPr/>
              </p:nvSpPr>
              <p:spPr bwMode="auto">
                <a:xfrm>
                  <a:off x="2842" y="1588"/>
                  <a:ext cx="553" cy="326"/>
                </a:xfrm>
                <a:custGeom>
                  <a:avLst/>
                  <a:gdLst>
                    <a:gd name="T0" fmla="*/ 0 w 494"/>
                    <a:gd name="T1" fmla="*/ 18 h 335"/>
                    <a:gd name="T2" fmla="*/ 148 w 494"/>
                    <a:gd name="T3" fmla="*/ 27 h 335"/>
                    <a:gd name="T4" fmla="*/ 4 w 494"/>
                    <a:gd name="T5" fmla="*/ 38 h 335"/>
                    <a:gd name="T6" fmla="*/ 148 w 494"/>
                    <a:gd name="T7" fmla="*/ 60 h 335"/>
                    <a:gd name="T8" fmla="*/ 495 w 494"/>
                    <a:gd name="T9" fmla="*/ 94 h 335"/>
                    <a:gd name="T10" fmla="*/ 495 w 494"/>
                    <a:gd name="T11" fmla="*/ 106 h 335"/>
                    <a:gd name="T12" fmla="*/ 721 w 494"/>
                    <a:gd name="T13" fmla="*/ 122 h 335"/>
                    <a:gd name="T14" fmla="*/ 847 w 494"/>
                    <a:gd name="T15" fmla="*/ 148 h 335"/>
                    <a:gd name="T16" fmla="*/ 777 w 494"/>
                    <a:gd name="T17" fmla="*/ 156 h 335"/>
                    <a:gd name="T18" fmla="*/ 907 w 494"/>
                    <a:gd name="T19" fmla="*/ 164 h 335"/>
                    <a:gd name="T20" fmla="*/ 5696 w 494"/>
                    <a:gd name="T21" fmla="*/ 160 h 335"/>
                    <a:gd name="T22" fmla="*/ 6025 w 494"/>
                    <a:gd name="T23" fmla="*/ 174 h 335"/>
                    <a:gd name="T24" fmla="*/ 6526 w 494"/>
                    <a:gd name="T25" fmla="*/ 134 h 335"/>
                    <a:gd name="T26" fmla="*/ 6379 w 494"/>
                    <a:gd name="T27" fmla="*/ 119 h 335"/>
                    <a:gd name="T28" fmla="*/ 7193 w 494"/>
                    <a:gd name="T29" fmla="*/ 95 h 335"/>
                    <a:gd name="T30" fmla="*/ 7402 w 494"/>
                    <a:gd name="T31" fmla="*/ 79 h 335"/>
                    <a:gd name="T32" fmla="*/ 6745 w 494"/>
                    <a:gd name="T33" fmla="*/ 53 h 335"/>
                    <a:gd name="T34" fmla="*/ 6148 w 494"/>
                    <a:gd name="T35" fmla="*/ 29 h 335"/>
                    <a:gd name="T36" fmla="*/ 6025 w 494"/>
                    <a:gd name="T37" fmla="*/ 0 h 335"/>
                    <a:gd name="T38" fmla="*/ 166 w 494"/>
                    <a:gd name="T39" fmla="*/ 7 h 335"/>
                    <a:gd name="T40" fmla="*/ 0 w 494"/>
                    <a:gd name="T41" fmla="*/ 7 h 335"/>
                    <a:gd name="T42" fmla="*/ 0 w 494"/>
                    <a:gd name="T43" fmla="*/ 18 h 33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94"/>
                    <a:gd name="T67" fmla="*/ 0 h 335"/>
                    <a:gd name="T68" fmla="*/ 494 w 494"/>
                    <a:gd name="T69" fmla="*/ 335 h 33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94" h="335">
                      <a:moveTo>
                        <a:pt x="0" y="31"/>
                      </a:moveTo>
                      <a:lnTo>
                        <a:pt x="10" y="51"/>
                      </a:lnTo>
                      <a:lnTo>
                        <a:pt x="4" y="70"/>
                      </a:lnTo>
                      <a:lnTo>
                        <a:pt x="10" y="116"/>
                      </a:lnTo>
                      <a:lnTo>
                        <a:pt x="33" y="182"/>
                      </a:lnTo>
                      <a:lnTo>
                        <a:pt x="33" y="203"/>
                      </a:lnTo>
                      <a:lnTo>
                        <a:pt x="48" y="234"/>
                      </a:lnTo>
                      <a:lnTo>
                        <a:pt x="56" y="284"/>
                      </a:lnTo>
                      <a:lnTo>
                        <a:pt x="51" y="299"/>
                      </a:lnTo>
                      <a:lnTo>
                        <a:pt x="62" y="316"/>
                      </a:lnTo>
                      <a:lnTo>
                        <a:pt x="379" y="308"/>
                      </a:lnTo>
                      <a:lnTo>
                        <a:pt x="403" y="334"/>
                      </a:lnTo>
                      <a:lnTo>
                        <a:pt x="436" y="258"/>
                      </a:lnTo>
                      <a:lnTo>
                        <a:pt x="425" y="228"/>
                      </a:lnTo>
                      <a:lnTo>
                        <a:pt x="481" y="184"/>
                      </a:lnTo>
                      <a:lnTo>
                        <a:pt x="493" y="151"/>
                      </a:lnTo>
                      <a:lnTo>
                        <a:pt x="451" y="104"/>
                      </a:lnTo>
                      <a:lnTo>
                        <a:pt x="410" y="53"/>
                      </a:lnTo>
                      <a:lnTo>
                        <a:pt x="403" y="0"/>
                      </a:lnTo>
                      <a:lnTo>
                        <a:pt x="11" y="7"/>
                      </a:lnTo>
                      <a:lnTo>
                        <a:pt x="0" y="7"/>
                      </a:lnTo>
                      <a:lnTo>
                        <a:pt x="0" y="31"/>
                      </a:lnTo>
                    </a:path>
                  </a:pathLst>
                </a:custGeom>
                <a:solidFill>
                  <a:srgbClr val="C4BD97"/>
                </a:solidFill>
                <a:ln w="12700" cap="rnd" cmpd="sng">
                  <a:solidFill>
                    <a:schemeClr val="bg1"/>
                  </a:solidFill>
                  <a:prstDash val="solid"/>
                  <a:round/>
                  <a:headEnd type="none" w="sm" len="sm"/>
                  <a:tailEnd type="none" w="sm" len="sm"/>
                </a:ln>
              </p:spPr>
              <p:txBody>
                <a:bodyPr/>
                <a:lstStyle/>
                <a:p>
                  <a:pPr algn="ctr" fontAlgn="auto">
                    <a:spcBef>
                      <a:spcPct val="50000"/>
                    </a:spcBef>
                    <a:spcAft>
                      <a:spcPts val="0"/>
                    </a:spcAft>
                    <a:buClr>
                      <a:srgbClr val="FECC68"/>
                    </a:buClr>
                    <a:buSzPct val="85000"/>
                    <a:buFont typeface="Wingdings 2" pitchFamily="18" charset="2"/>
                    <a:buNone/>
                    <a:defRPr/>
                  </a:pPr>
                  <a:endParaRPr lang="en-US" sz="1400" kern="0" dirty="0">
                    <a:solidFill>
                      <a:srgbClr val="000000"/>
                    </a:solidFill>
                    <a:latin typeface="+mn-lt"/>
                    <a:ea typeface="Arial Unicode MS" pitchFamily="34" charset="-128"/>
                    <a:cs typeface="Arial Unicode MS" pitchFamily="34" charset="-128"/>
                  </a:endParaRPr>
                </a:p>
              </p:txBody>
            </p:sp>
            <p:sp>
              <p:nvSpPr>
                <p:cNvPr id="134" name="Text Box 57"/>
                <p:cNvSpPr txBox="1">
                  <a:spLocks noChangeArrowheads="1"/>
                </p:cNvSpPr>
                <p:nvPr/>
              </p:nvSpPr>
              <p:spPr bwMode="auto">
                <a:xfrm>
                  <a:off x="2971" y="1654"/>
                  <a:ext cx="195" cy="177"/>
                </a:xfrm>
                <a:prstGeom prst="rect">
                  <a:avLst/>
                </a:prstGeom>
                <a:noFill/>
                <a:ln w="12700">
                  <a:noFill/>
                  <a:miter lim="800000"/>
                  <a:headEnd type="none" w="sm" len="sm"/>
                  <a:tailEnd type="none" w="sm" len="sm"/>
                </a:ln>
              </p:spPr>
              <p:txBody>
                <a:bodyPr wrap="none">
                  <a:spAutoFit/>
                </a:bodyPr>
                <a:lstStyle/>
                <a:p>
                  <a:pPr algn="ctr" eaLnBrk="0" fontAlgn="auto" hangingPunct="0">
                    <a:spcBef>
                      <a:spcPct val="50000"/>
                    </a:spcBef>
                    <a:spcAft>
                      <a:spcPts val="0"/>
                    </a:spcAft>
                    <a:buClr>
                      <a:srgbClr val="FECC68"/>
                    </a:buClr>
                    <a:buSzPct val="85000"/>
                    <a:buFont typeface="Wingdings 2" pitchFamily="18" charset="2"/>
                    <a:buNone/>
                    <a:defRPr/>
                  </a:pPr>
                  <a:r>
                    <a:rPr lang="en-US" sz="1200" b="1" kern="0" dirty="0">
                      <a:solidFill>
                        <a:srgbClr val="1C1C1C"/>
                      </a:solidFill>
                      <a:latin typeface="Arial Narrow" pitchFamily="34" charset="0"/>
                      <a:ea typeface="Arial Unicode MS" pitchFamily="34" charset="-128"/>
                      <a:cs typeface="Arial Unicode MS" pitchFamily="34" charset="-128"/>
                    </a:rPr>
                    <a:t>IA</a:t>
                  </a:r>
                </a:p>
              </p:txBody>
            </p:sp>
          </p:grpSp>
          <p:grpSp>
            <p:nvGrpSpPr>
              <p:cNvPr id="31" name="Group 58"/>
              <p:cNvGrpSpPr>
                <a:grpSpLocks/>
              </p:cNvGrpSpPr>
              <p:nvPr/>
            </p:nvGrpSpPr>
            <p:grpSpPr bwMode="auto">
              <a:xfrm>
                <a:off x="2774" y="2042"/>
                <a:ext cx="614" cy="492"/>
                <a:chOff x="2912" y="1887"/>
                <a:chExt cx="614" cy="475"/>
              </a:xfrm>
            </p:grpSpPr>
            <p:sp>
              <p:nvSpPr>
                <p:cNvPr id="131" name="Freeform 59"/>
                <p:cNvSpPr>
                  <a:spLocks/>
                </p:cNvSpPr>
                <p:nvPr/>
              </p:nvSpPr>
              <p:spPr bwMode="auto">
                <a:xfrm>
                  <a:off x="2912" y="1887"/>
                  <a:ext cx="614" cy="475"/>
                </a:xfrm>
                <a:custGeom>
                  <a:avLst/>
                  <a:gdLst>
                    <a:gd name="T0" fmla="*/ 462 w 549"/>
                    <a:gd name="T1" fmla="*/ 41 h 487"/>
                    <a:gd name="T2" fmla="*/ 721 w 549"/>
                    <a:gd name="T3" fmla="*/ 48 h 487"/>
                    <a:gd name="T4" fmla="*/ 862 w 549"/>
                    <a:gd name="T5" fmla="*/ 47 h 487"/>
                    <a:gd name="T6" fmla="*/ 1008 w 549"/>
                    <a:gd name="T7" fmla="*/ 55 h 487"/>
                    <a:gd name="T8" fmla="*/ 875 w 549"/>
                    <a:gd name="T9" fmla="*/ 55 h 487"/>
                    <a:gd name="T10" fmla="*/ 722 w 549"/>
                    <a:gd name="T11" fmla="*/ 66 h 487"/>
                    <a:gd name="T12" fmla="*/ 1088 w 549"/>
                    <a:gd name="T13" fmla="*/ 87 h 487"/>
                    <a:gd name="T14" fmla="*/ 1361 w 549"/>
                    <a:gd name="T15" fmla="*/ 90 h 487"/>
                    <a:gd name="T16" fmla="*/ 1324 w 549"/>
                    <a:gd name="T17" fmla="*/ 214 h 487"/>
                    <a:gd name="T18" fmla="*/ 1361 w 549"/>
                    <a:gd name="T19" fmla="*/ 244 h 487"/>
                    <a:gd name="T20" fmla="*/ 6718 w 549"/>
                    <a:gd name="T21" fmla="*/ 238 h 487"/>
                    <a:gd name="T22" fmla="*/ 6751 w 549"/>
                    <a:gd name="T23" fmla="*/ 256 h 487"/>
                    <a:gd name="T24" fmla="*/ 6562 w 549"/>
                    <a:gd name="T25" fmla="*/ 267 h 487"/>
                    <a:gd name="T26" fmla="*/ 7346 w 549"/>
                    <a:gd name="T27" fmla="*/ 265 h 487"/>
                    <a:gd name="T28" fmla="*/ 7513 w 549"/>
                    <a:gd name="T29" fmla="*/ 256 h 487"/>
                    <a:gd name="T30" fmla="*/ 7522 w 549"/>
                    <a:gd name="T31" fmla="*/ 244 h 487"/>
                    <a:gd name="T32" fmla="*/ 7708 w 549"/>
                    <a:gd name="T33" fmla="*/ 235 h 487"/>
                    <a:gd name="T34" fmla="*/ 7774 w 549"/>
                    <a:gd name="T35" fmla="*/ 227 h 487"/>
                    <a:gd name="T36" fmla="*/ 7983 w 549"/>
                    <a:gd name="T37" fmla="*/ 226 h 487"/>
                    <a:gd name="T38" fmla="*/ 8046 w 549"/>
                    <a:gd name="T39" fmla="*/ 208 h 487"/>
                    <a:gd name="T40" fmla="*/ 7740 w 549"/>
                    <a:gd name="T41" fmla="*/ 205 h 487"/>
                    <a:gd name="T42" fmla="*/ 7541 w 549"/>
                    <a:gd name="T43" fmla="*/ 192 h 487"/>
                    <a:gd name="T44" fmla="*/ 7270 w 549"/>
                    <a:gd name="T45" fmla="*/ 161 h 487"/>
                    <a:gd name="T46" fmla="*/ 6921 w 549"/>
                    <a:gd name="T47" fmla="*/ 155 h 487"/>
                    <a:gd name="T48" fmla="*/ 6527 w 549"/>
                    <a:gd name="T49" fmla="*/ 143 h 487"/>
                    <a:gd name="T50" fmla="*/ 6413 w 549"/>
                    <a:gd name="T51" fmla="*/ 127 h 487"/>
                    <a:gd name="T52" fmla="*/ 6639 w 549"/>
                    <a:gd name="T53" fmla="*/ 100 h 487"/>
                    <a:gd name="T54" fmla="*/ 6432 w 549"/>
                    <a:gd name="T55" fmla="*/ 96 h 487"/>
                    <a:gd name="T56" fmla="*/ 5957 w 549"/>
                    <a:gd name="T57" fmla="*/ 96 h 487"/>
                    <a:gd name="T58" fmla="*/ 5867 w 549"/>
                    <a:gd name="T59" fmla="*/ 82 h 487"/>
                    <a:gd name="T60" fmla="*/ 5111 w 549"/>
                    <a:gd name="T61" fmla="*/ 51 h 487"/>
                    <a:gd name="T62" fmla="*/ 4920 w 549"/>
                    <a:gd name="T63" fmla="*/ 20 h 487"/>
                    <a:gd name="T64" fmla="*/ 4986 w 549"/>
                    <a:gd name="T65" fmla="*/ 20 h 487"/>
                    <a:gd name="T66" fmla="*/ 4666 w 549"/>
                    <a:gd name="T67" fmla="*/ 0 h 487"/>
                    <a:gd name="T68" fmla="*/ 0 w 549"/>
                    <a:gd name="T69" fmla="*/ 7 h 487"/>
                    <a:gd name="T70" fmla="*/ 462 w 549"/>
                    <a:gd name="T71" fmla="*/ 41 h 4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49"/>
                    <a:gd name="T109" fmla="*/ 0 h 487"/>
                    <a:gd name="T110" fmla="*/ 549 w 549"/>
                    <a:gd name="T111" fmla="*/ 487 h 4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49" h="487">
                      <a:moveTo>
                        <a:pt x="32" y="71"/>
                      </a:moveTo>
                      <a:lnTo>
                        <a:pt x="49" y="85"/>
                      </a:lnTo>
                      <a:lnTo>
                        <a:pt x="58" y="82"/>
                      </a:lnTo>
                      <a:lnTo>
                        <a:pt x="69" y="98"/>
                      </a:lnTo>
                      <a:lnTo>
                        <a:pt x="60" y="98"/>
                      </a:lnTo>
                      <a:lnTo>
                        <a:pt x="50" y="121"/>
                      </a:lnTo>
                      <a:lnTo>
                        <a:pt x="74" y="156"/>
                      </a:lnTo>
                      <a:lnTo>
                        <a:pt x="93" y="162"/>
                      </a:lnTo>
                      <a:lnTo>
                        <a:pt x="90" y="389"/>
                      </a:lnTo>
                      <a:lnTo>
                        <a:pt x="93" y="443"/>
                      </a:lnTo>
                      <a:lnTo>
                        <a:pt x="457" y="432"/>
                      </a:lnTo>
                      <a:lnTo>
                        <a:pt x="461" y="465"/>
                      </a:lnTo>
                      <a:lnTo>
                        <a:pt x="447" y="486"/>
                      </a:lnTo>
                      <a:lnTo>
                        <a:pt x="502" y="483"/>
                      </a:lnTo>
                      <a:lnTo>
                        <a:pt x="511" y="465"/>
                      </a:lnTo>
                      <a:lnTo>
                        <a:pt x="512" y="443"/>
                      </a:lnTo>
                      <a:lnTo>
                        <a:pt x="526" y="428"/>
                      </a:lnTo>
                      <a:lnTo>
                        <a:pt x="530" y="413"/>
                      </a:lnTo>
                      <a:lnTo>
                        <a:pt x="544" y="410"/>
                      </a:lnTo>
                      <a:lnTo>
                        <a:pt x="548" y="378"/>
                      </a:lnTo>
                      <a:lnTo>
                        <a:pt x="528" y="373"/>
                      </a:lnTo>
                      <a:lnTo>
                        <a:pt x="515" y="349"/>
                      </a:lnTo>
                      <a:lnTo>
                        <a:pt x="495" y="291"/>
                      </a:lnTo>
                      <a:lnTo>
                        <a:pt x="472" y="282"/>
                      </a:lnTo>
                      <a:lnTo>
                        <a:pt x="445" y="261"/>
                      </a:lnTo>
                      <a:lnTo>
                        <a:pt x="437" y="231"/>
                      </a:lnTo>
                      <a:lnTo>
                        <a:pt x="452" y="184"/>
                      </a:lnTo>
                      <a:lnTo>
                        <a:pt x="438" y="175"/>
                      </a:lnTo>
                      <a:lnTo>
                        <a:pt x="407" y="175"/>
                      </a:lnTo>
                      <a:lnTo>
                        <a:pt x="400" y="146"/>
                      </a:lnTo>
                      <a:lnTo>
                        <a:pt x="348" y="90"/>
                      </a:lnTo>
                      <a:lnTo>
                        <a:pt x="335" y="43"/>
                      </a:lnTo>
                      <a:lnTo>
                        <a:pt x="341" y="25"/>
                      </a:lnTo>
                      <a:lnTo>
                        <a:pt x="318" y="0"/>
                      </a:lnTo>
                      <a:lnTo>
                        <a:pt x="0" y="7"/>
                      </a:lnTo>
                      <a:lnTo>
                        <a:pt x="32" y="71"/>
                      </a:lnTo>
                    </a:path>
                  </a:pathLst>
                </a:custGeom>
                <a:solidFill>
                  <a:srgbClr val="C4BD97"/>
                </a:solidFill>
                <a:ln w="12700" cap="rnd" cmpd="sng">
                  <a:solidFill>
                    <a:srgbClr val="FFFFFF"/>
                  </a:solidFill>
                  <a:prstDash val="solid"/>
                  <a:round/>
                  <a:headEnd type="none" w="sm" len="sm"/>
                  <a:tailEnd type="none" w="sm" len="sm"/>
                </a:ln>
              </p:spPr>
              <p:txBody>
                <a:bodyPr/>
                <a:lstStyle/>
                <a:p>
                  <a:pPr algn="ctr" fontAlgn="auto">
                    <a:spcBef>
                      <a:spcPct val="50000"/>
                    </a:spcBef>
                    <a:spcAft>
                      <a:spcPts val="0"/>
                    </a:spcAft>
                    <a:buClr>
                      <a:srgbClr val="FECC68"/>
                    </a:buClr>
                    <a:buSzPct val="85000"/>
                    <a:buFont typeface="Wingdings 2" pitchFamily="18" charset="2"/>
                    <a:buNone/>
                    <a:defRPr/>
                  </a:pPr>
                  <a:endParaRPr lang="en-US" sz="1400" kern="0" dirty="0">
                    <a:solidFill>
                      <a:srgbClr val="000000"/>
                    </a:solidFill>
                    <a:latin typeface="+mn-lt"/>
                    <a:ea typeface="Arial Unicode MS" pitchFamily="34" charset="-128"/>
                    <a:cs typeface="Arial Unicode MS" pitchFamily="34" charset="-128"/>
                  </a:endParaRPr>
                </a:p>
              </p:txBody>
            </p:sp>
            <p:sp>
              <p:nvSpPr>
                <p:cNvPr id="132" name="Text Box 60"/>
                <p:cNvSpPr txBox="1">
                  <a:spLocks noChangeArrowheads="1"/>
                </p:cNvSpPr>
                <p:nvPr/>
              </p:nvSpPr>
              <p:spPr bwMode="auto">
                <a:xfrm>
                  <a:off x="3057" y="2041"/>
                  <a:ext cx="243" cy="154"/>
                </a:xfrm>
                <a:prstGeom prst="rect">
                  <a:avLst/>
                </a:prstGeom>
                <a:noFill/>
                <a:ln w="12700">
                  <a:noFill/>
                  <a:miter lim="800000"/>
                  <a:headEnd type="none" w="sm" len="sm"/>
                  <a:tailEnd type="none" w="sm" len="sm"/>
                </a:ln>
              </p:spPr>
              <p:txBody>
                <a:bodyPr wrap="none">
                  <a:spAutoFit/>
                </a:bodyPr>
                <a:lstStyle/>
                <a:p>
                  <a:pPr algn="ctr" eaLnBrk="0" fontAlgn="auto" hangingPunct="0">
                    <a:spcBef>
                      <a:spcPct val="50000"/>
                    </a:spcBef>
                    <a:spcAft>
                      <a:spcPts val="0"/>
                    </a:spcAft>
                    <a:buClr>
                      <a:srgbClr val="FECC68"/>
                    </a:buClr>
                    <a:buSzPct val="85000"/>
                    <a:buFont typeface="Wingdings 2" pitchFamily="18" charset="2"/>
                    <a:buNone/>
                    <a:defRPr/>
                  </a:pPr>
                  <a:r>
                    <a:rPr lang="en-US" sz="1200" b="1" kern="0" dirty="0">
                      <a:solidFill>
                        <a:srgbClr val="000000"/>
                      </a:solidFill>
                      <a:latin typeface="Arial Narrow" pitchFamily="34" charset="0"/>
                      <a:ea typeface="Arial Unicode MS" pitchFamily="34" charset="-128"/>
                      <a:cs typeface="Arial Unicode MS" pitchFamily="34" charset="-128"/>
                    </a:rPr>
                    <a:t>MO</a:t>
                  </a:r>
                </a:p>
              </p:txBody>
            </p:sp>
          </p:grpSp>
          <p:grpSp>
            <p:nvGrpSpPr>
              <p:cNvPr id="32" name="Group 61"/>
              <p:cNvGrpSpPr>
                <a:grpSpLocks/>
              </p:cNvGrpSpPr>
              <p:nvPr/>
            </p:nvGrpSpPr>
            <p:grpSpPr bwMode="auto">
              <a:xfrm>
                <a:off x="2878" y="2478"/>
                <a:ext cx="467" cy="386"/>
                <a:chOff x="3016" y="2308"/>
                <a:chExt cx="467" cy="372"/>
              </a:xfrm>
            </p:grpSpPr>
            <p:sp>
              <p:nvSpPr>
                <p:cNvPr id="129" name="Freeform 62"/>
                <p:cNvSpPr>
                  <a:spLocks/>
                </p:cNvSpPr>
                <p:nvPr/>
              </p:nvSpPr>
              <p:spPr bwMode="auto">
                <a:xfrm>
                  <a:off x="3016" y="2308"/>
                  <a:ext cx="467" cy="372"/>
                </a:xfrm>
                <a:custGeom>
                  <a:avLst/>
                  <a:gdLst>
                    <a:gd name="T0" fmla="*/ 250 w 416"/>
                    <a:gd name="T1" fmla="*/ 65 h 383"/>
                    <a:gd name="T2" fmla="*/ 216 w 416"/>
                    <a:gd name="T3" fmla="*/ 155 h 383"/>
                    <a:gd name="T4" fmla="*/ 342 w 416"/>
                    <a:gd name="T5" fmla="*/ 161 h 383"/>
                    <a:gd name="T6" fmla="*/ 823 w 416"/>
                    <a:gd name="T7" fmla="*/ 161 h 383"/>
                    <a:gd name="T8" fmla="*/ 823 w 416"/>
                    <a:gd name="T9" fmla="*/ 190 h 383"/>
                    <a:gd name="T10" fmla="*/ 4797 w 416"/>
                    <a:gd name="T11" fmla="*/ 187 h 383"/>
                    <a:gd name="T12" fmla="*/ 4708 w 416"/>
                    <a:gd name="T13" fmla="*/ 160 h 383"/>
                    <a:gd name="T14" fmla="*/ 5027 w 416"/>
                    <a:gd name="T15" fmla="*/ 128 h 383"/>
                    <a:gd name="T16" fmla="*/ 5550 w 416"/>
                    <a:gd name="T17" fmla="*/ 106 h 383"/>
                    <a:gd name="T18" fmla="*/ 5497 w 416"/>
                    <a:gd name="T19" fmla="*/ 100 h 383"/>
                    <a:gd name="T20" fmla="*/ 5880 w 416"/>
                    <a:gd name="T21" fmla="*/ 81 h 383"/>
                    <a:gd name="T22" fmla="*/ 6073 w 416"/>
                    <a:gd name="T23" fmla="*/ 59 h 383"/>
                    <a:gd name="T24" fmla="*/ 6009 w 416"/>
                    <a:gd name="T25" fmla="*/ 57 h 383"/>
                    <a:gd name="T26" fmla="*/ 6335 w 416"/>
                    <a:gd name="T27" fmla="*/ 49 h 383"/>
                    <a:gd name="T28" fmla="*/ 6660 w 416"/>
                    <a:gd name="T29" fmla="*/ 31 h 383"/>
                    <a:gd name="T30" fmla="*/ 6540 w 416"/>
                    <a:gd name="T31" fmla="*/ 27 h 383"/>
                    <a:gd name="T32" fmla="*/ 5676 w 416"/>
                    <a:gd name="T33" fmla="*/ 28 h 383"/>
                    <a:gd name="T34" fmla="*/ 5905 w 416"/>
                    <a:gd name="T35" fmla="*/ 17 h 383"/>
                    <a:gd name="T36" fmla="*/ 5826 w 416"/>
                    <a:gd name="T37" fmla="*/ 0 h 383"/>
                    <a:gd name="T38" fmla="*/ 0 w 416"/>
                    <a:gd name="T39" fmla="*/ 11 h 383"/>
                    <a:gd name="T40" fmla="*/ 250 w 416"/>
                    <a:gd name="T41" fmla="*/ 65 h 3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16"/>
                    <a:gd name="T64" fmla="*/ 0 h 383"/>
                    <a:gd name="T65" fmla="*/ 416 w 416"/>
                    <a:gd name="T66" fmla="*/ 383 h 38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16" h="383">
                      <a:moveTo>
                        <a:pt x="16" y="129"/>
                      </a:moveTo>
                      <a:lnTo>
                        <a:pt x="13" y="314"/>
                      </a:lnTo>
                      <a:lnTo>
                        <a:pt x="21" y="325"/>
                      </a:lnTo>
                      <a:lnTo>
                        <a:pt x="51" y="325"/>
                      </a:lnTo>
                      <a:lnTo>
                        <a:pt x="51" y="382"/>
                      </a:lnTo>
                      <a:lnTo>
                        <a:pt x="299" y="378"/>
                      </a:lnTo>
                      <a:lnTo>
                        <a:pt x="294" y="320"/>
                      </a:lnTo>
                      <a:lnTo>
                        <a:pt x="314" y="256"/>
                      </a:lnTo>
                      <a:lnTo>
                        <a:pt x="346" y="213"/>
                      </a:lnTo>
                      <a:lnTo>
                        <a:pt x="343" y="201"/>
                      </a:lnTo>
                      <a:lnTo>
                        <a:pt x="366" y="161"/>
                      </a:lnTo>
                      <a:lnTo>
                        <a:pt x="379" y="118"/>
                      </a:lnTo>
                      <a:lnTo>
                        <a:pt x="374" y="114"/>
                      </a:lnTo>
                      <a:lnTo>
                        <a:pt x="395" y="98"/>
                      </a:lnTo>
                      <a:lnTo>
                        <a:pt x="415" y="59"/>
                      </a:lnTo>
                      <a:lnTo>
                        <a:pt x="408" y="51"/>
                      </a:lnTo>
                      <a:lnTo>
                        <a:pt x="353" y="53"/>
                      </a:lnTo>
                      <a:lnTo>
                        <a:pt x="367" y="33"/>
                      </a:lnTo>
                      <a:lnTo>
                        <a:pt x="363" y="0"/>
                      </a:lnTo>
                      <a:lnTo>
                        <a:pt x="0" y="11"/>
                      </a:lnTo>
                      <a:lnTo>
                        <a:pt x="16" y="129"/>
                      </a:lnTo>
                    </a:path>
                  </a:pathLst>
                </a:custGeom>
                <a:solidFill>
                  <a:srgbClr val="C4BD97"/>
                </a:solidFill>
                <a:ln w="12700" cap="rnd" cmpd="sng">
                  <a:solidFill>
                    <a:srgbClr val="FFFFFF"/>
                  </a:solidFill>
                  <a:prstDash val="solid"/>
                  <a:round/>
                  <a:headEnd type="none" w="sm" len="sm"/>
                  <a:tailEnd type="none" w="sm" len="sm"/>
                </a:ln>
              </p:spPr>
              <p:txBody>
                <a:bodyPr/>
                <a:lstStyle/>
                <a:p>
                  <a:pPr algn="ctr" fontAlgn="auto">
                    <a:spcBef>
                      <a:spcPct val="50000"/>
                    </a:spcBef>
                    <a:spcAft>
                      <a:spcPts val="0"/>
                    </a:spcAft>
                    <a:buClr>
                      <a:srgbClr val="FECC68"/>
                    </a:buClr>
                    <a:buSzPct val="85000"/>
                    <a:buFont typeface="Wingdings 2" pitchFamily="18" charset="2"/>
                    <a:buNone/>
                    <a:defRPr/>
                  </a:pPr>
                  <a:endParaRPr lang="en-US" sz="1400" kern="0" dirty="0">
                    <a:solidFill>
                      <a:srgbClr val="000000"/>
                    </a:solidFill>
                    <a:latin typeface="+mn-lt"/>
                    <a:ea typeface="Arial Unicode MS" pitchFamily="34" charset="-128"/>
                    <a:cs typeface="Arial Unicode MS" pitchFamily="34" charset="-128"/>
                  </a:endParaRPr>
                </a:p>
              </p:txBody>
            </p:sp>
            <p:sp>
              <p:nvSpPr>
                <p:cNvPr id="130" name="Text Box 63"/>
                <p:cNvSpPr txBox="1">
                  <a:spLocks noChangeArrowheads="1"/>
                </p:cNvSpPr>
                <p:nvPr/>
              </p:nvSpPr>
              <p:spPr bwMode="auto">
                <a:xfrm>
                  <a:off x="3089" y="2400"/>
                  <a:ext cx="230" cy="173"/>
                </a:xfrm>
                <a:prstGeom prst="rect">
                  <a:avLst/>
                </a:prstGeom>
                <a:noFill/>
                <a:ln w="12700">
                  <a:noFill/>
                  <a:miter lim="800000"/>
                  <a:headEnd type="none" w="sm" len="sm"/>
                  <a:tailEnd type="none" w="sm" len="sm"/>
                </a:ln>
              </p:spPr>
              <p:txBody>
                <a:bodyPr wrap="none">
                  <a:spAutoFit/>
                </a:bodyPr>
                <a:lstStyle/>
                <a:p>
                  <a:pPr algn="ctr" eaLnBrk="0" fontAlgn="auto" hangingPunct="0">
                    <a:spcBef>
                      <a:spcPct val="50000"/>
                    </a:spcBef>
                    <a:spcAft>
                      <a:spcPts val="0"/>
                    </a:spcAft>
                    <a:buClr>
                      <a:srgbClr val="FECC68"/>
                    </a:buClr>
                    <a:buSzPct val="85000"/>
                    <a:buFont typeface="Wingdings 2" pitchFamily="18" charset="2"/>
                    <a:buNone/>
                    <a:defRPr/>
                  </a:pPr>
                  <a:r>
                    <a:rPr lang="en-US" sz="1200" b="1" kern="0" dirty="0">
                      <a:solidFill>
                        <a:srgbClr val="1C1C1C"/>
                      </a:solidFill>
                      <a:latin typeface="Arial Narrow" pitchFamily="34" charset="0"/>
                      <a:ea typeface="Arial Unicode MS" pitchFamily="34" charset="-128"/>
                      <a:cs typeface="Arial Unicode MS" pitchFamily="34" charset="-128"/>
                    </a:rPr>
                    <a:t>AR</a:t>
                  </a:r>
                </a:p>
              </p:txBody>
            </p:sp>
          </p:grpSp>
          <p:grpSp>
            <p:nvGrpSpPr>
              <p:cNvPr id="33" name="Group 64"/>
              <p:cNvGrpSpPr>
                <a:grpSpLocks/>
              </p:cNvGrpSpPr>
              <p:nvPr/>
            </p:nvGrpSpPr>
            <p:grpSpPr bwMode="auto">
              <a:xfrm>
                <a:off x="2937" y="2859"/>
                <a:ext cx="528" cy="420"/>
                <a:chOff x="3075" y="2676"/>
                <a:chExt cx="528" cy="405"/>
              </a:xfrm>
            </p:grpSpPr>
            <p:sp>
              <p:nvSpPr>
                <p:cNvPr id="127" name="Freeform 65"/>
                <p:cNvSpPr>
                  <a:spLocks/>
                </p:cNvSpPr>
                <p:nvPr/>
              </p:nvSpPr>
              <p:spPr bwMode="auto">
                <a:xfrm>
                  <a:off x="3075" y="2676"/>
                  <a:ext cx="528" cy="405"/>
                </a:xfrm>
                <a:custGeom>
                  <a:avLst/>
                  <a:gdLst>
                    <a:gd name="T0" fmla="*/ 0 w 472"/>
                    <a:gd name="T1" fmla="*/ 3 h 417"/>
                    <a:gd name="T2" fmla="*/ 78 w 472"/>
                    <a:gd name="T3" fmla="*/ 57 h 417"/>
                    <a:gd name="T4" fmla="*/ 696 w 472"/>
                    <a:gd name="T5" fmla="*/ 99 h 417"/>
                    <a:gd name="T6" fmla="*/ 466 w 472"/>
                    <a:gd name="T7" fmla="*/ 130 h 417"/>
                    <a:gd name="T8" fmla="*/ 516 w 472"/>
                    <a:gd name="T9" fmla="*/ 156 h 417"/>
                    <a:gd name="T10" fmla="*/ 213 w 472"/>
                    <a:gd name="T11" fmla="*/ 170 h 417"/>
                    <a:gd name="T12" fmla="*/ 358 w 472"/>
                    <a:gd name="T13" fmla="*/ 174 h 417"/>
                    <a:gd name="T14" fmla="*/ 1265 w 472"/>
                    <a:gd name="T15" fmla="*/ 170 h 417"/>
                    <a:gd name="T16" fmla="*/ 2401 w 472"/>
                    <a:gd name="T17" fmla="*/ 181 h 417"/>
                    <a:gd name="T18" fmla="*/ 2775 w 472"/>
                    <a:gd name="T19" fmla="*/ 171 h 417"/>
                    <a:gd name="T20" fmla="*/ 3898 w 472"/>
                    <a:gd name="T21" fmla="*/ 186 h 417"/>
                    <a:gd name="T22" fmla="*/ 3986 w 472"/>
                    <a:gd name="T23" fmla="*/ 196 h 417"/>
                    <a:gd name="T24" fmla="*/ 4447 w 472"/>
                    <a:gd name="T25" fmla="*/ 203 h 417"/>
                    <a:gd name="T26" fmla="*/ 4630 w 472"/>
                    <a:gd name="T27" fmla="*/ 195 h 417"/>
                    <a:gd name="T28" fmla="*/ 5179 w 472"/>
                    <a:gd name="T29" fmla="*/ 202 h 417"/>
                    <a:gd name="T30" fmla="*/ 5477 w 472"/>
                    <a:gd name="T31" fmla="*/ 196 h 417"/>
                    <a:gd name="T32" fmla="*/ 5456 w 472"/>
                    <a:gd name="T33" fmla="*/ 184 h 417"/>
                    <a:gd name="T34" fmla="*/ 6348 w 472"/>
                    <a:gd name="T35" fmla="*/ 195 h 417"/>
                    <a:gd name="T36" fmla="*/ 6333 w 472"/>
                    <a:gd name="T37" fmla="*/ 207 h 417"/>
                    <a:gd name="T38" fmla="*/ 6958 w 472"/>
                    <a:gd name="T39" fmla="*/ 191 h 417"/>
                    <a:gd name="T40" fmla="*/ 6370 w 472"/>
                    <a:gd name="T41" fmla="*/ 189 h 417"/>
                    <a:gd name="T42" fmla="*/ 5966 w 472"/>
                    <a:gd name="T43" fmla="*/ 174 h 417"/>
                    <a:gd name="T44" fmla="*/ 6476 w 472"/>
                    <a:gd name="T45" fmla="*/ 154 h 417"/>
                    <a:gd name="T46" fmla="*/ 6476 w 472"/>
                    <a:gd name="T47" fmla="*/ 144 h 417"/>
                    <a:gd name="T48" fmla="*/ 5927 w 472"/>
                    <a:gd name="T49" fmla="*/ 159 h 417"/>
                    <a:gd name="T50" fmla="*/ 5660 w 472"/>
                    <a:gd name="T51" fmla="*/ 154 h 417"/>
                    <a:gd name="T52" fmla="*/ 5876 w 472"/>
                    <a:gd name="T53" fmla="*/ 146 h 417"/>
                    <a:gd name="T54" fmla="*/ 5252 w 472"/>
                    <a:gd name="T55" fmla="*/ 152 h 417"/>
                    <a:gd name="T56" fmla="*/ 4848 w 472"/>
                    <a:gd name="T57" fmla="*/ 146 h 417"/>
                    <a:gd name="T58" fmla="*/ 4970 w 472"/>
                    <a:gd name="T59" fmla="*/ 137 h 417"/>
                    <a:gd name="T60" fmla="*/ 6019 w 472"/>
                    <a:gd name="T61" fmla="*/ 144 h 417"/>
                    <a:gd name="T62" fmla="*/ 5580 w 472"/>
                    <a:gd name="T63" fmla="*/ 118 h 417"/>
                    <a:gd name="T64" fmla="*/ 5665 w 472"/>
                    <a:gd name="T65" fmla="*/ 102 h 417"/>
                    <a:gd name="T66" fmla="*/ 3234 w 472"/>
                    <a:gd name="T67" fmla="*/ 105 h 417"/>
                    <a:gd name="T68" fmla="*/ 3498 w 472"/>
                    <a:gd name="T69" fmla="*/ 67 h 417"/>
                    <a:gd name="T70" fmla="*/ 3942 w 472"/>
                    <a:gd name="T71" fmla="*/ 47 h 417"/>
                    <a:gd name="T72" fmla="*/ 3794 w 472"/>
                    <a:gd name="T73" fmla="*/ 43 h 417"/>
                    <a:gd name="T74" fmla="*/ 3636 w 472"/>
                    <a:gd name="T75" fmla="*/ 0 h 417"/>
                    <a:gd name="T76" fmla="*/ 0 w 472"/>
                    <a:gd name="T77" fmla="*/ 3 h 41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72"/>
                    <a:gd name="T118" fmla="*/ 0 h 417"/>
                    <a:gd name="T119" fmla="*/ 472 w 472"/>
                    <a:gd name="T120" fmla="*/ 417 h 41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72" h="417">
                      <a:moveTo>
                        <a:pt x="0" y="3"/>
                      </a:moveTo>
                      <a:lnTo>
                        <a:pt x="5" y="115"/>
                      </a:lnTo>
                      <a:lnTo>
                        <a:pt x="47" y="197"/>
                      </a:lnTo>
                      <a:lnTo>
                        <a:pt x="32" y="262"/>
                      </a:lnTo>
                      <a:lnTo>
                        <a:pt x="35" y="316"/>
                      </a:lnTo>
                      <a:lnTo>
                        <a:pt x="15" y="343"/>
                      </a:lnTo>
                      <a:lnTo>
                        <a:pt x="24" y="351"/>
                      </a:lnTo>
                      <a:lnTo>
                        <a:pt x="86" y="343"/>
                      </a:lnTo>
                      <a:lnTo>
                        <a:pt x="164" y="365"/>
                      </a:lnTo>
                      <a:lnTo>
                        <a:pt x="189" y="344"/>
                      </a:lnTo>
                      <a:lnTo>
                        <a:pt x="265" y="377"/>
                      </a:lnTo>
                      <a:lnTo>
                        <a:pt x="271" y="395"/>
                      </a:lnTo>
                      <a:lnTo>
                        <a:pt x="301" y="409"/>
                      </a:lnTo>
                      <a:lnTo>
                        <a:pt x="315" y="393"/>
                      </a:lnTo>
                      <a:lnTo>
                        <a:pt x="352" y="407"/>
                      </a:lnTo>
                      <a:lnTo>
                        <a:pt x="373" y="395"/>
                      </a:lnTo>
                      <a:lnTo>
                        <a:pt x="370" y="371"/>
                      </a:lnTo>
                      <a:lnTo>
                        <a:pt x="431" y="393"/>
                      </a:lnTo>
                      <a:lnTo>
                        <a:pt x="429" y="416"/>
                      </a:lnTo>
                      <a:lnTo>
                        <a:pt x="471" y="386"/>
                      </a:lnTo>
                      <a:lnTo>
                        <a:pt x="433" y="381"/>
                      </a:lnTo>
                      <a:lnTo>
                        <a:pt x="404" y="350"/>
                      </a:lnTo>
                      <a:lnTo>
                        <a:pt x="440" y="312"/>
                      </a:lnTo>
                      <a:lnTo>
                        <a:pt x="440" y="289"/>
                      </a:lnTo>
                      <a:lnTo>
                        <a:pt x="401" y="321"/>
                      </a:lnTo>
                      <a:lnTo>
                        <a:pt x="383" y="312"/>
                      </a:lnTo>
                      <a:lnTo>
                        <a:pt x="399" y="292"/>
                      </a:lnTo>
                      <a:lnTo>
                        <a:pt x="356" y="306"/>
                      </a:lnTo>
                      <a:lnTo>
                        <a:pt x="328" y="294"/>
                      </a:lnTo>
                      <a:lnTo>
                        <a:pt x="336" y="275"/>
                      </a:lnTo>
                      <a:lnTo>
                        <a:pt x="408" y="289"/>
                      </a:lnTo>
                      <a:lnTo>
                        <a:pt x="379" y="240"/>
                      </a:lnTo>
                      <a:lnTo>
                        <a:pt x="384" y="204"/>
                      </a:lnTo>
                      <a:lnTo>
                        <a:pt x="219" y="211"/>
                      </a:lnTo>
                      <a:lnTo>
                        <a:pt x="238" y="133"/>
                      </a:lnTo>
                      <a:lnTo>
                        <a:pt x="267" y="93"/>
                      </a:lnTo>
                      <a:lnTo>
                        <a:pt x="257" y="82"/>
                      </a:lnTo>
                      <a:lnTo>
                        <a:pt x="247" y="0"/>
                      </a:lnTo>
                      <a:lnTo>
                        <a:pt x="0" y="3"/>
                      </a:lnTo>
                    </a:path>
                  </a:pathLst>
                </a:custGeom>
                <a:solidFill>
                  <a:srgbClr val="B9CDE5"/>
                </a:solidFill>
                <a:ln w="12700" cap="rnd" cmpd="sng">
                  <a:solidFill>
                    <a:srgbClr val="FFFFFF"/>
                  </a:solidFill>
                  <a:prstDash val="solid"/>
                  <a:round/>
                  <a:headEnd type="none" w="sm" len="sm"/>
                  <a:tailEnd type="none" w="sm" len="sm"/>
                </a:ln>
              </p:spPr>
              <p:txBody>
                <a:bodyPr/>
                <a:lstStyle/>
                <a:p>
                  <a:pPr algn="ctr" fontAlgn="auto">
                    <a:spcBef>
                      <a:spcPct val="50000"/>
                    </a:spcBef>
                    <a:spcAft>
                      <a:spcPts val="0"/>
                    </a:spcAft>
                    <a:buClr>
                      <a:srgbClr val="FECC68"/>
                    </a:buClr>
                    <a:buSzPct val="85000"/>
                    <a:buFont typeface="Wingdings 2" pitchFamily="18" charset="2"/>
                    <a:buNone/>
                    <a:defRPr/>
                  </a:pPr>
                  <a:endParaRPr lang="en-US" sz="1400" kern="0" dirty="0">
                    <a:solidFill>
                      <a:srgbClr val="000000"/>
                    </a:solidFill>
                    <a:latin typeface="+mn-lt"/>
                    <a:ea typeface="Arial Unicode MS" pitchFamily="34" charset="-128"/>
                    <a:cs typeface="Arial Unicode MS" pitchFamily="34" charset="-128"/>
                  </a:endParaRPr>
                </a:p>
              </p:txBody>
            </p:sp>
            <p:sp>
              <p:nvSpPr>
                <p:cNvPr id="128" name="Text Box 66"/>
                <p:cNvSpPr txBox="1">
                  <a:spLocks noChangeArrowheads="1"/>
                </p:cNvSpPr>
                <p:nvPr/>
              </p:nvSpPr>
              <p:spPr bwMode="auto">
                <a:xfrm>
                  <a:off x="3095" y="2754"/>
                  <a:ext cx="221" cy="167"/>
                </a:xfrm>
                <a:prstGeom prst="rect">
                  <a:avLst/>
                </a:prstGeom>
                <a:noFill/>
                <a:ln w="12700">
                  <a:noFill/>
                  <a:miter lim="800000"/>
                  <a:headEnd type="none" w="sm" len="sm"/>
                  <a:tailEnd type="none" w="sm" len="sm"/>
                </a:ln>
              </p:spPr>
              <p:txBody>
                <a:bodyPr wrap="none">
                  <a:spAutoFit/>
                </a:bodyPr>
                <a:lstStyle/>
                <a:p>
                  <a:pPr algn="ctr" eaLnBrk="0" fontAlgn="auto" hangingPunct="0">
                    <a:spcBef>
                      <a:spcPct val="50000"/>
                    </a:spcBef>
                    <a:spcAft>
                      <a:spcPts val="0"/>
                    </a:spcAft>
                    <a:buClr>
                      <a:srgbClr val="FECC68"/>
                    </a:buClr>
                    <a:buSzPct val="85000"/>
                    <a:buFont typeface="Wingdings 2" pitchFamily="18" charset="2"/>
                    <a:buNone/>
                    <a:defRPr/>
                  </a:pPr>
                  <a:r>
                    <a:rPr lang="en-US" sz="1200" b="1" kern="0" dirty="0">
                      <a:solidFill>
                        <a:srgbClr val="1C1C1C"/>
                      </a:solidFill>
                      <a:latin typeface="Arial Narrow" pitchFamily="34" charset="0"/>
                      <a:ea typeface="Arial Unicode MS" pitchFamily="34" charset="-128"/>
                      <a:cs typeface="Arial Unicode MS" pitchFamily="34" charset="-128"/>
                    </a:rPr>
                    <a:t>LA</a:t>
                  </a:r>
                </a:p>
              </p:txBody>
            </p:sp>
          </p:grpSp>
          <p:grpSp>
            <p:nvGrpSpPr>
              <p:cNvPr id="34" name="Group 67"/>
              <p:cNvGrpSpPr>
                <a:grpSpLocks/>
              </p:cNvGrpSpPr>
              <p:nvPr/>
            </p:nvGrpSpPr>
            <p:grpSpPr bwMode="auto">
              <a:xfrm>
                <a:off x="3182" y="2629"/>
                <a:ext cx="329" cy="523"/>
                <a:chOff x="3320" y="2454"/>
                <a:chExt cx="329" cy="504"/>
              </a:xfrm>
            </p:grpSpPr>
            <p:sp>
              <p:nvSpPr>
                <p:cNvPr id="125" name="Freeform 68"/>
                <p:cNvSpPr>
                  <a:spLocks/>
                </p:cNvSpPr>
                <p:nvPr/>
              </p:nvSpPr>
              <p:spPr bwMode="auto">
                <a:xfrm>
                  <a:off x="3320" y="2454"/>
                  <a:ext cx="329" cy="504"/>
                </a:xfrm>
                <a:custGeom>
                  <a:avLst/>
                  <a:gdLst>
                    <a:gd name="T0" fmla="*/ 307 w 293"/>
                    <a:gd name="T1" fmla="*/ 188 h 518"/>
                    <a:gd name="T2" fmla="*/ 776 w 293"/>
                    <a:gd name="T3" fmla="*/ 165 h 518"/>
                    <a:gd name="T4" fmla="*/ 615 w 293"/>
                    <a:gd name="T5" fmla="*/ 160 h 518"/>
                    <a:gd name="T6" fmla="*/ 448 w 293"/>
                    <a:gd name="T7" fmla="*/ 118 h 518"/>
                    <a:gd name="T8" fmla="*/ 378 w 293"/>
                    <a:gd name="T9" fmla="*/ 88 h 518"/>
                    <a:gd name="T10" fmla="*/ 691 w 293"/>
                    <a:gd name="T11" fmla="*/ 54 h 518"/>
                    <a:gd name="T12" fmla="*/ 1203 w 293"/>
                    <a:gd name="T13" fmla="*/ 35 h 518"/>
                    <a:gd name="T14" fmla="*/ 1167 w 293"/>
                    <a:gd name="T15" fmla="*/ 26 h 518"/>
                    <a:gd name="T16" fmla="*/ 1554 w 293"/>
                    <a:gd name="T17" fmla="*/ 11 h 518"/>
                    <a:gd name="T18" fmla="*/ 4368 w 293"/>
                    <a:gd name="T19" fmla="*/ 0 h 518"/>
                    <a:gd name="T20" fmla="*/ 4518 w 293"/>
                    <a:gd name="T21" fmla="*/ 9 h 518"/>
                    <a:gd name="T22" fmla="*/ 4368 w 293"/>
                    <a:gd name="T23" fmla="*/ 171 h 518"/>
                    <a:gd name="T24" fmla="*/ 4712 w 293"/>
                    <a:gd name="T25" fmla="*/ 253 h 518"/>
                    <a:gd name="T26" fmla="*/ 4567 w 293"/>
                    <a:gd name="T27" fmla="*/ 256 h 518"/>
                    <a:gd name="T28" fmla="*/ 3968 w 293"/>
                    <a:gd name="T29" fmla="*/ 251 h 518"/>
                    <a:gd name="T30" fmla="*/ 3040 w 293"/>
                    <a:gd name="T31" fmla="*/ 267 h 518"/>
                    <a:gd name="T32" fmla="*/ 2585 w 293"/>
                    <a:gd name="T33" fmla="*/ 242 h 518"/>
                    <a:gd name="T34" fmla="*/ 2675 w 293"/>
                    <a:gd name="T35" fmla="*/ 223 h 518"/>
                    <a:gd name="T36" fmla="*/ 0 w 293"/>
                    <a:gd name="T37" fmla="*/ 227 h 518"/>
                    <a:gd name="T38" fmla="*/ 307 w 293"/>
                    <a:gd name="T39" fmla="*/ 188 h 5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93"/>
                    <a:gd name="T61" fmla="*/ 0 h 518"/>
                    <a:gd name="T62" fmla="*/ 293 w 293"/>
                    <a:gd name="T63" fmla="*/ 518 h 51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93" h="518">
                      <a:moveTo>
                        <a:pt x="19" y="361"/>
                      </a:moveTo>
                      <a:lnTo>
                        <a:pt x="48" y="320"/>
                      </a:lnTo>
                      <a:lnTo>
                        <a:pt x="38" y="310"/>
                      </a:lnTo>
                      <a:lnTo>
                        <a:pt x="28" y="227"/>
                      </a:lnTo>
                      <a:lnTo>
                        <a:pt x="23" y="169"/>
                      </a:lnTo>
                      <a:lnTo>
                        <a:pt x="43" y="106"/>
                      </a:lnTo>
                      <a:lnTo>
                        <a:pt x="75" y="63"/>
                      </a:lnTo>
                      <a:lnTo>
                        <a:pt x="72" y="50"/>
                      </a:lnTo>
                      <a:lnTo>
                        <a:pt x="95" y="11"/>
                      </a:lnTo>
                      <a:lnTo>
                        <a:pt x="271" y="0"/>
                      </a:lnTo>
                      <a:lnTo>
                        <a:pt x="280" y="9"/>
                      </a:lnTo>
                      <a:lnTo>
                        <a:pt x="271" y="330"/>
                      </a:lnTo>
                      <a:lnTo>
                        <a:pt x="292" y="486"/>
                      </a:lnTo>
                      <a:lnTo>
                        <a:pt x="283" y="493"/>
                      </a:lnTo>
                      <a:lnTo>
                        <a:pt x="246" y="484"/>
                      </a:lnTo>
                      <a:lnTo>
                        <a:pt x="189" y="517"/>
                      </a:lnTo>
                      <a:lnTo>
                        <a:pt x="160" y="467"/>
                      </a:lnTo>
                      <a:lnTo>
                        <a:pt x="165" y="431"/>
                      </a:lnTo>
                      <a:lnTo>
                        <a:pt x="0" y="438"/>
                      </a:lnTo>
                      <a:lnTo>
                        <a:pt x="19" y="361"/>
                      </a:lnTo>
                    </a:path>
                  </a:pathLst>
                </a:custGeom>
                <a:solidFill>
                  <a:srgbClr val="C4BD97"/>
                </a:solidFill>
                <a:ln w="12700" cap="rnd" cmpd="sng">
                  <a:solidFill>
                    <a:schemeClr val="bg1"/>
                  </a:solidFill>
                  <a:prstDash val="solid"/>
                  <a:round/>
                  <a:headEnd type="none" w="sm" len="sm"/>
                  <a:tailEnd type="none" w="sm" len="sm"/>
                </a:ln>
              </p:spPr>
              <p:txBody>
                <a:bodyPr/>
                <a:lstStyle/>
                <a:p>
                  <a:pPr algn="ctr" fontAlgn="auto">
                    <a:spcBef>
                      <a:spcPct val="50000"/>
                    </a:spcBef>
                    <a:spcAft>
                      <a:spcPts val="0"/>
                    </a:spcAft>
                    <a:buClr>
                      <a:srgbClr val="FECC68"/>
                    </a:buClr>
                    <a:buSzPct val="85000"/>
                    <a:buFont typeface="Wingdings 2" pitchFamily="18" charset="2"/>
                    <a:buNone/>
                    <a:defRPr/>
                  </a:pPr>
                  <a:endParaRPr lang="en-US" sz="1400" kern="0" dirty="0">
                    <a:solidFill>
                      <a:srgbClr val="000000"/>
                    </a:solidFill>
                    <a:latin typeface="+mn-lt"/>
                    <a:ea typeface="Arial Unicode MS" pitchFamily="34" charset="-128"/>
                    <a:cs typeface="Arial Unicode MS" pitchFamily="34" charset="-128"/>
                  </a:endParaRPr>
                </a:p>
              </p:txBody>
            </p:sp>
            <p:sp>
              <p:nvSpPr>
                <p:cNvPr id="126" name="Text Box 69"/>
                <p:cNvSpPr txBox="1">
                  <a:spLocks noChangeArrowheads="1"/>
                </p:cNvSpPr>
                <p:nvPr/>
              </p:nvSpPr>
              <p:spPr bwMode="auto">
                <a:xfrm>
                  <a:off x="3365" y="2640"/>
                  <a:ext cx="235" cy="167"/>
                </a:xfrm>
                <a:prstGeom prst="rect">
                  <a:avLst/>
                </a:prstGeom>
                <a:noFill/>
                <a:ln w="12700">
                  <a:noFill/>
                  <a:miter lim="800000"/>
                  <a:headEnd type="none" w="sm" len="sm"/>
                  <a:tailEnd type="none" w="sm" len="sm"/>
                </a:ln>
              </p:spPr>
              <p:txBody>
                <a:bodyPr wrap="none">
                  <a:spAutoFit/>
                </a:bodyPr>
                <a:lstStyle/>
                <a:p>
                  <a:pPr algn="ctr" eaLnBrk="0" fontAlgn="auto" hangingPunct="0">
                    <a:spcBef>
                      <a:spcPct val="50000"/>
                    </a:spcBef>
                    <a:spcAft>
                      <a:spcPts val="0"/>
                    </a:spcAft>
                    <a:buClr>
                      <a:srgbClr val="FECC68"/>
                    </a:buClr>
                    <a:buSzPct val="85000"/>
                    <a:buFont typeface="Wingdings 2" pitchFamily="18" charset="2"/>
                    <a:buNone/>
                    <a:defRPr/>
                  </a:pPr>
                  <a:r>
                    <a:rPr lang="en-US" sz="1200" b="1" kern="0" dirty="0">
                      <a:solidFill>
                        <a:srgbClr val="000000"/>
                      </a:solidFill>
                      <a:latin typeface="Arial Narrow" pitchFamily="34" charset="0"/>
                      <a:ea typeface="Arial Unicode MS" pitchFamily="34" charset="-128"/>
                      <a:cs typeface="Arial Unicode MS" pitchFamily="34" charset="-128"/>
                    </a:rPr>
                    <a:t>MS</a:t>
                  </a:r>
                </a:p>
              </p:txBody>
            </p:sp>
          </p:grpSp>
          <p:grpSp>
            <p:nvGrpSpPr>
              <p:cNvPr id="35" name="Group 70"/>
              <p:cNvGrpSpPr>
                <a:grpSpLocks/>
              </p:cNvGrpSpPr>
              <p:nvPr/>
            </p:nvGrpSpPr>
            <p:grpSpPr bwMode="auto">
              <a:xfrm>
                <a:off x="3486" y="2609"/>
                <a:ext cx="353" cy="526"/>
                <a:chOff x="3624" y="2434"/>
                <a:chExt cx="353" cy="508"/>
              </a:xfrm>
            </p:grpSpPr>
            <p:sp>
              <p:nvSpPr>
                <p:cNvPr id="123" name="Freeform 71"/>
                <p:cNvSpPr>
                  <a:spLocks/>
                </p:cNvSpPr>
                <p:nvPr/>
              </p:nvSpPr>
              <p:spPr bwMode="auto">
                <a:xfrm>
                  <a:off x="3624" y="2434"/>
                  <a:ext cx="353" cy="508"/>
                </a:xfrm>
                <a:custGeom>
                  <a:avLst/>
                  <a:gdLst>
                    <a:gd name="T0" fmla="*/ 119 w 315"/>
                    <a:gd name="T1" fmla="*/ 18 h 522"/>
                    <a:gd name="T2" fmla="*/ 0 w 315"/>
                    <a:gd name="T3" fmla="*/ 183 h 522"/>
                    <a:gd name="T4" fmla="*/ 301 w 315"/>
                    <a:gd name="T5" fmla="*/ 263 h 522"/>
                    <a:gd name="T6" fmla="*/ 641 w 315"/>
                    <a:gd name="T7" fmla="*/ 266 h 522"/>
                    <a:gd name="T8" fmla="*/ 908 w 315"/>
                    <a:gd name="T9" fmla="*/ 261 h 522"/>
                    <a:gd name="T10" fmla="*/ 1133 w 315"/>
                    <a:gd name="T11" fmla="*/ 265 h 522"/>
                    <a:gd name="T12" fmla="*/ 824 w 315"/>
                    <a:gd name="T13" fmla="*/ 270 h 522"/>
                    <a:gd name="T14" fmla="*/ 1521 w 315"/>
                    <a:gd name="T15" fmla="*/ 265 h 522"/>
                    <a:gd name="T16" fmla="*/ 1635 w 315"/>
                    <a:gd name="T17" fmla="*/ 258 h 522"/>
                    <a:gd name="T18" fmla="*/ 1541 w 315"/>
                    <a:gd name="T19" fmla="*/ 254 h 522"/>
                    <a:gd name="T20" fmla="*/ 1603 w 315"/>
                    <a:gd name="T21" fmla="*/ 247 h 522"/>
                    <a:gd name="T22" fmla="*/ 1276 w 315"/>
                    <a:gd name="T23" fmla="*/ 236 h 522"/>
                    <a:gd name="T24" fmla="*/ 1279 w 315"/>
                    <a:gd name="T25" fmla="*/ 228 h 522"/>
                    <a:gd name="T26" fmla="*/ 4838 w 315"/>
                    <a:gd name="T27" fmla="*/ 217 h 522"/>
                    <a:gd name="T28" fmla="*/ 4527 w 315"/>
                    <a:gd name="T29" fmla="*/ 174 h 522"/>
                    <a:gd name="T30" fmla="*/ 4708 w 315"/>
                    <a:gd name="T31" fmla="*/ 149 h 522"/>
                    <a:gd name="T32" fmla="*/ 4254 w 315"/>
                    <a:gd name="T33" fmla="*/ 115 h 522"/>
                    <a:gd name="T34" fmla="*/ 3344 w 315"/>
                    <a:gd name="T35" fmla="*/ 0 h 522"/>
                    <a:gd name="T36" fmla="*/ 0 w 315"/>
                    <a:gd name="T37" fmla="*/ 18 h 522"/>
                    <a:gd name="T38" fmla="*/ 119 w 315"/>
                    <a:gd name="T39" fmla="*/ 18 h 5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5"/>
                    <a:gd name="T61" fmla="*/ 0 h 522"/>
                    <a:gd name="T62" fmla="*/ 315 w 315"/>
                    <a:gd name="T63" fmla="*/ 522 h 52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5" h="522">
                      <a:moveTo>
                        <a:pt x="8" y="29"/>
                      </a:moveTo>
                      <a:lnTo>
                        <a:pt x="0" y="350"/>
                      </a:lnTo>
                      <a:lnTo>
                        <a:pt x="20" y="506"/>
                      </a:lnTo>
                      <a:lnTo>
                        <a:pt x="41" y="511"/>
                      </a:lnTo>
                      <a:lnTo>
                        <a:pt x="60" y="499"/>
                      </a:lnTo>
                      <a:lnTo>
                        <a:pt x="73" y="510"/>
                      </a:lnTo>
                      <a:lnTo>
                        <a:pt x="54" y="521"/>
                      </a:lnTo>
                      <a:lnTo>
                        <a:pt x="98" y="509"/>
                      </a:lnTo>
                      <a:lnTo>
                        <a:pt x="107" y="495"/>
                      </a:lnTo>
                      <a:lnTo>
                        <a:pt x="100" y="486"/>
                      </a:lnTo>
                      <a:lnTo>
                        <a:pt x="104" y="473"/>
                      </a:lnTo>
                      <a:lnTo>
                        <a:pt x="83" y="453"/>
                      </a:lnTo>
                      <a:lnTo>
                        <a:pt x="84" y="436"/>
                      </a:lnTo>
                      <a:lnTo>
                        <a:pt x="314" y="415"/>
                      </a:lnTo>
                      <a:lnTo>
                        <a:pt x="294" y="333"/>
                      </a:lnTo>
                      <a:lnTo>
                        <a:pt x="307" y="284"/>
                      </a:lnTo>
                      <a:lnTo>
                        <a:pt x="277" y="220"/>
                      </a:lnTo>
                      <a:lnTo>
                        <a:pt x="218" y="0"/>
                      </a:lnTo>
                      <a:lnTo>
                        <a:pt x="0" y="20"/>
                      </a:lnTo>
                      <a:lnTo>
                        <a:pt x="8" y="29"/>
                      </a:lnTo>
                    </a:path>
                  </a:pathLst>
                </a:custGeom>
                <a:solidFill>
                  <a:srgbClr val="C4BD97"/>
                </a:solidFill>
                <a:ln w="12700" cap="rnd" cmpd="sng">
                  <a:solidFill>
                    <a:srgbClr val="FFFFFF"/>
                  </a:solidFill>
                  <a:prstDash val="solid"/>
                  <a:round/>
                  <a:headEnd type="none" w="sm" len="sm"/>
                  <a:tailEnd type="none" w="sm" len="sm"/>
                </a:ln>
              </p:spPr>
              <p:txBody>
                <a:bodyPr/>
                <a:lstStyle/>
                <a:p>
                  <a:pPr algn="ctr" fontAlgn="auto">
                    <a:spcBef>
                      <a:spcPct val="50000"/>
                    </a:spcBef>
                    <a:spcAft>
                      <a:spcPts val="0"/>
                    </a:spcAft>
                    <a:buClr>
                      <a:srgbClr val="FECC68"/>
                    </a:buClr>
                    <a:buSzPct val="85000"/>
                    <a:buFont typeface="Wingdings 2" pitchFamily="18" charset="2"/>
                    <a:buNone/>
                    <a:defRPr/>
                  </a:pPr>
                  <a:endParaRPr lang="en-US" sz="1400" kern="0" dirty="0">
                    <a:solidFill>
                      <a:srgbClr val="000000"/>
                    </a:solidFill>
                    <a:latin typeface="+mn-lt"/>
                    <a:ea typeface="Arial Unicode MS" pitchFamily="34" charset="-128"/>
                    <a:cs typeface="Arial Unicode MS" pitchFamily="34" charset="-128"/>
                  </a:endParaRPr>
                </a:p>
              </p:txBody>
            </p:sp>
            <p:sp>
              <p:nvSpPr>
                <p:cNvPr id="124" name="Text Box 72"/>
                <p:cNvSpPr txBox="1">
                  <a:spLocks noChangeArrowheads="1"/>
                </p:cNvSpPr>
                <p:nvPr/>
              </p:nvSpPr>
              <p:spPr bwMode="auto">
                <a:xfrm>
                  <a:off x="3648" y="2563"/>
                  <a:ext cx="221" cy="155"/>
                </a:xfrm>
                <a:prstGeom prst="rect">
                  <a:avLst/>
                </a:prstGeom>
                <a:noFill/>
                <a:ln w="12700">
                  <a:noFill/>
                  <a:miter lim="800000"/>
                  <a:headEnd type="none" w="sm" len="sm"/>
                  <a:tailEnd type="none" w="sm" len="sm"/>
                </a:ln>
              </p:spPr>
              <p:txBody>
                <a:bodyPr wrap="none">
                  <a:spAutoFit/>
                </a:bodyPr>
                <a:lstStyle/>
                <a:p>
                  <a:pPr algn="ctr" eaLnBrk="0" fontAlgn="auto" hangingPunct="0">
                    <a:spcBef>
                      <a:spcPct val="50000"/>
                    </a:spcBef>
                    <a:spcAft>
                      <a:spcPts val="0"/>
                    </a:spcAft>
                    <a:buClr>
                      <a:srgbClr val="FECC68"/>
                    </a:buClr>
                    <a:buSzPct val="85000"/>
                    <a:buFont typeface="Wingdings 2" pitchFamily="18" charset="2"/>
                    <a:buNone/>
                    <a:defRPr/>
                  </a:pPr>
                  <a:r>
                    <a:rPr lang="en-US" sz="1200" b="1" kern="0" dirty="0">
                      <a:solidFill>
                        <a:srgbClr val="000000"/>
                      </a:solidFill>
                      <a:latin typeface="Arial Narrow" pitchFamily="34" charset="0"/>
                      <a:ea typeface="Arial Unicode MS" pitchFamily="34" charset="-128"/>
                      <a:cs typeface="Arial Unicode MS" pitchFamily="34" charset="-128"/>
                    </a:rPr>
                    <a:t>AL</a:t>
                  </a:r>
                </a:p>
              </p:txBody>
            </p:sp>
          </p:grpSp>
          <p:grpSp>
            <p:nvGrpSpPr>
              <p:cNvPr id="36" name="Group 73"/>
              <p:cNvGrpSpPr>
                <a:grpSpLocks/>
              </p:cNvGrpSpPr>
              <p:nvPr/>
            </p:nvGrpSpPr>
            <p:grpSpPr bwMode="auto">
              <a:xfrm>
                <a:off x="3730" y="2584"/>
                <a:ext cx="498" cy="480"/>
                <a:chOff x="3868" y="2410"/>
                <a:chExt cx="498" cy="463"/>
              </a:xfrm>
            </p:grpSpPr>
            <p:sp>
              <p:nvSpPr>
                <p:cNvPr id="121" name="Freeform 74"/>
                <p:cNvSpPr>
                  <a:spLocks/>
                </p:cNvSpPr>
                <p:nvPr/>
              </p:nvSpPr>
              <p:spPr bwMode="auto">
                <a:xfrm>
                  <a:off x="3868" y="2410"/>
                  <a:ext cx="498" cy="463"/>
                </a:xfrm>
                <a:custGeom>
                  <a:avLst/>
                  <a:gdLst>
                    <a:gd name="T0" fmla="*/ 919 w 444"/>
                    <a:gd name="T1" fmla="*/ 125 h 476"/>
                    <a:gd name="T2" fmla="*/ 1392 w 444"/>
                    <a:gd name="T3" fmla="*/ 160 h 476"/>
                    <a:gd name="T4" fmla="*/ 1196 w 444"/>
                    <a:gd name="T5" fmla="*/ 185 h 476"/>
                    <a:gd name="T6" fmla="*/ 1504 w 444"/>
                    <a:gd name="T7" fmla="*/ 227 h 476"/>
                    <a:gd name="T8" fmla="*/ 1755 w 444"/>
                    <a:gd name="T9" fmla="*/ 242 h 476"/>
                    <a:gd name="T10" fmla="*/ 5479 w 444"/>
                    <a:gd name="T11" fmla="*/ 234 h 476"/>
                    <a:gd name="T12" fmla="*/ 5521 w 444"/>
                    <a:gd name="T13" fmla="*/ 243 h 476"/>
                    <a:gd name="T14" fmla="*/ 5733 w 444"/>
                    <a:gd name="T15" fmla="*/ 244 h 476"/>
                    <a:gd name="T16" fmla="*/ 5662 w 444"/>
                    <a:gd name="T17" fmla="*/ 224 h 476"/>
                    <a:gd name="T18" fmla="*/ 5810 w 444"/>
                    <a:gd name="T19" fmla="*/ 218 h 476"/>
                    <a:gd name="T20" fmla="*/ 6354 w 444"/>
                    <a:gd name="T21" fmla="*/ 222 h 476"/>
                    <a:gd name="T22" fmla="*/ 6446 w 444"/>
                    <a:gd name="T23" fmla="*/ 208 h 476"/>
                    <a:gd name="T24" fmla="*/ 6382 w 444"/>
                    <a:gd name="T25" fmla="*/ 188 h 476"/>
                    <a:gd name="T26" fmla="*/ 6609 w 444"/>
                    <a:gd name="T27" fmla="*/ 183 h 476"/>
                    <a:gd name="T28" fmla="*/ 6957 w 444"/>
                    <a:gd name="T29" fmla="*/ 145 h 476"/>
                    <a:gd name="T30" fmla="*/ 6702 w 444"/>
                    <a:gd name="T31" fmla="*/ 145 h 476"/>
                    <a:gd name="T32" fmla="*/ 5810 w 444"/>
                    <a:gd name="T33" fmla="*/ 96 h 476"/>
                    <a:gd name="T34" fmla="*/ 3867 w 444"/>
                    <a:gd name="T35" fmla="*/ 37 h 476"/>
                    <a:gd name="T36" fmla="*/ 2997 w 444"/>
                    <a:gd name="T37" fmla="*/ 18 h 476"/>
                    <a:gd name="T38" fmla="*/ 3273 w 444"/>
                    <a:gd name="T39" fmla="*/ 0 h 476"/>
                    <a:gd name="T40" fmla="*/ 1693 w 444"/>
                    <a:gd name="T41" fmla="*/ 13 h 476"/>
                    <a:gd name="T42" fmla="*/ 0 w 444"/>
                    <a:gd name="T43" fmla="*/ 18 h 476"/>
                    <a:gd name="T44" fmla="*/ 919 w 444"/>
                    <a:gd name="T45" fmla="*/ 125 h 47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44"/>
                    <a:gd name="T70" fmla="*/ 0 h 476"/>
                    <a:gd name="T71" fmla="*/ 444 w 444"/>
                    <a:gd name="T72" fmla="*/ 476 h 47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44" h="476">
                      <a:moveTo>
                        <a:pt x="58" y="246"/>
                      </a:moveTo>
                      <a:lnTo>
                        <a:pt x="88" y="310"/>
                      </a:lnTo>
                      <a:lnTo>
                        <a:pt x="76" y="359"/>
                      </a:lnTo>
                      <a:lnTo>
                        <a:pt x="95" y="441"/>
                      </a:lnTo>
                      <a:lnTo>
                        <a:pt x="112" y="469"/>
                      </a:lnTo>
                      <a:lnTo>
                        <a:pt x="349" y="455"/>
                      </a:lnTo>
                      <a:lnTo>
                        <a:pt x="351" y="473"/>
                      </a:lnTo>
                      <a:lnTo>
                        <a:pt x="365" y="475"/>
                      </a:lnTo>
                      <a:lnTo>
                        <a:pt x="360" y="435"/>
                      </a:lnTo>
                      <a:lnTo>
                        <a:pt x="370" y="423"/>
                      </a:lnTo>
                      <a:lnTo>
                        <a:pt x="405" y="431"/>
                      </a:lnTo>
                      <a:lnTo>
                        <a:pt x="410" y="404"/>
                      </a:lnTo>
                      <a:lnTo>
                        <a:pt x="406" y="365"/>
                      </a:lnTo>
                      <a:lnTo>
                        <a:pt x="420" y="355"/>
                      </a:lnTo>
                      <a:lnTo>
                        <a:pt x="443" y="283"/>
                      </a:lnTo>
                      <a:lnTo>
                        <a:pt x="427" y="280"/>
                      </a:lnTo>
                      <a:lnTo>
                        <a:pt x="370" y="187"/>
                      </a:lnTo>
                      <a:lnTo>
                        <a:pt x="246" y="69"/>
                      </a:lnTo>
                      <a:lnTo>
                        <a:pt x="191" y="34"/>
                      </a:lnTo>
                      <a:lnTo>
                        <a:pt x="209" y="0"/>
                      </a:lnTo>
                      <a:lnTo>
                        <a:pt x="108" y="13"/>
                      </a:lnTo>
                      <a:lnTo>
                        <a:pt x="0" y="25"/>
                      </a:lnTo>
                      <a:lnTo>
                        <a:pt x="58" y="246"/>
                      </a:lnTo>
                    </a:path>
                  </a:pathLst>
                </a:custGeom>
                <a:solidFill>
                  <a:srgbClr val="B9CDE5"/>
                </a:solidFill>
                <a:ln w="12700" cap="rnd" cmpd="sng">
                  <a:solidFill>
                    <a:srgbClr val="FFFFFF"/>
                  </a:solidFill>
                  <a:prstDash val="solid"/>
                  <a:round/>
                  <a:headEnd type="none" w="sm" len="sm"/>
                  <a:tailEnd type="none" w="sm" len="sm"/>
                </a:ln>
              </p:spPr>
              <p:txBody>
                <a:bodyPr/>
                <a:lstStyle/>
                <a:p>
                  <a:pPr algn="ctr" fontAlgn="auto">
                    <a:spcBef>
                      <a:spcPct val="50000"/>
                    </a:spcBef>
                    <a:spcAft>
                      <a:spcPts val="0"/>
                    </a:spcAft>
                    <a:buClr>
                      <a:srgbClr val="FECC68"/>
                    </a:buClr>
                    <a:buSzPct val="85000"/>
                    <a:buFont typeface="Wingdings 2" pitchFamily="18" charset="2"/>
                    <a:buNone/>
                    <a:defRPr/>
                  </a:pPr>
                  <a:endParaRPr lang="en-US" sz="1400" kern="0" dirty="0">
                    <a:solidFill>
                      <a:srgbClr val="000000"/>
                    </a:solidFill>
                    <a:latin typeface="+mn-lt"/>
                    <a:ea typeface="Arial Unicode MS" pitchFamily="34" charset="-128"/>
                    <a:cs typeface="Arial Unicode MS" pitchFamily="34" charset="-128"/>
                  </a:endParaRPr>
                </a:p>
              </p:txBody>
            </p:sp>
            <p:sp>
              <p:nvSpPr>
                <p:cNvPr id="122" name="Text Box 75"/>
                <p:cNvSpPr txBox="1">
                  <a:spLocks noChangeArrowheads="1"/>
                </p:cNvSpPr>
                <p:nvPr/>
              </p:nvSpPr>
              <p:spPr bwMode="auto">
                <a:xfrm>
                  <a:off x="3984" y="2563"/>
                  <a:ext cx="234" cy="167"/>
                </a:xfrm>
                <a:prstGeom prst="rect">
                  <a:avLst/>
                </a:prstGeom>
                <a:noFill/>
                <a:ln w="12700">
                  <a:noFill/>
                  <a:miter lim="800000"/>
                  <a:headEnd type="none" w="sm" len="sm"/>
                  <a:tailEnd type="none" w="sm" len="sm"/>
                </a:ln>
              </p:spPr>
              <p:txBody>
                <a:bodyPr wrap="none">
                  <a:spAutoFit/>
                </a:bodyPr>
                <a:lstStyle/>
                <a:p>
                  <a:pPr algn="ctr" eaLnBrk="0" fontAlgn="auto" hangingPunct="0">
                    <a:spcBef>
                      <a:spcPct val="50000"/>
                    </a:spcBef>
                    <a:spcAft>
                      <a:spcPts val="0"/>
                    </a:spcAft>
                    <a:buClr>
                      <a:srgbClr val="FECC68"/>
                    </a:buClr>
                    <a:buSzPct val="85000"/>
                    <a:buFont typeface="Wingdings 2" pitchFamily="18" charset="2"/>
                    <a:buNone/>
                    <a:defRPr/>
                  </a:pPr>
                  <a:r>
                    <a:rPr lang="en-US" sz="1200" b="1" kern="0" dirty="0">
                      <a:solidFill>
                        <a:srgbClr val="000000"/>
                      </a:solidFill>
                      <a:latin typeface="Arial Narrow" pitchFamily="34" charset="0"/>
                      <a:ea typeface="Arial Unicode MS" pitchFamily="34" charset="-128"/>
                      <a:cs typeface="Arial Unicode MS" pitchFamily="34" charset="-128"/>
                    </a:rPr>
                    <a:t>GA</a:t>
                  </a:r>
                </a:p>
              </p:txBody>
            </p:sp>
          </p:grpSp>
          <p:grpSp>
            <p:nvGrpSpPr>
              <p:cNvPr id="37" name="Group 76"/>
              <p:cNvGrpSpPr>
                <a:grpSpLocks/>
              </p:cNvGrpSpPr>
              <p:nvPr/>
            </p:nvGrpSpPr>
            <p:grpSpPr bwMode="auto">
              <a:xfrm>
                <a:off x="3946" y="2540"/>
                <a:ext cx="470" cy="330"/>
                <a:chOff x="4084" y="2368"/>
                <a:chExt cx="470" cy="318"/>
              </a:xfrm>
            </p:grpSpPr>
            <p:sp>
              <p:nvSpPr>
                <p:cNvPr id="119" name="Freeform 77"/>
                <p:cNvSpPr>
                  <a:spLocks/>
                </p:cNvSpPr>
                <p:nvPr/>
              </p:nvSpPr>
              <p:spPr bwMode="auto">
                <a:xfrm>
                  <a:off x="4084" y="2368"/>
                  <a:ext cx="470" cy="318"/>
                </a:xfrm>
                <a:custGeom>
                  <a:avLst/>
                  <a:gdLst>
                    <a:gd name="T0" fmla="*/ 261 w 420"/>
                    <a:gd name="T1" fmla="*/ 18 h 328"/>
                    <a:gd name="T2" fmla="*/ 1134 w 420"/>
                    <a:gd name="T3" fmla="*/ 12 h 328"/>
                    <a:gd name="T4" fmla="*/ 2817 w 420"/>
                    <a:gd name="T5" fmla="*/ 0 h 328"/>
                    <a:gd name="T6" fmla="*/ 3493 w 420"/>
                    <a:gd name="T7" fmla="*/ 16 h 328"/>
                    <a:gd name="T8" fmla="*/ 4572 w 420"/>
                    <a:gd name="T9" fmla="*/ 16 h 328"/>
                    <a:gd name="T10" fmla="*/ 6241 w 420"/>
                    <a:gd name="T11" fmla="*/ 47 h 328"/>
                    <a:gd name="T12" fmla="*/ 5497 w 420"/>
                    <a:gd name="T13" fmla="*/ 77 h 328"/>
                    <a:gd name="T14" fmla="*/ 5531 w 420"/>
                    <a:gd name="T15" fmla="*/ 90 h 328"/>
                    <a:gd name="T16" fmla="*/ 4275 w 420"/>
                    <a:gd name="T17" fmla="*/ 129 h 328"/>
                    <a:gd name="T18" fmla="*/ 4085 w 420"/>
                    <a:gd name="T19" fmla="*/ 130 h 328"/>
                    <a:gd name="T20" fmla="*/ 3991 w 420"/>
                    <a:gd name="T21" fmla="*/ 141 h 328"/>
                    <a:gd name="T22" fmla="*/ 3715 w 420"/>
                    <a:gd name="T23" fmla="*/ 135 h 328"/>
                    <a:gd name="T24" fmla="*/ 3963 w 420"/>
                    <a:gd name="T25" fmla="*/ 145 h 328"/>
                    <a:gd name="T26" fmla="*/ 3728 w 420"/>
                    <a:gd name="T27" fmla="*/ 155 h 328"/>
                    <a:gd name="T28" fmla="*/ 3493 w 420"/>
                    <a:gd name="T29" fmla="*/ 155 h 328"/>
                    <a:gd name="T30" fmla="*/ 2651 w 420"/>
                    <a:gd name="T31" fmla="*/ 109 h 328"/>
                    <a:gd name="T32" fmla="*/ 806 w 420"/>
                    <a:gd name="T33" fmla="*/ 54 h 328"/>
                    <a:gd name="T34" fmla="*/ 0 w 420"/>
                    <a:gd name="T35" fmla="*/ 38 h 328"/>
                    <a:gd name="T36" fmla="*/ 261 w 420"/>
                    <a:gd name="T37" fmla="*/ 18 h 3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20"/>
                    <a:gd name="T58" fmla="*/ 0 h 328"/>
                    <a:gd name="T59" fmla="*/ 420 w 420"/>
                    <a:gd name="T60" fmla="*/ 328 h 3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20" h="328">
                      <a:moveTo>
                        <a:pt x="17" y="42"/>
                      </a:moveTo>
                      <a:lnTo>
                        <a:pt x="77" y="12"/>
                      </a:lnTo>
                      <a:lnTo>
                        <a:pt x="189" y="0"/>
                      </a:lnTo>
                      <a:lnTo>
                        <a:pt x="235" y="30"/>
                      </a:lnTo>
                      <a:lnTo>
                        <a:pt x="308" y="19"/>
                      </a:lnTo>
                      <a:lnTo>
                        <a:pt x="419" y="100"/>
                      </a:lnTo>
                      <a:lnTo>
                        <a:pt x="370" y="162"/>
                      </a:lnTo>
                      <a:lnTo>
                        <a:pt x="372" y="190"/>
                      </a:lnTo>
                      <a:lnTo>
                        <a:pt x="288" y="270"/>
                      </a:lnTo>
                      <a:lnTo>
                        <a:pt x="274" y="272"/>
                      </a:lnTo>
                      <a:lnTo>
                        <a:pt x="268" y="296"/>
                      </a:lnTo>
                      <a:lnTo>
                        <a:pt x="250" y="282"/>
                      </a:lnTo>
                      <a:lnTo>
                        <a:pt x="266" y="304"/>
                      </a:lnTo>
                      <a:lnTo>
                        <a:pt x="251" y="327"/>
                      </a:lnTo>
                      <a:lnTo>
                        <a:pt x="235" y="324"/>
                      </a:lnTo>
                      <a:lnTo>
                        <a:pt x="178" y="230"/>
                      </a:lnTo>
                      <a:lnTo>
                        <a:pt x="54" y="112"/>
                      </a:lnTo>
                      <a:lnTo>
                        <a:pt x="0" y="76"/>
                      </a:lnTo>
                      <a:lnTo>
                        <a:pt x="17" y="42"/>
                      </a:lnTo>
                    </a:path>
                  </a:pathLst>
                </a:custGeom>
                <a:solidFill>
                  <a:srgbClr val="B9CDE5"/>
                </a:solidFill>
                <a:ln w="12700" cap="rnd" cmpd="sng">
                  <a:solidFill>
                    <a:srgbClr val="FFFFFF"/>
                  </a:solidFill>
                  <a:prstDash val="solid"/>
                  <a:round/>
                  <a:headEnd type="none" w="sm" len="sm"/>
                  <a:tailEnd type="none" w="sm" len="sm"/>
                </a:ln>
              </p:spPr>
              <p:txBody>
                <a:bodyPr/>
                <a:lstStyle/>
                <a:p>
                  <a:pPr algn="ctr" fontAlgn="auto">
                    <a:spcBef>
                      <a:spcPct val="50000"/>
                    </a:spcBef>
                    <a:spcAft>
                      <a:spcPts val="0"/>
                    </a:spcAft>
                    <a:buClr>
                      <a:srgbClr val="FECC68"/>
                    </a:buClr>
                    <a:buSzPct val="85000"/>
                    <a:buFont typeface="Wingdings 2" pitchFamily="18" charset="2"/>
                    <a:buNone/>
                    <a:defRPr/>
                  </a:pPr>
                  <a:endParaRPr lang="en-US" sz="1400" kern="0" dirty="0">
                    <a:solidFill>
                      <a:srgbClr val="000000"/>
                    </a:solidFill>
                    <a:latin typeface="+mn-lt"/>
                    <a:ea typeface="Arial Unicode MS" pitchFamily="34" charset="-128"/>
                    <a:cs typeface="Arial Unicode MS" pitchFamily="34" charset="-128"/>
                  </a:endParaRPr>
                </a:p>
              </p:txBody>
            </p:sp>
            <p:sp>
              <p:nvSpPr>
                <p:cNvPr id="120" name="Text Box 78"/>
                <p:cNvSpPr txBox="1">
                  <a:spLocks noChangeArrowheads="1"/>
                </p:cNvSpPr>
                <p:nvPr/>
              </p:nvSpPr>
              <p:spPr bwMode="auto">
                <a:xfrm>
                  <a:off x="4190" y="2419"/>
                  <a:ext cx="226" cy="167"/>
                </a:xfrm>
                <a:prstGeom prst="rect">
                  <a:avLst/>
                </a:prstGeom>
                <a:noFill/>
                <a:ln w="12700">
                  <a:noFill/>
                  <a:miter lim="800000"/>
                  <a:headEnd type="none" w="sm" len="sm"/>
                  <a:tailEnd type="none" w="sm" len="sm"/>
                </a:ln>
              </p:spPr>
              <p:txBody>
                <a:bodyPr wrap="none">
                  <a:spAutoFit/>
                </a:bodyPr>
                <a:lstStyle/>
                <a:p>
                  <a:pPr algn="ctr" eaLnBrk="0" fontAlgn="auto" hangingPunct="0">
                    <a:spcBef>
                      <a:spcPct val="50000"/>
                    </a:spcBef>
                    <a:spcAft>
                      <a:spcPts val="0"/>
                    </a:spcAft>
                    <a:buClr>
                      <a:srgbClr val="FECC68"/>
                    </a:buClr>
                    <a:buSzPct val="85000"/>
                    <a:buFont typeface="Wingdings 2" pitchFamily="18" charset="2"/>
                    <a:buNone/>
                    <a:defRPr/>
                  </a:pPr>
                  <a:r>
                    <a:rPr lang="en-US" sz="1200" b="1" kern="0" dirty="0">
                      <a:solidFill>
                        <a:srgbClr val="1C1C1C"/>
                      </a:solidFill>
                      <a:latin typeface="Arial Narrow" pitchFamily="34" charset="0"/>
                      <a:ea typeface="Arial Unicode MS" pitchFamily="34" charset="-128"/>
                      <a:cs typeface="Arial Unicode MS" pitchFamily="34" charset="-128"/>
                    </a:rPr>
                    <a:t>SC</a:t>
                  </a:r>
                </a:p>
              </p:txBody>
            </p:sp>
          </p:grpSp>
          <p:grpSp>
            <p:nvGrpSpPr>
              <p:cNvPr id="38" name="Group 79"/>
              <p:cNvGrpSpPr>
                <a:grpSpLocks/>
              </p:cNvGrpSpPr>
              <p:nvPr/>
            </p:nvGrpSpPr>
            <p:grpSpPr bwMode="auto">
              <a:xfrm>
                <a:off x="3852" y="2317"/>
                <a:ext cx="788" cy="325"/>
                <a:chOff x="3990" y="2153"/>
                <a:chExt cx="788" cy="313"/>
              </a:xfrm>
            </p:grpSpPr>
            <p:sp>
              <p:nvSpPr>
                <p:cNvPr id="117" name="Freeform 80"/>
                <p:cNvSpPr>
                  <a:spLocks/>
                </p:cNvSpPr>
                <p:nvPr/>
              </p:nvSpPr>
              <p:spPr bwMode="auto">
                <a:xfrm>
                  <a:off x="3990" y="2153"/>
                  <a:ext cx="788" cy="313"/>
                </a:xfrm>
                <a:custGeom>
                  <a:avLst/>
                  <a:gdLst>
                    <a:gd name="T0" fmla="*/ 0 w 703"/>
                    <a:gd name="T1" fmla="*/ 141 h 322"/>
                    <a:gd name="T2" fmla="*/ 1559 w 703"/>
                    <a:gd name="T3" fmla="*/ 133 h 322"/>
                    <a:gd name="T4" fmla="*/ 2467 w 703"/>
                    <a:gd name="T5" fmla="*/ 119 h 322"/>
                    <a:gd name="T6" fmla="*/ 4209 w 703"/>
                    <a:gd name="T7" fmla="*/ 113 h 322"/>
                    <a:gd name="T8" fmla="*/ 4938 w 703"/>
                    <a:gd name="T9" fmla="*/ 126 h 322"/>
                    <a:gd name="T10" fmla="*/ 6057 w 703"/>
                    <a:gd name="T11" fmla="*/ 122 h 322"/>
                    <a:gd name="T12" fmla="*/ 7762 w 703"/>
                    <a:gd name="T13" fmla="*/ 162 h 322"/>
                    <a:gd name="T14" fmla="*/ 8447 w 703"/>
                    <a:gd name="T15" fmla="*/ 157 h 322"/>
                    <a:gd name="T16" fmla="*/ 9383 w 703"/>
                    <a:gd name="T17" fmla="*/ 111 h 322"/>
                    <a:gd name="T18" fmla="*/ 10150 w 703"/>
                    <a:gd name="T19" fmla="*/ 101 h 322"/>
                    <a:gd name="T20" fmla="*/ 10389 w 703"/>
                    <a:gd name="T21" fmla="*/ 86 h 322"/>
                    <a:gd name="T22" fmla="*/ 9560 w 703"/>
                    <a:gd name="T23" fmla="*/ 92 h 322"/>
                    <a:gd name="T24" fmla="*/ 9341 w 703"/>
                    <a:gd name="T25" fmla="*/ 83 h 322"/>
                    <a:gd name="T26" fmla="*/ 9844 w 703"/>
                    <a:gd name="T27" fmla="*/ 79 h 322"/>
                    <a:gd name="T28" fmla="*/ 9819 w 703"/>
                    <a:gd name="T29" fmla="*/ 72 h 322"/>
                    <a:gd name="T30" fmla="*/ 9251 w 703"/>
                    <a:gd name="T31" fmla="*/ 65 h 322"/>
                    <a:gd name="T32" fmla="*/ 9979 w 703"/>
                    <a:gd name="T33" fmla="*/ 54 h 322"/>
                    <a:gd name="T34" fmla="*/ 9962 w 703"/>
                    <a:gd name="T35" fmla="*/ 67 h 322"/>
                    <a:gd name="T36" fmla="*/ 10430 w 703"/>
                    <a:gd name="T37" fmla="*/ 66 h 322"/>
                    <a:gd name="T38" fmla="*/ 10713 w 703"/>
                    <a:gd name="T39" fmla="*/ 48 h 322"/>
                    <a:gd name="T40" fmla="*/ 10867 w 703"/>
                    <a:gd name="T41" fmla="*/ 48 h 322"/>
                    <a:gd name="T42" fmla="*/ 10763 w 703"/>
                    <a:gd name="T43" fmla="*/ 34 h 322"/>
                    <a:gd name="T44" fmla="*/ 10411 w 703"/>
                    <a:gd name="T45" fmla="*/ 48 h 322"/>
                    <a:gd name="T46" fmla="*/ 10078 w 703"/>
                    <a:gd name="T47" fmla="*/ 17 h 322"/>
                    <a:gd name="T48" fmla="*/ 10307 w 703"/>
                    <a:gd name="T49" fmla="*/ 17 h 322"/>
                    <a:gd name="T50" fmla="*/ 10627 w 703"/>
                    <a:gd name="T51" fmla="*/ 19 h 322"/>
                    <a:gd name="T52" fmla="*/ 10389 w 703"/>
                    <a:gd name="T53" fmla="*/ 13 h 322"/>
                    <a:gd name="T54" fmla="*/ 10150 w 703"/>
                    <a:gd name="T55" fmla="*/ 0 h 322"/>
                    <a:gd name="T56" fmla="*/ 6302 w 703"/>
                    <a:gd name="T57" fmla="*/ 25 h 322"/>
                    <a:gd name="T58" fmla="*/ 3090 w 703"/>
                    <a:gd name="T59" fmla="*/ 40 h 322"/>
                    <a:gd name="T60" fmla="*/ 2651 w 703"/>
                    <a:gd name="T61" fmla="*/ 69 h 322"/>
                    <a:gd name="T62" fmla="*/ 1935 w 703"/>
                    <a:gd name="T63" fmla="*/ 75 h 322"/>
                    <a:gd name="T64" fmla="*/ 1622 w 703"/>
                    <a:gd name="T65" fmla="*/ 88 h 322"/>
                    <a:gd name="T66" fmla="*/ 380 w 703"/>
                    <a:gd name="T67" fmla="*/ 113 h 322"/>
                    <a:gd name="T68" fmla="*/ 302 w 703"/>
                    <a:gd name="T69" fmla="*/ 122 h 322"/>
                    <a:gd name="T70" fmla="*/ 0 w 703"/>
                    <a:gd name="T71" fmla="*/ 128 h 322"/>
                    <a:gd name="T72" fmla="*/ 0 w 703"/>
                    <a:gd name="T73" fmla="*/ 141 h 3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03"/>
                    <a:gd name="T112" fmla="*/ 0 h 322"/>
                    <a:gd name="T113" fmla="*/ 703 w 703"/>
                    <a:gd name="T114" fmla="*/ 322 h 32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03" h="322">
                      <a:moveTo>
                        <a:pt x="0" y="276"/>
                      </a:moveTo>
                      <a:lnTo>
                        <a:pt x="101" y="262"/>
                      </a:lnTo>
                      <a:lnTo>
                        <a:pt x="160" y="233"/>
                      </a:lnTo>
                      <a:lnTo>
                        <a:pt x="273" y="220"/>
                      </a:lnTo>
                      <a:lnTo>
                        <a:pt x="319" y="250"/>
                      </a:lnTo>
                      <a:lnTo>
                        <a:pt x="392" y="240"/>
                      </a:lnTo>
                      <a:lnTo>
                        <a:pt x="502" y="321"/>
                      </a:lnTo>
                      <a:lnTo>
                        <a:pt x="545" y="310"/>
                      </a:lnTo>
                      <a:lnTo>
                        <a:pt x="607" y="218"/>
                      </a:lnTo>
                      <a:lnTo>
                        <a:pt x="656" y="197"/>
                      </a:lnTo>
                      <a:lnTo>
                        <a:pt x="671" y="170"/>
                      </a:lnTo>
                      <a:lnTo>
                        <a:pt x="617" y="181"/>
                      </a:lnTo>
                      <a:lnTo>
                        <a:pt x="603" y="162"/>
                      </a:lnTo>
                      <a:lnTo>
                        <a:pt x="636" y="153"/>
                      </a:lnTo>
                      <a:lnTo>
                        <a:pt x="635" y="140"/>
                      </a:lnTo>
                      <a:lnTo>
                        <a:pt x="598" y="126"/>
                      </a:lnTo>
                      <a:lnTo>
                        <a:pt x="645" y="109"/>
                      </a:lnTo>
                      <a:lnTo>
                        <a:pt x="643" y="129"/>
                      </a:lnTo>
                      <a:lnTo>
                        <a:pt x="674" y="128"/>
                      </a:lnTo>
                      <a:lnTo>
                        <a:pt x="691" y="94"/>
                      </a:lnTo>
                      <a:lnTo>
                        <a:pt x="702" y="94"/>
                      </a:lnTo>
                      <a:lnTo>
                        <a:pt x="695" y="64"/>
                      </a:lnTo>
                      <a:lnTo>
                        <a:pt x="673" y="94"/>
                      </a:lnTo>
                      <a:lnTo>
                        <a:pt x="652" y="28"/>
                      </a:lnTo>
                      <a:lnTo>
                        <a:pt x="666" y="25"/>
                      </a:lnTo>
                      <a:lnTo>
                        <a:pt x="686" y="43"/>
                      </a:lnTo>
                      <a:lnTo>
                        <a:pt x="671" y="13"/>
                      </a:lnTo>
                      <a:lnTo>
                        <a:pt x="656" y="0"/>
                      </a:lnTo>
                      <a:lnTo>
                        <a:pt x="407" y="49"/>
                      </a:lnTo>
                      <a:lnTo>
                        <a:pt x="200" y="76"/>
                      </a:lnTo>
                      <a:lnTo>
                        <a:pt x="170" y="135"/>
                      </a:lnTo>
                      <a:lnTo>
                        <a:pt x="125" y="145"/>
                      </a:lnTo>
                      <a:lnTo>
                        <a:pt x="105" y="175"/>
                      </a:lnTo>
                      <a:lnTo>
                        <a:pt x="25" y="222"/>
                      </a:lnTo>
                      <a:lnTo>
                        <a:pt x="20" y="241"/>
                      </a:lnTo>
                      <a:lnTo>
                        <a:pt x="0" y="252"/>
                      </a:lnTo>
                      <a:lnTo>
                        <a:pt x="0" y="276"/>
                      </a:lnTo>
                    </a:path>
                  </a:pathLst>
                </a:custGeom>
                <a:solidFill>
                  <a:srgbClr val="B9CDE5"/>
                </a:solidFill>
                <a:ln w="12700" cap="rnd" cmpd="sng">
                  <a:solidFill>
                    <a:srgbClr val="FFFFFF"/>
                  </a:solidFill>
                  <a:prstDash val="solid"/>
                  <a:round/>
                  <a:headEnd type="none" w="sm" len="sm"/>
                  <a:tailEnd type="none" w="sm" len="sm"/>
                </a:ln>
              </p:spPr>
              <p:txBody>
                <a:bodyPr/>
                <a:lstStyle/>
                <a:p>
                  <a:pPr algn="ctr" fontAlgn="auto">
                    <a:spcBef>
                      <a:spcPct val="50000"/>
                    </a:spcBef>
                    <a:spcAft>
                      <a:spcPts val="0"/>
                    </a:spcAft>
                    <a:buClr>
                      <a:srgbClr val="FECC68"/>
                    </a:buClr>
                    <a:buSzPct val="85000"/>
                    <a:buFont typeface="Wingdings 2" pitchFamily="18" charset="2"/>
                    <a:buNone/>
                    <a:defRPr/>
                  </a:pPr>
                  <a:endParaRPr lang="en-US" sz="1400" kern="0" dirty="0">
                    <a:solidFill>
                      <a:srgbClr val="000000"/>
                    </a:solidFill>
                    <a:latin typeface="+mn-lt"/>
                    <a:ea typeface="Arial Unicode MS" pitchFamily="34" charset="-128"/>
                    <a:cs typeface="Arial Unicode MS" pitchFamily="34" charset="-128"/>
                  </a:endParaRPr>
                </a:p>
              </p:txBody>
            </p:sp>
            <p:sp>
              <p:nvSpPr>
                <p:cNvPr id="118" name="Text Box 81"/>
                <p:cNvSpPr txBox="1">
                  <a:spLocks noChangeArrowheads="1"/>
                </p:cNvSpPr>
                <p:nvPr/>
              </p:nvSpPr>
              <p:spPr bwMode="auto">
                <a:xfrm>
                  <a:off x="4339" y="2208"/>
                  <a:ext cx="230" cy="170"/>
                </a:xfrm>
                <a:prstGeom prst="rect">
                  <a:avLst/>
                </a:prstGeom>
                <a:noFill/>
                <a:ln w="12700">
                  <a:noFill/>
                  <a:miter lim="800000"/>
                  <a:headEnd type="none" w="sm" len="sm"/>
                  <a:tailEnd type="none" w="sm" len="sm"/>
                </a:ln>
              </p:spPr>
              <p:txBody>
                <a:bodyPr wrap="none">
                  <a:spAutoFit/>
                </a:bodyPr>
                <a:lstStyle/>
                <a:p>
                  <a:pPr algn="ctr" eaLnBrk="0" fontAlgn="auto" hangingPunct="0">
                    <a:spcBef>
                      <a:spcPct val="50000"/>
                    </a:spcBef>
                    <a:spcAft>
                      <a:spcPts val="0"/>
                    </a:spcAft>
                    <a:buClr>
                      <a:srgbClr val="FECC68"/>
                    </a:buClr>
                    <a:buSzPct val="85000"/>
                    <a:buFont typeface="Wingdings 2" pitchFamily="18" charset="2"/>
                    <a:buNone/>
                    <a:defRPr/>
                  </a:pPr>
                  <a:r>
                    <a:rPr lang="en-US" sz="1200" b="1" kern="0" dirty="0">
                      <a:solidFill>
                        <a:srgbClr val="000000"/>
                      </a:solidFill>
                      <a:latin typeface="Arial Narrow" pitchFamily="34" charset="0"/>
                      <a:ea typeface="Arial Unicode MS" pitchFamily="34" charset="-128"/>
                      <a:cs typeface="Arial Unicode MS" pitchFamily="34" charset="-128"/>
                    </a:rPr>
                    <a:t>NC</a:t>
                  </a:r>
                </a:p>
              </p:txBody>
            </p:sp>
          </p:grpSp>
          <p:grpSp>
            <p:nvGrpSpPr>
              <p:cNvPr id="39" name="Group 82"/>
              <p:cNvGrpSpPr>
                <a:grpSpLocks/>
              </p:cNvGrpSpPr>
              <p:nvPr/>
            </p:nvGrpSpPr>
            <p:grpSpPr bwMode="auto">
              <a:xfrm>
                <a:off x="3289" y="2396"/>
                <a:ext cx="789" cy="246"/>
                <a:chOff x="3427" y="2229"/>
                <a:chExt cx="789" cy="237"/>
              </a:xfrm>
            </p:grpSpPr>
            <p:sp>
              <p:nvSpPr>
                <p:cNvPr id="115" name="Freeform 83"/>
                <p:cNvSpPr>
                  <a:spLocks/>
                </p:cNvSpPr>
                <p:nvPr/>
              </p:nvSpPr>
              <p:spPr bwMode="auto">
                <a:xfrm>
                  <a:off x="3427" y="2229"/>
                  <a:ext cx="789" cy="237"/>
                </a:xfrm>
                <a:custGeom>
                  <a:avLst/>
                  <a:gdLst>
                    <a:gd name="T0" fmla="*/ 186 w 705"/>
                    <a:gd name="T1" fmla="*/ 100 h 244"/>
                    <a:gd name="T2" fmla="*/ 118 w 705"/>
                    <a:gd name="T3" fmla="*/ 98 h 244"/>
                    <a:gd name="T4" fmla="*/ 423 w 705"/>
                    <a:gd name="T5" fmla="*/ 89 h 244"/>
                    <a:gd name="T6" fmla="*/ 721 w 705"/>
                    <a:gd name="T7" fmla="*/ 72 h 244"/>
                    <a:gd name="T8" fmla="*/ 617 w 705"/>
                    <a:gd name="T9" fmla="*/ 67 h 244"/>
                    <a:gd name="T10" fmla="*/ 773 w 705"/>
                    <a:gd name="T11" fmla="*/ 57 h 244"/>
                    <a:gd name="T12" fmla="*/ 778 w 705"/>
                    <a:gd name="T13" fmla="*/ 47 h 244"/>
                    <a:gd name="T14" fmla="*/ 975 w 705"/>
                    <a:gd name="T15" fmla="*/ 41 h 244"/>
                    <a:gd name="T16" fmla="*/ 2605 w 705"/>
                    <a:gd name="T17" fmla="*/ 37 h 244"/>
                    <a:gd name="T18" fmla="*/ 2584 w 705"/>
                    <a:gd name="T19" fmla="*/ 28 h 244"/>
                    <a:gd name="T20" fmla="*/ 3116 w 705"/>
                    <a:gd name="T21" fmla="*/ 29 h 244"/>
                    <a:gd name="T22" fmla="*/ 8029 w 705"/>
                    <a:gd name="T23" fmla="*/ 17 h 244"/>
                    <a:gd name="T24" fmla="*/ 10504 w 705"/>
                    <a:gd name="T25" fmla="*/ 0 h 244"/>
                    <a:gd name="T26" fmla="*/ 10056 w 705"/>
                    <a:gd name="T27" fmla="*/ 31 h 244"/>
                    <a:gd name="T28" fmla="*/ 9386 w 705"/>
                    <a:gd name="T29" fmla="*/ 36 h 244"/>
                    <a:gd name="T30" fmla="*/ 9085 w 705"/>
                    <a:gd name="T31" fmla="*/ 49 h 244"/>
                    <a:gd name="T32" fmla="*/ 7868 w 705"/>
                    <a:gd name="T33" fmla="*/ 73 h 244"/>
                    <a:gd name="T34" fmla="*/ 7793 w 705"/>
                    <a:gd name="T35" fmla="*/ 82 h 244"/>
                    <a:gd name="T36" fmla="*/ 7504 w 705"/>
                    <a:gd name="T37" fmla="*/ 86 h 244"/>
                    <a:gd name="T38" fmla="*/ 7505 w 705"/>
                    <a:gd name="T39" fmla="*/ 99 h 244"/>
                    <a:gd name="T40" fmla="*/ 5899 w 705"/>
                    <a:gd name="T41" fmla="*/ 105 h 244"/>
                    <a:gd name="T42" fmla="*/ 2637 w 705"/>
                    <a:gd name="T43" fmla="*/ 115 h 244"/>
                    <a:gd name="T44" fmla="*/ 0 w 705"/>
                    <a:gd name="T45" fmla="*/ 120 h 244"/>
                    <a:gd name="T46" fmla="*/ 186 w 705"/>
                    <a:gd name="T47" fmla="*/ 100 h 24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05"/>
                    <a:gd name="T73" fmla="*/ 0 h 244"/>
                    <a:gd name="T74" fmla="*/ 705 w 705"/>
                    <a:gd name="T75" fmla="*/ 244 h 24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05" h="244">
                      <a:moveTo>
                        <a:pt x="12" y="200"/>
                      </a:moveTo>
                      <a:lnTo>
                        <a:pt x="8" y="196"/>
                      </a:lnTo>
                      <a:lnTo>
                        <a:pt x="29" y="180"/>
                      </a:lnTo>
                      <a:lnTo>
                        <a:pt x="48" y="142"/>
                      </a:lnTo>
                      <a:lnTo>
                        <a:pt x="41" y="133"/>
                      </a:lnTo>
                      <a:lnTo>
                        <a:pt x="51" y="115"/>
                      </a:lnTo>
                      <a:lnTo>
                        <a:pt x="52" y="93"/>
                      </a:lnTo>
                      <a:lnTo>
                        <a:pt x="65" y="78"/>
                      </a:lnTo>
                      <a:lnTo>
                        <a:pt x="175" y="71"/>
                      </a:lnTo>
                      <a:lnTo>
                        <a:pt x="173" y="52"/>
                      </a:lnTo>
                      <a:lnTo>
                        <a:pt x="208" y="55"/>
                      </a:lnTo>
                      <a:lnTo>
                        <a:pt x="539" y="22"/>
                      </a:lnTo>
                      <a:lnTo>
                        <a:pt x="704" y="0"/>
                      </a:lnTo>
                      <a:lnTo>
                        <a:pt x="674" y="58"/>
                      </a:lnTo>
                      <a:lnTo>
                        <a:pt x="629" y="68"/>
                      </a:lnTo>
                      <a:lnTo>
                        <a:pt x="609" y="98"/>
                      </a:lnTo>
                      <a:lnTo>
                        <a:pt x="528" y="145"/>
                      </a:lnTo>
                      <a:lnTo>
                        <a:pt x="524" y="164"/>
                      </a:lnTo>
                      <a:lnTo>
                        <a:pt x="503" y="175"/>
                      </a:lnTo>
                      <a:lnTo>
                        <a:pt x="504" y="199"/>
                      </a:lnTo>
                      <a:lnTo>
                        <a:pt x="395" y="211"/>
                      </a:lnTo>
                      <a:lnTo>
                        <a:pt x="177" y="231"/>
                      </a:lnTo>
                      <a:lnTo>
                        <a:pt x="0" y="243"/>
                      </a:lnTo>
                      <a:lnTo>
                        <a:pt x="12" y="200"/>
                      </a:lnTo>
                    </a:path>
                  </a:pathLst>
                </a:custGeom>
                <a:solidFill>
                  <a:srgbClr val="CCC1DA"/>
                </a:solidFill>
                <a:ln w="12700" cap="rnd" cmpd="sng">
                  <a:solidFill>
                    <a:srgbClr val="FFFFFF"/>
                  </a:solidFill>
                  <a:prstDash val="solid"/>
                  <a:round/>
                  <a:headEnd type="none" w="sm" len="sm"/>
                  <a:tailEnd type="none" w="sm" len="sm"/>
                </a:ln>
              </p:spPr>
              <p:txBody>
                <a:bodyPr/>
                <a:lstStyle/>
                <a:p>
                  <a:pPr algn="ctr" fontAlgn="auto">
                    <a:spcBef>
                      <a:spcPct val="50000"/>
                    </a:spcBef>
                    <a:spcAft>
                      <a:spcPts val="0"/>
                    </a:spcAft>
                    <a:buClr>
                      <a:srgbClr val="FECC68"/>
                    </a:buClr>
                    <a:buSzPct val="85000"/>
                    <a:buFont typeface="Wingdings 2" pitchFamily="18" charset="2"/>
                    <a:buNone/>
                    <a:defRPr/>
                  </a:pPr>
                  <a:endParaRPr lang="en-US" sz="1400" kern="0" dirty="0">
                    <a:solidFill>
                      <a:srgbClr val="000000"/>
                    </a:solidFill>
                    <a:latin typeface="+mn-lt"/>
                    <a:ea typeface="Arial Unicode MS" pitchFamily="34" charset="-128"/>
                    <a:cs typeface="Arial Unicode MS" pitchFamily="34" charset="-128"/>
                  </a:endParaRPr>
                </a:p>
              </p:txBody>
            </p:sp>
            <p:sp>
              <p:nvSpPr>
                <p:cNvPr id="116" name="Text Box 84"/>
                <p:cNvSpPr txBox="1">
                  <a:spLocks noChangeArrowheads="1"/>
                </p:cNvSpPr>
                <p:nvPr/>
              </p:nvSpPr>
              <p:spPr bwMode="auto">
                <a:xfrm>
                  <a:off x="3663" y="2290"/>
                  <a:ext cx="221" cy="171"/>
                </a:xfrm>
                <a:prstGeom prst="rect">
                  <a:avLst/>
                </a:prstGeom>
                <a:noFill/>
                <a:ln w="12700">
                  <a:noFill/>
                  <a:miter lim="800000"/>
                  <a:headEnd type="none" w="sm" len="sm"/>
                  <a:tailEnd type="none" w="sm" len="sm"/>
                </a:ln>
              </p:spPr>
              <p:txBody>
                <a:bodyPr wrap="none">
                  <a:spAutoFit/>
                </a:bodyPr>
                <a:lstStyle/>
                <a:p>
                  <a:pPr algn="ctr" eaLnBrk="0" fontAlgn="auto" hangingPunct="0">
                    <a:spcBef>
                      <a:spcPct val="50000"/>
                    </a:spcBef>
                    <a:spcAft>
                      <a:spcPts val="0"/>
                    </a:spcAft>
                    <a:buClr>
                      <a:srgbClr val="FECC68"/>
                    </a:buClr>
                    <a:buSzPct val="85000"/>
                    <a:buFont typeface="Wingdings 2" pitchFamily="18" charset="2"/>
                    <a:buNone/>
                    <a:defRPr/>
                  </a:pPr>
                  <a:r>
                    <a:rPr lang="en-US" sz="1200" b="1" kern="0" dirty="0">
                      <a:solidFill>
                        <a:srgbClr val="1C1C1C"/>
                      </a:solidFill>
                      <a:latin typeface="Arial Narrow" pitchFamily="34" charset="0"/>
                      <a:ea typeface="Arial Unicode MS" pitchFamily="34" charset="-128"/>
                      <a:cs typeface="Arial Unicode MS" pitchFamily="34" charset="-128"/>
                    </a:rPr>
                    <a:t>TN</a:t>
                  </a:r>
                </a:p>
              </p:txBody>
            </p:sp>
          </p:grpSp>
          <p:grpSp>
            <p:nvGrpSpPr>
              <p:cNvPr id="40" name="Group 85"/>
              <p:cNvGrpSpPr>
                <a:grpSpLocks/>
              </p:cNvGrpSpPr>
              <p:nvPr/>
            </p:nvGrpSpPr>
            <p:grpSpPr bwMode="auto">
              <a:xfrm>
                <a:off x="3148" y="1823"/>
                <a:ext cx="365" cy="599"/>
                <a:chOff x="3286" y="1676"/>
                <a:chExt cx="365" cy="578"/>
              </a:xfrm>
            </p:grpSpPr>
            <p:sp>
              <p:nvSpPr>
                <p:cNvPr id="113" name="Freeform 86"/>
                <p:cNvSpPr>
                  <a:spLocks/>
                </p:cNvSpPr>
                <p:nvPr/>
              </p:nvSpPr>
              <p:spPr bwMode="auto">
                <a:xfrm>
                  <a:off x="3286" y="1676"/>
                  <a:ext cx="365" cy="578"/>
                </a:xfrm>
                <a:custGeom>
                  <a:avLst/>
                  <a:gdLst>
                    <a:gd name="T0" fmla="*/ 86 w 325"/>
                    <a:gd name="T1" fmla="*/ 121 h 595"/>
                    <a:gd name="T2" fmla="*/ 642 w 325"/>
                    <a:gd name="T3" fmla="*/ 83 h 595"/>
                    <a:gd name="T4" fmla="*/ 453 w 325"/>
                    <a:gd name="T5" fmla="*/ 70 h 595"/>
                    <a:gd name="T6" fmla="*/ 1334 w 325"/>
                    <a:gd name="T7" fmla="*/ 47 h 595"/>
                    <a:gd name="T8" fmla="*/ 1562 w 325"/>
                    <a:gd name="T9" fmla="*/ 33 h 595"/>
                    <a:gd name="T10" fmla="*/ 879 w 325"/>
                    <a:gd name="T11" fmla="*/ 14 h 595"/>
                    <a:gd name="T12" fmla="*/ 4382 w 325"/>
                    <a:gd name="T13" fmla="*/ 0 h 595"/>
                    <a:gd name="T14" fmla="*/ 4484 w 325"/>
                    <a:gd name="T15" fmla="*/ 17 h 595"/>
                    <a:gd name="T16" fmla="*/ 4819 w 325"/>
                    <a:gd name="T17" fmla="*/ 41 h 595"/>
                    <a:gd name="T18" fmla="*/ 5141 w 325"/>
                    <a:gd name="T19" fmla="*/ 152 h 595"/>
                    <a:gd name="T20" fmla="*/ 5080 w 325"/>
                    <a:gd name="T21" fmla="*/ 176 h 595"/>
                    <a:gd name="T22" fmla="*/ 5245 w 325"/>
                    <a:gd name="T23" fmla="*/ 189 h 595"/>
                    <a:gd name="T24" fmla="*/ 5038 w 325"/>
                    <a:gd name="T25" fmla="*/ 215 h 595"/>
                    <a:gd name="T26" fmla="*/ 4778 w 325"/>
                    <a:gd name="T27" fmla="*/ 226 h 595"/>
                    <a:gd name="T28" fmla="*/ 4619 w 325"/>
                    <a:gd name="T29" fmla="*/ 245 h 595"/>
                    <a:gd name="T30" fmla="*/ 4779 w 325"/>
                    <a:gd name="T31" fmla="*/ 250 h 595"/>
                    <a:gd name="T32" fmla="*/ 4651 w 325"/>
                    <a:gd name="T33" fmla="*/ 260 h 595"/>
                    <a:gd name="T34" fmla="*/ 4717 w 325"/>
                    <a:gd name="T35" fmla="*/ 265 h 595"/>
                    <a:gd name="T36" fmla="*/ 4291 w 325"/>
                    <a:gd name="T37" fmla="*/ 271 h 595"/>
                    <a:gd name="T38" fmla="*/ 4212 w 325"/>
                    <a:gd name="T39" fmla="*/ 289 h 595"/>
                    <a:gd name="T40" fmla="*/ 3624 w 325"/>
                    <a:gd name="T41" fmla="*/ 283 h 595"/>
                    <a:gd name="T42" fmla="*/ 3294 w 325"/>
                    <a:gd name="T43" fmla="*/ 296 h 595"/>
                    <a:gd name="T44" fmla="*/ 3145 w 325"/>
                    <a:gd name="T45" fmla="*/ 295 h 595"/>
                    <a:gd name="T46" fmla="*/ 2904 w 325"/>
                    <a:gd name="T47" fmla="*/ 283 h 595"/>
                    <a:gd name="T48" fmla="*/ 2586 w 325"/>
                    <a:gd name="T49" fmla="*/ 253 h 595"/>
                    <a:gd name="T50" fmla="*/ 1762 w 325"/>
                    <a:gd name="T51" fmla="*/ 238 h 595"/>
                    <a:gd name="T52" fmla="*/ 1642 w 325"/>
                    <a:gd name="T53" fmla="*/ 224 h 595"/>
                    <a:gd name="T54" fmla="*/ 1872 w 325"/>
                    <a:gd name="T55" fmla="*/ 201 h 595"/>
                    <a:gd name="T56" fmla="*/ 1667 w 325"/>
                    <a:gd name="T57" fmla="*/ 197 h 595"/>
                    <a:gd name="T58" fmla="*/ 1159 w 325"/>
                    <a:gd name="T59" fmla="*/ 197 h 595"/>
                    <a:gd name="T60" fmla="*/ 1044 w 325"/>
                    <a:gd name="T61" fmla="*/ 182 h 595"/>
                    <a:gd name="T62" fmla="*/ 194 w 325"/>
                    <a:gd name="T63" fmla="*/ 153 h 595"/>
                    <a:gd name="T64" fmla="*/ 0 w 325"/>
                    <a:gd name="T65" fmla="*/ 131 h 595"/>
                    <a:gd name="T66" fmla="*/ 86 w 325"/>
                    <a:gd name="T67" fmla="*/ 121 h 5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5"/>
                    <a:gd name="T103" fmla="*/ 0 h 595"/>
                    <a:gd name="T104" fmla="*/ 325 w 325"/>
                    <a:gd name="T105" fmla="*/ 595 h 59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5" h="595">
                      <a:moveTo>
                        <a:pt x="5" y="243"/>
                      </a:moveTo>
                      <a:lnTo>
                        <a:pt x="39" y="168"/>
                      </a:lnTo>
                      <a:lnTo>
                        <a:pt x="28" y="138"/>
                      </a:lnTo>
                      <a:lnTo>
                        <a:pt x="83" y="94"/>
                      </a:lnTo>
                      <a:lnTo>
                        <a:pt x="95" y="62"/>
                      </a:lnTo>
                      <a:lnTo>
                        <a:pt x="54" y="14"/>
                      </a:lnTo>
                      <a:lnTo>
                        <a:pt x="271" y="0"/>
                      </a:lnTo>
                      <a:lnTo>
                        <a:pt x="276" y="36"/>
                      </a:lnTo>
                      <a:lnTo>
                        <a:pt x="298" y="79"/>
                      </a:lnTo>
                      <a:lnTo>
                        <a:pt x="317" y="305"/>
                      </a:lnTo>
                      <a:lnTo>
                        <a:pt x="313" y="352"/>
                      </a:lnTo>
                      <a:lnTo>
                        <a:pt x="324" y="380"/>
                      </a:lnTo>
                      <a:lnTo>
                        <a:pt x="311" y="431"/>
                      </a:lnTo>
                      <a:lnTo>
                        <a:pt x="294" y="454"/>
                      </a:lnTo>
                      <a:lnTo>
                        <a:pt x="285" y="490"/>
                      </a:lnTo>
                      <a:lnTo>
                        <a:pt x="295" y="502"/>
                      </a:lnTo>
                      <a:lnTo>
                        <a:pt x="287" y="523"/>
                      </a:lnTo>
                      <a:lnTo>
                        <a:pt x="291" y="532"/>
                      </a:lnTo>
                      <a:lnTo>
                        <a:pt x="265" y="542"/>
                      </a:lnTo>
                      <a:lnTo>
                        <a:pt x="260" y="579"/>
                      </a:lnTo>
                      <a:lnTo>
                        <a:pt x="223" y="567"/>
                      </a:lnTo>
                      <a:lnTo>
                        <a:pt x="203" y="594"/>
                      </a:lnTo>
                      <a:lnTo>
                        <a:pt x="193" y="591"/>
                      </a:lnTo>
                      <a:lnTo>
                        <a:pt x="179" y="567"/>
                      </a:lnTo>
                      <a:lnTo>
                        <a:pt x="159" y="509"/>
                      </a:lnTo>
                      <a:lnTo>
                        <a:pt x="109" y="478"/>
                      </a:lnTo>
                      <a:lnTo>
                        <a:pt x="101" y="449"/>
                      </a:lnTo>
                      <a:lnTo>
                        <a:pt x="116" y="402"/>
                      </a:lnTo>
                      <a:lnTo>
                        <a:pt x="103" y="393"/>
                      </a:lnTo>
                      <a:lnTo>
                        <a:pt x="71" y="393"/>
                      </a:lnTo>
                      <a:lnTo>
                        <a:pt x="64" y="364"/>
                      </a:lnTo>
                      <a:lnTo>
                        <a:pt x="12" y="308"/>
                      </a:lnTo>
                      <a:lnTo>
                        <a:pt x="0" y="261"/>
                      </a:lnTo>
                      <a:lnTo>
                        <a:pt x="5" y="243"/>
                      </a:lnTo>
                    </a:path>
                  </a:pathLst>
                </a:custGeom>
                <a:solidFill>
                  <a:srgbClr val="CCC1DA"/>
                </a:solidFill>
                <a:ln w="12700" cap="rnd" cmpd="sng">
                  <a:solidFill>
                    <a:srgbClr val="FFFFFF"/>
                  </a:solidFill>
                  <a:prstDash val="solid"/>
                  <a:round/>
                  <a:headEnd type="none" w="sm" len="sm"/>
                  <a:tailEnd type="none" w="sm" len="sm"/>
                </a:ln>
              </p:spPr>
              <p:txBody>
                <a:bodyPr/>
                <a:lstStyle/>
                <a:p>
                  <a:pPr algn="ctr" fontAlgn="auto">
                    <a:spcBef>
                      <a:spcPct val="50000"/>
                    </a:spcBef>
                    <a:spcAft>
                      <a:spcPts val="0"/>
                    </a:spcAft>
                    <a:buClr>
                      <a:srgbClr val="FECC68"/>
                    </a:buClr>
                    <a:buSzPct val="85000"/>
                    <a:buFont typeface="Wingdings 2" pitchFamily="18" charset="2"/>
                    <a:buNone/>
                    <a:defRPr/>
                  </a:pPr>
                  <a:endParaRPr lang="en-US" sz="1400" kern="0" dirty="0">
                    <a:solidFill>
                      <a:srgbClr val="000000"/>
                    </a:solidFill>
                    <a:latin typeface="+mn-lt"/>
                    <a:ea typeface="Arial Unicode MS" pitchFamily="34" charset="-128"/>
                    <a:cs typeface="Arial Unicode MS" pitchFamily="34" charset="-128"/>
                  </a:endParaRPr>
                </a:p>
              </p:txBody>
            </p:sp>
            <p:sp>
              <p:nvSpPr>
                <p:cNvPr id="114" name="Text Box 87"/>
                <p:cNvSpPr txBox="1">
                  <a:spLocks noChangeArrowheads="1"/>
                </p:cNvSpPr>
                <p:nvPr/>
              </p:nvSpPr>
              <p:spPr bwMode="auto">
                <a:xfrm>
                  <a:off x="3408" y="1881"/>
                  <a:ext cx="186" cy="179"/>
                </a:xfrm>
                <a:prstGeom prst="rect">
                  <a:avLst/>
                </a:prstGeom>
                <a:noFill/>
                <a:ln w="12700">
                  <a:noFill/>
                  <a:miter lim="800000"/>
                  <a:headEnd type="none" w="sm" len="sm"/>
                  <a:tailEnd type="none" w="sm" len="sm"/>
                </a:ln>
              </p:spPr>
              <p:txBody>
                <a:bodyPr wrap="none">
                  <a:spAutoFit/>
                </a:bodyPr>
                <a:lstStyle/>
                <a:p>
                  <a:pPr algn="ctr" eaLnBrk="0" fontAlgn="auto" hangingPunct="0">
                    <a:spcBef>
                      <a:spcPct val="50000"/>
                    </a:spcBef>
                    <a:spcAft>
                      <a:spcPts val="0"/>
                    </a:spcAft>
                    <a:buClr>
                      <a:srgbClr val="FECC68"/>
                    </a:buClr>
                    <a:buSzPct val="85000"/>
                    <a:buFont typeface="Wingdings 2" pitchFamily="18" charset="2"/>
                    <a:buNone/>
                    <a:defRPr/>
                  </a:pPr>
                  <a:r>
                    <a:rPr lang="en-US" sz="1200" b="1" kern="0" dirty="0">
                      <a:latin typeface="Arial Narrow" pitchFamily="34" charset="0"/>
                      <a:ea typeface="Arial Unicode MS" pitchFamily="34" charset="-128"/>
                      <a:cs typeface="Arial Unicode MS" pitchFamily="34" charset="-128"/>
                    </a:rPr>
                    <a:t>IL</a:t>
                  </a:r>
                </a:p>
              </p:txBody>
            </p:sp>
          </p:grpSp>
          <p:grpSp>
            <p:nvGrpSpPr>
              <p:cNvPr id="41" name="Group 88"/>
              <p:cNvGrpSpPr>
                <a:grpSpLocks/>
              </p:cNvGrpSpPr>
              <p:nvPr/>
            </p:nvGrpSpPr>
            <p:grpSpPr bwMode="auto">
              <a:xfrm>
                <a:off x="3007" y="1366"/>
                <a:ext cx="490" cy="472"/>
                <a:chOff x="3145" y="1235"/>
                <a:chExt cx="490" cy="455"/>
              </a:xfrm>
            </p:grpSpPr>
            <p:sp>
              <p:nvSpPr>
                <p:cNvPr id="111" name="Freeform 89"/>
                <p:cNvSpPr>
                  <a:spLocks/>
                </p:cNvSpPr>
                <p:nvPr/>
              </p:nvSpPr>
              <p:spPr bwMode="auto">
                <a:xfrm>
                  <a:off x="3145" y="1235"/>
                  <a:ext cx="490" cy="455"/>
                </a:xfrm>
                <a:custGeom>
                  <a:avLst/>
                  <a:gdLst>
                    <a:gd name="T0" fmla="*/ 169 w 437"/>
                    <a:gd name="T1" fmla="*/ 89 h 468"/>
                    <a:gd name="T2" fmla="*/ 151 w 437"/>
                    <a:gd name="T3" fmla="*/ 119 h 468"/>
                    <a:gd name="T4" fmla="*/ 968 w 437"/>
                    <a:gd name="T5" fmla="*/ 137 h 468"/>
                    <a:gd name="T6" fmla="*/ 1294 w 437"/>
                    <a:gd name="T7" fmla="*/ 149 h 468"/>
                    <a:gd name="T8" fmla="*/ 1945 w 437"/>
                    <a:gd name="T9" fmla="*/ 165 h 468"/>
                    <a:gd name="T10" fmla="*/ 2059 w 437"/>
                    <a:gd name="T11" fmla="*/ 185 h 468"/>
                    <a:gd name="T12" fmla="*/ 2176 w 437"/>
                    <a:gd name="T13" fmla="*/ 212 h 468"/>
                    <a:gd name="T14" fmla="*/ 2800 w 437"/>
                    <a:gd name="T15" fmla="*/ 238 h 468"/>
                    <a:gd name="T16" fmla="*/ 6193 w 437"/>
                    <a:gd name="T17" fmla="*/ 229 h 468"/>
                    <a:gd name="T18" fmla="*/ 6011 w 437"/>
                    <a:gd name="T19" fmla="*/ 193 h 468"/>
                    <a:gd name="T20" fmla="*/ 6297 w 437"/>
                    <a:gd name="T21" fmla="*/ 138 h 468"/>
                    <a:gd name="T22" fmla="*/ 6286 w 437"/>
                    <a:gd name="T23" fmla="*/ 122 h 468"/>
                    <a:gd name="T24" fmla="*/ 6796 w 437"/>
                    <a:gd name="T25" fmla="*/ 80 h 468"/>
                    <a:gd name="T26" fmla="*/ 6656 w 437"/>
                    <a:gd name="T27" fmla="*/ 78 h 468"/>
                    <a:gd name="T28" fmla="*/ 6340 w 437"/>
                    <a:gd name="T29" fmla="*/ 103 h 468"/>
                    <a:gd name="T30" fmla="*/ 6061 w 437"/>
                    <a:gd name="T31" fmla="*/ 104 h 468"/>
                    <a:gd name="T32" fmla="*/ 5953 w 437"/>
                    <a:gd name="T33" fmla="*/ 115 h 468"/>
                    <a:gd name="T34" fmla="*/ 5665 w 437"/>
                    <a:gd name="T35" fmla="*/ 122 h 468"/>
                    <a:gd name="T36" fmla="*/ 5873 w 437"/>
                    <a:gd name="T37" fmla="*/ 98 h 468"/>
                    <a:gd name="T38" fmla="*/ 6061 w 437"/>
                    <a:gd name="T39" fmla="*/ 89 h 468"/>
                    <a:gd name="T40" fmla="*/ 5731 w 437"/>
                    <a:gd name="T41" fmla="*/ 56 h 468"/>
                    <a:gd name="T42" fmla="*/ 5452 w 437"/>
                    <a:gd name="T43" fmla="*/ 53 h 468"/>
                    <a:gd name="T44" fmla="*/ 5370 w 437"/>
                    <a:gd name="T45" fmla="*/ 48 h 468"/>
                    <a:gd name="T46" fmla="*/ 2736 w 437"/>
                    <a:gd name="T47" fmla="*/ 18 h 468"/>
                    <a:gd name="T48" fmla="*/ 2420 w 437"/>
                    <a:gd name="T49" fmla="*/ 18 h 468"/>
                    <a:gd name="T50" fmla="*/ 2218 w 437"/>
                    <a:gd name="T51" fmla="*/ 18 h 468"/>
                    <a:gd name="T52" fmla="*/ 2158 w 437"/>
                    <a:gd name="T53" fmla="*/ 18 h 468"/>
                    <a:gd name="T54" fmla="*/ 2263 w 437"/>
                    <a:gd name="T55" fmla="*/ 15 h 468"/>
                    <a:gd name="T56" fmla="*/ 2327 w 437"/>
                    <a:gd name="T57" fmla="*/ 2 h 468"/>
                    <a:gd name="T58" fmla="*/ 2218 w 437"/>
                    <a:gd name="T59" fmla="*/ 0 h 468"/>
                    <a:gd name="T60" fmla="*/ 1154 w 437"/>
                    <a:gd name="T61" fmla="*/ 18 h 468"/>
                    <a:gd name="T62" fmla="*/ 1029 w 437"/>
                    <a:gd name="T63" fmla="*/ 18 h 468"/>
                    <a:gd name="T64" fmla="*/ 819 w 437"/>
                    <a:gd name="T65" fmla="*/ 18 h 468"/>
                    <a:gd name="T66" fmla="*/ 642 w 437"/>
                    <a:gd name="T67" fmla="*/ 18 h 468"/>
                    <a:gd name="T68" fmla="*/ 666 w 437"/>
                    <a:gd name="T69" fmla="*/ 46 h 468"/>
                    <a:gd name="T70" fmla="*/ 0 w 437"/>
                    <a:gd name="T71" fmla="*/ 73 h 468"/>
                    <a:gd name="T72" fmla="*/ 169 w 437"/>
                    <a:gd name="T73" fmla="*/ 89 h 46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37"/>
                    <a:gd name="T112" fmla="*/ 0 h 468"/>
                    <a:gd name="T113" fmla="*/ 437 w 437"/>
                    <a:gd name="T114" fmla="*/ 468 h 46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37" h="468">
                      <a:moveTo>
                        <a:pt x="11" y="177"/>
                      </a:moveTo>
                      <a:lnTo>
                        <a:pt x="10" y="234"/>
                      </a:lnTo>
                      <a:lnTo>
                        <a:pt x="62" y="267"/>
                      </a:lnTo>
                      <a:lnTo>
                        <a:pt x="83" y="291"/>
                      </a:lnTo>
                      <a:lnTo>
                        <a:pt x="125" y="325"/>
                      </a:lnTo>
                      <a:lnTo>
                        <a:pt x="132" y="363"/>
                      </a:lnTo>
                      <a:lnTo>
                        <a:pt x="139" y="416"/>
                      </a:lnTo>
                      <a:lnTo>
                        <a:pt x="180" y="467"/>
                      </a:lnTo>
                      <a:lnTo>
                        <a:pt x="397" y="452"/>
                      </a:lnTo>
                      <a:lnTo>
                        <a:pt x="384" y="380"/>
                      </a:lnTo>
                      <a:lnTo>
                        <a:pt x="404" y="272"/>
                      </a:lnTo>
                      <a:lnTo>
                        <a:pt x="403" y="241"/>
                      </a:lnTo>
                      <a:lnTo>
                        <a:pt x="436" y="156"/>
                      </a:lnTo>
                      <a:lnTo>
                        <a:pt x="427" y="152"/>
                      </a:lnTo>
                      <a:lnTo>
                        <a:pt x="407" y="201"/>
                      </a:lnTo>
                      <a:lnTo>
                        <a:pt x="389" y="204"/>
                      </a:lnTo>
                      <a:lnTo>
                        <a:pt x="382" y="225"/>
                      </a:lnTo>
                      <a:lnTo>
                        <a:pt x="364" y="239"/>
                      </a:lnTo>
                      <a:lnTo>
                        <a:pt x="377" y="193"/>
                      </a:lnTo>
                      <a:lnTo>
                        <a:pt x="389" y="177"/>
                      </a:lnTo>
                      <a:lnTo>
                        <a:pt x="367" y="112"/>
                      </a:lnTo>
                      <a:lnTo>
                        <a:pt x="350" y="107"/>
                      </a:lnTo>
                      <a:lnTo>
                        <a:pt x="344" y="92"/>
                      </a:lnTo>
                      <a:lnTo>
                        <a:pt x="175" y="37"/>
                      </a:lnTo>
                      <a:lnTo>
                        <a:pt x="155" y="27"/>
                      </a:lnTo>
                      <a:lnTo>
                        <a:pt x="143" y="36"/>
                      </a:lnTo>
                      <a:lnTo>
                        <a:pt x="138" y="34"/>
                      </a:lnTo>
                      <a:lnTo>
                        <a:pt x="145" y="15"/>
                      </a:lnTo>
                      <a:lnTo>
                        <a:pt x="149" y="2"/>
                      </a:lnTo>
                      <a:lnTo>
                        <a:pt x="143" y="0"/>
                      </a:lnTo>
                      <a:lnTo>
                        <a:pt x="74" y="29"/>
                      </a:lnTo>
                      <a:lnTo>
                        <a:pt x="66" y="30"/>
                      </a:lnTo>
                      <a:lnTo>
                        <a:pt x="53" y="23"/>
                      </a:lnTo>
                      <a:lnTo>
                        <a:pt x="41" y="33"/>
                      </a:lnTo>
                      <a:lnTo>
                        <a:pt x="43" y="86"/>
                      </a:lnTo>
                      <a:lnTo>
                        <a:pt x="0" y="141"/>
                      </a:lnTo>
                      <a:lnTo>
                        <a:pt x="11" y="177"/>
                      </a:lnTo>
                    </a:path>
                  </a:pathLst>
                </a:custGeom>
                <a:solidFill>
                  <a:srgbClr val="C4BD97"/>
                </a:solidFill>
                <a:ln w="12700" cap="rnd" cmpd="sng">
                  <a:solidFill>
                    <a:srgbClr val="FFFFFF"/>
                  </a:solidFill>
                  <a:prstDash val="solid"/>
                  <a:round/>
                  <a:headEnd type="none" w="sm" len="sm"/>
                  <a:tailEnd type="none" w="sm" len="sm"/>
                </a:ln>
              </p:spPr>
              <p:txBody>
                <a:bodyPr/>
                <a:lstStyle/>
                <a:p>
                  <a:pPr algn="ctr" fontAlgn="auto">
                    <a:spcBef>
                      <a:spcPct val="50000"/>
                    </a:spcBef>
                    <a:spcAft>
                      <a:spcPts val="0"/>
                    </a:spcAft>
                    <a:buClr>
                      <a:srgbClr val="FECC68"/>
                    </a:buClr>
                    <a:buSzPct val="85000"/>
                    <a:buFont typeface="Wingdings 2" pitchFamily="18" charset="2"/>
                    <a:buNone/>
                    <a:defRPr/>
                  </a:pPr>
                  <a:endParaRPr lang="en-US" sz="1400" kern="0" dirty="0">
                    <a:solidFill>
                      <a:srgbClr val="000000"/>
                    </a:solidFill>
                    <a:latin typeface="+mn-lt"/>
                    <a:ea typeface="Arial Unicode MS" pitchFamily="34" charset="-128"/>
                    <a:cs typeface="Arial Unicode MS" pitchFamily="34" charset="-128"/>
                  </a:endParaRPr>
                </a:p>
              </p:txBody>
            </p:sp>
            <p:sp>
              <p:nvSpPr>
                <p:cNvPr id="112" name="Text Box 90"/>
                <p:cNvSpPr txBox="1">
                  <a:spLocks noChangeArrowheads="1"/>
                </p:cNvSpPr>
                <p:nvPr/>
              </p:nvSpPr>
              <p:spPr bwMode="auto">
                <a:xfrm>
                  <a:off x="3292" y="1392"/>
                  <a:ext cx="212" cy="167"/>
                </a:xfrm>
                <a:prstGeom prst="rect">
                  <a:avLst/>
                </a:prstGeom>
                <a:noFill/>
                <a:ln w="12700">
                  <a:noFill/>
                  <a:miter lim="800000"/>
                  <a:headEnd type="none" w="sm" len="sm"/>
                  <a:tailEnd type="none" w="sm" len="sm"/>
                </a:ln>
              </p:spPr>
              <p:txBody>
                <a:bodyPr wrap="none">
                  <a:spAutoFit/>
                </a:bodyPr>
                <a:lstStyle/>
                <a:p>
                  <a:pPr algn="ctr" eaLnBrk="0" fontAlgn="auto" hangingPunct="0">
                    <a:spcBef>
                      <a:spcPct val="50000"/>
                    </a:spcBef>
                    <a:spcAft>
                      <a:spcPts val="0"/>
                    </a:spcAft>
                    <a:buClr>
                      <a:srgbClr val="FECC68"/>
                    </a:buClr>
                    <a:buSzPct val="85000"/>
                    <a:buFont typeface="Wingdings 2" pitchFamily="18" charset="2"/>
                    <a:buNone/>
                    <a:defRPr/>
                  </a:pPr>
                  <a:r>
                    <a:rPr lang="en-US" sz="1200" b="1" kern="0" dirty="0">
                      <a:solidFill>
                        <a:srgbClr val="000000"/>
                      </a:solidFill>
                      <a:latin typeface="Arial Narrow" pitchFamily="34" charset="0"/>
                      <a:ea typeface="Arial Unicode MS" pitchFamily="34" charset="-128"/>
                      <a:cs typeface="Arial Unicode MS" pitchFamily="34" charset="-128"/>
                    </a:rPr>
                    <a:t>WI</a:t>
                  </a:r>
                </a:p>
              </p:txBody>
            </p:sp>
          </p:grpSp>
          <p:grpSp>
            <p:nvGrpSpPr>
              <p:cNvPr id="42" name="Group 91"/>
              <p:cNvGrpSpPr>
                <a:grpSpLocks/>
              </p:cNvGrpSpPr>
              <p:nvPr/>
            </p:nvGrpSpPr>
            <p:grpSpPr bwMode="auto">
              <a:xfrm>
                <a:off x="3543" y="1450"/>
                <a:ext cx="357" cy="447"/>
                <a:chOff x="3681" y="1316"/>
                <a:chExt cx="357" cy="431"/>
              </a:xfrm>
            </p:grpSpPr>
            <p:sp>
              <p:nvSpPr>
                <p:cNvPr id="109" name="Freeform 92"/>
                <p:cNvSpPr>
                  <a:spLocks/>
                </p:cNvSpPr>
                <p:nvPr/>
              </p:nvSpPr>
              <p:spPr bwMode="auto">
                <a:xfrm>
                  <a:off x="3681" y="1316"/>
                  <a:ext cx="357" cy="431"/>
                </a:xfrm>
                <a:custGeom>
                  <a:avLst/>
                  <a:gdLst>
                    <a:gd name="T0" fmla="*/ 562 w 318"/>
                    <a:gd name="T1" fmla="*/ 191 h 443"/>
                    <a:gd name="T2" fmla="*/ 484 w 318"/>
                    <a:gd name="T3" fmla="*/ 152 h 443"/>
                    <a:gd name="T4" fmla="*/ 4 w 318"/>
                    <a:gd name="T5" fmla="*/ 123 h 443"/>
                    <a:gd name="T6" fmla="*/ 242 w 318"/>
                    <a:gd name="T7" fmla="*/ 66 h 443"/>
                    <a:gd name="T8" fmla="*/ 969 w 318"/>
                    <a:gd name="T9" fmla="*/ 37 h 443"/>
                    <a:gd name="T10" fmla="*/ 942 w 318"/>
                    <a:gd name="T11" fmla="*/ 57 h 443"/>
                    <a:gd name="T12" fmla="*/ 1164 w 318"/>
                    <a:gd name="T13" fmla="*/ 52 h 443"/>
                    <a:gd name="T14" fmla="*/ 1164 w 318"/>
                    <a:gd name="T15" fmla="*/ 36 h 443"/>
                    <a:gd name="T16" fmla="*/ 1449 w 318"/>
                    <a:gd name="T17" fmla="*/ 20 h 443"/>
                    <a:gd name="T18" fmla="*/ 1539 w 318"/>
                    <a:gd name="T19" fmla="*/ 6 h 443"/>
                    <a:gd name="T20" fmla="*/ 1786 w 318"/>
                    <a:gd name="T21" fmla="*/ 0 h 443"/>
                    <a:gd name="T22" fmla="*/ 3325 w 318"/>
                    <a:gd name="T23" fmla="*/ 18 h 443"/>
                    <a:gd name="T24" fmla="*/ 3460 w 318"/>
                    <a:gd name="T25" fmla="*/ 35 h 443"/>
                    <a:gd name="T26" fmla="*/ 3658 w 318"/>
                    <a:gd name="T27" fmla="*/ 48 h 443"/>
                    <a:gd name="T28" fmla="*/ 3718 w 318"/>
                    <a:gd name="T29" fmla="*/ 73 h 443"/>
                    <a:gd name="T30" fmla="*/ 3185 w 318"/>
                    <a:gd name="T31" fmla="*/ 93 h 443"/>
                    <a:gd name="T32" fmla="*/ 3155 w 318"/>
                    <a:gd name="T33" fmla="*/ 111 h 443"/>
                    <a:gd name="T34" fmla="*/ 3460 w 318"/>
                    <a:gd name="T35" fmla="*/ 115 h 443"/>
                    <a:gd name="T36" fmla="*/ 3878 w 318"/>
                    <a:gd name="T37" fmla="*/ 92 h 443"/>
                    <a:gd name="T38" fmla="*/ 4273 w 318"/>
                    <a:gd name="T39" fmla="*/ 85 h 443"/>
                    <a:gd name="T40" fmla="*/ 4567 w 318"/>
                    <a:gd name="T41" fmla="*/ 90 h 443"/>
                    <a:gd name="T42" fmla="*/ 5095 w 318"/>
                    <a:gd name="T43" fmla="*/ 141 h 443"/>
                    <a:gd name="T44" fmla="*/ 4711 w 318"/>
                    <a:gd name="T45" fmla="*/ 162 h 443"/>
                    <a:gd name="T46" fmla="*/ 4637 w 318"/>
                    <a:gd name="T47" fmla="*/ 178 h 443"/>
                    <a:gd name="T48" fmla="*/ 4438 w 318"/>
                    <a:gd name="T49" fmla="*/ 183 h 443"/>
                    <a:gd name="T50" fmla="*/ 4432 w 318"/>
                    <a:gd name="T51" fmla="*/ 197 h 443"/>
                    <a:gd name="T52" fmla="*/ 4156 w 318"/>
                    <a:gd name="T53" fmla="*/ 214 h 443"/>
                    <a:gd name="T54" fmla="*/ 2486 w 318"/>
                    <a:gd name="T55" fmla="*/ 222 h 443"/>
                    <a:gd name="T56" fmla="*/ 2445 w 318"/>
                    <a:gd name="T57" fmla="*/ 220 h 443"/>
                    <a:gd name="T58" fmla="*/ 0 w 318"/>
                    <a:gd name="T59" fmla="*/ 228 h 443"/>
                    <a:gd name="T60" fmla="*/ 562 w 318"/>
                    <a:gd name="T61" fmla="*/ 191 h 44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18"/>
                    <a:gd name="T94" fmla="*/ 0 h 443"/>
                    <a:gd name="T95" fmla="*/ 318 w 318"/>
                    <a:gd name="T96" fmla="*/ 443 h 44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18" h="443">
                      <a:moveTo>
                        <a:pt x="35" y="368"/>
                      </a:moveTo>
                      <a:lnTo>
                        <a:pt x="30" y="294"/>
                      </a:lnTo>
                      <a:lnTo>
                        <a:pt x="4" y="238"/>
                      </a:lnTo>
                      <a:lnTo>
                        <a:pt x="15" y="126"/>
                      </a:lnTo>
                      <a:lnTo>
                        <a:pt x="61" y="67"/>
                      </a:lnTo>
                      <a:lnTo>
                        <a:pt x="59" y="112"/>
                      </a:lnTo>
                      <a:lnTo>
                        <a:pt x="72" y="102"/>
                      </a:lnTo>
                      <a:lnTo>
                        <a:pt x="72" y="66"/>
                      </a:lnTo>
                      <a:lnTo>
                        <a:pt x="90" y="44"/>
                      </a:lnTo>
                      <a:lnTo>
                        <a:pt x="95" y="6"/>
                      </a:lnTo>
                      <a:lnTo>
                        <a:pt x="112" y="0"/>
                      </a:lnTo>
                      <a:lnTo>
                        <a:pt x="207" y="34"/>
                      </a:lnTo>
                      <a:lnTo>
                        <a:pt x="216" y="64"/>
                      </a:lnTo>
                      <a:lnTo>
                        <a:pt x="228" y="90"/>
                      </a:lnTo>
                      <a:lnTo>
                        <a:pt x="231" y="139"/>
                      </a:lnTo>
                      <a:lnTo>
                        <a:pt x="199" y="180"/>
                      </a:lnTo>
                      <a:lnTo>
                        <a:pt x="197" y="212"/>
                      </a:lnTo>
                      <a:lnTo>
                        <a:pt x="216" y="222"/>
                      </a:lnTo>
                      <a:lnTo>
                        <a:pt x="241" y="179"/>
                      </a:lnTo>
                      <a:lnTo>
                        <a:pt x="266" y="163"/>
                      </a:lnTo>
                      <a:lnTo>
                        <a:pt x="285" y="174"/>
                      </a:lnTo>
                      <a:lnTo>
                        <a:pt x="317" y="271"/>
                      </a:lnTo>
                      <a:lnTo>
                        <a:pt x="294" y="312"/>
                      </a:lnTo>
                      <a:lnTo>
                        <a:pt x="289" y="342"/>
                      </a:lnTo>
                      <a:lnTo>
                        <a:pt x="276" y="352"/>
                      </a:lnTo>
                      <a:lnTo>
                        <a:pt x="275" y="380"/>
                      </a:lnTo>
                      <a:lnTo>
                        <a:pt x="258" y="414"/>
                      </a:lnTo>
                      <a:lnTo>
                        <a:pt x="154" y="430"/>
                      </a:lnTo>
                      <a:lnTo>
                        <a:pt x="152" y="424"/>
                      </a:lnTo>
                      <a:lnTo>
                        <a:pt x="0" y="442"/>
                      </a:lnTo>
                      <a:lnTo>
                        <a:pt x="35" y="368"/>
                      </a:lnTo>
                    </a:path>
                  </a:pathLst>
                </a:custGeom>
                <a:solidFill>
                  <a:srgbClr val="C4BD97"/>
                </a:solidFill>
                <a:ln w="12700" cap="rnd" cmpd="sng">
                  <a:solidFill>
                    <a:srgbClr val="FFFFFF"/>
                  </a:solidFill>
                  <a:prstDash val="solid"/>
                  <a:round/>
                  <a:headEnd type="none" w="sm" len="sm"/>
                  <a:tailEnd type="none" w="sm" len="sm"/>
                </a:ln>
              </p:spPr>
              <p:txBody>
                <a:bodyPr/>
                <a:lstStyle/>
                <a:p>
                  <a:pPr algn="ctr" fontAlgn="auto">
                    <a:spcBef>
                      <a:spcPct val="50000"/>
                    </a:spcBef>
                    <a:spcAft>
                      <a:spcPts val="0"/>
                    </a:spcAft>
                    <a:buClr>
                      <a:srgbClr val="FECC68"/>
                    </a:buClr>
                    <a:buSzPct val="85000"/>
                    <a:buFont typeface="Wingdings 2" pitchFamily="18" charset="2"/>
                    <a:buNone/>
                    <a:defRPr/>
                  </a:pPr>
                  <a:endParaRPr lang="en-US" sz="1400" kern="0" dirty="0">
                    <a:solidFill>
                      <a:srgbClr val="000000"/>
                    </a:solidFill>
                    <a:latin typeface="+mn-lt"/>
                    <a:ea typeface="Arial Unicode MS" pitchFamily="34" charset="-128"/>
                    <a:cs typeface="Arial Unicode MS" pitchFamily="34" charset="-128"/>
                  </a:endParaRPr>
                </a:p>
              </p:txBody>
            </p:sp>
            <p:sp>
              <p:nvSpPr>
                <p:cNvPr id="110" name="Text Box 93"/>
                <p:cNvSpPr txBox="1">
                  <a:spLocks noChangeArrowheads="1"/>
                </p:cNvSpPr>
                <p:nvPr/>
              </p:nvSpPr>
              <p:spPr bwMode="auto">
                <a:xfrm>
                  <a:off x="3717" y="1429"/>
                  <a:ext cx="204" cy="175"/>
                </a:xfrm>
                <a:prstGeom prst="rect">
                  <a:avLst/>
                </a:prstGeom>
                <a:noFill/>
                <a:ln w="12700">
                  <a:noFill/>
                  <a:miter lim="800000"/>
                  <a:headEnd type="none" w="sm" len="sm"/>
                  <a:tailEnd type="none" w="sm" len="sm"/>
                </a:ln>
              </p:spPr>
              <p:txBody>
                <a:bodyPr wrap="none">
                  <a:spAutoFit/>
                </a:bodyPr>
                <a:lstStyle/>
                <a:p>
                  <a:pPr algn="ctr" eaLnBrk="0" fontAlgn="auto" hangingPunct="0">
                    <a:spcBef>
                      <a:spcPct val="50000"/>
                    </a:spcBef>
                    <a:spcAft>
                      <a:spcPts val="0"/>
                    </a:spcAft>
                    <a:buClr>
                      <a:srgbClr val="FECC68"/>
                    </a:buClr>
                    <a:buSzPct val="85000"/>
                    <a:buFont typeface="Wingdings 2" pitchFamily="18" charset="2"/>
                    <a:buNone/>
                    <a:defRPr/>
                  </a:pPr>
                  <a:r>
                    <a:rPr lang="en-US" sz="1200" b="1" kern="0" dirty="0">
                      <a:solidFill>
                        <a:srgbClr val="000000"/>
                      </a:solidFill>
                      <a:latin typeface="Arial Narrow" pitchFamily="34" charset="0"/>
                      <a:ea typeface="Arial Unicode MS" pitchFamily="34" charset="-128"/>
                      <a:cs typeface="Arial Unicode MS" pitchFamily="34" charset="-128"/>
                    </a:rPr>
                    <a:t>MI</a:t>
                  </a:r>
                </a:p>
              </p:txBody>
            </p:sp>
          </p:grpSp>
          <p:grpSp>
            <p:nvGrpSpPr>
              <p:cNvPr id="43" name="Group 94"/>
              <p:cNvGrpSpPr>
                <a:grpSpLocks/>
              </p:cNvGrpSpPr>
              <p:nvPr/>
            </p:nvGrpSpPr>
            <p:grpSpPr bwMode="auto">
              <a:xfrm>
                <a:off x="3467" y="1877"/>
                <a:ext cx="289" cy="452"/>
                <a:chOff x="3605" y="1667"/>
                <a:chExt cx="289" cy="452"/>
              </a:xfrm>
            </p:grpSpPr>
            <p:sp>
              <p:nvSpPr>
                <p:cNvPr id="107" name="Freeform 95"/>
                <p:cNvSpPr>
                  <a:spLocks/>
                </p:cNvSpPr>
                <p:nvPr/>
              </p:nvSpPr>
              <p:spPr bwMode="auto">
                <a:xfrm>
                  <a:off x="3605" y="1667"/>
                  <a:ext cx="289" cy="452"/>
                </a:xfrm>
                <a:custGeom>
                  <a:avLst/>
                  <a:gdLst>
                    <a:gd name="T0" fmla="*/ 125 w 257"/>
                    <a:gd name="T1" fmla="*/ 552 h 448"/>
                    <a:gd name="T2" fmla="*/ 254 w 257"/>
                    <a:gd name="T3" fmla="*/ 536 h 448"/>
                    <a:gd name="T4" fmla="*/ 1071 w 257"/>
                    <a:gd name="T5" fmla="*/ 532 h 448"/>
                    <a:gd name="T6" fmla="*/ 1734 w 257"/>
                    <a:gd name="T7" fmla="*/ 515 h 448"/>
                    <a:gd name="T8" fmla="*/ 2410 w 257"/>
                    <a:gd name="T9" fmla="*/ 486 h 448"/>
                    <a:gd name="T10" fmla="*/ 2956 w 257"/>
                    <a:gd name="T11" fmla="*/ 486 h 448"/>
                    <a:gd name="T12" fmla="*/ 3594 w 257"/>
                    <a:gd name="T13" fmla="*/ 400 h 448"/>
                    <a:gd name="T14" fmla="*/ 3790 w 257"/>
                    <a:gd name="T15" fmla="*/ 404 h 448"/>
                    <a:gd name="T16" fmla="*/ 4269 w 257"/>
                    <a:gd name="T17" fmla="*/ 380 h 448"/>
                    <a:gd name="T18" fmla="*/ 4149 w 257"/>
                    <a:gd name="T19" fmla="*/ 363 h 448"/>
                    <a:gd name="T20" fmla="*/ 4187 w 257"/>
                    <a:gd name="T21" fmla="*/ 353 h 448"/>
                    <a:gd name="T22" fmla="*/ 3723 w 257"/>
                    <a:gd name="T23" fmla="*/ 6 h 448"/>
                    <a:gd name="T24" fmla="*/ 3677 w 257"/>
                    <a:gd name="T25" fmla="*/ 0 h 448"/>
                    <a:gd name="T26" fmla="*/ 1111 w 257"/>
                    <a:gd name="T27" fmla="*/ 17 h 448"/>
                    <a:gd name="T28" fmla="*/ 651 w 257"/>
                    <a:gd name="T29" fmla="*/ 33 h 448"/>
                    <a:gd name="T30" fmla="*/ 226 w 257"/>
                    <a:gd name="T31" fmla="*/ 25 h 448"/>
                    <a:gd name="T32" fmla="*/ 516 w 257"/>
                    <a:gd name="T33" fmla="*/ 308 h 448"/>
                    <a:gd name="T34" fmla="*/ 459 w 257"/>
                    <a:gd name="T35" fmla="*/ 370 h 448"/>
                    <a:gd name="T36" fmla="*/ 651 w 257"/>
                    <a:gd name="T37" fmla="*/ 400 h 448"/>
                    <a:gd name="T38" fmla="*/ 435 w 257"/>
                    <a:gd name="T39" fmla="*/ 468 h 448"/>
                    <a:gd name="T40" fmla="*/ 141 w 257"/>
                    <a:gd name="T41" fmla="*/ 496 h 448"/>
                    <a:gd name="T42" fmla="*/ 0 w 257"/>
                    <a:gd name="T43" fmla="*/ 538 h 448"/>
                    <a:gd name="T44" fmla="*/ 125 w 257"/>
                    <a:gd name="T45" fmla="*/ 552 h 44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7"/>
                    <a:gd name="T70" fmla="*/ 0 h 448"/>
                    <a:gd name="T71" fmla="*/ 257 w 257"/>
                    <a:gd name="T72" fmla="*/ 448 h 44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7" h="448">
                      <a:moveTo>
                        <a:pt x="8" y="447"/>
                      </a:moveTo>
                      <a:lnTo>
                        <a:pt x="15" y="434"/>
                      </a:lnTo>
                      <a:lnTo>
                        <a:pt x="65" y="431"/>
                      </a:lnTo>
                      <a:lnTo>
                        <a:pt x="104" y="417"/>
                      </a:lnTo>
                      <a:lnTo>
                        <a:pt x="144" y="391"/>
                      </a:lnTo>
                      <a:lnTo>
                        <a:pt x="177" y="391"/>
                      </a:lnTo>
                      <a:lnTo>
                        <a:pt x="215" y="326"/>
                      </a:lnTo>
                      <a:lnTo>
                        <a:pt x="227" y="329"/>
                      </a:lnTo>
                      <a:lnTo>
                        <a:pt x="256" y="308"/>
                      </a:lnTo>
                      <a:lnTo>
                        <a:pt x="248" y="291"/>
                      </a:lnTo>
                      <a:lnTo>
                        <a:pt x="251" y="281"/>
                      </a:lnTo>
                      <a:lnTo>
                        <a:pt x="223" y="6"/>
                      </a:lnTo>
                      <a:lnTo>
                        <a:pt x="220" y="0"/>
                      </a:lnTo>
                      <a:lnTo>
                        <a:pt x="67" y="17"/>
                      </a:lnTo>
                      <a:lnTo>
                        <a:pt x="38" y="33"/>
                      </a:lnTo>
                      <a:lnTo>
                        <a:pt x="13" y="25"/>
                      </a:lnTo>
                      <a:lnTo>
                        <a:pt x="31" y="251"/>
                      </a:lnTo>
                      <a:lnTo>
                        <a:pt x="28" y="298"/>
                      </a:lnTo>
                      <a:lnTo>
                        <a:pt x="38" y="326"/>
                      </a:lnTo>
                      <a:lnTo>
                        <a:pt x="26" y="377"/>
                      </a:lnTo>
                      <a:lnTo>
                        <a:pt x="9" y="400"/>
                      </a:lnTo>
                      <a:lnTo>
                        <a:pt x="0" y="436"/>
                      </a:lnTo>
                      <a:lnTo>
                        <a:pt x="8" y="447"/>
                      </a:lnTo>
                    </a:path>
                  </a:pathLst>
                </a:custGeom>
                <a:solidFill>
                  <a:srgbClr val="D9D9D9"/>
                </a:solidFill>
                <a:ln w="12700" cap="rnd" cmpd="sng">
                  <a:solidFill>
                    <a:srgbClr val="FFFFFF"/>
                  </a:solidFill>
                  <a:prstDash val="solid"/>
                  <a:round/>
                  <a:headEnd type="none" w="sm" len="sm"/>
                  <a:tailEnd type="none" w="sm" len="sm"/>
                </a:ln>
              </p:spPr>
              <p:txBody>
                <a:bodyPr/>
                <a:lstStyle/>
                <a:p>
                  <a:pPr algn="ctr" fontAlgn="auto">
                    <a:spcBef>
                      <a:spcPct val="50000"/>
                    </a:spcBef>
                    <a:spcAft>
                      <a:spcPts val="0"/>
                    </a:spcAft>
                    <a:buClr>
                      <a:srgbClr val="FECC68"/>
                    </a:buClr>
                    <a:buSzPct val="85000"/>
                    <a:buFont typeface="Wingdings 2" pitchFamily="18" charset="2"/>
                    <a:buNone/>
                    <a:defRPr/>
                  </a:pPr>
                  <a:endParaRPr lang="en-US" sz="1400" kern="0" dirty="0">
                    <a:solidFill>
                      <a:srgbClr val="000000"/>
                    </a:solidFill>
                    <a:latin typeface="+mn-lt"/>
                    <a:ea typeface="Arial Unicode MS" pitchFamily="34" charset="-128"/>
                    <a:cs typeface="Arial Unicode MS" pitchFamily="34" charset="-128"/>
                  </a:endParaRPr>
                </a:p>
              </p:txBody>
            </p:sp>
            <p:sp>
              <p:nvSpPr>
                <p:cNvPr id="108" name="Text Box 96"/>
                <p:cNvSpPr txBox="1">
                  <a:spLocks noChangeArrowheads="1"/>
                </p:cNvSpPr>
                <p:nvPr/>
              </p:nvSpPr>
              <p:spPr bwMode="auto">
                <a:xfrm>
                  <a:off x="3645" y="1769"/>
                  <a:ext cx="195" cy="173"/>
                </a:xfrm>
                <a:prstGeom prst="rect">
                  <a:avLst/>
                </a:prstGeom>
                <a:noFill/>
                <a:ln w="12700">
                  <a:noFill/>
                  <a:miter lim="800000"/>
                  <a:headEnd type="none" w="sm" len="sm"/>
                  <a:tailEnd type="none" w="sm" len="sm"/>
                </a:ln>
              </p:spPr>
              <p:txBody>
                <a:bodyPr wrap="none">
                  <a:spAutoFit/>
                </a:bodyPr>
                <a:lstStyle/>
                <a:p>
                  <a:pPr algn="ctr" eaLnBrk="0" fontAlgn="auto" hangingPunct="0">
                    <a:spcBef>
                      <a:spcPct val="50000"/>
                    </a:spcBef>
                    <a:spcAft>
                      <a:spcPts val="0"/>
                    </a:spcAft>
                    <a:buClr>
                      <a:srgbClr val="FECC68"/>
                    </a:buClr>
                    <a:buSzPct val="85000"/>
                    <a:buFont typeface="Wingdings 2" pitchFamily="18" charset="2"/>
                    <a:buNone/>
                    <a:defRPr/>
                  </a:pPr>
                  <a:r>
                    <a:rPr lang="en-US" sz="1200" b="1" kern="0" dirty="0">
                      <a:solidFill>
                        <a:sysClr val="windowText" lastClr="000000"/>
                      </a:solidFill>
                      <a:latin typeface="Arial Narrow" pitchFamily="34" charset="0"/>
                      <a:ea typeface="Arial Unicode MS" pitchFamily="34" charset="-128"/>
                      <a:cs typeface="Arial Unicode MS" pitchFamily="34" charset="-128"/>
                    </a:rPr>
                    <a:t>IN</a:t>
                  </a:r>
                </a:p>
              </p:txBody>
            </p:sp>
          </p:grpSp>
          <p:grpSp>
            <p:nvGrpSpPr>
              <p:cNvPr id="44" name="Group 97"/>
              <p:cNvGrpSpPr>
                <a:grpSpLocks/>
              </p:cNvGrpSpPr>
              <p:nvPr/>
            </p:nvGrpSpPr>
            <p:grpSpPr bwMode="auto">
              <a:xfrm>
                <a:off x="3719" y="1811"/>
                <a:ext cx="387" cy="401"/>
                <a:chOff x="3857" y="1664"/>
                <a:chExt cx="387" cy="387"/>
              </a:xfrm>
            </p:grpSpPr>
            <p:sp>
              <p:nvSpPr>
                <p:cNvPr id="105" name="Freeform 98"/>
                <p:cNvSpPr>
                  <a:spLocks/>
                </p:cNvSpPr>
                <p:nvPr/>
              </p:nvSpPr>
              <p:spPr bwMode="auto">
                <a:xfrm>
                  <a:off x="3857" y="1664"/>
                  <a:ext cx="387" cy="387"/>
                </a:xfrm>
                <a:custGeom>
                  <a:avLst/>
                  <a:gdLst>
                    <a:gd name="T0" fmla="*/ 0 w 346"/>
                    <a:gd name="T1" fmla="*/ 38 h 398"/>
                    <a:gd name="T2" fmla="*/ 412 w 346"/>
                    <a:gd name="T3" fmla="*/ 177 h 398"/>
                    <a:gd name="T4" fmla="*/ 1031 w 346"/>
                    <a:gd name="T5" fmla="*/ 180 h 398"/>
                    <a:gd name="T6" fmla="*/ 1805 w 346"/>
                    <a:gd name="T7" fmla="*/ 195 h 398"/>
                    <a:gd name="T8" fmla="*/ 2342 w 346"/>
                    <a:gd name="T9" fmla="*/ 194 h 398"/>
                    <a:gd name="T10" fmla="*/ 2590 w 346"/>
                    <a:gd name="T11" fmla="*/ 189 h 398"/>
                    <a:gd name="T12" fmla="*/ 3191 w 346"/>
                    <a:gd name="T13" fmla="*/ 202 h 398"/>
                    <a:gd name="T14" fmla="*/ 3562 w 346"/>
                    <a:gd name="T15" fmla="*/ 191 h 398"/>
                    <a:gd name="T16" fmla="*/ 3624 w 346"/>
                    <a:gd name="T17" fmla="*/ 169 h 398"/>
                    <a:gd name="T18" fmla="*/ 3870 w 346"/>
                    <a:gd name="T19" fmla="*/ 174 h 398"/>
                    <a:gd name="T20" fmla="*/ 3984 w 346"/>
                    <a:gd name="T21" fmla="*/ 155 h 398"/>
                    <a:gd name="T22" fmla="*/ 4842 w 346"/>
                    <a:gd name="T23" fmla="*/ 127 h 398"/>
                    <a:gd name="T24" fmla="*/ 4980 w 346"/>
                    <a:gd name="T25" fmla="*/ 84 h 398"/>
                    <a:gd name="T26" fmla="*/ 4886 w 346"/>
                    <a:gd name="T27" fmla="*/ 76 h 398"/>
                    <a:gd name="T28" fmla="*/ 5069 w 346"/>
                    <a:gd name="T29" fmla="*/ 72 h 398"/>
                    <a:gd name="T30" fmla="*/ 4742 w 346"/>
                    <a:gd name="T31" fmla="*/ 0 h 398"/>
                    <a:gd name="T32" fmla="*/ 3870 w 346"/>
                    <a:gd name="T33" fmla="*/ 18 h 398"/>
                    <a:gd name="T34" fmla="*/ 3439 w 346"/>
                    <a:gd name="T35" fmla="*/ 34 h 398"/>
                    <a:gd name="T36" fmla="*/ 3121 w 346"/>
                    <a:gd name="T37" fmla="*/ 36 h 398"/>
                    <a:gd name="T38" fmla="*/ 2641 w 346"/>
                    <a:gd name="T39" fmla="*/ 44 h 398"/>
                    <a:gd name="T40" fmla="*/ 1509 w 346"/>
                    <a:gd name="T41" fmla="*/ 30 h 398"/>
                    <a:gd name="T42" fmla="*/ 0 w 346"/>
                    <a:gd name="T43" fmla="*/ 38 h 39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46"/>
                    <a:gd name="T67" fmla="*/ 0 h 398"/>
                    <a:gd name="T68" fmla="*/ 346 w 346"/>
                    <a:gd name="T69" fmla="*/ 398 h 39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46" h="398">
                      <a:moveTo>
                        <a:pt x="0" y="71"/>
                      </a:moveTo>
                      <a:lnTo>
                        <a:pt x="28" y="346"/>
                      </a:lnTo>
                      <a:lnTo>
                        <a:pt x="71" y="352"/>
                      </a:lnTo>
                      <a:lnTo>
                        <a:pt x="123" y="383"/>
                      </a:lnTo>
                      <a:lnTo>
                        <a:pt x="159" y="382"/>
                      </a:lnTo>
                      <a:lnTo>
                        <a:pt x="177" y="370"/>
                      </a:lnTo>
                      <a:lnTo>
                        <a:pt x="218" y="397"/>
                      </a:lnTo>
                      <a:lnTo>
                        <a:pt x="243" y="374"/>
                      </a:lnTo>
                      <a:lnTo>
                        <a:pt x="247" y="330"/>
                      </a:lnTo>
                      <a:lnTo>
                        <a:pt x="263" y="339"/>
                      </a:lnTo>
                      <a:lnTo>
                        <a:pt x="272" y="303"/>
                      </a:lnTo>
                      <a:lnTo>
                        <a:pt x="329" y="250"/>
                      </a:lnTo>
                      <a:lnTo>
                        <a:pt x="339" y="165"/>
                      </a:lnTo>
                      <a:lnTo>
                        <a:pt x="333" y="147"/>
                      </a:lnTo>
                      <a:lnTo>
                        <a:pt x="345" y="138"/>
                      </a:lnTo>
                      <a:lnTo>
                        <a:pt x="322" y="0"/>
                      </a:lnTo>
                      <a:lnTo>
                        <a:pt x="263" y="31"/>
                      </a:lnTo>
                      <a:lnTo>
                        <a:pt x="234" y="63"/>
                      </a:lnTo>
                      <a:lnTo>
                        <a:pt x="213" y="66"/>
                      </a:lnTo>
                      <a:lnTo>
                        <a:pt x="179" y="83"/>
                      </a:lnTo>
                      <a:lnTo>
                        <a:pt x="103" y="55"/>
                      </a:lnTo>
                      <a:lnTo>
                        <a:pt x="0" y="71"/>
                      </a:lnTo>
                    </a:path>
                  </a:pathLst>
                </a:custGeom>
                <a:solidFill>
                  <a:srgbClr val="B9CDE5"/>
                </a:solidFill>
                <a:ln w="12700" cap="rnd" cmpd="sng">
                  <a:solidFill>
                    <a:srgbClr val="FFFFFF"/>
                  </a:solidFill>
                  <a:prstDash val="solid"/>
                  <a:round/>
                  <a:headEnd type="none" w="sm" len="sm"/>
                  <a:tailEnd type="none" w="sm" len="sm"/>
                </a:ln>
              </p:spPr>
              <p:txBody>
                <a:bodyPr/>
                <a:lstStyle/>
                <a:p>
                  <a:pPr algn="ctr" fontAlgn="auto">
                    <a:spcBef>
                      <a:spcPct val="50000"/>
                    </a:spcBef>
                    <a:spcAft>
                      <a:spcPts val="0"/>
                    </a:spcAft>
                    <a:buClr>
                      <a:srgbClr val="FECC68"/>
                    </a:buClr>
                    <a:buSzPct val="85000"/>
                    <a:buFont typeface="Wingdings 2" pitchFamily="18" charset="2"/>
                    <a:buNone/>
                    <a:defRPr/>
                  </a:pPr>
                  <a:endParaRPr lang="en-US" sz="1400" kern="0" dirty="0">
                    <a:solidFill>
                      <a:srgbClr val="000000"/>
                    </a:solidFill>
                    <a:latin typeface="+mn-lt"/>
                    <a:ea typeface="Arial Unicode MS" pitchFamily="34" charset="-128"/>
                    <a:cs typeface="Arial Unicode MS" pitchFamily="34" charset="-128"/>
                  </a:endParaRPr>
                </a:p>
              </p:txBody>
            </p:sp>
            <p:sp>
              <p:nvSpPr>
                <p:cNvPr id="106" name="Text Box 99"/>
                <p:cNvSpPr txBox="1">
                  <a:spLocks noChangeArrowheads="1"/>
                </p:cNvSpPr>
                <p:nvPr/>
              </p:nvSpPr>
              <p:spPr bwMode="auto">
                <a:xfrm>
                  <a:off x="3895" y="1784"/>
                  <a:ext cx="234" cy="167"/>
                </a:xfrm>
                <a:prstGeom prst="rect">
                  <a:avLst/>
                </a:prstGeom>
                <a:noFill/>
                <a:ln w="12700">
                  <a:noFill/>
                  <a:miter lim="800000"/>
                  <a:headEnd type="none" w="sm" len="sm"/>
                  <a:tailEnd type="none" w="sm" len="sm"/>
                </a:ln>
              </p:spPr>
              <p:txBody>
                <a:bodyPr wrap="none">
                  <a:spAutoFit/>
                </a:bodyPr>
                <a:lstStyle/>
                <a:p>
                  <a:pPr algn="ctr" eaLnBrk="0" fontAlgn="auto" hangingPunct="0">
                    <a:spcBef>
                      <a:spcPct val="50000"/>
                    </a:spcBef>
                    <a:spcAft>
                      <a:spcPts val="0"/>
                    </a:spcAft>
                    <a:buClr>
                      <a:srgbClr val="FECC68"/>
                    </a:buClr>
                    <a:buSzPct val="85000"/>
                    <a:buFont typeface="Wingdings 2" pitchFamily="18" charset="2"/>
                    <a:buNone/>
                    <a:defRPr/>
                  </a:pPr>
                  <a:r>
                    <a:rPr lang="en-US" sz="1200" b="1" kern="0" dirty="0">
                      <a:solidFill>
                        <a:srgbClr val="000000"/>
                      </a:solidFill>
                      <a:latin typeface="Arial Narrow" pitchFamily="34" charset="0"/>
                      <a:ea typeface="Arial Unicode MS" pitchFamily="34" charset="-128"/>
                      <a:cs typeface="Arial Unicode MS" pitchFamily="34" charset="-128"/>
                    </a:rPr>
                    <a:t>OH</a:t>
                  </a:r>
                </a:p>
              </p:txBody>
            </p:sp>
          </p:grpSp>
          <p:grpSp>
            <p:nvGrpSpPr>
              <p:cNvPr id="45" name="Group 100"/>
              <p:cNvGrpSpPr>
                <a:grpSpLocks/>
              </p:cNvGrpSpPr>
              <p:nvPr/>
            </p:nvGrpSpPr>
            <p:grpSpPr bwMode="auto">
              <a:xfrm>
                <a:off x="4079" y="1734"/>
                <a:ext cx="538" cy="316"/>
                <a:chOff x="4217" y="1524"/>
                <a:chExt cx="538" cy="316"/>
              </a:xfrm>
            </p:grpSpPr>
            <p:sp>
              <p:nvSpPr>
                <p:cNvPr id="103" name="Freeform 101"/>
                <p:cNvSpPr>
                  <a:spLocks/>
                </p:cNvSpPr>
                <p:nvPr/>
              </p:nvSpPr>
              <p:spPr bwMode="auto">
                <a:xfrm>
                  <a:off x="4217" y="1524"/>
                  <a:ext cx="538" cy="316"/>
                </a:xfrm>
                <a:custGeom>
                  <a:avLst/>
                  <a:gdLst>
                    <a:gd name="T0" fmla="*/ 550 w 481"/>
                    <a:gd name="T1" fmla="*/ 361 h 314"/>
                    <a:gd name="T2" fmla="*/ 1714 w 481"/>
                    <a:gd name="T3" fmla="*/ 346 h 314"/>
                    <a:gd name="T4" fmla="*/ 5958 w 481"/>
                    <a:gd name="T5" fmla="*/ 291 h 314"/>
                    <a:gd name="T6" fmla="*/ 6152 w 481"/>
                    <a:gd name="T7" fmla="*/ 270 h 314"/>
                    <a:gd name="T8" fmla="*/ 6364 w 481"/>
                    <a:gd name="T9" fmla="*/ 270 h 314"/>
                    <a:gd name="T10" fmla="*/ 6661 w 481"/>
                    <a:gd name="T11" fmla="*/ 242 h 314"/>
                    <a:gd name="T12" fmla="*/ 7071 w 481"/>
                    <a:gd name="T13" fmla="*/ 203 h 314"/>
                    <a:gd name="T14" fmla="*/ 6354 w 481"/>
                    <a:gd name="T15" fmla="*/ 164 h 314"/>
                    <a:gd name="T16" fmla="*/ 6332 w 481"/>
                    <a:gd name="T17" fmla="*/ 128 h 314"/>
                    <a:gd name="T18" fmla="*/ 6661 w 481"/>
                    <a:gd name="T19" fmla="*/ 54 h 314"/>
                    <a:gd name="T20" fmla="*/ 6186 w 481"/>
                    <a:gd name="T21" fmla="*/ 36 h 314"/>
                    <a:gd name="T22" fmla="*/ 5681 w 481"/>
                    <a:gd name="T23" fmla="*/ 0 h 314"/>
                    <a:gd name="T24" fmla="*/ 1004 w 481"/>
                    <a:gd name="T25" fmla="*/ 61 h 314"/>
                    <a:gd name="T26" fmla="*/ 771 w 481"/>
                    <a:gd name="T27" fmla="*/ 36 h 314"/>
                    <a:gd name="T28" fmla="*/ 0 w 481"/>
                    <a:gd name="T29" fmla="*/ 77 h 314"/>
                    <a:gd name="T30" fmla="*/ 550 w 481"/>
                    <a:gd name="T31" fmla="*/ 361 h 3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81"/>
                    <a:gd name="T49" fmla="*/ 0 h 314"/>
                    <a:gd name="T50" fmla="*/ 481 w 481"/>
                    <a:gd name="T51" fmla="*/ 314 h 3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81" h="314">
                      <a:moveTo>
                        <a:pt x="37" y="313"/>
                      </a:moveTo>
                      <a:lnTo>
                        <a:pt x="117" y="298"/>
                      </a:lnTo>
                      <a:lnTo>
                        <a:pt x="406" y="243"/>
                      </a:lnTo>
                      <a:lnTo>
                        <a:pt x="418" y="229"/>
                      </a:lnTo>
                      <a:lnTo>
                        <a:pt x="434" y="229"/>
                      </a:lnTo>
                      <a:lnTo>
                        <a:pt x="453" y="215"/>
                      </a:lnTo>
                      <a:lnTo>
                        <a:pt x="480" y="179"/>
                      </a:lnTo>
                      <a:lnTo>
                        <a:pt x="433" y="140"/>
                      </a:lnTo>
                      <a:lnTo>
                        <a:pt x="431" y="104"/>
                      </a:lnTo>
                      <a:lnTo>
                        <a:pt x="453" y="54"/>
                      </a:lnTo>
                      <a:lnTo>
                        <a:pt x="421" y="36"/>
                      </a:lnTo>
                      <a:lnTo>
                        <a:pt x="387" y="0"/>
                      </a:lnTo>
                      <a:lnTo>
                        <a:pt x="68" y="61"/>
                      </a:lnTo>
                      <a:lnTo>
                        <a:pt x="52" y="36"/>
                      </a:lnTo>
                      <a:lnTo>
                        <a:pt x="0" y="77"/>
                      </a:lnTo>
                      <a:lnTo>
                        <a:pt x="37" y="313"/>
                      </a:lnTo>
                    </a:path>
                  </a:pathLst>
                </a:custGeom>
                <a:solidFill>
                  <a:srgbClr val="B9CDE5"/>
                </a:solidFill>
                <a:ln w="12700" cap="rnd" cmpd="sng">
                  <a:solidFill>
                    <a:schemeClr val="bg1"/>
                  </a:solidFill>
                  <a:prstDash val="solid"/>
                  <a:round/>
                  <a:headEnd type="none" w="sm" len="sm"/>
                  <a:tailEnd type="none" w="sm" len="sm"/>
                </a:ln>
              </p:spPr>
              <p:txBody>
                <a:bodyPr/>
                <a:lstStyle/>
                <a:p>
                  <a:pPr algn="ctr" fontAlgn="auto">
                    <a:spcBef>
                      <a:spcPct val="50000"/>
                    </a:spcBef>
                    <a:spcAft>
                      <a:spcPts val="0"/>
                    </a:spcAft>
                    <a:buClr>
                      <a:srgbClr val="FECC68"/>
                    </a:buClr>
                    <a:buSzPct val="85000"/>
                    <a:buFont typeface="Wingdings 2" pitchFamily="18" charset="2"/>
                    <a:buNone/>
                    <a:defRPr/>
                  </a:pPr>
                  <a:endParaRPr lang="en-US" sz="1400" kern="0" dirty="0">
                    <a:solidFill>
                      <a:srgbClr val="000000"/>
                    </a:solidFill>
                    <a:latin typeface="+mn-lt"/>
                    <a:ea typeface="Arial Unicode MS" pitchFamily="34" charset="-128"/>
                    <a:cs typeface="Arial Unicode MS" pitchFamily="34" charset="-128"/>
                  </a:endParaRPr>
                </a:p>
              </p:txBody>
            </p:sp>
            <p:sp>
              <p:nvSpPr>
                <p:cNvPr id="104" name="Text Box 102"/>
                <p:cNvSpPr txBox="1">
                  <a:spLocks noChangeArrowheads="1"/>
                </p:cNvSpPr>
                <p:nvPr/>
              </p:nvSpPr>
              <p:spPr bwMode="auto">
                <a:xfrm>
                  <a:off x="4374" y="1582"/>
                  <a:ext cx="226" cy="173"/>
                </a:xfrm>
                <a:prstGeom prst="rect">
                  <a:avLst/>
                </a:prstGeom>
                <a:noFill/>
                <a:ln w="12700">
                  <a:noFill/>
                  <a:miter lim="800000"/>
                  <a:headEnd type="none" w="sm" len="sm"/>
                  <a:tailEnd type="none" w="sm" len="sm"/>
                </a:ln>
              </p:spPr>
              <p:txBody>
                <a:bodyPr wrap="none">
                  <a:spAutoFit/>
                </a:bodyPr>
                <a:lstStyle/>
                <a:p>
                  <a:pPr algn="ctr" eaLnBrk="0" fontAlgn="auto" hangingPunct="0">
                    <a:spcBef>
                      <a:spcPct val="50000"/>
                    </a:spcBef>
                    <a:spcAft>
                      <a:spcPts val="0"/>
                    </a:spcAft>
                    <a:buClr>
                      <a:srgbClr val="FECC68"/>
                    </a:buClr>
                    <a:buSzPct val="85000"/>
                    <a:buFont typeface="Wingdings 2" pitchFamily="18" charset="2"/>
                    <a:buNone/>
                    <a:defRPr/>
                  </a:pPr>
                  <a:r>
                    <a:rPr lang="en-US" sz="1200" b="1" kern="0" dirty="0">
                      <a:solidFill>
                        <a:srgbClr val="000000"/>
                      </a:solidFill>
                      <a:latin typeface="Arial Narrow" pitchFamily="34" charset="0"/>
                      <a:ea typeface="Arial Unicode MS" pitchFamily="34" charset="-128"/>
                      <a:cs typeface="Arial Unicode MS" pitchFamily="34" charset="-128"/>
                    </a:rPr>
                    <a:t>PA</a:t>
                  </a:r>
                </a:p>
              </p:txBody>
            </p:sp>
          </p:grpSp>
          <p:grpSp>
            <p:nvGrpSpPr>
              <p:cNvPr id="46" name="Group 103"/>
              <p:cNvGrpSpPr>
                <a:grpSpLocks/>
              </p:cNvGrpSpPr>
              <p:nvPr/>
            </p:nvGrpSpPr>
            <p:grpSpPr bwMode="auto">
              <a:xfrm>
                <a:off x="3363" y="2160"/>
                <a:ext cx="669" cy="316"/>
                <a:chOff x="3501" y="2001"/>
                <a:chExt cx="669" cy="305"/>
              </a:xfrm>
            </p:grpSpPr>
            <p:sp>
              <p:nvSpPr>
                <p:cNvPr id="101" name="Freeform 104"/>
                <p:cNvSpPr>
                  <a:spLocks/>
                </p:cNvSpPr>
                <p:nvPr/>
              </p:nvSpPr>
              <p:spPr bwMode="auto">
                <a:xfrm>
                  <a:off x="3501" y="2001"/>
                  <a:ext cx="669" cy="305"/>
                </a:xfrm>
                <a:custGeom>
                  <a:avLst/>
                  <a:gdLst>
                    <a:gd name="T0" fmla="*/ 4 w 598"/>
                    <a:gd name="T1" fmla="*/ 148 h 314"/>
                    <a:gd name="T2" fmla="*/ 263 w 598"/>
                    <a:gd name="T3" fmla="*/ 147 h 314"/>
                    <a:gd name="T4" fmla="*/ 298 w 598"/>
                    <a:gd name="T5" fmla="*/ 131 h 314"/>
                    <a:gd name="T6" fmla="*/ 170 w 598"/>
                    <a:gd name="T7" fmla="*/ 130 h 314"/>
                    <a:gd name="T8" fmla="*/ 467 w 598"/>
                    <a:gd name="T9" fmla="*/ 116 h 314"/>
                    <a:gd name="T10" fmla="*/ 1012 w 598"/>
                    <a:gd name="T11" fmla="*/ 122 h 314"/>
                    <a:gd name="T12" fmla="*/ 1090 w 598"/>
                    <a:gd name="T13" fmla="*/ 104 h 314"/>
                    <a:gd name="T14" fmla="*/ 1482 w 598"/>
                    <a:gd name="T15" fmla="*/ 99 h 314"/>
                    <a:gd name="T16" fmla="*/ 1416 w 598"/>
                    <a:gd name="T17" fmla="*/ 95 h 314"/>
                    <a:gd name="T18" fmla="*/ 1624 w 598"/>
                    <a:gd name="T19" fmla="*/ 78 h 314"/>
                    <a:gd name="T20" fmla="*/ 2349 w 598"/>
                    <a:gd name="T21" fmla="*/ 76 h 314"/>
                    <a:gd name="T22" fmla="*/ 2940 w 598"/>
                    <a:gd name="T23" fmla="*/ 70 h 314"/>
                    <a:gd name="T24" fmla="*/ 3348 w 598"/>
                    <a:gd name="T25" fmla="*/ 61 h 314"/>
                    <a:gd name="T26" fmla="*/ 3517 w 598"/>
                    <a:gd name="T27" fmla="*/ 55 h 314"/>
                    <a:gd name="T28" fmla="*/ 4006 w 598"/>
                    <a:gd name="T29" fmla="*/ 55 h 314"/>
                    <a:gd name="T30" fmla="*/ 4562 w 598"/>
                    <a:gd name="T31" fmla="*/ 22 h 314"/>
                    <a:gd name="T32" fmla="*/ 4752 w 598"/>
                    <a:gd name="T33" fmla="*/ 26 h 314"/>
                    <a:gd name="T34" fmla="*/ 5152 w 598"/>
                    <a:gd name="T35" fmla="*/ 17 h 314"/>
                    <a:gd name="T36" fmla="*/ 5062 w 598"/>
                    <a:gd name="T37" fmla="*/ 11 h 314"/>
                    <a:gd name="T38" fmla="*/ 5091 w 598"/>
                    <a:gd name="T39" fmla="*/ 1 h 314"/>
                    <a:gd name="T40" fmla="*/ 5475 w 598"/>
                    <a:gd name="T41" fmla="*/ 0 h 314"/>
                    <a:gd name="T42" fmla="*/ 5741 w 598"/>
                    <a:gd name="T43" fmla="*/ 7 h 314"/>
                    <a:gd name="T44" fmla="*/ 6519 w 598"/>
                    <a:gd name="T45" fmla="*/ 17 h 314"/>
                    <a:gd name="T46" fmla="*/ 7041 w 598"/>
                    <a:gd name="T47" fmla="*/ 17 h 314"/>
                    <a:gd name="T48" fmla="*/ 7301 w 598"/>
                    <a:gd name="T49" fmla="*/ 17 h 314"/>
                    <a:gd name="T50" fmla="*/ 7921 w 598"/>
                    <a:gd name="T51" fmla="*/ 27 h 314"/>
                    <a:gd name="T52" fmla="*/ 8113 w 598"/>
                    <a:gd name="T53" fmla="*/ 50 h 314"/>
                    <a:gd name="T54" fmla="*/ 8812 w 598"/>
                    <a:gd name="T55" fmla="*/ 70 h 314"/>
                    <a:gd name="T56" fmla="*/ 8456 w 598"/>
                    <a:gd name="T57" fmla="*/ 83 h 314"/>
                    <a:gd name="T58" fmla="*/ 7862 w 598"/>
                    <a:gd name="T59" fmla="*/ 104 h 314"/>
                    <a:gd name="T60" fmla="*/ 7862 w 598"/>
                    <a:gd name="T61" fmla="*/ 109 h 314"/>
                    <a:gd name="T62" fmla="*/ 6982 w 598"/>
                    <a:gd name="T63" fmla="*/ 128 h 314"/>
                    <a:gd name="T64" fmla="*/ 2111 w 598"/>
                    <a:gd name="T65" fmla="*/ 144 h 314"/>
                    <a:gd name="T66" fmla="*/ 1589 w 598"/>
                    <a:gd name="T67" fmla="*/ 143 h 314"/>
                    <a:gd name="T68" fmla="*/ 1604 w 598"/>
                    <a:gd name="T69" fmla="*/ 152 h 314"/>
                    <a:gd name="T70" fmla="*/ 0 w 598"/>
                    <a:gd name="T71" fmla="*/ 155 h 314"/>
                    <a:gd name="T72" fmla="*/ 4 w 598"/>
                    <a:gd name="T73" fmla="*/ 148 h 31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98"/>
                    <a:gd name="T112" fmla="*/ 0 h 314"/>
                    <a:gd name="T113" fmla="*/ 598 w 598"/>
                    <a:gd name="T114" fmla="*/ 314 h 31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98" h="314">
                      <a:moveTo>
                        <a:pt x="4" y="297"/>
                      </a:moveTo>
                      <a:lnTo>
                        <a:pt x="18" y="294"/>
                      </a:lnTo>
                      <a:lnTo>
                        <a:pt x="21" y="262"/>
                      </a:lnTo>
                      <a:lnTo>
                        <a:pt x="12" y="260"/>
                      </a:lnTo>
                      <a:lnTo>
                        <a:pt x="32" y="233"/>
                      </a:lnTo>
                      <a:lnTo>
                        <a:pt x="69" y="246"/>
                      </a:lnTo>
                      <a:lnTo>
                        <a:pt x="74" y="208"/>
                      </a:lnTo>
                      <a:lnTo>
                        <a:pt x="100" y="198"/>
                      </a:lnTo>
                      <a:lnTo>
                        <a:pt x="96" y="189"/>
                      </a:lnTo>
                      <a:lnTo>
                        <a:pt x="110" y="154"/>
                      </a:lnTo>
                      <a:lnTo>
                        <a:pt x="159" y="151"/>
                      </a:lnTo>
                      <a:lnTo>
                        <a:pt x="199" y="138"/>
                      </a:lnTo>
                      <a:lnTo>
                        <a:pt x="226" y="120"/>
                      </a:lnTo>
                      <a:lnTo>
                        <a:pt x="238" y="111"/>
                      </a:lnTo>
                      <a:lnTo>
                        <a:pt x="272" y="111"/>
                      </a:lnTo>
                      <a:lnTo>
                        <a:pt x="309" y="46"/>
                      </a:lnTo>
                      <a:lnTo>
                        <a:pt x="321" y="50"/>
                      </a:lnTo>
                      <a:lnTo>
                        <a:pt x="349" y="29"/>
                      </a:lnTo>
                      <a:lnTo>
                        <a:pt x="342" y="11"/>
                      </a:lnTo>
                      <a:lnTo>
                        <a:pt x="345" y="1"/>
                      </a:lnTo>
                      <a:lnTo>
                        <a:pt x="371" y="0"/>
                      </a:lnTo>
                      <a:lnTo>
                        <a:pt x="388" y="7"/>
                      </a:lnTo>
                      <a:lnTo>
                        <a:pt x="441" y="38"/>
                      </a:lnTo>
                      <a:lnTo>
                        <a:pt x="477" y="36"/>
                      </a:lnTo>
                      <a:lnTo>
                        <a:pt x="494" y="25"/>
                      </a:lnTo>
                      <a:lnTo>
                        <a:pt x="535" y="51"/>
                      </a:lnTo>
                      <a:lnTo>
                        <a:pt x="549" y="102"/>
                      </a:lnTo>
                      <a:lnTo>
                        <a:pt x="597" y="139"/>
                      </a:lnTo>
                      <a:lnTo>
                        <a:pt x="573" y="167"/>
                      </a:lnTo>
                      <a:lnTo>
                        <a:pt x="532" y="207"/>
                      </a:lnTo>
                      <a:lnTo>
                        <a:pt x="532" y="217"/>
                      </a:lnTo>
                      <a:lnTo>
                        <a:pt x="473" y="256"/>
                      </a:lnTo>
                      <a:lnTo>
                        <a:pt x="143" y="289"/>
                      </a:lnTo>
                      <a:lnTo>
                        <a:pt x="108" y="286"/>
                      </a:lnTo>
                      <a:lnTo>
                        <a:pt x="109" y="305"/>
                      </a:lnTo>
                      <a:lnTo>
                        <a:pt x="0" y="313"/>
                      </a:lnTo>
                      <a:lnTo>
                        <a:pt x="4" y="297"/>
                      </a:lnTo>
                    </a:path>
                  </a:pathLst>
                </a:custGeom>
                <a:solidFill>
                  <a:srgbClr val="D9D9D9"/>
                </a:solidFill>
                <a:ln w="12700" cap="rnd" cmpd="sng">
                  <a:solidFill>
                    <a:srgbClr val="FFFFFF"/>
                  </a:solidFill>
                  <a:prstDash val="solid"/>
                  <a:round/>
                  <a:headEnd type="none" w="sm" len="sm"/>
                  <a:tailEnd type="none" w="sm" len="sm"/>
                </a:ln>
              </p:spPr>
              <p:txBody>
                <a:bodyPr/>
                <a:lstStyle/>
                <a:p>
                  <a:pPr algn="ctr" fontAlgn="auto">
                    <a:spcBef>
                      <a:spcPct val="50000"/>
                    </a:spcBef>
                    <a:spcAft>
                      <a:spcPts val="0"/>
                    </a:spcAft>
                    <a:buClr>
                      <a:srgbClr val="FECC68"/>
                    </a:buClr>
                    <a:buSzPct val="85000"/>
                    <a:buFont typeface="Wingdings 2" pitchFamily="18" charset="2"/>
                    <a:buNone/>
                    <a:defRPr/>
                  </a:pPr>
                  <a:endParaRPr lang="en-US" sz="1400" kern="0" dirty="0">
                    <a:solidFill>
                      <a:srgbClr val="000000"/>
                    </a:solidFill>
                    <a:latin typeface="+mn-lt"/>
                    <a:ea typeface="Arial Unicode MS" pitchFamily="34" charset="-128"/>
                    <a:cs typeface="Arial Unicode MS" pitchFamily="34" charset="-128"/>
                  </a:endParaRPr>
                </a:p>
              </p:txBody>
            </p:sp>
            <p:sp>
              <p:nvSpPr>
                <p:cNvPr id="102" name="Text Box 105"/>
                <p:cNvSpPr txBox="1">
                  <a:spLocks noChangeArrowheads="1"/>
                </p:cNvSpPr>
                <p:nvPr/>
              </p:nvSpPr>
              <p:spPr bwMode="auto">
                <a:xfrm>
                  <a:off x="3769" y="2082"/>
                  <a:ext cx="226" cy="167"/>
                </a:xfrm>
                <a:prstGeom prst="rect">
                  <a:avLst/>
                </a:prstGeom>
                <a:noFill/>
                <a:ln w="12700">
                  <a:noFill/>
                  <a:miter lim="800000"/>
                  <a:headEnd type="none" w="sm" len="sm"/>
                  <a:tailEnd type="none" w="sm" len="sm"/>
                </a:ln>
              </p:spPr>
              <p:txBody>
                <a:bodyPr wrap="none">
                  <a:spAutoFit/>
                </a:bodyPr>
                <a:lstStyle/>
                <a:p>
                  <a:pPr algn="ctr" eaLnBrk="0" fontAlgn="auto" hangingPunct="0">
                    <a:spcBef>
                      <a:spcPct val="50000"/>
                    </a:spcBef>
                    <a:spcAft>
                      <a:spcPts val="0"/>
                    </a:spcAft>
                    <a:buClr>
                      <a:srgbClr val="FECC68"/>
                    </a:buClr>
                    <a:buSzPct val="85000"/>
                    <a:buFont typeface="Wingdings 2" pitchFamily="18" charset="2"/>
                    <a:buNone/>
                    <a:defRPr/>
                  </a:pPr>
                  <a:r>
                    <a:rPr lang="en-US" sz="1200" b="1" kern="0" dirty="0">
                      <a:solidFill>
                        <a:srgbClr val="000000"/>
                      </a:solidFill>
                      <a:latin typeface="Arial Narrow" pitchFamily="34" charset="0"/>
                      <a:ea typeface="Arial Unicode MS" pitchFamily="34" charset="-128"/>
                      <a:cs typeface="Arial Unicode MS" pitchFamily="34" charset="-128"/>
                    </a:rPr>
                    <a:t>KY</a:t>
                  </a:r>
                </a:p>
              </p:txBody>
            </p:sp>
          </p:grpSp>
          <p:grpSp>
            <p:nvGrpSpPr>
              <p:cNvPr id="47" name="Group 106"/>
              <p:cNvGrpSpPr>
                <a:grpSpLocks/>
              </p:cNvGrpSpPr>
              <p:nvPr/>
            </p:nvGrpSpPr>
            <p:grpSpPr bwMode="auto">
              <a:xfrm>
                <a:off x="3892" y="1975"/>
                <a:ext cx="740" cy="439"/>
                <a:chOff x="4030" y="1827"/>
                <a:chExt cx="740" cy="425"/>
              </a:xfrm>
            </p:grpSpPr>
            <p:grpSp>
              <p:nvGrpSpPr>
                <p:cNvPr id="97" name="Group 107"/>
                <p:cNvGrpSpPr>
                  <a:grpSpLocks/>
                </p:cNvGrpSpPr>
                <p:nvPr/>
              </p:nvGrpSpPr>
              <p:grpSpPr bwMode="auto">
                <a:xfrm>
                  <a:off x="4030" y="1827"/>
                  <a:ext cx="740" cy="425"/>
                  <a:chOff x="3741" y="1304"/>
                  <a:chExt cx="661" cy="437"/>
                </a:xfrm>
              </p:grpSpPr>
              <p:sp>
                <p:nvSpPr>
                  <p:cNvPr id="99" name="Freeform 108"/>
                  <p:cNvSpPr>
                    <a:spLocks/>
                  </p:cNvSpPr>
                  <p:nvPr/>
                </p:nvSpPr>
                <p:spPr bwMode="auto">
                  <a:xfrm>
                    <a:off x="4026" y="1304"/>
                    <a:ext cx="376" cy="189"/>
                  </a:xfrm>
                  <a:custGeom>
                    <a:avLst/>
                    <a:gdLst>
                      <a:gd name="T0" fmla="*/ 0 w 376"/>
                      <a:gd name="T1" fmla="*/ 55 h 189"/>
                      <a:gd name="T2" fmla="*/ 9 w 376"/>
                      <a:gd name="T3" fmla="*/ 108 h 189"/>
                      <a:gd name="T4" fmla="*/ 37 w 376"/>
                      <a:gd name="T5" fmla="*/ 76 h 189"/>
                      <a:gd name="T6" fmla="*/ 83 w 376"/>
                      <a:gd name="T7" fmla="*/ 62 h 189"/>
                      <a:gd name="T8" fmla="*/ 90 w 376"/>
                      <a:gd name="T9" fmla="*/ 48 h 189"/>
                      <a:gd name="T10" fmla="*/ 115 w 376"/>
                      <a:gd name="T11" fmla="*/ 46 h 189"/>
                      <a:gd name="T12" fmla="*/ 146 w 376"/>
                      <a:gd name="T13" fmla="*/ 71 h 189"/>
                      <a:gd name="T14" fmla="*/ 168 w 376"/>
                      <a:gd name="T15" fmla="*/ 77 h 189"/>
                      <a:gd name="T16" fmla="*/ 208 w 376"/>
                      <a:gd name="T17" fmla="*/ 116 h 189"/>
                      <a:gd name="T18" fmla="*/ 194 w 376"/>
                      <a:gd name="T19" fmla="*/ 151 h 189"/>
                      <a:gd name="T20" fmla="*/ 200 w 376"/>
                      <a:gd name="T21" fmla="*/ 167 h 189"/>
                      <a:gd name="T22" fmla="*/ 216 w 376"/>
                      <a:gd name="T23" fmla="*/ 160 h 189"/>
                      <a:gd name="T24" fmla="*/ 233 w 376"/>
                      <a:gd name="T25" fmla="*/ 160 h 189"/>
                      <a:gd name="T26" fmla="*/ 241 w 376"/>
                      <a:gd name="T27" fmla="*/ 172 h 189"/>
                      <a:gd name="T28" fmla="*/ 260 w 376"/>
                      <a:gd name="T29" fmla="*/ 172 h 189"/>
                      <a:gd name="T30" fmla="*/ 268 w 376"/>
                      <a:gd name="T31" fmla="*/ 168 h 189"/>
                      <a:gd name="T32" fmla="*/ 255 w 376"/>
                      <a:gd name="T33" fmla="*/ 134 h 189"/>
                      <a:gd name="T34" fmla="*/ 253 w 376"/>
                      <a:gd name="T35" fmla="*/ 76 h 189"/>
                      <a:gd name="T36" fmla="*/ 238 w 376"/>
                      <a:gd name="T37" fmla="*/ 66 h 189"/>
                      <a:gd name="T38" fmla="*/ 268 w 376"/>
                      <a:gd name="T39" fmla="*/ 39 h 189"/>
                      <a:gd name="T40" fmla="*/ 269 w 376"/>
                      <a:gd name="T41" fmla="*/ 21 h 189"/>
                      <a:gd name="T42" fmla="*/ 286 w 376"/>
                      <a:gd name="T43" fmla="*/ 23 h 189"/>
                      <a:gd name="T44" fmla="*/ 265 w 376"/>
                      <a:gd name="T45" fmla="*/ 61 h 189"/>
                      <a:gd name="T46" fmla="*/ 277 w 376"/>
                      <a:gd name="T47" fmla="*/ 104 h 189"/>
                      <a:gd name="T48" fmla="*/ 283 w 376"/>
                      <a:gd name="T49" fmla="*/ 117 h 189"/>
                      <a:gd name="T50" fmla="*/ 292 w 376"/>
                      <a:gd name="T51" fmla="*/ 123 h 189"/>
                      <a:gd name="T52" fmla="*/ 275 w 376"/>
                      <a:gd name="T53" fmla="*/ 122 h 189"/>
                      <a:gd name="T54" fmla="*/ 280 w 376"/>
                      <a:gd name="T55" fmla="*/ 149 h 189"/>
                      <a:gd name="T56" fmla="*/ 311 w 376"/>
                      <a:gd name="T57" fmla="*/ 167 h 189"/>
                      <a:gd name="T58" fmla="*/ 317 w 376"/>
                      <a:gd name="T59" fmla="*/ 172 h 189"/>
                      <a:gd name="T60" fmla="*/ 326 w 376"/>
                      <a:gd name="T61" fmla="*/ 172 h 189"/>
                      <a:gd name="T62" fmla="*/ 322 w 376"/>
                      <a:gd name="T63" fmla="*/ 188 h 189"/>
                      <a:gd name="T64" fmla="*/ 359 w 376"/>
                      <a:gd name="T65" fmla="*/ 168 h 189"/>
                      <a:gd name="T66" fmla="*/ 366 w 376"/>
                      <a:gd name="T67" fmla="*/ 144 h 189"/>
                      <a:gd name="T68" fmla="*/ 375 w 376"/>
                      <a:gd name="T69" fmla="*/ 119 h 189"/>
                      <a:gd name="T70" fmla="*/ 322 w 376"/>
                      <a:gd name="T71" fmla="*/ 130 h 189"/>
                      <a:gd name="T72" fmla="*/ 287 w 376"/>
                      <a:gd name="T73" fmla="*/ 0 h 189"/>
                      <a:gd name="T74" fmla="*/ 0 w 376"/>
                      <a:gd name="T75" fmla="*/ 55 h 18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76"/>
                      <a:gd name="T115" fmla="*/ 0 h 189"/>
                      <a:gd name="T116" fmla="*/ 376 w 376"/>
                      <a:gd name="T117" fmla="*/ 189 h 18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76" h="189">
                        <a:moveTo>
                          <a:pt x="0" y="55"/>
                        </a:moveTo>
                        <a:lnTo>
                          <a:pt x="9" y="108"/>
                        </a:lnTo>
                        <a:lnTo>
                          <a:pt x="37" y="76"/>
                        </a:lnTo>
                        <a:lnTo>
                          <a:pt x="83" y="62"/>
                        </a:lnTo>
                        <a:lnTo>
                          <a:pt x="90" y="48"/>
                        </a:lnTo>
                        <a:lnTo>
                          <a:pt x="115" y="46"/>
                        </a:lnTo>
                        <a:lnTo>
                          <a:pt x="146" y="71"/>
                        </a:lnTo>
                        <a:lnTo>
                          <a:pt x="168" y="77"/>
                        </a:lnTo>
                        <a:lnTo>
                          <a:pt x="208" y="116"/>
                        </a:lnTo>
                        <a:lnTo>
                          <a:pt x="194" y="151"/>
                        </a:lnTo>
                        <a:lnTo>
                          <a:pt x="200" y="167"/>
                        </a:lnTo>
                        <a:lnTo>
                          <a:pt x="216" y="160"/>
                        </a:lnTo>
                        <a:lnTo>
                          <a:pt x="233" y="160"/>
                        </a:lnTo>
                        <a:lnTo>
                          <a:pt x="241" y="172"/>
                        </a:lnTo>
                        <a:lnTo>
                          <a:pt x="260" y="172"/>
                        </a:lnTo>
                        <a:lnTo>
                          <a:pt x="268" y="168"/>
                        </a:lnTo>
                        <a:lnTo>
                          <a:pt x="255" y="134"/>
                        </a:lnTo>
                        <a:lnTo>
                          <a:pt x="253" y="76"/>
                        </a:lnTo>
                        <a:lnTo>
                          <a:pt x="238" y="66"/>
                        </a:lnTo>
                        <a:lnTo>
                          <a:pt x="268" y="39"/>
                        </a:lnTo>
                        <a:lnTo>
                          <a:pt x="269" y="21"/>
                        </a:lnTo>
                        <a:lnTo>
                          <a:pt x="286" y="23"/>
                        </a:lnTo>
                        <a:lnTo>
                          <a:pt x="265" y="61"/>
                        </a:lnTo>
                        <a:lnTo>
                          <a:pt x="277" y="104"/>
                        </a:lnTo>
                        <a:lnTo>
                          <a:pt x="283" y="117"/>
                        </a:lnTo>
                        <a:lnTo>
                          <a:pt x="292" y="123"/>
                        </a:lnTo>
                        <a:lnTo>
                          <a:pt x="275" y="122"/>
                        </a:lnTo>
                        <a:lnTo>
                          <a:pt x="280" y="149"/>
                        </a:lnTo>
                        <a:lnTo>
                          <a:pt x="311" y="167"/>
                        </a:lnTo>
                        <a:lnTo>
                          <a:pt x="317" y="172"/>
                        </a:lnTo>
                        <a:lnTo>
                          <a:pt x="326" y="172"/>
                        </a:lnTo>
                        <a:lnTo>
                          <a:pt x="322" y="188"/>
                        </a:lnTo>
                        <a:lnTo>
                          <a:pt x="359" y="168"/>
                        </a:lnTo>
                        <a:lnTo>
                          <a:pt x="366" y="144"/>
                        </a:lnTo>
                        <a:lnTo>
                          <a:pt x="375" y="119"/>
                        </a:lnTo>
                        <a:lnTo>
                          <a:pt x="322" y="130"/>
                        </a:lnTo>
                        <a:lnTo>
                          <a:pt x="287" y="0"/>
                        </a:lnTo>
                        <a:lnTo>
                          <a:pt x="0" y="55"/>
                        </a:lnTo>
                      </a:path>
                    </a:pathLst>
                  </a:custGeom>
                  <a:solidFill>
                    <a:srgbClr val="B9CDE5"/>
                  </a:solidFill>
                  <a:ln w="12700" cap="rnd" cmpd="sng">
                    <a:solidFill>
                      <a:srgbClr val="FFFFFF"/>
                    </a:solidFill>
                    <a:prstDash val="solid"/>
                    <a:round/>
                    <a:headEnd type="none" w="sm" len="sm"/>
                    <a:tailEnd type="none" w="sm" len="sm"/>
                  </a:ln>
                </p:spPr>
                <p:txBody>
                  <a:bodyPr/>
                  <a:lstStyle/>
                  <a:p>
                    <a:pPr algn="ctr" fontAlgn="auto">
                      <a:spcBef>
                        <a:spcPct val="50000"/>
                      </a:spcBef>
                      <a:spcAft>
                        <a:spcPts val="0"/>
                      </a:spcAft>
                      <a:buClr>
                        <a:srgbClr val="FECC68"/>
                      </a:buClr>
                      <a:buSzPct val="85000"/>
                      <a:buFont typeface="Wingdings 2" pitchFamily="18" charset="2"/>
                      <a:buNone/>
                      <a:defRPr/>
                    </a:pPr>
                    <a:endParaRPr lang="en-US" sz="1400" kern="0" dirty="0">
                      <a:solidFill>
                        <a:srgbClr val="000000"/>
                      </a:solidFill>
                      <a:latin typeface="+mn-lt"/>
                      <a:ea typeface="Arial Unicode MS" pitchFamily="34" charset="-128"/>
                      <a:cs typeface="Arial Unicode MS" pitchFamily="34" charset="-128"/>
                    </a:endParaRPr>
                  </a:p>
                </p:txBody>
              </p:sp>
              <p:sp>
                <p:nvSpPr>
                  <p:cNvPr id="100" name="Freeform 109"/>
                  <p:cNvSpPr>
                    <a:spLocks/>
                  </p:cNvSpPr>
                  <p:nvPr/>
                </p:nvSpPr>
                <p:spPr bwMode="auto">
                  <a:xfrm>
                    <a:off x="3741" y="1372"/>
                    <a:ext cx="638" cy="369"/>
                  </a:xfrm>
                  <a:custGeom>
                    <a:avLst/>
                    <a:gdLst>
                      <a:gd name="T0" fmla="*/ 59 w 638"/>
                      <a:gd name="T1" fmla="*/ 328 h 369"/>
                      <a:gd name="T2" fmla="*/ 59 w 638"/>
                      <a:gd name="T3" fmla="*/ 318 h 369"/>
                      <a:gd name="T4" fmla="*/ 100 w 638"/>
                      <a:gd name="T5" fmla="*/ 278 h 369"/>
                      <a:gd name="T6" fmla="*/ 124 w 638"/>
                      <a:gd name="T7" fmla="*/ 250 h 369"/>
                      <a:gd name="T8" fmla="*/ 145 w 638"/>
                      <a:gd name="T9" fmla="*/ 278 h 369"/>
                      <a:gd name="T10" fmla="*/ 217 w 638"/>
                      <a:gd name="T11" fmla="*/ 249 h 369"/>
                      <a:gd name="T12" fmla="*/ 248 w 638"/>
                      <a:gd name="T13" fmla="*/ 243 h 369"/>
                      <a:gd name="T14" fmla="*/ 264 w 638"/>
                      <a:gd name="T15" fmla="*/ 220 h 369"/>
                      <a:gd name="T16" fmla="*/ 293 w 638"/>
                      <a:gd name="T17" fmla="*/ 109 h 369"/>
                      <a:gd name="T18" fmla="*/ 322 w 638"/>
                      <a:gd name="T19" fmla="*/ 123 h 369"/>
                      <a:gd name="T20" fmla="*/ 379 w 638"/>
                      <a:gd name="T21" fmla="*/ 0 h 369"/>
                      <a:gd name="T22" fmla="*/ 424 w 638"/>
                      <a:gd name="T23" fmla="*/ 25 h 369"/>
                      <a:gd name="T24" fmla="*/ 431 w 638"/>
                      <a:gd name="T25" fmla="*/ 4 h 369"/>
                      <a:gd name="T26" fmla="*/ 453 w 638"/>
                      <a:gd name="T27" fmla="*/ 10 h 369"/>
                      <a:gd name="T28" fmla="*/ 493 w 638"/>
                      <a:gd name="T29" fmla="*/ 49 h 369"/>
                      <a:gd name="T30" fmla="*/ 479 w 638"/>
                      <a:gd name="T31" fmla="*/ 84 h 369"/>
                      <a:gd name="T32" fmla="*/ 485 w 638"/>
                      <a:gd name="T33" fmla="*/ 100 h 369"/>
                      <a:gd name="T34" fmla="*/ 501 w 638"/>
                      <a:gd name="T35" fmla="*/ 93 h 369"/>
                      <a:gd name="T36" fmla="*/ 514 w 638"/>
                      <a:gd name="T37" fmla="*/ 110 h 369"/>
                      <a:gd name="T38" fmla="*/ 577 w 638"/>
                      <a:gd name="T39" fmla="*/ 131 h 369"/>
                      <a:gd name="T40" fmla="*/ 518 w 638"/>
                      <a:gd name="T41" fmla="*/ 128 h 369"/>
                      <a:gd name="T42" fmla="*/ 579 w 638"/>
                      <a:gd name="T43" fmla="*/ 184 h 369"/>
                      <a:gd name="T44" fmla="*/ 541 w 638"/>
                      <a:gd name="T45" fmla="*/ 178 h 369"/>
                      <a:gd name="T46" fmla="*/ 617 w 638"/>
                      <a:gd name="T47" fmla="*/ 229 h 369"/>
                      <a:gd name="T48" fmla="*/ 637 w 638"/>
                      <a:gd name="T49" fmla="*/ 264 h 369"/>
                      <a:gd name="T50" fmla="*/ 624 w 638"/>
                      <a:gd name="T51" fmla="*/ 258 h 369"/>
                      <a:gd name="T52" fmla="*/ 621 w 638"/>
                      <a:gd name="T53" fmla="*/ 268 h 369"/>
                      <a:gd name="T54" fmla="*/ 371 w 638"/>
                      <a:gd name="T55" fmla="*/ 317 h 369"/>
                      <a:gd name="T56" fmla="*/ 164 w 638"/>
                      <a:gd name="T57" fmla="*/ 345 h 369"/>
                      <a:gd name="T58" fmla="*/ 0 w 638"/>
                      <a:gd name="T59" fmla="*/ 368 h 369"/>
                      <a:gd name="T60" fmla="*/ 59 w 638"/>
                      <a:gd name="T61" fmla="*/ 328 h 36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38"/>
                      <a:gd name="T94" fmla="*/ 0 h 369"/>
                      <a:gd name="T95" fmla="*/ 638 w 638"/>
                      <a:gd name="T96" fmla="*/ 369 h 36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38" h="369">
                        <a:moveTo>
                          <a:pt x="59" y="328"/>
                        </a:moveTo>
                        <a:lnTo>
                          <a:pt x="59" y="318"/>
                        </a:lnTo>
                        <a:lnTo>
                          <a:pt x="100" y="278"/>
                        </a:lnTo>
                        <a:lnTo>
                          <a:pt x="124" y="250"/>
                        </a:lnTo>
                        <a:lnTo>
                          <a:pt x="145" y="278"/>
                        </a:lnTo>
                        <a:lnTo>
                          <a:pt x="217" y="249"/>
                        </a:lnTo>
                        <a:lnTo>
                          <a:pt x="248" y="243"/>
                        </a:lnTo>
                        <a:lnTo>
                          <a:pt x="264" y="220"/>
                        </a:lnTo>
                        <a:lnTo>
                          <a:pt x="293" y="109"/>
                        </a:lnTo>
                        <a:lnTo>
                          <a:pt x="322" y="123"/>
                        </a:lnTo>
                        <a:lnTo>
                          <a:pt x="379" y="0"/>
                        </a:lnTo>
                        <a:lnTo>
                          <a:pt x="424" y="25"/>
                        </a:lnTo>
                        <a:lnTo>
                          <a:pt x="431" y="4"/>
                        </a:lnTo>
                        <a:lnTo>
                          <a:pt x="453" y="10"/>
                        </a:lnTo>
                        <a:lnTo>
                          <a:pt x="493" y="49"/>
                        </a:lnTo>
                        <a:lnTo>
                          <a:pt x="479" y="84"/>
                        </a:lnTo>
                        <a:lnTo>
                          <a:pt x="485" y="100"/>
                        </a:lnTo>
                        <a:lnTo>
                          <a:pt x="501" y="93"/>
                        </a:lnTo>
                        <a:lnTo>
                          <a:pt x="514" y="110"/>
                        </a:lnTo>
                        <a:lnTo>
                          <a:pt x="577" y="131"/>
                        </a:lnTo>
                        <a:lnTo>
                          <a:pt x="518" y="128"/>
                        </a:lnTo>
                        <a:lnTo>
                          <a:pt x="579" y="184"/>
                        </a:lnTo>
                        <a:lnTo>
                          <a:pt x="541" y="178"/>
                        </a:lnTo>
                        <a:lnTo>
                          <a:pt x="617" y="229"/>
                        </a:lnTo>
                        <a:lnTo>
                          <a:pt x="637" y="264"/>
                        </a:lnTo>
                        <a:lnTo>
                          <a:pt x="624" y="258"/>
                        </a:lnTo>
                        <a:lnTo>
                          <a:pt x="621" y="268"/>
                        </a:lnTo>
                        <a:lnTo>
                          <a:pt x="371" y="317"/>
                        </a:lnTo>
                        <a:lnTo>
                          <a:pt x="164" y="345"/>
                        </a:lnTo>
                        <a:lnTo>
                          <a:pt x="0" y="368"/>
                        </a:lnTo>
                        <a:lnTo>
                          <a:pt x="59" y="328"/>
                        </a:lnTo>
                      </a:path>
                    </a:pathLst>
                  </a:custGeom>
                  <a:solidFill>
                    <a:srgbClr val="CCC1DA"/>
                  </a:solidFill>
                  <a:ln w="12700" cap="rnd" cmpd="sng">
                    <a:solidFill>
                      <a:srgbClr val="FFFFFF"/>
                    </a:solidFill>
                    <a:prstDash val="solid"/>
                    <a:round/>
                    <a:headEnd type="none" w="sm" len="sm"/>
                    <a:tailEnd type="none" w="sm" len="sm"/>
                  </a:ln>
                </p:spPr>
                <p:txBody>
                  <a:bodyPr/>
                  <a:lstStyle/>
                  <a:p>
                    <a:pPr algn="ctr" fontAlgn="auto">
                      <a:spcBef>
                        <a:spcPct val="50000"/>
                      </a:spcBef>
                      <a:spcAft>
                        <a:spcPts val="0"/>
                      </a:spcAft>
                      <a:buClr>
                        <a:srgbClr val="FECC68"/>
                      </a:buClr>
                      <a:buSzPct val="85000"/>
                      <a:buFont typeface="Wingdings 2" pitchFamily="18" charset="2"/>
                      <a:buNone/>
                      <a:defRPr/>
                    </a:pPr>
                    <a:endParaRPr lang="en-US" sz="1400" kern="0" dirty="0">
                      <a:solidFill>
                        <a:srgbClr val="000000"/>
                      </a:solidFill>
                      <a:latin typeface="+mn-lt"/>
                      <a:ea typeface="Arial Unicode MS" pitchFamily="34" charset="-128"/>
                      <a:cs typeface="Arial Unicode MS" pitchFamily="34" charset="-128"/>
                    </a:endParaRPr>
                  </a:p>
                </p:txBody>
              </p:sp>
            </p:grpSp>
            <p:sp>
              <p:nvSpPr>
                <p:cNvPr id="98" name="Text Box 110"/>
                <p:cNvSpPr txBox="1">
                  <a:spLocks noChangeArrowheads="1"/>
                </p:cNvSpPr>
                <p:nvPr/>
              </p:nvSpPr>
              <p:spPr bwMode="auto">
                <a:xfrm>
                  <a:off x="4370" y="2015"/>
                  <a:ext cx="222" cy="169"/>
                </a:xfrm>
                <a:prstGeom prst="rect">
                  <a:avLst/>
                </a:prstGeom>
                <a:noFill/>
                <a:ln w="12700">
                  <a:noFill/>
                  <a:miter lim="800000"/>
                  <a:headEnd type="none" w="sm" len="sm"/>
                  <a:tailEnd type="none" w="sm" len="sm"/>
                </a:ln>
              </p:spPr>
              <p:txBody>
                <a:bodyPr wrap="none">
                  <a:spAutoFit/>
                </a:bodyPr>
                <a:lstStyle/>
                <a:p>
                  <a:pPr algn="ctr" eaLnBrk="0" fontAlgn="auto" hangingPunct="0">
                    <a:spcBef>
                      <a:spcPct val="50000"/>
                    </a:spcBef>
                    <a:spcAft>
                      <a:spcPts val="0"/>
                    </a:spcAft>
                    <a:buClr>
                      <a:srgbClr val="FECC68"/>
                    </a:buClr>
                    <a:buSzPct val="85000"/>
                    <a:buFont typeface="Wingdings 2" pitchFamily="18" charset="2"/>
                    <a:buNone/>
                    <a:defRPr/>
                  </a:pPr>
                  <a:r>
                    <a:rPr lang="en-US" sz="1200" b="1" kern="0" dirty="0">
                      <a:solidFill>
                        <a:sysClr val="windowText" lastClr="000000"/>
                      </a:solidFill>
                      <a:latin typeface="Arial Narrow" pitchFamily="34" charset="0"/>
                      <a:ea typeface="Arial Unicode MS" pitchFamily="34" charset="-128"/>
                      <a:cs typeface="Arial Unicode MS" pitchFamily="34" charset="-128"/>
                    </a:rPr>
                    <a:t>VA</a:t>
                  </a:r>
                </a:p>
              </p:txBody>
            </p:sp>
          </p:grpSp>
          <p:grpSp>
            <p:nvGrpSpPr>
              <p:cNvPr id="48" name="Group 111"/>
              <p:cNvGrpSpPr>
                <a:grpSpLocks/>
              </p:cNvGrpSpPr>
              <p:nvPr/>
            </p:nvGrpSpPr>
            <p:grpSpPr bwMode="auto">
              <a:xfrm>
                <a:off x="3580" y="3010"/>
                <a:ext cx="839" cy="584"/>
                <a:chOff x="3718" y="2821"/>
                <a:chExt cx="839" cy="564"/>
              </a:xfrm>
            </p:grpSpPr>
            <p:sp>
              <p:nvSpPr>
                <p:cNvPr id="95" name="Freeform 112"/>
                <p:cNvSpPr>
                  <a:spLocks/>
                </p:cNvSpPr>
                <p:nvPr/>
              </p:nvSpPr>
              <p:spPr bwMode="auto">
                <a:xfrm>
                  <a:off x="3718" y="2821"/>
                  <a:ext cx="839" cy="564"/>
                </a:xfrm>
                <a:custGeom>
                  <a:avLst/>
                  <a:gdLst>
                    <a:gd name="T0" fmla="*/ 0 w 748"/>
                    <a:gd name="T1" fmla="*/ 31 h 579"/>
                    <a:gd name="T2" fmla="*/ 314 w 748"/>
                    <a:gd name="T3" fmla="*/ 42 h 579"/>
                    <a:gd name="T4" fmla="*/ 268 w 748"/>
                    <a:gd name="T5" fmla="*/ 48 h 579"/>
                    <a:gd name="T6" fmla="*/ 379 w 748"/>
                    <a:gd name="T7" fmla="*/ 52 h 579"/>
                    <a:gd name="T8" fmla="*/ 239 w 748"/>
                    <a:gd name="T9" fmla="*/ 58 h 579"/>
                    <a:gd name="T10" fmla="*/ 1610 w 748"/>
                    <a:gd name="T11" fmla="*/ 44 h 579"/>
                    <a:gd name="T12" fmla="*/ 3362 w 748"/>
                    <a:gd name="T13" fmla="*/ 83 h 579"/>
                    <a:gd name="T14" fmla="*/ 4816 w 748"/>
                    <a:gd name="T15" fmla="*/ 54 h 579"/>
                    <a:gd name="T16" fmla="*/ 5660 w 748"/>
                    <a:gd name="T17" fmla="*/ 60 h 579"/>
                    <a:gd name="T18" fmla="*/ 6692 w 748"/>
                    <a:gd name="T19" fmla="*/ 97 h 579"/>
                    <a:gd name="T20" fmla="*/ 7078 w 748"/>
                    <a:gd name="T21" fmla="*/ 97 h 579"/>
                    <a:gd name="T22" fmla="*/ 7413 w 748"/>
                    <a:gd name="T23" fmla="*/ 124 h 579"/>
                    <a:gd name="T24" fmla="*/ 7336 w 748"/>
                    <a:gd name="T25" fmla="*/ 172 h 579"/>
                    <a:gd name="T26" fmla="*/ 7584 w 748"/>
                    <a:gd name="T27" fmla="*/ 178 h 579"/>
                    <a:gd name="T28" fmla="*/ 7619 w 748"/>
                    <a:gd name="T29" fmla="*/ 169 h 579"/>
                    <a:gd name="T30" fmla="*/ 7954 w 748"/>
                    <a:gd name="T31" fmla="*/ 169 h 579"/>
                    <a:gd name="T32" fmla="*/ 7623 w 748"/>
                    <a:gd name="T33" fmla="*/ 193 h 579"/>
                    <a:gd name="T34" fmla="*/ 8519 w 748"/>
                    <a:gd name="T35" fmla="*/ 224 h 579"/>
                    <a:gd name="T36" fmla="*/ 8664 w 748"/>
                    <a:gd name="T37" fmla="*/ 215 h 579"/>
                    <a:gd name="T38" fmla="*/ 8726 w 748"/>
                    <a:gd name="T39" fmla="*/ 238 h 579"/>
                    <a:gd name="T40" fmla="*/ 9017 w 748"/>
                    <a:gd name="T41" fmla="*/ 242 h 579"/>
                    <a:gd name="T42" fmla="*/ 9328 w 748"/>
                    <a:gd name="T43" fmla="*/ 270 h 579"/>
                    <a:gd name="T44" fmla="*/ 9615 w 748"/>
                    <a:gd name="T45" fmla="*/ 270 h 579"/>
                    <a:gd name="T46" fmla="*/ 10319 w 748"/>
                    <a:gd name="T47" fmla="*/ 296 h 579"/>
                    <a:gd name="T48" fmla="*/ 10703 w 748"/>
                    <a:gd name="T49" fmla="*/ 297 h 579"/>
                    <a:gd name="T50" fmla="*/ 10703 w 748"/>
                    <a:gd name="T51" fmla="*/ 301 h 579"/>
                    <a:gd name="T52" fmla="*/ 10440 w 748"/>
                    <a:gd name="T53" fmla="*/ 308 h 579"/>
                    <a:gd name="T54" fmla="*/ 11018 w 748"/>
                    <a:gd name="T55" fmla="*/ 305 h 579"/>
                    <a:gd name="T56" fmla="*/ 11414 w 748"/>
                    <a:gd name="T57" fmla="*/ 299 h 579"/>
                    <a:gd name="T58" fmla="*/ 11623 w 748"/>
                    <a:gd name="T59" fmla="*/ 263 h 579"/>
                    <a:gd name="T60" fmla="*/ 11738 w 748"/>
                    <a:gd name="T61" fmla="*/ 265 h 579"/>
                    <a:gd name="T62" fmla="*/ 11634 w 748"/>
                    <a:gd name="T63" fmla="*/ 216 h 579"/>
                    <a:gd name="T64" fmla="*/ 11509 w 748"/>
                    <a:gd name="T65" fmla="*/ 201 h 579"/>
                    <a:gd name="T66" fmla="*/ 10237 w 748"/>
                    <a:gd name="T67" fmla="*/ 129 h 579"/>
                    <a:gd name="T68" fmla="*/ 9229 w 748"/>
                    <a:gd name="T69" fmla="*/ 60 h 579"/>
                    <a:gd name="T70" fmla="*/ 8637 w 748"/>
                    <a:gd name="T71" fmla="*/ 9 h 579"/>
                    <a:gd name="T72" fmla="*/ 8499 w 748"/>
                    <a:gd name="T73" fmla="*/ 7 h 579"/>
                    <a:gd name="T74" fmla="*/ 7939 w 748"/>
                    <a:gd name="T75" fmla="*/ 0 h 579"/>
                    <a:gd name="T76" fmla="*/ 7790 w 748"/>
                    <a:gd name="T77" fmla="*/ 11 h 579"/>
                    <a:gd name="T78" fmla="*/ 7867 w 748"/>
                    <a:gd name="T79" fmla="*/ 27 h 579"/>
                    <a:gd name="T80" fmla="*/ 7636 w 748"/>
                    <a:gd name="T81" fmla="*/ 25 h 579"/>
                    <a:gd name="T82" fmla="*/ 7595 w 748"/>
                    <a:gd name="T83" fmla="*/ 19 h 579"/>
                    <a:gd name="T84" fmla="*/ 3872 w 748"/>
                    <a:gd name="T85" fmla="*/ 21 h 579"/>
                    <a:gd name="T86" fmla="*/ 3606 w 748"/>
                    <a:gd name="T87" fmla="*/ 17 h 579"/>
                    <a:gd name="T88" fmla="*/ 1 w 748"/>
                    <a:gd name="T89" fmla="*/ 19 h 579"/>
                    <a:gd name="T90" fmla="*/ 0 w 748"/>
                    <a:gd name="T91" fmla="*/ 31 h 57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48"/>
                    <a:gd name="T139" fmla="*/ 0 h 579"/>
                    <a:gd name="T140" fmla="*/ 748 w 748"/>
                    <a:gd name="T141" fmla="*/ 579 h 57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48" h="579">
                      <a:moveTo>
                        <a:pt x="0" y="55"/>
                      </a:moveTo>
                      <a:lnTo>
                        <a:pt x="20" y="75"/>
                      </a:lnTo>
                      <a:lnTo>
                        <a:pt x="17" y="88"/>
                      </a:lnTo>
                      <a:lnTo>
                        <a:pt x="24" y="97"/>
                      </a:lnTo>
                      <a:lnTo>
                        <a:pt x="15" y="111"/>
                      </a:lnTo>
                      <a:lnTo>
                        <a:pt x="102" y="80"/>
                      </a:lnTo>
                      <a:lnTo>
                        <a:pt x="214" y="154"/>
                      </a:lnTo>
                      <a:lnTo>
                        <a:pt x="306" y="102"/>
                      </a:lnTo>
                      <a:lnTo>
                        <a:pt x="359" y="115"/>
                      </a:lnTo>
                      <a:lnTo>
                        <a:pt x="425" y="183"/>
                      </a:lnTo>
                      <a:lnTo>
                        <a:pt x="450" y="184"/>
                      </a:lnTo>
                      <a:lnTo>
                        <a:pt x="471" y="232"/>
                      </a:lnTo>
                      <a:lnTo>
                        <a:pt x="466" y="323"/>
                      </a:lnTo>
                      <a:lnTo>
                        <a:pt x="481" y="334"/>
                      </a:lnTo>
                      <a:lnTo>
                        <a:pt x="484" y="318"/>
                      </a:lnTo>
                      <a:lnTo>
                        <a:pt x="506" y="317"/>
                      </a:lnTo>
                      <a:lnTo>
                        <a:pt x="485" y="361"/>
                      </a:lnTo>
                      <a:lnTo>
                        <a:pt x="542" y="421"/>
                      </a:lnTo>
                      <a:lnTo>
                        <a:pt x="551" y="403"/>
                      </a:lnTo>
                      <a:lnTo>
                        <a:pt x="554" y="446"/>
                      </a:lnTo>
                      <a:lnTo>
                        <a:pt x="573" y="455"/>
                      </a:lnTo>
                      <a:lnTo>
                        <a:pt x="593" y="507"/>
                      </a:lnTo>
                      <a:lnTo>
                        <a:pt x="612" y="507"/>
                      </a:lnTo>
                      <a:lnTo>
                        <a:pt x="656" y="554"/>
                      </a:lnTo>
                      <a:lnTo>
                        <a:pt x="680" y="558"/>
                      </a:lnTo>
                      <a:lnTo>
                        <a:pt x="680" y="565"/>
                      </a:lnTo>
                      <a:lnTo>
                        <a:pt x="663" y="578"/>
                      </a:lnTo>
                      <a:lnTo>
                        <a:pt x="701" y="572"/>
                      </a:lnTo>
                      <a:lnTo>
                        <a:pt x="726" y="561"/>
                      </a:lnTo>
                      <a:lnTo>
                        <a:pt x="739" y="494"/>
                      </a:lnTo>
                      <a:lnTo>
                        <a:pt x="747" y="497"/>
                      </a:lnTo>
                      <a:lnTo>
                        <a:pt x="740" y="404"/>
                      </a:lnTo>
                      <a:lnTo>
                        <a:pt x="731" y="377"/>
                      </a:lnTo>
                      <a:lnTo>
                        <a:pt x="650" y="242"/>
                      </a:lnTo>
                      <a:lnTo>
                        <a:pt x="587" y="114"/>
                      </a:lnTo>
                      <a:lnTo>
                        <a:pt x="549" y="9"/>
                      </a:lnTo>
                      <a:lnTo>
                        <a:pt x="539" y="7"/>
                      </a:lnTo>
                      <a:lnTo>
                        <a:pt x="505" y="0"/>
                      </a:lnTo>
                      <a:lnTo>
                        <a:pt x="495" y="11"/>
                      </a:lnTo>
                      <a:lnTo>
                        <a:pt x="500" y="51"/>
                      </a:lnTo>
                      <a:lnTo>
                        <a:pt x="486" y="49"/>
                      </a:lnTo>
                      <a:lnTo>
                        <a:pt x="483" y="31"/>
                      </a:lnTo>
                      <a:lnTo>
                        <a:pt x="246" y="45"/>
                      </a:lnTo>
                      <a:lnTo>
                        <a:pt x="230" y="17"/>
                      </a:lnTo>
                      <a:lnTo>
                        <a:pt x="1" y="38"/>
                      </a:lnTo>
                      <a:lnTo>
                        <a:pt x="0" y="55"/>
                      </a:lnTo>
                    </a:path>
                  </a:pathLst>
                </a:custGeom>
                <a:solidFill>
                  <a:srgbClr val="CCC1DA"/>
                </a:solidFill>
                <a:ln w="12700" cap="rnd" cmpd="sng">
                  <a:solidFill>
                    <a:srgbClr val="FFFFFF"/>
                  </a:solidFill>
                  <a:prstDash val="solid"/>
                  <a:round/>
                  <a:headEnd type="none" w="sm" len="sm"/>
                  <a:tailEnd type="none" w="sm" len="sm"/>
                </a:ln>
              </p:spPr>
              <p:txBody>
                <a:bodyPr/>
                <a:lstStyle/>
                <a:p>
                  <a:pPr algn="ctr" fontAlgn="auto">
                    <a:spcBef>
                      <a:spcPct val="50000"/>
                    </a:spcBef>
                    <a:spcAft>
                      <a:spcPts val="0"/>
                    </a:spcAft>
                    <a:buClr>
                      <a:srgbClr val="FECC68"/>
                    </a:buClr>
                    <a:buSzPct val="85000"/>
                    <a:buFont typeface="Wingdings 2" pitchFamily="18" charset="2"/>
                    <a:buNone/>
                    <a:defRPr/>
                  </a:pPr>
                  <a:endParaRPr lang="en-US" sz="1400" kern="0" dirty="0">
                    <a:solidFill>
                      <a:srgbClr val="000000"/>
                    </a:solidFill>
                    <a:latin typeface="+mn-lt"/>
                    <a:ea typeface="Arial Unicode MS" pitchFamily="34" charset="-128"/>
                    <a:cs typeface="Arial Unicode MS" pitchFamily="34" charset="-128"/>
                  </a:endParaRPr>
                </a:p>
              </p:txBody>
            </p:sp>
            <p:sp>
              <p:nvSpPr>
                <p:cNvPr id="96" name="Text Box 113"/>
                <p:cNvSpPr txBox="1">
                  <a:spLocks noChangeArrowheads="1"/>
                </p:cNvSpPr>
                <p:nvPr/>
              </p:nvSpPr>
              <p:spPr bwMode="auto">
                <a:xfrm>
                  <a:off x="4255" y="2997"/>
                  <a:ext cx="212" cy="167"/>
                </a:xfrm>
                <a:prstGeom prst="rect">
                  <a:avLst/>
                </a:prstGeom>
                <a:noFill/>
                <a:ln w="12700">
                  <a:noFill/>
                  <a:miter lim="800000"/>
                  <a:headEnd type="none" w="sm" len="sm"/>
                  <a:tailEnd type="none" w="sm" len="sm"/>
                </a:ln>
              </p:spPr>
              <p:txBody>
                <a:bodyPr wrap="none">
                  <a:spAutoFit/>
                </a:bodyPr>
                <a:lstStyle/>
                <a:p>
                  <a:pPr algn="ctr" eaLnBrk="0" fontAlgn="auto" hangingPunct="0">
                    <a:spcBef>
                      <a:spcPct val="50000"/>
                    </a:spcBef>
                    <a:spcAft>
                      <a:spcPts val="0"/>
                    </a:spcAft>
                    <a:buClr>
                      <a:srgbClr val="FECC68"/>
                    </a:buClr>
                    <a:buSzPct val="85000"/>
                    <a:buFont typeface="Wingdings 2" pitchFamily="18" charset="2"/>
                    <a:buNone/>
                    <a:defRPr/>
                  </a:pPr>
                  <a:r>
                    <a:rPr lang="en-US" sz="1200" b="1" kern="0" dirty="0">
                      <a:solidFill>
                        <a:srgbClr val="000000"/>
                      </a:solidFill>
                      <a:latin typeface="Arial Narrow" pitchFamily="34" charset="0"/>
                      <a:ea typeface="Arial Unicode MS" pitchFamily="34" charset="-128"/>
                      <a:cs typeface="Arial Unicode MS" pitchFamily="34" charset="-128"/>
                    </a:rPr>
                    <a:t>FL</a:t>
                  </a:r>
                </a:p>
              </p:txBody>
            </p:sp>
          </p:grpSp>
          <p:grpSp>
            <p:nvGrpSpPr>
              <p:cNvPr id="49" name="Group 114"/>
              <p:cNvGrpSpPr>
                <a:grpSpLocks/>
              </p:cNvGrpSpPr>
              <p:nvPr/>
            </p:nvGrpSpPr>
            <p:grpSpPr bwMode="auto">
              <a:xfrm>
                <a:off x="294" y="906"/>
                <a:ext cx="4845" cy="1807"/>
                <a:chOff x="294" y="906"/>
                <a:chExt cx="4845" cy="1807"/>
              </a:xfrm>
            </p:grpSpPr>
            <p:sp>
              <p:nvSpPr>
                <p:cNvPr id="64" name="Freeform 116"/>
                <p:cNvSpPr>
                  <a:spLocks/>
                </p:cNvSpPr>
                <p:nvPr/>
              </p:nvSpPr>
              <p:spPr bwMode="auto">
                <a:xfrm>
                  <a:off x="4559" y="1788"/>
                  <a:ext cx="151" cy="259"/>
                </a:xfrm>
                <a:custGeom>
                  <a:avLst/>
                  <a:gdLst>
                    <a:gd name="T0" fmla="*/ 38017 w 104"/>
                    <a:gd name="T1" fmla="*/ 205 h 257"/>
                    <a:gd name="T2" fmla="*/ 185467 w 104"/>
                    <a:gd name="T3" fmla="*/ 184 h 257"/>
                    <a:gd name="T4" fmla="*/ 388188 w 104"/>
                    <a:gd name="T5" fmla="*/ 148 h 257"/>
                    <a:gd name="T6" fmla="*/ 33828 w 104"/>
                    <a:gd name="T7" fmla="*/ 110 h 257"/>
                    <a:gd name="T8" fmla="*/ 16047 w 104"/>
                    <a:gd name="T9" fmla="*/ 50 h 257"/>
                    <a:gd name="T10" fmla="*/ 185467 w 104"/>
                    <a:gd name="T11" fmla="*/ 0 h 257"/>
                    <a:gd name="T12" fmla="*/ 718123 w 104"/>
                    <a:gd name="T13" fmla="*/ 24 h 257"/>
                    <a:gd name="T14" fmla="*/ 720472 w 104"/>
                    <a:gd name="T15" fmla="*/ 34 h 257"/>
                    <a:gd name="T16" fmla="*/ 662669 w 104"/>
                    <a:gd name="T17" fmla="*/ 62 h 257"/>
                    <a:gd name="T18" fmla="*/ 598969 w 104"/>
                    <a:gd name="T19" fmla="*/ 93 h 257"/>
                    <a:gd name="T20" fmla="*/ 596404 w 104"/>
                    <a:gd name="T21" fmla="*/ 107 h 257"/>
                    <a:gd name="T22" fmla="*/ 655063 w 104"/>
                    <a:gd name="T23" fmla="*/ 111 h 257"/>
                    <a:gd name="T24" fmla="*/ 785328 w 104"/>
                    <a:gd name="T25" fmla="*/ 107 h 257"/>
                    <a:gd name="T26" fmla="*/ 797176 w 104"/>
                    <a:gd name="T27" fmla="*/ 151 h 257"/>
                    <a:gd name="T28" fmla="*/ 785328 w 104"/>
                    <a:gd name="T29" fmla="*/ 177 h 257"/>
                    <a:gd name="T30" fmla="*/ 797176 w 104"/>
                    <a:gd name="T31" fmla="*/ 192 h 257"/>
                    <a:gd name="T32" fmla="*/ 736876 w 104"/>
                    <a:gd name="T33" fmla="*/ 219 h 257"/>
                    <a:gd name="T34" fmla="*/ 694847 w 104"/>
                    <a:gd name="T35" fmla="*/ 219 h 257"/>
                    <a:gd name="T36" fmla="*/ 718123 w 104"/>
                    <a:gd name="T37" fmla="*/ 244 h 257"/>
                    <a:gd name="T38" fmla="*/ 517108 w 104"/>
                    <a:gd name="T39" fmla="*/ 304 h 257"/>
                    <a:gd name="T40" fmla="*/ 460138 w 104"/>
                    <a:gd name="T41" fmla="*/ 304 h 257"/>
                    <a:gd name="T42" fmla="*/ 445864 w 104"/>
                    <a:gd name="T43" fmla="*/ 281 h 257"/>
                    <a:gd name="T44" fmla="*/ 307085 w 104"/>
                    <a:gd name="T45" fmla="*/ 282 h 257"/>
                    <a:gd name="T46" fmla="*/ 33828 w 104"/>
                    <a:gd name="T47" fmla="*/ 257 h 257"/>
                    <a:gd name="T48" fmla="*/ 0 w 104"/>
                    <a:gd name="T49" fmla="*/ 235 h 257"/>
                    <a:gd name="T50" fmla="*/ 38017 w 104"/>
                    <a:gd name="T51" fmla="*/ 205 h 25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4"/>
                    <a:gd name="T79" fmla="*/ 0 h 257"/>
                    <a:gd name="T80" fmla="*/ 104 w 104"/>
                    <a:gd name="T81" fmla="*/ 257 h 25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4" h="257">
                      <a:moveTo>
                        <a:pt x="5" y="175"/>
                      </a:moveTo>
                      <a:lnTo>
                        <a:pt x="24" y="160"/>
                      </a:lnTo>
                      <a:lnTo>
                        <a:pt x="50" y="124"/>
                      </a:lnTo>
                      <a:lnTo>
                        <a:pt x="4" y="86"/>
                      </a:lnTo>
                      <a:lnTo>
                        <a:pt x="2" y="50"/>
                      </a:lnTo>
                      <a:lnTo>
                        <a:pt x="24" y="0"/>
                      </a:lnTo>
                      <a:lnTo>
                        <a:pt x="93" y="24"/>
                      </a:lnTo>
                      <a:lnTo>
                        <a:pt x="94" y="34"/>
                      </a:lnTo>
                      <a:lnTo>
                        <a:pt x="86" y="62"/>
                      </a:lnTo>
                      <a:lnTo>
                        <a:pt x="78" y="69"/>
                      </a:lnTo>
                      <a:lnTo>
                        <a:pt x="77" y="83"/>
                      </a:lnTo>
                      <a:lnTo>
                        <a:pt x="85" y="87"/>
                      </a:lnTo>
                      <a:lnTo>
                        <a:pt x="102" y="83"/>
                      </a:lnTo>
                      <a:lnTo>
                        <a:pt x="103" y="127"/>
                      </a:lnTo>
                      <a:lnTo>
                        <a:pt x="102" y="153"/>
                      </a:lnTo>
                      <a:lnTo>
                        <a:pt x="103" y="168"/>
                      </a:lnTo>
                      <a:lnTo>
                        <a:pt x="96" y="182"/>
                      </a:lnTo>
                      <a:lnTo>
                        <a:pt x="90" y="182"/>
                      </a:lnTo>
                      <a:lnTo>
                        <a:pt x="93" y="196"/>
                      </a:lnTo>
                      <a:lnTo>
                        <a:pt x="67" y="256"/>
                      </a:lnTo>
                      <a:lnTo>
                        <a:pt x="60" y="256"/>
                      </a:lnTo>
                      <a:lnTo>
                        <a:pt x="58" y="233"/>
                      </a:lnTo>
                      <a:lnTo>
                        <a:pt x="40" y="234"/>
                      </a:lnTo>
                      <a:lnTo>
                        <a:pt x="4" y="209"/>
                      </a:lnTo>
                      <a:lnTo>
                        <a:pt x="0" y="190"/>
                      </a:lnTo>
                      <a:lnTo>
                        <a:pt x="5" y="175"/>
                      </a:lnTo>
                    </a:path>
                  </a:pathLst>
                </a:custGeom>
                <a:solidFill>
                  <a:srgbClr val="CCC1DA"/>
                </a:solidFill>
                <a:ln w="12700" cap="rnd" cmpd="sng">
                  <a:solidFill>
                    <a:srgbClr val="FFFFFF"/>
                  </a:solidFill>
                  <a:prstDash val="solid"/>
                  <a:round/>
                  <a:headEnd type="none" w="sm" len="sm"/>
                  <a:tailEnd type="none" w="sm" len="sm"/>
                </a:ln>
              </p:spPr>
              <p:txBody>
                <a:bodyPr/>
                <a:lstStyle/>
                <a:p>
                  <a:pPr algn="ctr" fontAlgn="auto">
                    <a:spcBef>
                      <a:spcPct val="50000"/>
                    </a:spcBef>
                    <a:spcAft>
                      <a:spcPts val="0"/>
                    </a:spcAft>
                    <a:buClr>
                      <a:srgbClr val="FECC68"/>
                    </a:buClr>
                    <a:buSzPct val="85000"/>
                    <a:buFont typeface="Wingdings 2" pitchFamily="18" charset="2"/>
                    <a:buNone/>
                    <a:defRPr/>
                  </a:pPr>
                  <a:endParaRPr lang="en-US" sz="1400" kern="0" dirty="0">
                    <a:solidFill>
                      <a:srgbClr val="000000"/>
                    </a:solidFill>
                    <a:latin typeface="+mn-lt"/>
                    <a:ea typeface="Arial Unicode MS" pitchFamily="34" charset="-128"/>
                    <a:cs typeface="Arial Unicode MS" pitchFamily="34" charset="-128"/>
                  </a:endParaRPr>
                </a:p>
              </p:txBody>
            </p:sp>
            <p:sp>
              <p:nvSpPr>
                <p:cNvPr id="65" name="Freeform 115"/>
                <p:cNvSpPr>
                  <a:spLocks/>
                </p:cNvSpPr>
                <p:nvPr/>
              </p:nvSpPr>
              <p:spPr bwMode="auto">
                <a:xfrm>
                  <a:off x="4533" y="1966"/>
                  <a:ext cx="99" cy="146"/>
                </a:xfrm>
                <a:custGeom>
                  <a:avLst/>
                  <a:gdLst>
                    <a:gd name="T0" fmla="*/ 0 w 89"/>
                    <a:gd name="T1" fmla="*/ 13 h 145"/>
                    <a:gd name="T2" fmla="*/ 148 w 89"/>
                    <a:gd name="T3" fmla="*/ 0 h 145"/>
                    <a:gd name="T4" fmla="*/ 354 w 89"/>
                    <a:gd name="T5" fmla="*/ 0 h 145"/>
                    <a:gd name="T6" fmla="*/ 283 w 89"/>
                    <a:gd name="T7" fmla="*/ 14 h 145"/>
                    <a:gd name="T8" fmla="*/ 228 w 89"/>
                    <a:gd name="T9" fmla="*/ 20 h 145"/>
                    <a:gd name="T10" fmla="*/ 283 w 89"/>
                    <a:gd name="T11" fmla="*/ 35 h 145"/>
                    <a:gd name="T12" fmla="*/ 542 w 89"/>
                    <a:gd name="T13" fmla="*/ 58 h 145"/>
                    <a:gd name="T14" fmla="*/ 603 w 89"/>
                    <a:gd name="T15" fmla="*/ 99 h 145"/>
                    <a:gd name="T16" fmla="*/ 829 w 89"/>
                    <a:gd name="T17" fmla="*/ 119 h 145"/>
                    <a:gd name="T18" fmla="*/ 998 w 89"/>
                    <a:gd name="T19" fmla="*/ 123 h 145"/>
                    <a:gd name="T20" fmla="*/ 1065 w 89"/>
                    <a:gd name="T21" fmla="*/ 137 h 145"/>
                    <a:gd name="T22" fmla="*/ 922 w 89"/>
                    <a:gd name="T23" fmla="*/ 147 h 145"/>
                    <a:gd name="T24" fmla="*/ 1075 w 89"/>
                    <a:gd name="T25" fmla="*/ 146 h 145"/>
                    <a:gd name="T26" fmla="*/ 1141 w 89"/>
                    <a:gd name="T27" fmla="*/ 157 h 145"/>
                    <a:gd name="T28" fmla="*/ 438 w 89"/>
                    <a:gd name="T29" fmla="*/ 168 h 145"/>
                    <a:gd name="T30" fmla="*/ 0 w 89"/>
                    <a:gd name="T31" fmla="*/ 13 h 14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9"/>
                    <a:gd name="T49" fmla="*/ 0 h 145"/>
                    <a:gd name="T50" fmla="*/ 89 w 89"/>
                    <a:gd name="T51" fmla="*/ 145 h 14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9" h="145">
                      <a:moveTo>
                        <a:pt x="0" y="13"/>
                      </a:moveTo>
                      <a:lnTo>
                        <a:pt x="12" y="0"/>
                      </a:lnTo>
                      <a:lnTo>
                        <a:pt x="28" y="0"/>
                      </a:lnTo>
                      <a:lnTo>
                        <a:pt x="22" y="14"/>
                      </a:lnTo>
                      <a:lnTo>
                        <a:pt x="18" y="20"/>
                      </a:lnTo>
                      <a:lnTo>
                        <a:pt x="22" y="35"/>
                      </a:lnTo>
                      <a:lnTo>
                        <a:pt x="42" y="58"/>
                      </a:lnTo>
                      <a:lnTo>
                        <a:pt x="47" y="75"/>
                      </a:lnTo>
                      <a:lnTo>
                        <a:pt x="64" y="95"/>
                      </a:lnTo>
                      <a:lnTo>
                        <a:pt x="77" y="99"/>
                      </a:lnTo>
                      <a:lnTo>
                        <a:pt x="83" y="113"/>
                      </a:lnTo>
                      <a:lnTo>
                        <a:pt x="71" y="123"/>
                      </a:lnTo>
                      <a:lnTo>
                        <a:pt x="84" y="122"/>
                      </a:lnTo>
                      <a:lnTo>
                        <a:pt x="88" y="133"/>
                      </a:lnTo>
                      <a:lnTo>
                        <a:pt x="34" y="144"/>
                      </a:lnTo>
                      <a:lnTo>
                        <a:pt x="0" y="13"/>
                      </a:lnTo>
                    </a:path>
                  </a:pathLst>
                </a:custGeom>
                <a:solidFill>
                  <a:srgbClr val="D9D9D9"/>
                </a:solidFill>
                <a:ln w="12700" cap="rnd" cmpd="sng">
                  <a:solidFill>
                    <a:srgbClr val="FFFFFF"/>
                  </a:solidFill>
                  <a:prstDash val="solid"/>
                  <a:round/>
                  <a:headEnd type="none" w="sm" len="sm"/>
                  <a:tailEnd type="none" w="sm" len="sm"/>
                </a:ln>
              </p:spPr>
              <p:txBody>
                <a:bodyPr/>
                <a:lstStyle/>
                <a:p>
                  <a:pPr algn="ctr" fontAlgn="auto">
                    <a:spcBef>
                      <a:spcPct val="50000"/>
                    </a:spcBef>
                    <a:spcAft>
                      <a:spcPts val="0"/>
                    </a:spcAft>
                    <a:buClr>
                      <a:srgbClr val="FECC68"/>
                    </a:buClr>
                    <a:buSzPct val="85000"/>
                    <a:buFont typeface="Wingdings 2" pitchFamily="18" charset="2"/>
                    <a:buNone/>
                    <a:defRPr/>
                  </a:pPr>
                  <a:endParaRPr lang="en-US" sz="1400" kern="0" dirty="0">
                    <a:solidFill>
                      <a:srgbClr val="000000"/>
                    </a:solidFill>
                    <a:latin typeface="+mn-lt"/>
                    <a:ea typeface="Arial Unicode MS" pitchFamily="34" charset="-128"/>
                    <a:cs typeface="Arial Unicode MS" pitchFamily="34" charset="-128"/>
                  </a:endParaRPr>
                </a:p>
              </p:txBody>
            </p:sp>
            <p:grpSp>
              <p:nvGrpSpPr>
                <p:cNvPr id="66" name="Group 117"/>
                <p:cNvGrpSpPr>
                  <a:grpSpLocks/>
                </p:cNvGrpSpPr>
                <p:nvPr/>
              </p:nvGrpSpPr>
              <p:grpSpPr bwMode="auto">
                <a:xfrm>
                  <a:off x="4086" y="956"/>
                  <a:ext cx="1053" cy="928"/>
                  <a:chOff x="3960" y="381"/>
                  <a:chExt cx="873" cy="805"/>
                </a:xfrm>
              </p:grpSpPr>
              <p:sp>
                <p:nvSpPr>
                  <p:cNvPr id="86" name="Freeform 118"/>
                  <p:cNvSpPr>
                    <a:spLocks/>
                  </p:cNvSpPr>
                  <p:nvPr/>
                </p:nvSpPr>
                <p:spPr bwMode="auto">
                  <a:xfrm>
                    <a:off x="3960" y="714"/>
                    <a:ext cx="490" cy="446"/>
                  </a:xfrm>
                  <a:custGeom>
                    <a:avLst/>
                    <a:gdLst>
                      <a:gd name="T0" fmla="*/ 16 w 490"/>
                      <a:gd name="T1" fmla="*/ 408 h 446"/>
                      <a:gd name="T2" fmla="*/ 334 w 490"/>
                      <a:gd name="T3" fmla="*/ 346 h 446"/>
                      <a:gd name="T4" fmla="*/ 369 w 490"/>
                      <a:gd name="T5" fmla="*/ 383 h 446"/>
                      <a:gd name="T6" fmla="*/ 400 w 490"/>
                      <a:gd name="T7" fmla="*/ 401 h 446"/>
                      <a:gd name="T8" fmla="*/ 470 w 490"/>
                      <a:gd name="T9" fmla="*/ 425 h 446"/>
                      <a:gd name="T10" fmla="*/ 476 w 490"/>
                      <a:gd name="T11" fmla="*/ 445 h 446"/>
                      <a:gd name="T12" fmla="*/ 487 w 490"/>
                      <a:gd name="T13" fmla="*/ 417 h 446"/>
                      <a:gd name="T14" fmla="*/ 489 w 490"/>
                      <a:gd name="T15" fmla="*/ 379 h 446"/>
                      <a:gd name="T16" fmla="*/ 476 w 490"/>
                      <a:gd name="T17" fmla="*/ 308 h 446"/>
                      <a:gd name="T18" fmla="*/ 475 w 490"/>
                      <a:gd name="T19" fmla="*/ 233 h 446"/>
                      <a:gd name="T20" fmla="*/ 442 w 490"/>
                      <a:gd name="T21" fmla="*/ 124 h 446"/>
                      <a:gd name="T22" fmla="*/ 436 w 490"/>
                      <a:gd name="T23" fmla="*/ 75 h 446"/>
                      <a:gd name="T24" fmla="*/ 415 w 490"/>
                      <a:gd name="T25" fmla="*/ 0 h 446"/>
                      <a:gd name="T26" fmla="*/ 311 w 490"/>
                      <a:gd name="T27" fmla="*/ 24 h 446"/>
                      <a:gd name="T28" fmla="*/ 253 w 490"/>
                      <a:gd name="T29" fmla="*/ 87 h 446"/>
                      <a:gd name="T30" fmla="*/ 251 w 490"/>
                      <a:gd name="T31" fmla="*/ 104 h 446"/>
                      <a:gd name="T32" fmla="*/ 218 w 490"/>
                      <a:gd name="T33" fmla="*/ 142 h 446"/>
                      <a:gd name="T34" fmla="*/ 227 w 490"/>
                      <a:gd name="T35" fmla="*/ 155 h 446"/>
                      <a:gd name="T36" fmla="*/ 233 w 490"/>
                      <a:gd name="T37" fmla="*/ 166 h 446"/>
                      <a:gd name="T38" fmla="*/ 228 w 490"/>
                      <a:gd name="T39" fmla="*/ 169 h 446"/>
                      <a:gd name="T40" fmla="*/ 238 w 490"/>
                      <a:gd name="T41" fmla="*/ 184 h 446"/>
                      <a:gd name="T42" fmla="*/ 239 w 490"/>
                      <a:gd name="T43" fmla="*/ 196 h 446"/>
                      <a:gd name="T44" fmla="*/ 208 w 490"/>
                      <a:gd name="T45" fmla="*/ 228 h 446"/>
                      <a:gd name="T46" fmla="*/ 161 w 490"/>
                      <a:gd name="T47" fmla="*/ 242 h 446"/>
                      <a:gd name="T48" fmla="*/ 149 w 490"/>
                      <a:gd name="T49" fmla="*/ 251 h 446"/>
                      <a:gd name="T50" fmla="*/ 131 w 490"/>
                      <a:gd name="T51" fmla="*/ 244 h 446"/>
                      <a:gd name="T52" fmla="*/ 78 w 490"/>
                      <a:gd name="T53" fmla="*/ 249 h 446"/>
                      <a:gd name="T54" fmla="*/ 39 w 490"/>
                      <a:gd name="T55" fmla="*/ 266 h 446"/>
                      <a:gd name="T56" fmla="*/ 39 w 490"/>
                      <a:gd name="T57" fmla="*/ 286 h 446"/>
                      <a:gd name="T58" fmla="*/ 47 w 490"/>
                      <a:gd name="T59" fmla="*/ 300 h 446"/>
                      <a:gd name="T60" fmla="*/ 53 w 490"/>
                      <a:gd name="T61" fmla="*/ 300 h 446"/>
                      <a:gd name="T62" fmla="*/ 58 w 490"/>
                      <a:gd name="T63" fmla="*/ 318 h 446"/>
                      <a:gd name="T64" fmla="*/ 48 w 490"/>
                      <a:gd name="T65" fmla="*/ 326 h 446"/>
                      <a:gd name="T66" fmla="*/ 43 w 490"/>
                      <a:gd name="T67" fmla="*/ 341 h 446"/>
                      <a:gd name="T68" fmla="*/ 0 w 490"/>
                      <a:gd name="T69" fmla="*/ 383 h 446"/>
                      <a:gd name="T70" fmla="*/ 16 w 490"/>
                      <a:gd name="T71" fmla="*/ 408 h 4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90"/>
                      <a:gd name="T109" fmla="*/ 0 h 446"/>
                      <a:gd name="T110" fmla="*/ 490 w 490"/>
                      <a:gd name="T111" fmla="*/ 446 h 44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90" h="446">
                        <a:moveTo>
                          <a:pt x="16" y="408"/>
                        </a:moveTo>
                        <a:lnTo>
                          <a:pt x="334" y="346"/>
                        </a:lnTo>
                        <a:lnTo>
                          <a:pt x="369" y="383"/>
                        </a:lnTo>
                        <a:lnTo>
                          <a:pt x="400" y="401"/>
                        </a:lnTo>
                        <a:lnTo>
                          <a:pt x="470" y="425"/>
                        </a:lnTo>
                        <a:lnTo>
                          <a:pt x="476" y="445"/>
                        </a:lnTo>
                        <a:lnTo>
                          <a:pt x="487" y="417"/>
                        </a:lnTo>
                        <a:lnTo>
                          <a:pt x="489" y="379"/>
                        </a:lnTo>
                        <a:lnTo>
                          <a:pt x="476" y="308"/>
                        </a:lnTo>
                        <a:lnTo>
                          <a:pt x="475" y="233"/>
                        </a:lnTo>
                        <a:lnTo>
                          <a:pt x="442" y="124"/>
                        </a:lnTo>
                        <a:lnTo>
                          <a:pt x="436" y="75"/>
                        </a:lnTo>
                        <a:lnTo>
                          <a:pt x="415" y="0"/>
                        </a:lnTo>
                        <a:lnTo>
                          <a:pt x="311" y="24"/>
                        </a:lnTo>
                        <a:lnTo>
                          <a:pt x="253" y="87"/>
                        </a:lnTo>
                        <a:lnTo>
                          <a:pt x="251" y="104"/>
                        </a:lnTo>
                        <a:lnTo>
                          <a:pt x="218" y="142"/>
                        </a:lnTo>
                        <a:lnTo>
                          <a:pt x="227" y="155"/>
                        </a:lnTo>
                        <a:lnTo>
                          <a:pt x="233" y="166"/>
                        </a:lnTo>
                        <a:lnTo>
                          <a:pt x="228" y="169"/>
                        </a:lnTo>
                        <a:lnTo>
                          <a:pt x="238" y="184"/>
                        </a:lnTo>
                        <a:lnTo>
                          <a:pt x="239" y="196"/>
                        </a:lnTo>
                        <a:lnTo>
                          <a:pt x="208" y="228"/>
                        </a:lnTo>
                        <a:lnTo>
                          <a:pt x="161" y="242"/>
                        </a:lnTo>
                        <a:lnTo>
                          <a:pt x="149" y="251"/>
                        </a:lnTo>
                        <a:lnTo>
                          <a:pt x="131" y="244"/>
                        </a:lnTo>
                        <a:lnTo>
                          <a:pt x="78" y="249"/>
                        </a:lnTo>
                        <a:lnTo>
                          <a:pt x="39" y="266"/>
                        </a:lnTo>
                        <a:lnTo>
                          <a:pt x="39" y="286"/>
                        </a:lnTo>
                        <a:lnTo>
                          <a:pt x="47" y="300"/>
                        </a:lnTo>
                        <a:lnTo>
                          <a:pt x="53" y="300"/>
                        </a:lnTo>
                        <a:lnTo>
                          <a:pt x="58" y="318"/>
                        </a:lnTo>
                        <a:lnTo>
                          <a:pt x="48" y="326"/>
                        </a:lnTo>
                        <a:lnTo>
                          <a:pt x="43" y="341"/>
                        </a:lnTo>
                        <a:lnTo>
                          <a:pt x="0" y="383"/>
                        </a:lnTo>
                        <a:lnTo>
                          <a:pt x="16" y="408"/>
                        </a:lnTo>
                      </a:path>
                    </a:pathLst>
                  </a:custGeom>
                  <a:solidFill>
                    <a:srgbClr val="CCC1DA"/>
                  </a:solidFill>
                  <a:ln w="12700" cap="rnd" cmpd="sng">
                    <a:solidFill>
                      <a:srgbClr val="FFFFFF"/>
                    </a:solidFill>
                    <a:prstDash val="solid"/>
                    <a:round/>
                    <a:headEnd type="none" w="sm" len="sm"/>
                    <a:tailEnd type="none" w="sm" len="sm"/>
                  </a:ln>
                </p:spPr>
                <p:txBody>
                  <a:bodyPr/>
                  <a:lstStyle/>
                  <a:p>
                    <a:pPr algn="ctr" fontAlgn="auto">
                      <a:spcBef>
                        <a:spcPct val="50000"/>
                      </a:spcBef>
                      <a:spcAft>
                        <a:spcPts val="0"/>
                      </a:spcAft>
                      <a:buClr>
                        <a:srgbClr val="FECC68"/>
                      </a:buClr>
                      <a:buSzPct val="85000"/>
                      <a:buFont typeface="Wingdings 2" pitchFamily="18" charset="2"/>
                      <a:buNone/>
                      <a:defRPr/>
                    </a:pPr>
                    <a:endParaRPr lang="en-US" sz="1400" kern="0" dirty="0">
                      <a:solidFill>
                        <a:srgbClr val="000000"/>
                      </a:solidFill>
                      <a:latin typeface="+mn-lt"/>
                      <a:ea typeface="Arial Unicode MS" pitchFamily="34" charset="-128"/>
                      <a:cs typeface="Arial Unicode MS" pitchFamily="34" charset="-128"/>
                    </a:endParaRPr>
                  </a:p>
                </p:txBody>
              </p:sp>
              <p:sp>
                <p:nvSpPr>
                  <p:cNvPr id="87" name="Freeform 119"/>
                  <p:cNvSpPr>
                    <a:spLocks/>
                  </p:cNvSpPr>
                  <p:nvPr/>
                </p:nvSpPr>
                <p:spPr bwMode="auto">
                  <a:xfrm>
                    <a:off x="4429" y="1094"/>
                    <a:ext cx="153" cy="92"/>
                  </a:xfrm>
                  <a:custGeom>
                    <a:avLst/>
                    <a:gdLst>
                      <a:gd name="T0" fmla="*/ 10 w 153"/>
                      <a:gd name="T1" fmla="*/ 91 h 92"/>
                      <a:gd name="T2" fmla="*/ 64 w 153"/>
                      <a:gd name="T3" fmla="*/ 59 h 92"/>
                      <a:gd name="T4" fmla="*/ 100 w 153"/>
                      <a:gd name="T5" fmla="*/ 42 h 92"/>
                      <a:gd name="T6" fmla="*/ 62 w 153"/>
                      <a:gd name="T7" fmla="*/ 70 h 92"/>
                      <a:gd name="T8" fmla="*/ 65 w 153"/>
                      <a:gd name="T9" fmla="*/ 72 h 92"/>
                      <a:gd name="T10" fmla="*/ 122 w 153"/>
                      <a:gd name="T11" fmla="*/ 30 h 92"/>
                      <a:gd name="T12" fmla="*/ 152 w 153"/>
                      <a:gd name="T13" fmla="*/ 5 h 92"/>
                      <a:gd name="T14" fmla="*/ 148 w 153"/>
                      <a:gd name="T15" fmla="*/ 0 h 92"/>
                      <a:gd name="T16" fmla="*/ 122 w 153"/>
                      <a:gd name="T17" fmla="*/ 15 h 92"/>
                      <a:gd name="T18" fmla="*/ 119 w 153"/>
                      <a:gd name="T19" fmla="*/ 14 h 92"/>
                      <a:gd name="T20" fmla="*/ 107 w 153"/>
                      <a:gd name="T21" fmla="*/ 30 h 92"/>
                      <a:gd name="T22" fmla="*/ 99 w 153"/>
                      <a:gd name="T23" fmla="*/ 30 h 92"/>
                      <a:gd name="T24" fmla="*/ 118 w 153"/>
                      <a:gd name="T25" fmla="*/ 0 h 92"/>
                      <a:gd name="T26" fmla="*/ 98 w 153"/>
                      <a:gd name="T27" fmla="*/ 23 h 92"/>
                      <a:gd name="T28" fmla="*/ 29 w 153"/>
                      <a:gd name="T29" fmla="*/ 48 h 92"/>
                      <a:gd name="T30" fmla="*/ 16 w 153"/>
                      <a:gd name="T31" fmla="*/ 65 h 92"/>
                      <a:gd name="T32" fmla="*/ 5 w 153"/>
                      <a:gd name="T33" fmla="*/ 70 h 92"/>
                      <a:gd name="T34" fmla="*/ 0 w 153"/>
                      <a:gd name="T35" fmla="*/ 82 h 92"/>
                      <a:gd name="T36" fmla="*/ 10 w 153"/>
                      <a:gd name="T37" fmla="*/ 91 h 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3"/>
                      <a:gd name="T58" fmla="*/ 0 h 92"/>
                      <a:gd name="T59" fmla="*/ 153 w 153"/>
                      <a:gd name="T60" fmla="*/ 92 h 9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3" h="92">
                        <a:moveTo>
                          <a:pt x="10" y="91"/>
                        </a:moveTo>
                        <a:lnTo>
                          <a:pt x="64" y="59"/>
                        </a:lnTo>
                        <a:lnTo>
                          <a:pt x="100" y="42"/>
                        </a:lnTo>
                        <a:lnTo>
                          <a:pt x="62" y="70"/>
                        </a:lnTo>
                        <a:lnTo>
                          <a:pt x="65" y="72"/>
                        </a:lnTo>
                        <a:lnTo>
                          <a:pt x="122" y="30"/>
                        </a:lnTo>
                        <a:lnTo>
                          <a:pt x="152" y="5"/>
                        </a:lnTo>
                        <a:lnTo>
                          <a:pt x="148" y="0"/>
                        </a:lnTo>
                        <a:lnTo>
                          <a:pt x="122" y="15"/>
                        </a:lnTo>
                        <a:lnTo>
                          <a:pt x="119" y="14"/>
                        </a:lnTo>
                        <a:lnTo>
                          <a:pt x="107" y="30"/>
                        </a:lnTo>
                        <a:lnTo>
                          <a:pt x="99" y="30"/>
                        </a:lnTo>
                        <a:lnTo>
                          <a:pt x="118" y="0"/>
                        </a:lnTo>
                        <a:lnTo>
                          <a:pt x="98" y="23"/>
                        </a:lnTo>
                        <a:lnTo>
                          <a:pt x="29" y="48"/>
                        </a:lnTo>
                        <a:lnTo>
                          <a:pt x="16" y="65"/>
                        </a:lnTo>
                        <a:lnTo>
                          <a:pt x="5" y="70"/>
                        </a:lnTo>
                        <a:lnTo>
                          <a:pt x="0" y="82"/>
                        </a:lnTo>
                        <a:lnTo>
                          <a:pt x="10" y="91"/>
                        </a:lnTo>
                      </a:path>
                    </a:pathLst>
                  </a:custGeom>
                  <a:solidFill>
                    <a:srgbClr val="CCC1DA"/>
                  </a:solidFill>
                  <a:ln w="12700" cap="rnd" cmpd="sng">
                    <a:solidFill>
                      <a:srgbClr val="FFFFFF"/>
                    </a:solidFill>
                    <a:prstDash val="solid"/>
                    <a:round/>
                    <a:headEnd type="none" w="sm" len="sm"/>
                    <a:tailEnd type="none" w="sm" len="sm"/>
                  </a:ln>
                </p:spPr>
                <p:txBody>
                  <a:bodyPr/>
                  <a:lstStyle/>
                  <a:p>
                    <a:pPr algn="ctr" fontAlgn="auto">
                      <a:spcBef>
                        <a:spcPct val="50000"/>
                      </a:spcBef>
                      <a:spcAft>
                        <a:spcPts val="0"/>
                      </a:spcAft>
                      <a:buClr>
                        <a:srgbClr val="FECC68"/>
                      </a:buClr>
                      <a:buSzPct val="85000"/>
                      <a:buFont typeface="Wingdings 2" pitchFamily="18" charset="2"/>
                      <a:buNone/>
                      <a:defRPr/>
                    </a:pPr>
                    <a:endParaRPr lang="en-US" sz="1400" kern="0" dirty="0">
                      <a:solidFill>
                        <a:srgbClr val="000000"/>
                      </a:solidFill>
                      <a:latin typeface="+mn-lt"/>
                      <a:ea typeface="Arial Unicode MS" pitchFamily="34" charset="-128"/>
                      <a:cs typeface="Arial Unicode MS" pitchFamily="34" charset="-128"/>
                    </a:endParaRPr>
                  </a:p>
                </p:txBody>
              </p:sp>
              <p:sp>
                <p:nvSpPr>
                  <p:cNvPr id="88" name="Freeform 120"/>
                  <p:cNvSpPr>
                    <a:spLocks/>
                  </p:cNvSpPr>
                  <p:nvPr/>
                </p:nvSpPr>
                <p:spPr bwMode="auto">
                  <a:xfrm>
                    <a:off x="4437" y="995"/>
                    <a:ext cx="143" cy="138"/>
                  </a:xfrm>
                  <a:custGeom>
                    <a:avLst/>
                    <a:gdLst>
                      <a:gd name="T0" fmla="*/ 12 w 142"/>
                      <a:gd name="T1" fmla="*/ 99 h 138"/>
                      <a:gd name="T2" fmla="*/ 10 w 142"/>
                      <a:gd name="T3" fmla="*/ 137 h 138"/>
                      <a:gd name="T4" fmla="*/ 22 w 142"/>
                      <a:gd name="T5" fmla="*/ 134 h 138"/>
                      <a:gd name="T6" fmla="*/ 49 w 142"/>
                      <a:gd name="T7" fmla="*/ 114 h 138"/>
                      <a:gd name="T8" fmla="*/ 58 w 142"/>
                      <a:gd name="T9" fmla="*/ 96 h 138"/>
                      <a:gd name="T10" fmla="*/ 64 w 142"/>
                      <a:gd name="T11" fmla="*/ 99 h 138"/>
                      <a:gd name="T12" fmla="*/ 100 w 142"/>
                      <a:gd name="T13" fmla="*/ 88 h 138"/>
                      <a:gd name="T14" fmla="*/ 101 w 142"/>
                      <a:gd name="T15" fmla="*/ 81 h 138"/>
                      <a:gd name="T16" fmla="*/ 108 w 142"/>
                      <a:gd name="T17" fmla="*/ 85 h 138"/>
                      <a:gd name="T18" fmla="*/ 115 w 142"/>
                      <a:gd name="T19" fmla="*/ 79 h 138"/>
                      <a:gd name="T20" fmla="*/ 126 w 142"/>
                      <a:gd name="T21" fmla="*/ 78 h 138"/>
                      <a:gd name="T22" fmla="*/ 141 w 142"/>
                      <a:gd name="T23" fmla="*/ 70 h 138"/>
                      <a:gd name="T24" fmla="*/ 127 w 142"/>
                      <a:gd name="T25" fmla="*/ 0 h 138"/>
                      <a:gd name="T26" fmla="*/ 0 w 142"/>
                      <a:gd name="T27" fmla="*/ 28 h 138"/>
                      <a:gd name="T28" fmla="*/ 12 w 142"/>
                      <a:gd name="T29" fmla="*/ 99 h 1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2"/>
                      <a:gd name="T46" fmla="*/ 0 h 138"/>
                      <a:gd name="T47" fmla="*/ 142 w 142"/>
                      <a:gd name="T48" fmla="*/ 138 h 13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2" h="138">
                        <a:moveTo>
                          <a:pt x="12" y="99"/>
                        </a:moveTo>
                        <a:lnTo>
                          <a:pt x="10" y="137"/>
                        </a:lnTo>
                        <a:lnTo>
                          <a:pt x="22" y="134"/>
                        </a:lnTo>
                        <a:lnTo>
                          <a:pt x="49" y="114"/>
                        </a:lnTo>
                        <a:lnTo>
                          <a:pt x="58" y="96"/>
                        </a:lnTo>
                        <a:lnTo>
                          <a:pt x="64" y="99"/>
                        </a:lnTo>
                        <a:lnTo>
                          <a:pt x="100" y="88"/>
                        </a:lnTo>
                        <a:lnTo>
                          <a:pt x="101" y="81"/>
                        </a:lnTo>
                        <a:lnTo>
                          <a:pt x="108" y="85"/>
                        </a:lnTo>
                        <a:lnTo>
                          <a:pt x="115" y="79"/>
                        </a:lnTo>
                        <a:lnTo>
                          <a:pt x="126" y="78"/>
                        </a:lnTo>
                        <a:lnTo>
                          <a:pt x="141" y="70"/>
                        </a:lnTo>
                        <a:lnTo>
                          <a:pt x="127" y="0"/>
                        </a:lnTo>
                        <a:lnTo>
                          <a:pt x="0" y="28"/>
                        </a:lnTo>
                        <a:lnTo>
                          <a:pt x="12" y="99"/>
                        </a:lnTo>
                      </a:path>
                    </a:pathLst>
                  </a:custGeom>
                  <a:solidFill>
                    <a:srgbClr val="CCC1DA"/>
                  </a:solidFill>
                  <a:ln w="12700" cap="rnd" cmpd="sng">
                    <a:solidFill>
                      <a:srgbClr val="FFFFFF"/>
                    </a:solidFill>
                    <a:prstDash val="solid"/>
                    <a:round/>
                    <a:headEnd type="none" w="sm" len="sm"/>
                    <a:tailEnd type="none" w="sm" len="sm"/>
                  </a:ln>
                </p:spPr>
                <p:txBody>
                  <a:bodyPr/>
                  <a:lstStyle/>
                  <a:p>
                    <a:pPr algn="ctr" fontAlgn="auto">
                      <a:spcBef>
                        <a:spcPct val="50000"/>
                      </a:spcBef>
                      <a:spcAft>
                        <a:spcPts val="0"/>
                      </a:spcAft>
                      <a:buClr>
                        <a:srgbClr val="FECC68"/>
                      </a:buClr>
                      <a:buSzPct val="85000"/>
                      <a:buFont typeface="Wingdings 2" pitchFamily="18" charset="2"/>
                      <a:buNone/>
                      <a:defRPr/>
                    </a:pPr>
                    <a:endParaRPr lang="en-US" sz="1400" kern="0" dirty="0">
                      <a:solidFill>
                        <a:srgbClr val="000000"/>
                      </a:solidFill>
                      <a:latin typeface="+mn-lt"/>
                      <a:ea typeface="Arial Unicode MS" pitchFamily="34" charset="-128"/>
                      <a:cs typeface="Arial Unicode MS" pitchFamily="34" charset="-128"/>
                    </a:endParaRPr>
                  </a:p>
                </p:txBody>
              </p:sp>
              <p:sp>
                <p:nvSpPr>
                  <p:cNvPr id="89" name="Freeform 121"/>
                  <p:cNvSpPr>
                    <a:spLocks/>
                  </p:cNvSpPr>
                  <p:nvPr/>
                </p:nvSpPr>
                <p:spPr bwMode="auto">
                  <a:xfrm>
                    <a:off x="4565" y="988"/>
                    <a:ext cx="64" cy="77"/>
                  </a:xfrm>
                  <a:custGeom>
                    <a:avLst/>
                    <a:gdLst>
                      <a:gd name="T0" fmla="*/ 13 w 64"/>
                      <a:gd name="T1" fmla="*/ 76 h 77"/>
                      <a:gd name="T2" fmla="*/ 40 w 64"/>
                      <a:gd name="T3" fmla="*/ 65 h 77"/>
                      <a:gd name="T4" fmla="*/ 41 w 64"/>
                      <a:gd name="T5" fmla="*/ 35 h 77"/>
                      <a:gd name="T6" fmla="*/ 47 w 64"/>
                      <a:gd name="T7" fmla="*/ 42 h 77"/>
                      <a:gd name="T8" fmla="*/ 50 w 64"/>
                      <a:gd name="T9" fmla="*/ 57 h 77"/>
                      <a:gd name="T10" fmla="*/ 55 w 64"/>
                      <a:gd name="T11" fmla="*/ 56 h 77"/>
                      <a:gd name="T12" fmla="*/ 63 w 64"/>
                      <a:gd name="T13" fmla="*/ 42 h 77"/>
                      <a:gd name="T14" fmla="*/ 55 w 64"/>
                      <a:gd name="T15" fmla="*/ 25 h 77"/>
                      <a:gd name="T16" fmla="*/ 41 w 64"/>
                      <a:gd name="T17" fmla="*/ 22 h 77"/>
                      <a:gd name="T18" fmla="*/ 31 w 64"/>
                      <a:gd name="T19" fmla="*/ 1 h 77"/>
                      <a:gd name="T20" fmla="*/ 22 w 64"/>
                      <a:gd name="T21" fmla="*/ 0 h 77"/>
                      <a:gd name="T22" fmla="*/ 0 w 64"/>
                      <a:gd name="T23" fmla="*/ 6 h 77"/>
                      <a:gd name="T24" fmla="*/ 13 w 64"/>
                      <a:gd name="T25" fmla="*/ 76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77"/>
                      <a:gd name="T41" fmla="*/ 64 w 64"/>
                      <a:gd name="T42" fmla="*/ 77 h 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77">
                        <a:moveTo>
                          <a:pt x="13" y="76"/>
                        </a:moveTo>
                        <a:lnTo>
                          <a:pt x="40" y="65"/>
                        </a:lnTo>
                        <a:lnTo>
                          <a:pt x="41" y="35"/>
                        </a:lnTo>
                        <a:lnTo>
                          <a:pt x="47" y="42"/>
                        </a:lnTo>
                        <a:lnTo>
                          <a:pt x="50" y="57"/>
                        </a:lnTo>
                        <a:lnTo>
                          <a:pt x="55" y="56"/>
                        </a:lnTo>
                        <a:lnTo>
                          <a:pt x="63" y="42"/>
                        </a:lnTo>
                        <a:lnTo>
                          <a:pt x="55" y="25"/>
                        </a:lnTo>
                        <a:lnTo>
                          <a:pt x="41" y="22"/>
                        </a:lnTo>
                        <a:lnTo>
                          <a:pt x="31" y="1"/>
                        </a:lnTo>
                        <a:lnTo>
                          <a:pt x="22" y="0"/>
                        </a:lnTo>
                        <a:lnTo>
                          <a:pt x="0" y="6"/>
                        </a:lnTo>
                        <a:lnTo>
                          <a:pt x="13" y="76"/>
                        </a:lnTo>
                      </a:path>
                    </a:pathLst>
                  </a:custGeom>
                  <a:solidFill>
                    <a:srgbClr val="FCD5B5"/>
                  </a:solidFill>
                  <a:ln w="12700" cap="rnd" cmpd="sng">
                    <a:solidFill>
                      <a:srgbClr val="FFFFFF"/>
                    </a:solidFill>
                    <a:prstDash val="solid"/>
                    <a:round/>
                    <a:headEnd type="none" w="sm" len="sm"/>
                    <a:tailEnd type="none" w="sm" len="sm"/>
                  </a:ln>
                </p:spPr>
                <p:txBody>
                  <a:bodyPr/>
                  <a:lstStyle/>
                  <a:p>
                    <a:pPr algn="ctr" fontAlgn="auto">
                      <a:spcBef>
                        <a:spcPct val="50000"/>
                      </a:spcBef>
                      <a:spcAft>
                        <a:spcPts val="0"/>
                      </a:spcAft>
                      <a:buClr>
                        <a:srgbClr val="FECC68"/>
                      </a:buClr>
                      <a:buSzPct val="85000"/>
                      <a:buFont typeface="Wingdings 2" pitchFamily="18" charset="2"/>
                      <a:buNone/>
                      <a:defRPr/>
                    </a:pPr>
                    <a:endParaRPr lang="en-US" sz="1400" kern="0" dirty="0">
                      <a:solidFill>
                        <a:srgbClr val="000000"/>
                      </a:solidFill>
                      <a:latin typeface="+mn-lt"/>
                      <a:ea typeface="Arial Unicode MS" pitchFamily="34" charset="-128"/>
                      <a:cs typeface="Arial Unicode MS" pitchFamily="34" charset="-128"/>
                    </a:endParaRPr>
                  </a:p>
                </p:txBody>
              </p:sp>
              <p:sp>
                <p:nvSpPr>
                  <p:cNvPr id="90" name="Freeform 122"/>
                  <p:cNvSpPr>
                    <a:spLocks/>
                  </p:cNvSpPr>
                  <p:nvPr/>
                </p:nvSpPr>
                <p:spPr bwMode="auto">
                  <a:xfrm>
                    <a:off x="4436" y="889"/>
                    <a:ext cx="275" cy="144"/>
                  </a:xfrm>
                  <a:custGeom>
                    <a:avLst/>
                    <a:gdLst>
                      <a:gd name="T0" fmla="*/ 0 w 275"/>
                      <a:gd name="T1" fmla="*/ 134 h 144"/>
                      <a:gd name="T2" fmla="*/ 128 w 275"/>
                      <a:gd name="T3" fmla="*/ 105 h 144"/>
                      <a:gd name="T4" fmla="*/ 151 w 275"/>
                      <a:gd name="T5" fmla="*/ 98 h 144"/>
                      <a:gd name="T6" fmla="*/ 159 w 275"/>
                      <a:gd name="T7" fmla="*/ 100 h 144"/>
                      <a:gd name="T8" fmla="*/ 169 w 275"/>
                      <a:gd name="T9" fmla="*/ 121 h 144"/>
                      <a:gd name="T10" fmla="*/ 183 w 275"/>
                      <a:gd name="T11" fmla="*/ 125 h 144"/>
                      <a:gd name="T12" fmla="*/ 191 w 275"/>
                      <a:gd name="T13" fmla="*/ 142 h 144"/>
                      <a:gd name="T14" fmla="*/ 200 w 275"/>
                      <a:gd name="T15" fmla="*/ 143 h 144"/>
                      <a:gd name="T16" fmla="*/ 211 w 275"/>
                      <a:gd name="T17" fmla="*/ 126 h 144"/>
                      <a:gd name="T18" fmla="*/ 214 w 275"/>
                      <a:gd name="T19" fmla="*/ 112 h 144"/>
                      <a:gd name="T20" fmla="*/ 224 w 275"/>
                      <a:gd name="T21" fmla="*/ 130 h 144"/>
                      <a:gd name="T22" fmla="*/ 274 w 275"/>
                      <a:gd name="T23" fmla="*/ 114 h 144"/>
                      <a:gd name="T24" fmla="*/ 272 w 275"/>
                      <a:gd name="T25" fmla="*/ 94 h 144"/>
                      <a:gd name="T26" fmla="*/ 258 w 275"/>
                      <a:gd name="T27" fmla="*/ 69 h 144"/>
                      <a:gd name="T28" fmla="*/ 250 w 275"/>
                      <a:gd name="T29" fmla="*/ 66 h 144"/>
                      <a:gd name="T30" fmla="*/ 242 w 275"/>
                      <a:gd name="T31" fmla="*/ 67 h 144"/>
                      <a:gd name="T32" fmla="*/ 243 w 275"/>
                      <a:gd name="T33" fmla="*/ 73 h 144"/>
                      <a:gd name="T34" fmla="*/ 255 w 275"/>
                      <a:gd name="T35" fmla="*/ 73 h 144"/>
                      <a:gd name="T36" fmla="*/ 259 w 275"/>
                      <a:gd name="T37" fmla="*/ 97 h 144"/>
                      <a:gd name="T38" fmla="*/ 238 w 275"/>
                      <a:gd name="T39" fmla="*/ 107 h 144"/>
                      <a:gd name="T40" fmla="*/ 211 w 275"/>
                      <a:gd name="T41" fmla="*/ 88 h 144"/>
                      <a:gd name="T42" fmla="*/ 201 w 275"/>
                      <a:gd name="T43" fmla="*/ 66 h 144"/>
                      <a:gd name="T44" fmla="*/ 187 w 275"/>
                      <a:gd name="T45" fmla="*/ 60 h 144"/>
                      <a:gd name="T46" fmla="*/ 187 w 275"/>
                      <a:gd name="T47" fmla="*/ 66 h 144"/>
                      <a:gd name="T48" fmla="*/ 174 w 275"/>
                      <a:gd name="T49" fmla="*/ 54 h 144"/>
                      <a:gd name="T50" fmla="*/ 184 w 275"/>
                      <a:gd name="T51" fmla="*/ 38 h 144"/>
                      <a:gd name="T52" fmla="*/ 193 w 275"/>
                      <a:gd name="T53" fmla="*/ 24 h 144"/>
                      <a:gd name="T54" fmla="*/ 177 w 275"/>
                      <a:gd name="T55" fmla="*/ 0 h 144"/>
                      <a:gd name="T56" fmla="*/ 151 w 275"/>
                      <a:gd name="T57" fmla="*/ 20 h 144"/>
                      <a:gd name="T58" fmla="*/ 59 w 275"/>
                      <a:gd name="T59" fmla="*/ 45 h 144"/>
                      <a:gd name="T60" fmla="*/ 0 w 275"/>
                      <a:gd name="T61" fmla="*/ 58 h 144"/>
                      <a:gd name="T62" fmla="*/ 0 w 275"/>
                      <a:gd name="T63" fmla="*/ 134 h 14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5"/>
                      <a:gd name="T97" fmla="*/ 0 h 144"/>
                      <a:gd name="T98" fmla="*/ 275 w 275"/>
                      <a:gd name="T99" fmla="*/ 144 h 14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5" h="144">
                        <a:moveTo>
                          <a:pt x="0" y="134"/>
                        </a:moveTo>
                        <a:lnTo>
                          <a:pt x="128" y="105"/>
                        </a:lnTo>
                        <a:lnTo>
                          <a:pt x="151" y="98"/>
                        </a:lnTo>
                        <a:lnTo>
                          <a:pt x="159" y="100"/>
                        </a:lnTo>
                        <a:lnTo>
                          <a:pt x="169" y="121"/>
                        </a:lnTo>
                        <a:lnTo>
                          <a:pt x="183" y="125"/>
                        </a:lnTo>
                        <a:lnTo>
                          <a:pt x="191" y="142"/>
                        </a:lnTo>
                        <a:lnTo>
                          <a:pt x="200" y="143"/>
                        </a:lnTo>
                        <a:lnTo>
                          <a:pt x="211" y="126"/>
                        </a:lnTo>
                        <a:lnTo>
                          <a:pt x="214" y="112"/>
                        </a:lnTo>
                        <a:lnTo>
                          <a:pt x="224" y="130"/>
                        </a:lnTo>
                        <a:lnTo>
                          <a:pt x="274" y="114"/>
                        </a:lnTo>
                        <a:lnTo>
                          <a:pt x="272" y="94"/>
                        </a:lnTo>
                        <a:lnTo>
                          <a:pt x="258" y="69"/>
                        </a:lnTo>
                        <a:lnTo>
                          <a:pt x="250" y="66"/>
                        </a:lnTo>
                        <a:lnTo>
                          <a:pt x="242" y="67"/>
                        </a:lnTo>
                        <a:lnTo>
                          <a:pt x="243" y="73"/>
                        </a:lnTo>
                        <a:lnTo>
                          <a:pt x="255" y="73"/>
                        </a:lnTo>
                        <a:lnTo>
                          <a:pt x="259" y="97"/>
                        </a:lnTo>
                        <a:lnTo>
                          <a:pt x="238" y="107"/>
                        </a:lnTo>
                        <a:lnTo>
                          <a:pt x="211" y="88"/>
                        </a:lnTo>
                        <a:lnTo>
                          <a:pt x="201" y="66"/>
                        </a:lnTo>
                        <a:lnTo>
                          <a:pt x="187" y="60"/>
                        </a:lnTo>
                        <a:lnTo>
                          <a:pt x="187" y="66"/>
                        </a:lnTo>
                        <a:lnTo>
                          <a:pt x="174" y="54"/>
                        </a:lnTo>
                        <a:lnTo>
                          <a:pt x="184" y="38"/>
                        </a:lnTo>
                        <a:lnTo>
                          <a:pt x="193" y="24"/>
                        </a:lnTo>
                        <a:lnTo>
                          <a:pt x="177" y="0"/>
                        </a:lnTo>
                        <a:lnTo>
                          <a:pt x="151" y="20"/>
                        </a:lnTo>
                        <a:lnTo>
                          <a:pt x="59" y="45"/>
                        </a:lnTo>
                        <a:lnTo>
                          <a:pt x="0" y="58"/>
                        </a:lnTo>
                        <a:lnTo>
                          <a:pt x="0" y="134"/>
                        </a:lnTo>
                      </a:path>
                    </a:pathLst>
                  </a:custGeom>
                  <a:solidFill>
                    <a:srgbClr val="C4BD97"/>
                  </a:solidFill>
                  <a:ln w="12700" cap="rnd" cmpd="sng">
                    <a:solidFill>
                      <a:srgbClr val="FFFFFF"/>
                    </a:solidFill>
                    <a:prstDash val="solid"/>
                    <a:round/>
                    <a:headEnd type="none" w="sm" len="sm"/>
                    <a:tailEnd type="none" w="sm" len="sm"/>
                  </a:ln>
                </p:spPr>
                <p:txBody>
                  <a:bodyPr/>
                  <a:lstStyle/>
                  <a:p>
                    <a:pPr algn="ctr" fontAlgn="auto">
                      <a:spcBef>
                        <a:spcPct val="50000"/>
                      </a:spcBef>
                      <a:spcAft>
                        <a:spcPts val="0"/>
                      </a:spcAft>
                      <a:buClr>
                        <a:srgbClr val="FECC68"/>
                      </a:buClr>
                      <a:buSzPct val="85000"/>
                      <a:buFont typeface="Wingdings 2" pitchFamily="18" charset="2"/>
                      <a:buNone/>
                      <a:defRPr/>
                    </a:pPr>
                    <a:endParaRPr lang="en-US" sz="1400" kern="0" dirty="0">
                      <a:solidFill>
                        <a:srgbClr val="000000"/>
                      </a:solidFill>
                      <a:latin typeface="+mn-lt"/>
                      <a:ea typeface="Arial Unicode MS" pitchFamily="34" charset="-128"/>
                      <a:cs typeface="Arial Unicode MS" pitchFamily="34" charset="-128"/>
                    </a:endParaRPr>
                  </a:p>
                </p:txBody>
              </p:sp>
              <p:sp>
                <p:nvSpPr>
                  <p:cNvPr id="91" name="Freeform 123"/>
                  <p:cNvSpPr>
                    <a:spLocks/>
                  </p:cNvSpPr>
                  <p:nvPr/>
                </p:nvSpPr>
                <p:spPr bwMode="auto">
                  <a:xfrm>
                    <a:off x="4657" y="1028"/>
                    <a:ext cx="25" cy="23"/>
                  </a:xfrm>
                  <a:custGeom>
                    <a:avLst/>
                    <a:gdLst>
                      <a:gd name="T0" fmla="*/ 0 w 25"/>
                      <a:gd name="T1" fmla="*/ 22 h 23"/>
                      <a:gd name="T2" fmla="*/ 10 w 25"/>
                      <a:gd name="T3" fmla="*/ 0 h 23"/>
                      <a:gd name="T4" fmla="*/ 24 w 25"/>
                      <a:gd name="T5" fmla="*/ 10 h 23"/>
                      <a:gd name="T6" fmla="*/ 0 w 25"/>
                      <a:gd name="T7" fmla="*/ 22 h 23"/>
                      <a:gd name="T8" fmla="*/ 0 60000 65536"/>
                      <a:gd name="T9" fmla="*/ 0 60000 65536"/>
                      <a:gd name="T10" fmla="*/ 0 60000 65536"/>
                      <a:gd name="T11" fmla="*/ 0 60000 65536"/>
                      <a:gd name="T12" fmla="*/ 0 w 25"/>
                      <a:gd name="T13" fmla="*/ 0 h 23"/>
                      <a:gd name="T14" fmla="*/ 25 w 25"/>
                      <a:gd name="T15" fmla="*/ 23 h 23"/>
                    </a:gdLst>
                    <a:ahLst/>
                    <a:cxnLst>
                      <a:cxn ang="T8">
                        <a:pos x="T0" y="T1"/>
                      </a:cxn>
                      <a:cxn ang="T9">
                        <a:pos x="T2" y="T3"/>
                      </a:cxn>
                      <a:cxn ang="T10">
                        <a:pos x="T4" y="T5"/>
                      </a:cxn>
                      <a:cxn ang="T11">
                        <a:pos x="T6" y="T7"/>
                      </a:cxn>
                    </a:cxnLst>
                    <a:rect l="T12" t="T13" r="T14" b="T15"/>
                    <a:pathLst>
                      <a:path w="25" h="23">
                        <a:moveTo>
                          <a:pt x="0" y="22"/>
                        </a:moveTo>
                        <a:lnTo>
                          <a:pt x="10" y="0"/>
                        </a:lnTo>
                        <a:lnTo>
                          <a:pt x="24" y="10"/>
                        </a:lnTo>
                        <a:lnTo>
                          <a:pt x="0" y="22"/>
                        </a:lnTo>
                      </a:path>
                    </a:pathLst>
                  </a:custGeom>
                  <a:solidFill>
                    <a:srgbClr val="BFBFBF"/>
                  </a:solidFill>
                  <a:ln w="12700" cap="rnd" cmpd="sng">
                    <a:solidFill>
                      <a:srgbClr val="FFFFFF"/>
                    </a:solidFill>
                    <a:prstDash val="solid"/>
                    <a:round/>
                    <a:headEnd type="none" w="sm" len="sm"/>
                    <a:tailEnd type="none" w="sm" len="sm"/>
                  </a:ln>
                </p:spPr>
                <p:txBody>
                  <a:bodyPr/>
                  <a:lstStyle/>
                  <a:p>
                    <a:pPr algn="ctr" fontAlgn="auto">
                      <a:spcBef>
                        <a:spcPct val="50000"/>
                      </a:spcBef>
                      <a:spcAft>
                        <a:spcPts val="0"/>
                      </a:spcAft>
                      <a:buClr>
                        <a:srgbClr val="FECC68"/>
                      </a:buClr>
                      <a:buSzPct val="85000"/>
                      <a:buFont typeface="Wingdings 2" pitchFamily="18" charset="2"/>
                      <a:buNone/>
                      <a:defRPr/>
                    </a:pPr>
                    <a:endParaRPr lang="en-US" sz="1400" kern="0" dirty="0">
                      <a:solidFill>
                        <a:srgbClr val="000000"/>
                      </a:solidFill>
                      <a:latin typeface="+mn-lt"/>
                      <a:ea typeface="Arial Unicode MS" pitchFamily="34" charset="-128"/>
                      <a:cs typeface="Arial Unicode MS" pitchFamily="34" charset="-128"/>
                    </a:endParaRPr>
                  </a:p>
                </p:txBody>
              </p:sp>
              <p:sp>
                <p:nvSpPr>
                  <p:cNvPr id="92" name="Freeform 124"/>
                  <p:cNvSpPr>
                    <a:spLocks/>
                  </p:cNvSpPr>
                  <p:nvPr/>
                </p:nvSpPr>
                <p:spPr bwMode="auto">
                  <a:xfrm>
                    <a:off x="4376" y="681"/>
                    <a:ext cx="133" cy="268"/>
                  </a:xfrm>
                  <a:custGeom>
                    <a:avLst/>
                    <a:gdLst>
                      <a:gd name="T0" fmla="*/ 20 w 133"/>
                      <a:gd name="T1" fmla="*/ 109 h 268"/>
                      <a:gd name="T2" fmla="*/ 26 w 133"/>
                      <a:gd name="T3" fmla="*/ 157 h 268"/>
                      <a:gd name="T4" fmla="*/ 60 w 133"/>
                      <a:gd name="T5" fmla="*/ 267 h 268"/>
                      <a:gd name="T6" fmla="*/ 119 w 133"/>
                      <a:gd name="T7" fmla="*/ 253 h 268"/>
                      <a:gd name="T8" fmla="*/ 115 w 133"/>
                      <a:gd name="T9" fmla="*/ 96 h 268"/>
                      <a:gd name="T10" fmla="*/ 130 w 133"/>
                      <a:gd name="T11" fmla="*/ 66 h 268"/>
                      <a:gd name="T12" fmla="*/ 132 w 133"/>
                      <a:gd name="T13" fmla="*/ 0 h 268"/>
                      <a:gd name="T14" fmla="*/ 0 w 133"/>
                      <a:gd name="T15" fmla="*/ 33 h 268"/>
                      <a:gd name="T16" fmla="*/ 20 w 133"/>
                      <a:gd name="T17" fmla="*/ 109 h 2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3"/>
                      <a:gd name="T28" fmla="*/ 0 h 268"/>
                      <a:gd name="T29" fmla="*/ 133 w 133"/>
                      <a:gd name="T30" fmla="*/ 268 h 2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3" h="268">
                        <a:moveTo>
                          <a:pt x="20" y="109"/>
                        </a:moveTo>
                        <a:lnTo>
                          <a:pt x="26" y="157"/>
                        </a:lnTo>
                        <a:lnTo>
                          <a:pt x="60" y="267"/>
                        </a:lnTo>
                        <a:lnTo>
                          <a:pt x="119" y="253"/>
                        </a:lnTo>
                        <a:lnTo>
                          <a:pt x="115" y="96"/>
                        </a:lnTo>
                        <a:lnTo>
                          <a:pt x="130" y="66"/>
                        </a:lnTo>
                        <a:lnTo>
                          <a:pt x="132" y="0"/>
                        </a:lnTo>
                        <a:lnTo>
                          <a:pt x="0" y="33"/>
                        </a:lnTo>
                        <a:lnTo>
                          <a:pt x="20" y="109"/>
                        </a:lnTo>
                      </a:path>
                    </a:pathLst>
                  </a:custGeom>
                  <a:solidFill>
                    <a:schemeClr val="accent4">
                      <a:lumMod val="40000"/>
                      <a:lumOff val="60000"/>
                    </a:schemeClr>
                  </a:solidFill>
                  <a:ln w="12700" cap="rnd" cmpd="sng">
                    <a:solidFill>
                      <a:srgbClr val="FFFFFF"/>
                    </a:solidFill>
                    <a:prstDash val="solid"/>
                    <a:round/>
                    <a:headEnd type="none" w="sm" len="sm"/>
                    <a:tailEnd type="none" w="sm" len="sm"/>
                  </a:ln>
                </p:spPr>
                <p:txBody>
                  <a:bodyPr/>
                  <a:lstStyle/>
                  <a:p>
                    <a:pPr algn="ctr" fontAlgn="auto">
                      <a:spcBef>
                        <a:spcPct val="50000"/>
                      </a:spcBef>
                      <a:spcAft>
                        <a:spcPts val="0"/>
                      </a:spcAft>
                      <a:buClr>
                        <a:srgbClr val="FECC68"/>
                      </a:buClr>
                      <a:buSzPct val="85000"/>
                      <a:buFont typeface="Wingdings 2" pitchFamily="18" charset="2"/>
                      <a:buNone/>
                      <a:defRPr/>
                    </a:pPr>
                    <a:endParaRPr lang="en-US" sz="1400" kern="0" dirty="0">
                      <a:solidFill>
                        <a:srgbClr val="000000"/>
                      </a:solidFill>
                      <a:latin typeface="+mn-lt"/>
                      <a:ea typeface="Arial Unicode MS" pitchFamily="34" charset="-128"/>
                      <a:cs typeface="Arial Unicode MS" pitchFamily="34" charset="-128"/>
                    </a:endParaRPr>
                  </a:p>
                </p:txBody>
              </p:sp>
              <p:sp>
                <p:nvSpPr>
                  <p:cNvPr id="93" name="Freeform 125"/>
                  <p:cNvSpPr>
                    <a:spLocks/>
                  </p:cNvSpPr>
                  <p:nvPr/>
                </p:nvSpPr>
                <p:spPr bwMode="auto">
                  <a:xfrm>
                    <a:off x="4491" y="641"/>
                    <a:ext cx="125" cy="294"/>
                  </a:xfrm>
                  <a:custGeom>
                    <a:avLst/>
                    <a:gdLst>
                      <a:gd name="T0" fmla="*/ 0 w 125"/>
                      <a:gd name="T1" fmla="*/ 135 h 294"/>
                      <a:gd name="T2" fmla="*/ 15 w 125"/>
                      <a:gd name="T3" fmla="*/ 105 h 294"/>
                      <a:gd name="T4" fmla="*/ 16 w 125"/>
                      <a:gd name="T5" fmla="*/ 38 h 294"/>
                      <a:gd name="T6" fmla="*/ 15 w 125"/>
                      <a:gd name="T7" fmla="*/ 13 h 294"/>
                      <a:gd name="T8" fmla="*/ 39 w 125"/>
                      <a:gd name="T9" fmla="*/ 0 h 294"/>
                      <a:gd name="T10" fmla="*/ 96 w 125"/>
                      <a:gd name="T11" fmla="*/ 182 h 294"/>
                      <a:gd name="T12" fmla="*/ 124 w 125"/>
                      <a:gd name="T13" fmla="*/ 221 h 294"/>
                      <a:gd name="T14" fmla="*/ 122 w 125"/>
                      <a:gd name="T15" fmla="*/ 247 h 294"/>
                      <a:gd name="T16" fmla="*/ 96 w 125"/>
                      <a:gd name="T17" fmla="*/ 268 h 294"/>
                      <a:gd name="T18" fmla="*/ 4 w 125"/>
                      <a:gd name="T19" fmla="*/ 293 h 294"/>
                      <a:gd name="T20" fmla="*/ 0 w 125"/>
                      <a:gd name="T21" fmla="*/ 135 h 2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5"/>
                      <a:gd name="T34" fmla="*/ 0 h 294"/>
                      <a:gd name="T35" fmla="*/ 125 w 125"/>
                      <a:gd name="T36" fmla="*/ 294 h 2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5" h="294">
                        <a:moveTo>
                          <a:pt x="0" y="135"/>
                        </a:moveTo>
                        <a:lnTo>
                          <a:pt x="15" y="105"/>
                        </a:lnTo>
                        <a:lnTo>
                          <a:pt x="16" y="38"/>
                        </a:lnTo>
                        <a:lnTo>
                          <a:pt x="15" y="13"/>
                        </a:lnTo>
                        <a:lnTo>
                          <a:pt x="39" y="0"/>
                        </a:lnTo>
                        <a:lnTo>
                          <a:pt x="96" y="182"/>
                        </a:lnTo>
                        <a:lnTo>
                          <a:pt x="124" y="221"/>
                        </a:lnTo>
                        <a:lnTo>
                          <a:pt x="122" y="247"/>
                        </a:lnTo>
                        <a:lnTo>
                          <a:pt x="96" y="268"/>
                        </a:lnTo>
                        <a:lnTo>
                          <a:pt x="4" y="293"/>
                        </a:lnTo>
                        <a:lnTo>
                          <a:pt x="0" y="135"/>
                        </a:lnTo>
                      </a:path>
                    </a:pathLst>
                  </a:custGeom>
                  <a:solidFill>
                    <a:srgbClr val="CCC1DA"/>
                  </a:solidFill>
                  <a:ln w="12700" cap="rnd" cmpd="sng">
                    <a:solidFill>
                      <a:srgbClr val="FFFFFF"/>
                    </a:solidFill>
                    <a:prstDash val="solid"/>
                    <a:round/>
                    <a:headEnd type="none" w="sm" len="sm"/>
                    <a:tailEnd type="none" w="sm" len="sm"/>
                  </a:ln>
                </p:spPr>
                <p:txBody>
                  <a:bodyPr/>
                  <a:lstStyle/>
                  <a:p>
                    <a:pPr algn="ctr" fontAlgn="auto">
                      <a:spcBef>
                        <a:spcPct val="50000"/>
                      </a:spcBef>
                      <a:spcAft>
                        <a:spcPts val="0"/>
                      </a:spcAft>
                      <a:buClr>
                        <a:srgbClr val="FECC68"/>
                      </a:buClr>
                      <a:buSzPct val="85000"/>
                      <a:buFont typeface="Wingdings 2" pitchFamily="18" charset="2"/>
                      <a:buNone/>
                      <a:defRPr/>
                    </a:pPr>
                    <a:endParaRPr lang="en-US" sz="1400" kern="0" dirty="0">
                      <a:solidFill>
                        <a:srgbClr val="000000"/>
                      </a:solidFill>
                      <a:latin typeface="+mn-lt"/>
                      <a:ea typeface="Arial Unicode MS" pitchFamily="34" charset="-128"/>
                      <a:cs typeface="Arial Unicode MS" pitchFamily="34" charset="-128"/>
                    </a:endParaRPr>
                  </a:p>
                </p:txBody>
              </p:sp>
              <p:sp>
                <p:nvSpPr>
                  <p:cNvPr id="94" name="Freeform 126"/>
                  <p:cNvSpPr>
                    <a:spLocks/>
                  </p:cNvSpPr>
                  <p:nvPr/>
                </p:nvSpPr>
                <p:spPr bwMode="auto">
                  <a:xfrm>
                    <a:off x="4530" y="381"/>
                    <a:ext cx="303" cy="483"/>
                  </a:xfrm>
                  <a:custGeom>
                    <a:avLst/>
                    <a:gdLst>
                      <a:gd name="T0" fmla="*/ 0 w 303"/>
                      <a:gd name="T1" fmla="*/ 260 h 483"/>
                      <a:gd name="T2" fmla="*/ 18 w 303"/>
                      <a:gd name="T3" fmla="*/ 261 h 483"/>
                      <a:gd name="T4" fmla="*/ 19 w 303"/>
                      <a:gd name="T5" fmla="*/ 230 h 483"/>
                      <a:gd name="T6" fmla="*/ 41 w 303"/>
                      <a:gd name="T7" fmla="*/ 187 h 483"/>
                      <a:gd name="T8" fmla="*/ 31 w 303"/>
                      <a:gd name="T9" fmla="*/ 155 h 483"/>
                      <a:gd name="T10" fmla="*/ 73 w 303"/>
                      <a:gd name="T11" fmla="*/ 4 h 483"/>
                      <a:gd name="T12" fmla="*/ 83 w 303"/>
                      <a:gd name="T13" fmla="*/ 4 h 483"/>
                      <a:gd name="T14" fmla="*/ 87 w 303"/>
                      <a:gd name="T15" fmla="*/ 23 h 483"/>
                      <a:gd name="T16" fmla="*/ 130 w 303"/>
                      <a:gd name="T17" fmla="*/ 7 h 483"/>
                      <a:gd name="T18" fmla="*/ 130 w 303"/>
                      <a:gd name="T19" fmla="*/ 0 h 483"/>
                      <a:gd name="T20" fmla="*/ 165 w 303"/>
                      <a:gd name="T21" fmla="*/ 7 h 483"/>
                      <a:gd name="T22" fmla="*/ 222 w 303"/>
                      <a:gd name="T23" fmla="*/ 157 h 483"/>
                      <a:gd name="T24" fmla="*/ 247 w 303"/>
                      <a:gd name="T25" fmla="*/ 158 h 483"/>
                      <a:gd name="T26" fmla="*/ 293 w 303"/>
                      <a:gd name="T27" fmla="*/ 214 h 483"/>
                      <a:gd name="T28" fmla="*/ 286 w 303"/>
                      <a:gd name="T29" fmla="*/ 224 h 483"/>
                      <a:gd name="T30" fmla="*/ 302 w 303"/>
                      <a:gd name="T31" fmla="*/ 224 h 483"/>
                      <a:gd name="T32" fmla="*/ 291 w 303"/>
                      <a:gd name="T33" fmla="*/ 251 h 483"/>
                      <a:gd name="T34" fmla="*/ 268 w 303"/>
                      <a:gd name="T35" fmla="*/ 268 h 483"/>
                      <a:gd name="T36" fmla="*/ 242 w 303"/>
                      <a:gd name="T37" fmla="*/ 282 h 483"/>
                      <a:gd name="T38" fmla="*/ 239 w 303"/>
                      <a:gd name="T39" fmla="*/ 300 h 483"/>
                      <a:gd name="T40" fmla="*/ 226 w 303"/>
                      <a:gd name="T41" fmla="*/ 284 h 483"/>
                      <a:gd name="T42" fmla="*/ 202 w 303"/>
                      <a:gd name="T43" fmla="*/ 303 h 483"/>
                      <a:gd name="T44" fmla="*/ 192 w 303"/>
                      <a:gd name="T45" fmla="*/ 303 h 483"/>
                      <a:gd name="T46" fmla="*/ 182 w 303"/>
                      <a:gd name="T47" fmla="*/ 292 h 483"/>
                      <a:gd name="T48" fmla="*/ 175 w 303"/>
                      <a:gd name="T49" fmla="*/ 350 h 483"/>
                      <a:gd name="T50" fmla="*/ 154 w 303"/>
                      <a:gd name="T51" fmla="*/ 359 h 483"/>
                      <a:gd name="T52" fmla="*/ 144 w 303"/>
                      <a:gd name="T53" fmla="*/ 381 h 483"/>
                      <a:gd name="T54" fmla="*/ 130 w 303"/>
                      <a:gd name="T55" fmla="*/ 381 h 483"/>
                      <a:gd name="T56" fmla="*/ 100 w 303"/>
                      <a:gd name="T57" fmla="*/ 415 h 483"/>
                      <a:gd name="T58" fmla="*/ 100 w 303"/>
                      <a:gd name="T59" fmla="*/ 442 h 483"/>
                      <a:gd name="T60" fmla="*/ 92 w 303"/>
                      <a:gd name="T61" fmla="*/ 453 h 483"/>
                      <a:gd name="T62" fmla="*/ 84 w 303"/>
                      <a:gd name="T63" fmla="*/ 482 h 483"/>
                      <a:gd name="T64" fmla="*/ 57 w 303"/>
                      <a:gd name="T65" fmla="*/ 442 h 483"/>
                      <a:gd name="T66" fmla="*/ 0 w 303"/>
                      <a:gd name="T67" fmla="*/ 260 h 48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03"/>
                      <a:gd name="T103" fmla="*/ 0 h 483"/>
                      <a:gd name="T104" fmla="*/ 303 w 303"/>
                      <a:gd name="T105" fmla="*/ 483 h 48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03" h="483">
                        <a:moveTo>
                          <a:pt x="0" y="260"/>
                        </a:moveTo>
                        <a:lnTo>
                          <a:pt x="18" y="261"/>
                        </a:lnTo>
                        <a:lnTo>
                          <a:pt x="19" y="230"/>
                        </a:lnTo>
                        <a:lnTo>
                          <a:pt x="41" y="187"/>
                        </a:lnTo>
                        <a:lnTo>
                          <a:pt x="31" y="155"/>
                        </a:lnTo>
                        <a:lnTo>
                          <a:pt x="73" y="4"/>
                        </a:lnTo>
                        <a:lnTo>
                          <a:pt x="83" y="4"/>
                        </a:lnTo>
                        <a:lnTo>
                          <a:pt x="87" y="23"/>
                        </a:lnTo>
                        <a:lnTo>
                          <a:pt x="130" y="7"/>
                        </a:lnTo>
                        <a:lnTo>
                          <a:pt x="130" y="0"/>
                        </a:lnTo>
                        <a:lnTo>
                          <a:pt x="165" y="7"/>
                        </a:lnTo>
                        <a:lnTo>
                          <a:pt x="222" y="157"/>
                        </a:lnTo>
                        <a:lnTo>
                          <a:pt x="247" y="158"/>
                        </a:lnTo>
                        <a:lnTo>
                          <a:pt x="293" y="214"/>
                        </a:lnTo>
                        <a:lnTo>
                          <a:pt x="286" y="224"/>
                        </a:lnTo>
                        <a:lnTo>
                          <a:pt x="302" y="224"/>
                        </a:lnTo>
                        <a:lnTo>
                          <a:pt x="291" y="251"/>
                        </a:lnTo>
                        <a:lnTo>
                          <a:pt x="268" y="268"/>
                        </a:lnTo>
                        <a:lnTo>
                          <a:pt x="242" y="282"/>
                        </a:lnTo>
                        <a:lnTo>
                          <a:pt x="239" y="300"/>
                        </a:lnTo>
                        <a:lnTo>
                          <a:pt x="226" y="284"/>
                        </a:lnTo>
                        <a:lnTo>
                          <a:pt x="202" y="303"/>
                        </a:lnTo>
                        <a:lnTo>
                          <a:pt x="192" y="303"/>
                        </a:lnTo>
                        <a:lnTo>
                          <a:pt x="182" y="292"/>
                        </a:lnTo>
                        <a:lnTo>
                          <a:pt x="175" y="350"/>
                        </a:lnTo>
                        <a:lnTo>
                          <a:pt x="154" y="359"/>
                        </a:lnTo>
                        <a:lnTo>
                          <a:pt x="144" y="381"/>
                        </a:lnTo>
                        <a:lnTo>
                          <a:pt x="130" y="381"/>
                        </a:lnTo>
                        <a:lnTo>
                          <a:pt x="100" y="415"/>
                        </a:lnTo>
                        <a:lnTo>
                          <a:pt x="100" y="442"/>
                        </a:lnTo>
                        <a:lnTo>
                          <a:pt x="92" y="453"/>
                        </a:lnTo>
                        <a:lnTo>
                          <a:pt x="84" y="482"/>
                        </a:lnTo>
                        <a:lnTo>
                          <a:pt x="57" y="442"/>
                        </a:lnTo>
                        <a:lnTo>
                          <a:pt x="0" y="260"/>
                        </a:lnTo>
                      </a:path>
                    </a:pathLst>
                  </a:custGeom>
                  <a:solidFill>
                    <a:srgbClr val="C4BD97"/>
                  </a:solidFill>
                  <a:ln w="12700" cap="rnd" cmpd="sng">
                    <a:solidFill>
                      <a:srgbClr val="FFFFFF"/>
                    </a:solidFill>
                    <a:prstDash val="solid"/>
                    <a:round/>
                    <a:headEnd type="none" w="sm" len="sm"/>
                    <a:tailEnd type="none" w="sm" len="sm"/>
                  </a:ln>
                </p:spPr>
                <p:txBody>
                  <a:bodyPr/>
                  <a:lstStyle/>
                  <a:p>
                    <a:pPr algn="ctr" fontAlgn="auto">
                      <a:spcBef>
                        <a:spcPct val="50000"/>
                      </a:spcBef>
                      <a:spcAft>
                        <a:spcPts val="0"/>
                      </a:spcAft>
                      <a:buClr>
                        <a:srgbClr val="FECC68"/>
                      </a:buClr>
                      <a:buSzPct val="85000"/>
                      <a:buFont typeface="Wingdings 2" pitchFamily="18" charset="2"/>
                      <a:buNone/>
                      <a:defRPr/>
                    </a:pPr>
                    <a:endParaRPr lang="en-US" sz="1400" kern="0" dirty="0">
                      <a:solidFill>
                        <a:srgbClr val="000000"/>
                      </a:solidFill>
                      <a:latin typeface="+mn-lt"/>
                      <a:ea typeface="Arial Unicode MS" pitchFamily="34" charset="-128"/>
                      <a:cs typeface="Arial Unicode MS" pitchFamily="34" charset="-128"/>
                    </a:endParaRPr>
                  </a:p>
                </p:txBody>
              </p:sp>
            </p:grpSp>
            <p:sp>
              <p:nvSpPr>
                <p:cNvPr id="67" name="Freeform 127"/>
                <p:cNvSpPr>
                  <a:spLocks/>
                </p:cNvSpPr>
                <p:nvPr/>
              </p:nvSpPr>
              <p:spPr bwMode="auto">
                <a:xfrm>
                  <a:off x="3204" y="1298"/>
                  <a:ext cx="526" cy="247"/>
                </a:xfrm>
                <a:custGeom>
                  <a:avLst/>
                  <a:gdLst>
                    <a:gd name="T0" fmla="*/ 2525 w 470"/>
                    <a:gd name="T1" fmla="*/ 183 h 246"/>
                    <a:gd name="T2" fmla="*/ 2605 w 470"/>
                    <a:gd name="T3" fmla="*/ 198 h 246"/>
                    <a:gd name="T4" fmla="*/ 2847 w 470"/>
                    <a:gd name="T5" fmla="*/ 204 h 246"/>
                    <a:gd name="T6" fmla="*/ 3186 w 470"/>
                    <a:gd name="T7" fmla="*/ 269 h 246"/>
                    <a:gd name="T8" fmla="*/ 3804 w 470"/>
                    <a:gd name="T9" fmla="*/ 180 h 246"/>
                    <a:gd name="T10" fmla="*/ 4132 w 470"/>
                    <a:gd name="T11" fmla="*/ 183 h 246"/>
                    <a:gd name="T12" fmla="*/ 4538 w 470"/>
                    <a:gd name="T13" fmla="*/ 169 h 246"/>
                    <a:gd name="T14" fmla="*/ 5206 w 470"/>
                    <a:gd name="T15" fmla="*/ 169 h 246"/>
                    <a:gd name="T16" fmla="*/ 5433 w 470"/>
                    <a:gd name="T17" fmla="*/ 148 h 246"/>
                    <a:gd name="T18" fmla="*/ 6718 w 470"/>
                    <a:gd name="T19" fmla="*/ 152 h 246"/>
                    <a:gd name="T20" fmla="*/ 6997 w 470"/>
                    <a:gd name="T21" fmla="*/ 114 h 246"/>
                    <a:gd name="T22" fmla="*/ 6585 w 470"/>
                    <a:gd name="T23" fmla="*/ 79 h 246"/>
                    <a:gd name="T24" fmla="*/ 5755 w 470"/>
                    <a:gd name="T25" fmla="*/ 80 h 246"/>
                    <a:gd name="T26" fmla="*/ 5118 w 470"/>
                    <a:gd name="T27" fmla="*/ 75 h 246"/>
                    <a:gd name="T28" fmla="*/ 4283 w 470"/>
                    <a:gd name="T29" fmla="*/ 75 h 246"/>
                    <a:gd name="T30" fmla="*/ 4055 w 470"/>
                    <a:gd name="T31" fmla="*/ 103 h 246"/>
                    <a:gd name="T32" fmla="*/ 3642 w 470"/>
                    <a:gd name="T33" fmla="*/ 86 h 246"/>
                    <a:gd name="T34" fmla="*/ 3207 w 470"/>
                    <a:gd name="T35" fmla="*/ 89 h 246"/>
                    <a:gd name="T36" fmla="*/ 3050 w 470"/>
                    <a:gd name="T37" fmla="*/ 60 h 246"/>
                    <a:gd name="T38" fmla="*/ 2143 w 470"/>
                    <a:gd name="T39" fmla="*/ 56 h 246"/>
                    <a:gd name="T40" fmla="*/ 2031 w 470"/>
                    <a:gd name="T41" fmla="*/ 44 h 246"/>
                    <a:gd name="T42" fmla="*/ 2461 w 470"/>
                    <a:gd name="T43" fmla="*/ 14 h 246"/>
                    <a:gd name="T44" fmla="*/ 2784 w 470"/>
                    <a:gd name="T45" fmla="*/ 11 h 246"/>
                    <a:gd name="T46" fmla="*/ 2461 w 470"/>
                    <a:gd name="T47" fmla="*/ 0 h 246"/>
                    <a:gd name="T48" fmla="*/ 1919 w 470"/>
                    <a:gd name="T49" fmla="*/ 8 h 246"/>
                    <a:gd name="T50" fmla="*/ 1083 w 470"/>
                    <a:gd name="T51" fmla="*/ 69 h 246"/>
                    <a:gd name="T52" fmla="*/ 644 w 470"/>
                    <a:gd name="T53" fmla="*/ 74 h 246"/>
                    <a:gd name="T54" fmla="*/ 0 w 470"/>
                    <a:gd name="T55" fmla="*/ 105 h 246"/>
                    <a:gd name="T56" fmla="*/ 2525 w 470"/>
                    <a:gd name="T57" fmla="*/ 183 h 2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70"/>
                    <a:gd name="T88" fmla="*/ 0 h 246"/>
                    <a:gd name="T89" fmla="*/ 470 w 470"/>
                    <a:gd name="T90" fmla="*/ 246 h 24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70" h="246">
                      <a:moveTo>
                        <a:pt x="169" y="159"/>
                      </a:moveTo>
                      <a:lnTo>
                        <a:pt x="175" y="174"/>
                      </a:lnTo>
                      <a:lnTo>
                        <a:pt x="191" y="180"/>
                      </a:lnTo>
                      <a:lnTo>
                        <a:pt x="214" y="245"/>
                      </a:lnTo>
                      <a:lnTo>
                        <a:pt x="255" y="156"/>
                      </a:lnTo>
                      <a:lnTo>
                        <a:pt x="277" y="159"/>
                      </a:lnTo>
                      <a:lnTo>
                        <a:pt x="304" y="145"/>
                      </a:lnTo>
                      <a:lnTo>
                        <a:pt x="349" y="145"/>
                      </a:lnTo>
                      <a:lnTo>
                        <a:pt x="365" y="124"/>
                      </a:lnTo>
                      <a:lnTo>
                        <a:pt x="452" y="128"/>
                      </a:lnTo>
                      <a:lnTo>
                        <a:pt x="469" y="114"/>
                      </a:lnTo>
                      <a:lnTo>
                        <a:pt x="441" y="79"/>
                      </a:lnTo>
                      <a:lnTo>
                        <a:pt x="386" y="80"/>
                      </a:lnTo>
                      <a:lnTo>
                        <a:pt x="344" y="75"/>
                      </a:lnTo>
                      <a:lnTo>
                        <a:pt x="289" y="75"/>
                      </a:lnTo>
                      <a:lnTo>
                        <a:pt x="272" y="103"/>
                      </a:lnTo>
                      <a:lnTo>
                        <a:pt x="244" y="86"/>
                      </a:lnTo>
                      <a:lnTo>
                        <a:pt x="215" y="89"/>
                      </a:lnTo>
                      <a:lnTo>
                        <a:pt x="205" y="60"/>
                      </a:lnTo>
                      <a:lnTo>
                        <a:pt x="144" y="56"/>
                      </a:lnTo>
                      <a:lnTo>
                        <a:pt x="137" y="44"/>
                      </a:lnTo>
                      <a:lnTo>
                        <a:pt x="164" y="14"/>
                      </a:lnTo>
                      <a:lnTo>
                        <a:pt x="186" y="11"/>
                      </a:lnTo>
                      <a:lnTo>
                        <a:pt x="164" y="0"/>
                      </a:lnTo>
                      <a:lnTo>
                        <a:pt x="130" y="8"/>
                      </a:lnTo>
                      <a:lnTo>
                        <a:pt x="72" y="69"/>
                      </a:lnTo>
                      <a:lnTo>
                        <a:pt x="43" y="74"/>
                      </a:lnTo>
                      <a:lnTo>
                        <a:pt x="0" y="105"/>
                      </a:lnTo>
                      <a:lnTo>
                        <a:pt x="169" y="159"/>
                      </a:lnTo>
                    </a:path>
                  </a:pathLst>
                </a:custGeom>
                <a:solidFill>
                  <a:srgbClr val="C4BD97"/>
                </a:solidFill>
                <a:ln w="12700" cap="rnd" cmpd="sng">
                  <a:solidFill>
                    <a:schemeClr val="bg1"/>
                  </a:solidFill>
                  <a:prstDash val="solid"/>
                  <a:round/>
                  <a:headEnd type="none" w="sm" len="sm"/>
                  <a:tailEnd type="none" w="sm" len="sm"/>
                </a:ln>
              </p:spPr>
              <p:txBody>
                <a:bodyPr/>
                <a:lstStyle/>
                <a:p>
                  <a:pPr algn="ctr" fontAlgn="auto">
                    <a:spcBef>
                      <a:spcPct val="50000"/>
                    </a:spcBef>
                    <a:spcAft>
                      <a:spcPts val="0"/>
                    </a:spcAft>
                    <a:buClr>
                      <a:srgbClr val="FECC68"/>
                    </a:buClr>
                    <a:buSzPct val="85000"/>
                    <a:buFont typeface="Wingdings 2" pitchFamily="18" charset="2"/>
                    <a:buNone/>
                    <a:defRPr/>
                  </a:pPr>
                  <a:endParaRPr lang="en-US" sz="1400" kern="0" dirty="0">
                    <a:solidFill>
                      <a:srgbClr val="000000"/>
                    </a:solidFill>
                    <a:latin typeface="+mn-lt"/>
                    <a:ea typeface="Arial Unicode MS" pitchFamily="34" charset="-128"/>
                    <a:cs typeface="Arial Unicode MS" pitchFamily="34" charset="-128"/>
                  </a:endParaRPr>
                </a:p>
              </p:txBody>
            </p:sp>
            <p:sp>
              <p:nvSpPr>
                <p:cNvPr id="68" name="Freeform 128"/>
                <p:cNvSpPr>
                  <a:spLocks/>
                </p:cNvSpPr>
                <p:nvPr/>
              </p:nvSpPr>
              <p:spPr bwMode="auto">
                <a:xfrm>
                  <a:off x="3963" y="1950"/>
                  <a:ext cx="413" cy="379"/>
                </a:xfrm>
                <a:custGeom>
                  <a:avLst/>
                  <a:gdLst>
                    <a:gd name="T0" fmla="*/ 0 w 369"/>
                    <a:gd name="T1" fmla="*/ 330 h 375"/>
                    <a:gd name="T2" fmla="*/ 208 w 369"/>
                    <a:gd name="T3" fmla="*/ 398 h 375"/>
                    <a:gd name="T4" fmla="*/ 904 w 369"/>
                    <a:gd name="T5" fmla="*/ 447 h 375"/>
                    <a:gd name="T6" fmla="*/ 1221 w 369"/>
                    <a:gd name="T7" fmla="*/ 482 h 375"/>
                    <a:gd name="T8" fmla="*/ 2284 w 369"/>
                    <a:gd name="T9" fmla="*/ 444 h 375"/>
                    <a:gd name="T10" fmla="*/ 2763 w 369"/>
                    <a:gd name="T11" fmla="*/ 438 h 375"/>
                    <a:gd name="T12" fmla="*/ 3006 w 369"/>
                    <a:gd name="T13" fmla="*/ 407 h 375"/>
                    <a:gd name="T14" fmla="*/ 3420 w 369"/>
                    <a:gd name="T15" fmla="*/ 262 h 375"/>
                    <a:gd name="T16" fmla="*/ 3874 w 369"/>
                    <a:gd name="T17" fmla="*/ 283 h 375"/>
                    <a:gd name="T18" fmla="*/ 4716 w 369"/>
                    <a:gd name="T19" fmla="*/ 119 h 375"/>
                    <a:gd name="T20" fmla="*/ 5375 w 369"/>
                    <a:gd name="T21" fmla="*/ 149 h 375"/>
                    <a:gd name="T22" fmla="*/ 5501 w 369"/>
                    <a:gd name="T23" fmla="*/ 124 h 375"/>
                    <a:gd name="T24" fmla="*/ 5024 w 369"/>
                    <a:gd name="T25" fmla="*/ 98 h 375"/>
                    <a:gd name="T26" fmla="*/ 4631 w 369"/>
                    <a:gd name="T27" fmla="*/ 100 h 375"/>
                    <a:gd name="T28" fmla="*/ 4542 w 369"/>
                    <a:gd name="T29" fmla="*/ 114 h 375"/>
                    <a:gd name="T30" fmla="*/ 3874 w 369"/>
                    <a:gd name="T31" fmla="*/ 128 h 375"/>
                    <a:gd name="T32" fmla="*/ 3420 w 369"/>
                    <a:gd name="T33" fmla="*/ 181 h 375"/>
                    <a:gd name="T34" fmla="*/ 3291 w 369"/>
                    <a:gd name="T35" fmla="*/ 107 h 375"/>
                    <a:gd name="T36" fmla="*/ 2124 w 369"/>
                    <a:gd name="T37" fmla="*/ 121 h 375"/>
                    <a:gd name="T38" fmla="*/ 1898 w 369"/>
                    <a:gd name="T39" fmla="*/ 0 h 375"/>
                    <a:gd name="T40" fmla="*/ 1712 w 369"/>
                    <a:gd name="T41" fmla="*/ 8 h 375"/>
                    <a:gd name="T42" fmla="*/ 1801 w 369"/>
                    <a:gd name="T43" fmla="*/ 27 h 375"/>
                    <a:gd name="T44" fmla="*/ 1672 w 369"/>
                    <a:gd name="T45" fmla="*/ 136 h 375"/>
                    <a:gd name="T46" fmla="*/ 807 w 369"/>
                    <a:gd name="T47" fmla="*/ 213 h 375"/>
                    <a:gd name="T48" fmla="*/ 694 w 369"/>
                    <a:gd name="T49" fmla="*/ 256 h 375"/>
                    <a:gd name="T50" fmla="*/ 424 w 369"/>
                    <a:gd name="T51" fmla="*/ 242 h 375"/>
                    <a:gd name="T52" fmla="*/ 368 w 369"/>
                    <a:gd name="T53" fmla="*/ 307 h 375"/>
                    <a:gd name="T54" fmla="*/ 0 w 369"/>
                    <a:gd name="T55" fmla="*/ 330 h 37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69"/>
                    <a:gd name="T85" fmla="*/ 0 h 375"/>
                    <a:gd name="T86" fmla="*/ 369 w 369"/>
                    <a:gd name="T87" fmla="*/ 375 h 37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69" h="375">
                      <a:moveTo>
                        <a:pt x="0" y="258"/>
                      </a:moveTo>
                      <a:lnTo>
                        <a:pt x="13" y="309"/>
                      </a:lnTo>
                      <a:lnTo>
                        <a:pt x="61" y="346"/>
                      </a:lnTo>
                      <a:lnTo>
                        <a:pt x="82" y="374"/>
                      </a:lnTo>
                      <a:lnTo>
                        <a:pt x="153" y="344"/>
                      </a:lnTo>
                      <a:lnTo>
                        <a:pt x="184" y="339"/>
                      </a:lnTo>
                      <a:lnTo>
                        <a:pt x="201" y="316"/>
                      </a:lnTo>
                      <a:lnTo>
                        <a:pt x="230" y="205"/>
                      </a:lnTo>
                      <a:lnTo>
                        <a:pt x="259" y="219"/>
                      </a:lnTo>
                      <a:lnTo>
                        <a:pt x="316" y="95"/>
                      </a:lnTo>
                      <a:lnTo>
                        <a:pt x="361" y="121"/>
                      </a:lnTo>
                      <a:lnTo>
                        <a:pt x="368" y="100"/>
                      </a:lnTo>
                      <a:lnTo>
                        <a:pt x="337" y="74"/>
                      </a:lnTo>
                      <a:lnTo>
                        <a:pt x="311" y="76"/>
                      </a:lnTo>
                      <a:lnTo>
                        <a:pt x="304" y="90"/>
                      </a:lnTo>
                      <a:lnTo>
                        <a:pt x="259" y="104"/>
                      </a:lnTo>
                      <a:lnTo>
                        <a:pt x="230" y="137"/>
                      </a:lnTo>
                      <a:lnTo>
                        <a:pt x="221" y="83"/>
                      </a:lnTo>
                      <a:lnTo>
                        <a:pt x="142" y="97"/>
                      </a:lnTo>
                      <a:lnTo>
                        <a:pt x="127" y="0"/>
                      </a:lnTo>
                      <a:lnTo>
                        <a:pt x="115" y="8"/>
                      </a:lnTo>
                      <a:lnTo>
                        <a:pt x="121" y="27"/>
                      </a:lnTo>
                      <a:lnTo>
                        <a:pt x="112" y="112"/>
                      </a:lnTo>
                      <a:lnTo>
                        <a:pt x="54" y="165"/>
                      </a:lnTo>
                      <a:lnTo>
                        <a:pt x="46" y="201"/>
                      </a:lnTo>
                      <a:lnTo>
                        <a:pt x="29" y="192"/>
                      </a:lnTo>
                      <a:lnTo>
                        <a:pt x="25" y="235"/>
                      </a:lnTo>
                      <a:lnTo>
                        <a:pt x="0" y="258"/>
                      </a:lnTo>
                    </a:path>
                  </a:pathLst>
                </a:custGeom>
                <a:solidFill>
                  <a:srgbClr val="D9D9D9"/>
                </a:solidFill>
                <a:ln w="12700" cap="rnd" cmpd="sng">
                  <a:solidFill>
                    <a:srgbClr val="FFFFFF"/>
                  </a:solidFill>
                  <a:prstDash val="solid"/>
                  <a:round/>
                  <a:headEnd type="none" w="sm" len="sm"/>
                  <a:tailEnd type="none" w="sm" len="sm"/>
                </a:ln>
              </p:spPr>
              <p:txBody>
                <a:bodyPr/>
                <a:lstStyle/>
                <a:p>
                  <a:pPr algn="ctr" fontAlgn="auto">
                    <a:spcBef>
                      <a:spcPct val="50000"/>
                    </a:spcBef>
                    <a:spcAft>
                      <a:spcPts val="0"/>
                    </a:spcAft>
                    <a:buClr>
                      <a:srgbClr val="FECC68"/>
                    </a:buClr>
                    <a:buSzPct val="85000"/>
                    <a:buFont typeface="Wingdings 2" pitchFamily="18" charset="2"/>
                    <a:buNone/>
                    <a:defRPr/>
                  </a:pPr>
                  <a:endParaRPr lang="en-US" sz="1400" kern="0" dirty="0">
                    <a:solidFill>
                      <a:srgbClr val="000000"/>
                    </a:solidFill>
                    <a:latin typeface="+mn-lt"/>
                    <a:ea typeface="Arial Unicode MS" pitchFamily="34" charset="-128"/>
                    <a:cs typeface="Arial Unicode MS" pitchFamily="34" charset="-128"/>
                  </a:endParaRPr>
                </a:p>
              </p:txBody>
            </p:sp>
            <p:sp>
              <p:nvSpPr>
                <p:cNvPr id="69" name="Freeform 129"/>
                <p:cNvSpPr>
                  <a:spLocks/>
                </p:cNvSpPr>
                <p:nvPr/>
              </p:nvSpPr>
              <p:spPr bwMode="auto">
                <a:xfrm>
                  <a:off x="670" y="906"/>
                  <a:ext cx="32" cy="32"/>
                </a:xfrm>
                <a:custGeom>
                  <a:avLst/>
                  <a:gdLst>
                    <a:gd name="T0" fmla="*/ 0 w 28"/>
                    <a:gd name="T1" fmla="*/ 13 h 31"/>
                    <a:gd name="T2" fmla="*/ 542 w 28"/>
                    <a:gd name="T3" fmla="*/ 0 h 31"/>
                    <a:gd name="T4" fmla="*/ 671 w 28"/>
                    <a:gd name="T5" fmla="*/ 13 h 31"/>
                    <a:gd name="T6" fmla="*/ 542 w 28"/>
                    <a:gd name="T7" fmla="*/ 61 h 31"/>
                    <a:gd name="T8" fmla="*/ 0 w 28"/>
                    <a:gd name="T9" fmla="*/ 13 h 31"/>
                    <a:gd name="T10" fmla="*/ 0 60000 65536"/>
                    <a:gd name="T11" fmla="*/ 0 60000 65536"/>
                    <a:gd name="T12" fmla="*/ 0 60000 65536"/>
                    <a:gd name="T13" fmla="*/ 0 60000 65536"/>
                    <a:gd name="T14" fmla="*/ 0 60000 65536"/>
                    <a:gd name="T15" fmla="*/ 0 w 28"/>
                    <a:gd name="T16" fmla="*/ 0 h 31"/>
                    <a:gd name="T17" fmla="*/ 28 w 28"/>
                    <a:gd name="T18" fmla="*/ 31 h 31"/>
                  </a:gdLst>
                  <a:ahLst/>
                  <a:cxnLst>
                    <a:cxn ang="T10">
                      <a:pos x="T0" y="T1"/>
                    </a:cxn>
                    <a:cxn ang="T11">
                      <a:pos x="T2" y="T3"/>
                    </a:cxn>
                    <a:cxn ang="T12">
                      <a:pos x="T4" y="T5"/>
                    </a:cxn>
                    <a:cxn ang="T13">
                      <a:pos x="T6" y="T7"/>
                    </a:cxn>
                    <a:cxn ang="T14">
                      <a:pos x="T8" y="T9"/>
                    </a:cxn>
                  </a:cxnLst>
                  <a:rect l="T15" t="T16" r="T17" b="T18"/>
                  <a:pathLst>
                    <a:path w="28" h="31">
                      <a:moveTo>
                        <a:pt x="0" y="13"/>
                      </a:moveTo>
                      <a:lnTo>
                        <a:pt x="22" y="0"/>
                      </a:lnTo>
                      <a:lnTo>
                        <a:pt x="27" y="13"/>
                      </a:lnTo>
                      <a:lnTo>
                        <a:pt x="22" y="30"/>
                      </a:lnTo>
                      <a:lnTo>
                        <a:pt x="0" y="13"/>
                      </a:lnTo>
                    </a:path>
                  </a:pathLst>
                </a:custGeom>
                <a:solidFill>
                  <a:srgbClr val="969696"/>
                </a:solidFill>
                <a:ln w="12700" cap="rnd" cmpd="sng">
                  <a:solidFill>
                    <a:srgbClr val="C0C0C0"/>
                  </a:solidFill>
                  <a:prstDash val="solid"/>
                  <a:round/>
                  <a:headEnd type="none" w="sm" len="sm"/>
                  <a:tailEnd type="none" w="sm" len="sm"/>
                </a:ln>
              </p:spPr>
              <p:txBody>
                <a:bodyPr/>
                <a:lstStyle/>
                <a:p>
                  <a:pPr algn="ctr" fontAlgn="auto">
                    <a:spcBef>
                      <a:spcPct val="50000"/>
                    </a:spcBef>
                    <a:spcAft>
                      <a:spcPts val="0"/>
                    </a:spcAft>
                    <a:buClr>
                      <a:srgbClr val="FECC68"/>
                    </a:buClr>
                    <a:buSzPct val="85000"/>
                    <a:buFont typeface="Wingdings 2" pitchFamily="18" charset="2"/>
                    <a:buNone/>
                    <a:defRPr/>
                  </a:pPr>
                  <a:endParaRPr lang="en-US" sz="1400" kern="0" dirty="0">
                    <a:solidFill>
                      <a:srgbClr val="000000"/>
                    </a:solidFill>
                    <a:latin typeface="+mn-lt"/>
                    <a:ea typeface="Arial Unicode MS" pitchFamily="34" charset="-128"/>
                    <a:cs typeface="Arial Unicode MS" pitchFamily="34" charset="-128"/>
                  </a:endParaRPr>
                </a:p>
              </p:txBody>
            </p:sp>
            <p:sp>
              <p:nvSpPr>
                <p:cNvPr id="70" name="Freeform 130"/>
                <p:cNvSpPr>
                  <a:spLocks/>
                </p:cNvSpPr>
                <p:nvPr/>
              </p:nvSpPr>
              <p:spPr bwMode="auto">
                <a:xfrm>
                  <a:off x="294" y="1561"/>
                  <a:ext cx="734" cy="1152"/>
                </a:xfrm>
                <a:custGeom>
                  <a:avLst/>
                  <a:gdLst>
                    <a:gd name="T0" fmla="*/ 352 w 655"/>
                    <a:gd name="T1" fmla="*/ 280 h 1142"/>
                    <a:gd name="T2" fmla="*/ 85 w 655"/>
                    <a:gd name="T3" fmla="*/ 393 h 1142"/>
                    <a:gd name="T4" fmla="*/ 1018 w 655"/>
                    <a:gd name="T5" fmla="*/ 571 h 1142"/>
                    <a:gd name="T6" fmla="*/ 1198 w 655"/>
                    <a:gd name="T7" fmla="*/ 559 h 1142"/>
                    <a:gd name="T8" fmla="*/ 1521 w 655"/>
                    <a:gd name="T9" fmla="*/ 632 h 1142"/>
                    <a:gd name="T10" fmla="*/ 1018 w 655"/>
                    <a:gd name="T11" fmla="*/ 581 h 1142"/>
                    <a:gd name="T12" fmla="*/ 908 w 655"/>
                    <a:gd name="T13" fmla="*/ 665 h 1142"/>
                    <a:gd name="T14" fmla="*/ 1456 w 655"/>
                    <a:gd name="T15" fmla="*/ 711 h 1142"/>
                    <a:gd name="T16" fmla="*/ 1107 w 655"/>
                    <a:gd name="T17" fmla="*/ 785 h 1142"/>
                    <a:gd name="T18" fmla="*/ 2156 w 655"/>
                    <a:gd name="T19" fmla="*/ 966 h 1142"/>
                    <a:gd name="T20" fmla="*/ 1917 w 655"/>
                    <a:gd name="T21" fmla="*/ 1037 h 1142"/>
                    <a:gd name="T22" fmla="*/ 3320 w 655"/>
                    <a:gd name="T23" fmla="*/ 1090 h 1142"/>
                    <a:gd name="T24" fmla="*/ 3809 w 655"/>
                    <a:gd name="T25" fmla="*/ 1145 h 1142"/>
                    <a:gd name="T26" fmla="*/ 4372 w 655"/>
                    <a:gd name="T27" fmla="*/ 1163 h 1142"/>
                    <a:gd name="T28" fmla="*/ 4384 w 655"/>
                    <a:gd name="T29" fmla="*/ 1199 h 1142"/>
                    <a:gd name="T30" fmla="*/ 4781 w 655"/>
                    <a:gd name="T31" fmla="*/ 1207 h 1142"/>
                    <a:gd name="T32" fmla="*/ 5585 w 655"/>
                    <a:gd name="T33" fmla="*/ 1312 h 1142"/>
                    <a:gd name="T34" fmla="*/ 5595 w 655"/>
                    <a:gd name="T35" fmla="*/ 1388 h 1142"/>
                    <a:gd name="T36" fmla="*/ 9160 w 655"/>
                    <a:gd name="T37" fmla="*/ 1406 h 1142"/>
                    <a:gd name="T38" fmla="*/ 8954 w 655"/>
                    <a:gd name="T39" fmla="*/ 1376 h 1142"/>
                    <a:gd name="T40" fmla="*/ 9068 w 655"/>
                    <a:gd name="T41" fmla="*/ 1330 h 1142"/>
                    <a:gd name="T42" fmla="*/ 9641 w 655"/>
                    <a:gd name="T43" fmla="*/ 1252 h 1142"/>
                    <a:gd name="T44" fmla="*/ 10049 w 655"/>
                    <a:gd name="T45" fmla="*/ 1231 h 1142"/>
                    <a:gd name="T46" fmla="*/ 9805 w 655"/>
                    <a:gd name="T47" fmla="*/ 1205 h 1142"/>
                    <a:gd name="T48" fmla="*/ 9652 w 655"/>
                    <a:gd name="T49" fmla="*/ 1128 h 1142"/>
                    <a:gd name="T50" fmla="*/ 4500 w 655"/>
                    <a:gd name="T51" fmla="*/ 485 h 1142"/>
                    <a:gd name="T52" fmla="*/ 5725 w 655"/>
                    <a:gd name="T53" fmla="*/ 112 h 1142"/>
                    <a:gd name="T54" fmla="*/ 940 w 655"/>
                    <a:gd name="T55" fmla="*/ 0 h 1142"/>
                    <a:gd name="T56" fmla="*/ 824 w 655"/>
                    <a:gd name="T57" fmla="*/ 18 h 1142"/>
                    <a:gd name="T58" fmla="*/ 0 w 655"/>
                    <a:gd name="T59" fmla="*/ 180 h 1142"/>
                    <a:gd name="T60" fmla="*/ 352 w 655"/>
                    <a:gd name="T61" fmla="*/ 280 h 114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55"/>
                    <a:gd name="T94" fmla="*/ 0 h 1142"/>
                    <a:gd name="T95" fmla="*/ 655 w 655"/>
                    <a:gd name="T96" fmla="*/ 1142 h 114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55" h="1142">
                      <a:moveTo>
                        <a:pt x="23" y="232"/>
                      </a:moveTo>
                      <a:lnTo>
                        <a:pt x="5" y="321"/>
                      </a:lnTo>
                      <a:lnTo>
                        <a:pt x="67" y="464"/>
                      </a:lnTo>
                      <a:lnTo>
                        <a:pt x="78" y="454"/>
                      </a:lnTo>
                      <a:lnTo>
                        <a:pt x="98" y="513"/>
                      </a:lnTo>
                      <a:lnTo>
                        <a:pt x="67" y="472"/>
                      </a:lnTo>
                      <a:lnTo>
                        <a:pt x="60" y="539"/>
                      </a:lnTo>
                      <a:lnTo>
                        <a:pt x="95" y="578"/>
                      </a:lnTo>
                      <a:lnTo>
                        <a:pt x="72" y="635"/>
                      </a:lnTo>
                      <a:lnTo>
                        <a:pt x="140" y="785"/>
                      </a:lnTo>
                      <a:lnTo>
                        <a:pt x="124" y="841"/>
                      </a:lnTo>
                      <a:lnTo>
                        <a:pt x="215" y="885"/>
                      </a:lnTo>
                      <a:lnTo>
                        <a:pt x="248" y="929"/>
                      </a:lnTo>
                      <a:lnTo>
                        <a:pt x="285" y="944"/>
                      </a:lnTo>
                      <a:lnTo>
                        <a:pt x="286" y="972"/>
                      </a:lnTo>
                      <a:lnTo>
                        <a:pt x="311" y="979"/>
                      </a:lnTo>
                      <a:lnTo>
                        <a:pt x="363" y="1065"/>
                      </a:lnTo>
                      <a:lnTo>
                        <a:pt x="364" y="1126"/>
                      </a:lnTo>
                      <a:lnTo>
                        <a:pt x="596" y="1141"/>
                      </a:lnTo>
                      <a:lnTo>
                        <a:pt x="581" y="1116"/>
                      </a:lnTo>
                      <a:lnTo>
                        <a:pt x="589" y="1079"/>
                      </a:lnTo>
                      <a:lnTo>
                        <a:pt x="626" y="1016"/>
                      </a:lnTo>
                      <a:lnTo>
                        <a:pt x="654" y="999"/>
                      </a:lnTo>
                      <a:lnTo>
                        <a:pt x="638" y="977"/>
                      </a:lnTo>
                      <a:lnTo>
                        <a:pt x="627" y="915"/>
                      </a:lnTo>
                      <a:lnTo>
                        <a:pt x="293" y="392"/>
                      </a:lnTo>
                      <a:lnTo>
                        <a:pt x="372" y="88"/>
                      </a:lnTo>
                      <a:lnTo>
                        <a:pt x="62" y="0"/>
                      </a:lnTo>
                      <a:lnTo>
                        <a:pt x="54" y="18"/>
                      </a:lnTo>
                      <a:lnTo>
                        <a:pt x="0" y="152"/>
                      </a:lnTo>
                      <a:lnTo>
                        <a:pt x="23" y="232"/>
                      </a:lnTo>
                    </a:path>
                  </a:pathLst>
                </a:custGeom>
                <a:solidFill>
                  <a:srgbClr val="FCD5B5"/>
                </a:solidFill>
                <a:ln w="12700" cap="rnd" cmpd="sng">
                  <a:solidFill>
                    <a:srgbClr val="FFFFFF"/>
                  </a:solidFill>
                  <a:prstDash val="solid"/>
                  <a:round/>
                  <a:headEnd type="none" w="sm" len="sm"/>
                  <a:tailEnd type="none" w="sm" len="sm"/>
                </a:ln>
              </p:spPr>
              <p:txBody>
                <a:bodyPr/>
                <a:lstStyle/>
                <a:p>
                  <a:pPr algn="ctr" fontAlgn="auto">
                    <a:spcBef>
                      <a:spcPct val="50000"/>
                    </a:spcBef>
                    <a:spcAft>
                      <a:spcPts val="0"/>
                    </a:spcAft>
                    <a:buClr>
                      <a:srgbClr val="FECC68"/>
                    </a:buClr>
                    <a:buSzPct val="85000"/>
                    <a:buFont typeface="Wingdings 2" pitchFamily="18" charset="2"/>
                    <a:buNone/>
                    <a:defRPr/>
                  </a:pPr>
                  <a:endParaRPr lang="en-US" sz="1400" kern="0" dirty="0">
                    <a:solidFill>
                      <a:srgbClr val="000000"/>
                    </a:solidFill>
                    <a:latin typeface="+mn-lt"/>
                    <a:ea typeface="Arial Unicode MS" pitchFamily="34" charset="-128"/>
                    <a:cs typeface="Arial Unicode MS" pitchFamily="34" charset="-128"/>
                  </a:endParaRPr>
                </a:p>
              </p:txBody>
            </p:sp>
            <p:sp>
              <p:nvSpPr>
                <p:cNvPr id="71" name="Freeform 131"/>
                <p:cNvSpPr>
                  <a:spLocks/>
                </p:cNvSpPr>
                <p:nvPr/>
              </p:nvSpPr>
              <p:spPr bwMode="auto">
                <a:xfrm>
                  <a:off x="4545" y="1900"/>
                  <a:ext cx="115" cy="142"/>
                </a:xfrm>
                <a:custGeom>
                  <a:avLst/>
                  <a:gdLst>
                    <a:gd name="T0" fmla="*/ 78 w 103"/>
                    <a:gd name="T1" fmla="*/ 60 h 141"/>
                    <a:gd name="T2" fmla="*/ 330 w 103"/>
                    <a:gd name="T3" fmla="*/ 45 h 141"/>
                    <a:gd name="T4" fmla="*/ 709 w 103"/>
                    <a:gd name="T5" fmla="*/ 9 h 141"/>
                    <a:gd name="T6" fmla="*/ 766 w 103"/>
                    <a:gd name="T7" fmla="*/ 12 h 141"/>
                    <a:gd name="T8" fmla="*/ 760 w 103"/>
                    <a:gd name="T9" fmla="*/ 17 h 141"/>
                    <a:gd name="T10" fmla="*/ 760 w 103"/>
                    <a:gd name="T11" fmla="*/ 15 h 141"/>
                    <a:gd name="T12" fmla="*/ 760 w 103"/>
                    <a:gd name="T13" fmla="*/ 5 h 141"/>
                    <a:gd name="T14" fmla="*/ 1071 w 103"/>
                    <a:gd name="T15" fmla="*/ 0 h 141"/>
                    <a:gd name="T16" fmla="*/ 1183 w 103"/>
                    <a:gd name="T17" fmla="*/ 5 h 141"/>
                    <a:gd name="T18" fmla="*/ 1183 w 103"/>
                    <a:gd name="T19" fmla="*/ 15 h 141"/>
                    <a:gd name="T20" fmla="*/ 1183 w 103"/>
                    <a:gd name="T21" fmla="*/ 12 h 141"/>
                    <a:gd name="T22" fmla="*/ 1058 w 103"/>
                    <a:gd name="T23" fmla="*/ 10 h 141"/>
                    <a:gd name="T24" fmla="*/ 1294 w 103"/>
                    <a:gd name="T25" fmla="*/ 15 h 141"/>
                    <a:gd name="T26" fmla="*/ 1335 w 103"/>
                    <a:gd name="T27" fmla="*/ 15 h 141"/>
                    <a:gd name="T28" fmla="*/ 1448 w 103"/>
                    <a:gd name="T29" fmla="*/ 12 h 141"/>
                    <a:gd name="T30" fmla="*/ 1445 w 103"/>
                    <a:gd name="T31" fmla="*/ 38 h 141"/>
                    <a:gd name="T32" fmla="*/ 1448 w 103"/>
                    <a:gd name="T33" fmla="*/ 53 h 141"/>
                    <a:gd name="T34" fmla="*/ 1335 w 103"/>
                    <a:gd name="T35" fmla="*/ 67 h 141"/>
                    <a:gd name="T36" fmla="*/ 1264 w 103"/>
                    <a:gd name="T37" fmla="*/ 67 h 141"/>
                    <a:gd name="T38" fmla="*/ 1319 w 103"/>
                    <a:gd name="T39" fmla="*/ 105 h 141"/>
                    <a:gd name="T40" fmla="*/ 949 w 103"/>
                    <a:gd name="T41" fmla="*/ 165 h 141"/>
                    <a:gd name="T42" fmla="*/ 850 w 103"/>
                    <a:gd name="T43" fmla="*/ 165 h 141"/>
                    <a:gd name="T44" fmla="*/ 835 w 103"/>
                    <a:gd name="T45" fmla="*/ 142 h 141"/>
                    <a:gd name="T46" fmla="*/ 569 w 103"/>
                    <a:gd name="T47" fmla="*/ 143 h 141"/>
                    <a:gd name="T48" fmla="*/ 4 w 103"/>
                    <a:gd name="T49" fmla="*/ 118 h 141"/>
                    <a:gd name="T50" fmla="*/ 0 w 103"/>
                    <a:gd name="T51" fmla="*/ 99 h 141"/>
                    <a:gd name="T52" fmla="*/ 78 w 103"/>
                    <a:gd name="T53" fmla="*/ 60 h 14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3"/>
                    <a:gd name="T82" fmla="*/ 0 h 141"/>
                    <a:gd name="T83" fmla="*/ 103 w 103"/>
                    <a:gd name="T84" fmla="*/ 141 h 14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3" h="141">
                      <a:moveTo>
                        <a:pt x="5" y="60"/>
                      </a:moveTo>
                      <a:lnTo>
                        <a:pt x="24" y="45"/>
                      </a:lnTo>
                      <a:lnTo>
                        <a:pt x="50" y="9"/>
                      </a:lnTo>
                      <a:lnTo>
                        <a:pt x="55" y="12"/>
                      </a:lnTo>
                      <a:lnTo>
                        <a:pt x="53" y="17"/>
                      </a:lnTo>
                      <a:lnTo>
                        <a:pt x="53" y="15"/>
                      </a:lnTo>
                      <a:lnTo>
                        <a:pt x="53" y="5"/>
                      </a:lnTo>
                      <a:lnTo>
                        <a:pt x="77" y="0"/>
                      </a:lnTo>
                      <a:lnTo>
                        <a:pt x="84" y="5"/>
                      </a:lnTo>
                      <a:lnTo>
                        <a:pt x="84" y="15"/>
                      </a:lnTo>
                      <a:lnTo>
                        <a:pt x="84" y="12"/>
                      </a:lnTo>
                      <a:lnTo>
                        <a:pt x="74" y="10"/>
                      </a:lnTo>
                      <a:lnTo>
                        <a:pt x="91" y="15"/>
                      </a:lnTo>
                      <a:lnTo>
                        <a:pt x="96" y="15"/>
                      </a:lnTo>
                      <a:lnTo>
                        <a:pt x="103" y="12"/>
                      </a:lnTo>
                      <a:lnTo>
                        <a:pt x="102" y="38"/>
                      </a:lnTo>
                      <a:lnTo>
                        <a:pt x="103" y="53"/>
                      </a:lnTo>
                      <a:lnTo>
                        <a:pt x="96" y="67"/>
                      </a:lnTo>
                      <a:lnTo>
                        <a:pt x="90" y="67"/>
                      </a:lnTo>
                      <a:lnTo>
                        <a:pt x="93" y="81"/>
                      </a:lnTo>
                      <a:lnTo>
                        <a:pt x="67" y="141"/>
                      </a:lnTo>
                      <a:lnTo>
                        <a:pt x="60" y="141"/>
                      </a:lnTo>
                      <a:lnTo>
                        <a:pt x="58" y="118"/>
                      </a:lnTo>
                      <a:lnTo>
                        <a:pt x="40" y="119"/>
                      </a:lnTo>
                      <a:lnTo>
                        <a:pt x="4" y="94"/>
                      </a:lnTo>
                      <a:lnTo>
                        <a:pt x="0" y="75"/>
                      </a:lnTo>
                      <a:lnTo>
                        <a:pt x="5" y="60"/>
                      </a:lnTo>
                    </a:path>
                  </a:pathLst>
                </a:custGeom>
                <a:solidFill>
                  <a:srgbClr val="CCC1DA"/>
                </a:solidFill>
                <a:ln w="12700" cap="rnd" cmpd="sng">
                  <a:solidFill>
                    <a:srgbClr val="FFFFFF"/>
                  </a:solidFill>
                  <a:prstDash val="solid"/>
                  <a:round/>
                  <a:headEnd type="none" w="sm" len="sm"/>
                  <a:tailEnd type="none" w="sm" len="sm"/>
                </a:ln>
              </p:spPr>
              <p:txBody>
                <a:bodyPr/>
                <a:lstStyle/>
                <a:p>
                  <a:pPr algn="ctr" fontAlgn="auto">
                    <a:spcBef>
                      <a:spcPct val="50000"/>
                    </a:spcBef>
                    <a:spcAft>
                      <a:spcPts val="0"/>
                    </a:spcAft>
                    <a:buClr>
                      <a:srgbClr val="FECC68"/>
                    </a:buClr>
                    <a:buSzPct val="85000"/>
                    <a:buFont typeface="Wingdings 2" pitchFamily="18" charset="2"/>
                    <a:buNone/>
                    <a:defRPr/>
                  </a:pPr>
                  <a:endParaRPr lang="en-US" sz="1400" kern="0" dirty="0">
                    <a:solidFill>
                      <a:srgbClr val="000000"/>
                    </a:solidFill>
                    <a:latin typeface="+mn-lt"/>
                    <a:ea typeface="Arial Unicode MS" pitchFamily="34" charset="-128"/>
                    <a:cs typeface="Arial Unicode MS" pitchFamily="34" charset="-128"/>
                  </a:endParaRPr>
                </a:p>
              </p:txBody>
            </p:sp>
            <p:sp>
              <p:nvSpPr>
                <p:cNvPr id="72" name="Text Box 132"/>
                <p:cNvSpPr txBox="1">
                  <a:spLocks noChangeArrowheads="1"/>
                </p:cNvSpPr>
                <p:nvPr/>
              </p:nvSpPr>
              <p:spPr bwMode="auto">
                <a:xfrm>
                  <a:off x="477" y="2128"/>
                  <a:ext cx="230" cy="173"/>
                </a:xfrm>
                <a:prstGeom prst="rect">
                  <a:avLst/>
                </a:prstGeom>
                <a:noFill/>
                <a:ln w="12700">
                  <a:noFill/>
                  <a:miter lim="800000"/>
                  <a:headEnd type="none" w="sm" len="sm"/>
                  <a:tailEnd type="none" w="sm" len="sm"/>
                </a:ln>
              </p:spPr>
              <p:txBody>
                <a:bodyPr wrap="none">
                  <a:spAutoFit/>
                </a:bodyPr>
                <a:lstStyle/>
                <a:p>
                  <a:pPr algn="ctr" eaLnBrk="0" fontAlgn="auto" hangingPunct="0">
                    <a:spcBef>
                      <a:spcPct val="50000"/>
                    </a:spcBef>
                    <a:spcAft>
                      <a:spcPts val="0"/>
                    </a:spcAft>
                    <a:buClr>
                      <a:srgbClr val="FECC68"/>
                    </a:buClr>
                    <a:buSzPct val="85000"/>
                    <a:buFont typeface="Wingdings 2" pitchFamily="18" charset="2"/>
                    <a:buNone/>
                    <a:defRPr/>
                  </a:pPr>
                  <a:r>
                    <a:rPr lang="en-US" sz="1200" b="1" kern="0" dirty="0">
                      <a:solidFill>
                        <a:srgbClr val="000000"/>
                      </a:solidFill>
                      <a:latin typeface="Arial Narrow" pitchFamily="34" charset="0"/>
                      <a:ea typeface="Arial Unicode MS" pitchFamily="34" charset="-128"/>
                      <a:cs typeface="Arial Unicode MS" pitchFamily="34" charset="-128"/>
                    </a:rPr>
                    <a:t>CA</a:t>
                  </a:r>
                </a:p>
              </p:txBody>
            </p:sp>
            <p:sp>
              <p:nvSpPr>
                <p:cNvPr id="73" name="Text Box 133"/>
                <p:cNvSpPr txBox="1">
                  <a:spLocks noChangeArrowheads="1"/>
                </p:cNvSpPr>
                <p:nvPr/>
              </p:nvSpPr>
              <p:spPr bwMode="auto">
                <a:xfrm>
                  <a:off x="4362" y="1520"/>
                  <a:ext cx="226" cy="173"/>
                </a:xfrm>
                <a:prstGeom prst="rect">
                  <a:avLst/>
                </a:prstGeom>
                <a:noFill/>
                <a:ln w="12700">
                  <a:noFill/>
                  <a:miter lim="800000"/>
                  <a:headEnd type="none" w="sm" len="sm"/>
                  <a:tailEnd type="none" w="sm" len="sm"/>
                </a:ln>
              </p:spPr>
              <p:txBody>
                <a:bodyPr wrap="none">
                  <a:spAutoFit/>
                </a:bodyPr>
                <a:lstStyle/>
                <a:p>
                  <a:pPr algn="ctr" eaLnBrk="0" fontAlgn="auto" hangingPunct="0">
                    <a:spcBef>
                      <a:spcPct val="50000"/>
                    </a:spcBef>
                    <a:spcAft>
                      <a:spcPts val="0"/>
                    </a:spcAft>
                    <a:buClr>
                      <a:srgbClr val="FECC68"/>
                    </a:buClr>
                    <a:buSzPct val="85000"/>
                    <a:buFont typeface="Wingdings 2" pitchFamily="18" charset="2"/>
                    <a:buNone/>
                    <a:defRPr/>
                  </a:pPr>
                  <a:r>
                    <a:rPr lang="en-US" sz="1200" b="1" kern="0" dirty="0">
                      <a:solidFill>
                        <a:srgbClr val="000000"/>
                      </a:solidFill>
                      <a:latin typeface="Arial Narrow" pitchFamily="34" charset="0"/>
                      <a:ea typeface="Arial Unicode MS" pitchFamily="34" charset="-128"/>
                      <a:cs typeface="Arial Unicode MS" pitchFamily="34" charset="-128"/>
                    </a:rPr>
                    <a:t>NY</a:t>
                  </a:r>
                </a:p>
              </p:txBody>
            </p:sp>
            <p:sp>
              <p:nvSpPr>
                <p:cNvPr id="74" name="Text Box 134"/>
                <p:cNvSpPr txBox="1">
                  <a:spLocks noChangeArrowheads="1"/>
                </p:cNvSpPr>
                <p:nvPr/>
              </p:nvSpPr>
              <p:spPr bwMode="auto">
                <a:xfrm>
                  <a:off x="4598" y="1314"/>
                  <a:ext cx="145" cy="272"/>
                </a:xfrm>
                <a:prstGeom prst="rect">
                  <a:avLst/>
                </a:prstGeom>
                <a:noFill/>
                <a:ln w="12700">
                  <a:noFill/>
                  <a:miter lim="800000"/>
                  <a:headEnd type="none" w="sm" len="sm"/>
                  <a:tailEnd type="none" w="sm" len="sm"/>
                </a:ln>
              </p:spPr>
              <p:txBody>
                <a:bodyPr wrap="none"/>
                <a:lstStyle/>
                <a:p>
                  <a:pPr algn="ctr" eaLnBrk="0" fontAlgn="auto" hangingPunct="0">
                    <a:spcBef>
                      <a:spcPct val="50000"/>
                    </a:spcBef>
                    <a:spcAft>
                      <a:spcPts val="0"/>
                    </a:spcAft>
                    <a:buClr>
                      <a:srgbClr val="FECC68"/>
                    </a:buClr>
                    <a:buSzPct val="85000"/>
                    <a:buFont typeface="Wingdings 2" pitchFamily="18" charset="2"/>
                    <a:buNone/>
                    <a:defRPr/>
                  </a:pPr>
                  <a:r>
                    <a:rPr lang="en-US" sz="1200" b="1" kern="0" dirty="0">
                      <a:solidFill>
                        <a:srgbClr val="1C1C1C"/>
                      </a:solidFill>
                      <a:latin typeface="Arial Narrow" pitchFamily="34" charset="0"/>
                      <a:ea typeface="Arial Unicode MS" pitchFamily="34" charset="-128"/>
                      <a:cs typeface="Arial Unicode MS" pitchFamily="34" charset="-128"/>
                    </a:rPr>
                    <a:t>VT</a:t>
                  </a:r>
                </a:p>
              </p:txBody>
            </p:sp>
            <p:sp>
              <p:nvSpPr>
                <p:cNvPr id="75" name="Text Box 135"/>
                <p:cNvSpPr txBox="1">
                  <a:spLocks noChangeArrowheads="1"/>
                </p:cNvSpPr>
                <p:nvPr/>
              </p:nvSpPr>
              <p:spPr bwMode="auto">
                <a:xfrm>
                  <a:off x="4824" y="1101"/>
                  <a:ext cx="235" cy="173"/>
                </a:xfrm>
                <a:prstGeom prst="rect">
                  <a:avLst/>
                </a:prstGeom>
                <a:noFill/>
                <a:ln w="12700">
                  <a:noFill/>
                  <a:miter lim="800000"/>
                  <a:headEnd type="none" w="sm" len="sm"/>
                  <a:tailEnd type="none" w="sm" len="sm"/>
                </a:ln>
              </p:spPr>
              <p:txBody>
                <a:bodyPr wrap="none">
                  <a:spAutoFit/>
                </a:bodyPr>
                <a:lstStyle/>
                <a:p>
                  <a:pPr algn="ctr" eaLnBrk="0" fontAlgn="auto" hangingPunct="0">
                    <a:spcBef>
                      <a:spcPct val="50000"/>
                    </a:spcBef>
                    <a:spcAft>
                      <a:spcPts val="0"/>
                    </a:spcAft>
                    <a:buClr>
                      <a:srgbClr val="FECC68"/>
                    </a:buClr>
                    <a:buSzPct val="85000"/>
                    <a:buFont typeface="Wingdings 2" pitchFamily="18" charset="2"/>
                    <a:buNone/>
                    <a:defRPr/>
                  </a:pPr>
                  <a:r>
                    <a:rPr lang="en-US" sz="1200" b="1" kern="0" dirty="0">
                      <a:solidFill>
                        <a:srgbClr val="000000"/>
                      </a:solidFill>
                      <a:latin typeface="Arial Narrow" pitchFamily="34" charset="0"/>
                      <a:ea typeface="Arial Unicode MS" pitchFamily="34" charset="-128"/>
                      <a:cs typeface="Arial Unicode MS" pitchFamily="34" charset="-128"/>
                    </a:rPr>
                    <a:t>ME</a:t>
                  </a:r>
                </a:p>
              </p:txBody>
            </p:sp>
            <p:sp>
              <p:nvSpPr>
                <p:cNvPr id="76" name="Text Box 136"/>
                <p:cNvSpPr txBox="1">
                  <a:spLocks noChangeArrowheads="1"/>
                </p:cNvSpPr>
                <p:nvPr/>
              </p:nvSpPr>
              <p:spPr bwMode="auto">
                <a:xfrm>
                  <a:off x="4706" y="1430"/>
                  <a:ext cx="172" cy="115"/>
                </a:xfrm>
                <a:prstGeom prst="rect">
                  <a:avLst/>
                </a:prstGeom>
                <a:noFill/>
                <a:ln w="12700">
                  <a:noFill/>
                  <a:miter lim="800000"/>
                  <a:headEnd type="none" w="sm" len="sm"/>
                  <a:tailEnd type="none" w="sm" len="sm"/>
                </a:ln>
              </p:spPr>
              <p:txBody>
                <a:bodyPr wrap="none"/>
                <a:lstStyle/>
                <a:p>
                  <a:pPr algn="ctr" eaLnBrk="0" fontAlgn="auto" hangingPunct="0">
                    <a:spcBef>
                      <a:spcPct val="50000"/>
                    </a:spcBef>
                    <a:spcAft>
                      <a:spcPts val="0"/>
                    </a:spcAft>
                    <a:buClr>
                      <a:srgbClr val="FECC68"/>
                    </a:buClr>
                    <a:buSzPct val="85000"/>
                    <a:buFont typeface="Wingdings 2" pitchFamily="18" charset="2"/>
                    <a:buNone/>
                    <a:defRPr/>
                  </a:pPr>
                  <a:r>
                    <a:rPr lang="en-US" sz="1100" b="1" kern="0" dirty="0">
                      <a:solidFill>
                        <a:srgbClr val="000000"/>
                      </a:solidFill>
                      <a:latin typeface="Arial Narrow" pitchFamily="34" charset="0"/>
                      <a:ea typeface="Arial Unicode MS" pitchFamily="34" charset="-128"/>
                      <a:cs typeface="Arial Unicode MS" pitchFamily="34" charset="-128"/>
                    </a:rPr>
                    <a:t>NH</a:t>
                  </a:r>
                </a:p>
              </p:txBody>
            </p:sp>
            <p:sp>
              <p:nvSpPr>
                <p:cNvPr id="77" name="Text Box 137"/>
                <p:cNvSpPr txBox="1">
                  <a:spLocks noChangeArrowheads="1"/>
                </p:cNvSpPr>
                <p:nvPr/>
              </p:nvSpPr>
              <p:spPr bwMode="auto">
                <a:xfrm>
                  <a:off x="4671" y="1544"/>
                  <a:ext cx="218" cy="154"/>
                </a:xfrm>
                <a:prstGeom prst="rect">
                  <a:avLst/>
                </a:prstGeom>
                <a:noFill/>
                <a:ln w="12700">
                  <a:noFill/>
                  <a:miter lim="800000"/>
                  <a:headEnd type="none" w="sm" len="sm"/>
                  <a:tailEnd type="none" w="sm" len="sm"/>
                </a:ln>
              </p:spPr>
              <p:txBody>
                <a:bodyPr>
                  <a:spAutoFit/>
                </a:bodyPr>
                <a:lstStyle/>
                <a:p>
                  <a:pPr algn="ctr" eaLnBrk="0" fontAlgn="auto" hangingPunct="0">
                    <a:spcBef>
                      <a:spcPct val="50000"/>
                    </a:spcBef>
                    <a:spcAft>
                      <a:spcPts val="0"/>
                    </a:spcAft>
                    <a:buClr>
                      <a:srgbClr val="FECC68"/>
                    </a:buClr>
                    <a:buSzPct val="85000"/>
                    <a:buFont typeface="Wingdings 2" pitchFamily="18" charset="2"/>
                    <a:buNone/>
                    <a:defRPr/>
                  </a:pPr>
                  <a:r>
                    <a:rPr lang="en-US" sz="1000" b="1" kern="0" dirty="0">
                      <a:solidFill>
                        <a:srgbClr val="1C1C1C"/>
                      </a:solidFill>
                      <a:latin typeface="Arial Narrow" pitchFamily="34" charset="0"/>
                      <a:ea typeface="Arial Unicode MS" pitchFamily="34" charset="-128"/>
                      <a:cs typeface="Arial Unicode MS" pitchFamily="34" charset="-128"/>
                    </a:rPr>
                    <a:t>MA</a:t>
                  </a:r>
                </a:p>
              </p:txBody>
            </p:sp>
            <p:sp>
              <p:nvSpPr>
                <p:cNvPr id="78" name="Text Box 138"/>
                <p:cNvSpPr txBox="1">
                  <a:spLocks noChangeArrowheads="1"/>
                </p:cNvSpPr>
                <p:nvPr/>
              </p:nvSpPr>
              <p:spPr bwMode="auto">
                <a:xfrm>
                  <a:off x="4950" y="1621"/>
                  <a:ext cx="189" cy="165"/>
                </a:xfrm>
                <a:prstGeom prst="rect">
                  <a:avLst/>
                </a:prstGeom>
                <a:noFill/>
                <a:ln w="12700">
                  <a:noFill/>
                  <a:miter lim="800000"/>
                  <a:headEnd type="none" w="sm" len="sm"/>
                  <a:tailEnd type="none" w="sm" len="sm"/>
                </a:ln>
              </p:spPr>
              <p:txBody>
                <a:bodyPr wrap="none">
                  <a:spAutoFit/>
                </a:bodyPr>
                <a:lstStyle/>
                <a:p>
                  <a:pPr algn="ctr" eaLnBrk="0" fontAlgn="auto" hangingPunct="0">
                    <a:spcBef>
                      <a:spcPct val="50000"/>
                    </a:spcBef>
                    <a:spcAft>
                      <a:spcPts val="0"/>
                    </a:spcAft>
                    <a:buClr>
                      <a:srgbClr val="FECC68"/>
                    </a:buClr>
                    <a:buSzPct val="85000"/>
                    <a:buFont typeface="Wingdings 2" pitchFamily="18" charset="2"/>
                    <a:buNone/>
                    <a:defRPr/>
                  </a:pPr>
                  <a:r>
                    <a:rPr lang="en-US" sz="1100" b="1" kern="0" dirty="0">
                      <a:solidFill>
                        <a:srgbClr val="1C1C1C"/>
                      </a:solidFill>
                      <a:latin typeface="Arial Narrow" pitchFamily="34" charset="0"/>
                      <a:ea typeface="Arial Unicode MS" pitchFamily="34" charset="-128"/>
                      <a:cs typeface="Arial Unicode MS" pitchFamily="34" charset="-128"/>
                    </a:rPr>
                    <a:t>RI</a:t>
                  </a:r>
                </a:p>
              </p:txBody>
            </p:sp>
            <p:sp>
              <p:nvSpPr>
                <p:cNvPr id="79" name="Text Box 139"/>
                <p:cNvSpPr txBox="1">
                  <a:spLocks noChangeArrowheads="1"/>
                </p:cNvSpPr>
                <p:nvPr/>
              </p:nvSpPr>
              <p:spPr bwMode="auto">
                <a:xfrm>
                  <a:off x="3996" y="2087"/>
                  <a:ext cx="243" cy="173"/>
                </a:xfrm>
                <a:prstGeom prst="rect">
                  <a:avLst/>
                </a:prstGeom>
                <a:noFill/>
                <a:ln w="12700">
                  <a:noFill/>
                  <a:miter lim="800000"/>
                  <a:headEnd type="none" w="sm" len="sm"/>
                  <a:tailEnd type="none" w="sm" len="sm"/>
                </a:ln>
              </p:spPr>
              <p:txBody>
                <a:bodyPr wrap="none">
                  <a:spAutoFit/>
                </a:bodyPr>
                <a:lstStyle/>
                <a:p>
                  <a:pPr algn="ctr" eaLnBrk="0" fontAlgn="auto" hangingPunct="0">
                    <a:spcBef>
                      <a:spcPct val="50000"/>
                    </a:spcBef>
                    <a:spcAft>
                      <a:spcPts val="0"/>
                    </a:spcAft>
                    <a:buClr>
                      <a:srgbClr val="FECC68"/>
                    </a:buClr>
                    <a:buSzPct val="85000"/>
                    <a:buFont typeface="Wingdings 2" pitchFamily="18" charset="2"/>
                    <a:buNone/>
                    <a:defRPr/>
                  </a:pPr>
                  <a:r>
                    <a:rPr lang="en-US" sz="1200" b="1" kern="0" dirty="0">
                      <a:solidFill>
                        <a:srgbClr val="000000"/>
                      </a:solidFill>
                      <a:latin typeface="Arial Narrow" pitchFamily="34" charset="0"/>
                      <a:ea typeface="Arial Unicode MS" pitchFamily="34" charset="-128"/>
                      <a:cs typeface="Arial Unicode MS" pitchFamily="34" charset="-128"/>
                    </a:rPr>
                    <a:t>WV</a:t>
                  </a:r>
                </a:p>
              </p:txBody>
            </p:sp>
            <p:sp>
              <p:nvSpPr>
                <p:cNvPr id="80" name="Text Box 140"/>
                <p:cNvSpPr txBox="1">
                  <a:spLocks noChangeArrowheads="1"/>
                </p:cNvSpPr>
                <p:nvPr/>
              </p:nvSpPr>
              <p:spPr bwMode="auto">
                <a:xfrm>
                  <a:off x="4791" y="1931"/>
                  <a:ext cx="226" cy="173"/>
                </a:xfrm>
                <a:prstGeom prst="rect">
                  <a:avLst/>
                </a:prstGeom>
                <a:solidFill>
                  <a:srgbClr val="D9D9D9"/>
                </a:solidFill>
                <a:ln w="12700">
                  <a:noFill/>
                  <a:miter lim="800000"/>
                  <a:headEnd type="none" w="sm" len="sm"/>
                  <a:tailEnd type="none" w="sm" len="sm"/>
                </a:ln>
              </p:spPr>
              <p:txBody>
                <a:bodyPr wrap="none">
                  <a:spAutoFit/>
                </a:bodyPr>
                <a:lstStyle/>
                <a:p>
                  <a:pPr algn="ctr" eaLnBrk="0" fontAlgn="auto" hangingPunct="0">
                    <a:spcBef>
                      <a:spcPct val="50000"/>
                    </a:spcBef>
                    <a:spcAft>
                      <a:spcPts val="0"/>
                    </a:spcAft>
                    <a:buClr>
                      <a:srgbClr val="FECC68"/>
                    </a:buClr>
                    <a:buSzPct val="85000"/>
                    <a:buFont typeface="Wingdings 2" pitchFamily="18" charset="2"/>
                    <a:buNone/>
                    <a:defRPr/>
                  </a:pPr>
                  <a:r>
                    <a:rPr lang="en-US" sz="1200" b="1" kern="0" dirty="0">
                      <a:solidFill>
                        <a:srgbClr val="1C1C1C"/>
                      </a:solidFill>
                      <a:latin typeface="Arial Narrow" pitchFamily="34" charset="0"/>
                      <a:ea typeface="Arial Unicode MS" pitchFamily="34" charset="-128"/>
                      <a:cs typeface="Arial Unicode MS" pitchFamily="34" charset="-128"/>
                    </a:rPr>
                    <a:t>DE</a:t>
                  </a:r>
                </a:p>
              </p:txBody>
            </p:sp>
            <p:sp>
              <p:nvSpPr>
                <p:cNvPr id="81" name="Text Box 141"/>
                <p:cNvSpPr txBox="1">
                  <a:spLocks noChangeArrowheads="1"/>
                </p:cNvSpPr>
                <p:nvPr/>
              </p:nvSpPr>
              <p:spPr bwMode="auto">
                <a:xfrm>
                  <a:off x="4674" y="2110"/>
                  <a:ext cx="239" cy="173"/>
                </a:xfrm>
                <a:prstGeom prst="rect">
                  <a:avLst/>
                </a:prstGeom>
                <a:solidFill>
                  <a:srgbClr val="B9CDE5"/>
                </a:solidFill>
                <a:ln w="12700">
                  <a:noFill/>
                  <a:miter lim="800000"/>
                  <a:headEnd type="none" w="sm" len="sm"/>
                  <a:tailEnd type="none" w="sm" len="sm"/>
                </a:ln>
              </p:spPr>
              <p:txBody>
                <a:bodyPr wrap="none">
                  <a:spAutoFit/>
                </a:bodyPr>
                <a:lstStyle/>
                <a:p>
                  <a:pPr algn="ctr" eaLnBrk="0" fontAlgn="auto" hangingPunct="0">
                    <a:spcBef>
                      <a:spcPct val="50000"/>
                    </a:spcBef>
                    <a:spcAft>
                      <a:spcPts val="0"/>
                    </a:spcAft>
                    <a:buClr>
                      <a:srgbClr val="FECC68"/>
                    </a:buClr>
                    <a:buSzPct val="85000"/>
                    <a:buFont typeface="Wingdings 2" pitchFamily="18" charset="2"/>
                    <a:buNone/>
                    <a:defRPr/>
                  </a:pPr>
                  <a:r>
                    <a:rPr lang="en-US" sz="1200" b="1" kern="0" dirty="0">
                      <a:solidFill>
                        <a:srgbClr val="1C1C1C"/>
                      </a:solidFill>
                      <a:latin typeface="Arial Narrow" pitchFamily="34" charset="0"/>
                      <a:ea typeface="Arial Unicode MS" pitchFamily="34" charset="-128"/>
                      <a:cs typeface="Arial Unicode MS" pitchFamily="34" charset="-128"/>
                    </a:rPr>
                    <a:t>MD</a:t>
                  </a:r>
                </a:p>
              </p:txBody>
            </p:sp>
            <p:sp>
              <p:nvSpPr>
                <p:cNvPr id="82" name="Text Box 142"/>
                <p:cNvSpPr txBox="1">
                  <a:spLocks noChangeArrowheads="1"/>
                </p:cNvSpPr>
                <p:nvPr/>
              </p:nvSpPr>
              <p:spPr bwMode="auto">
                <a:xfrm>
                  <a:off x="4525" y="1840"/>
                  <a:ext cx="240" cy="144"/>
                </a:xfrm>
                <a:prstGeom prst="rect">
                  <a:avLst/>
                </a:prstGeom>
                <a:noFill/>
                <a:ln w="12700">
                  <a:noFill/>
                  <a:miter lim="800000"/>
                  <a:headEnd type="none" w="sm" len="sm"/>
                  <a:tailEnd type="none" w="sm" len="sm"/>
                </a:ln>
              </p:spPr>
              <p:txBody>
                <a:bodyPr wrap="none"/>
                <a:lstStyle/>
                <a:p>
                  <a:pPr algn="ctr" eaLnBrk="0" fontAlgn="auto" hangingPunct="0">
                    <a:spcBef>
                      <a:spcPct val="50000"/>
                    </a:spcBef>
                    <a:spcAft>
                      <a:spcPts val="0"/>
                    </a:spcAft>
                    <a:buClr>
                      <a:srgbClr val="FECC68"/>
                    </a:buClr>
                    <a:buSzPct val="85000"/>
                    <a:buFont typeface="Wingdings 2" pitchFamily="18" charset="2"/>
                    <a:buNone/>
                    <a:defRPr/>
                  </a:pPr>
                  <a:r>
                    <a:rPr lang="en-US" sz="1100" b="1" kern="0" dirty="0">
                      <a:solidFill>
                        <a:srgbClr val="000000"/>
                      </a:solidFill>
                      <a:latin typeface="Arial Narrow" pitchFamily="34" charset="0"/>
                      <a:ea typeface="Arial Unicode MS" pitchFamily="34" charset="-128"/>
                      <a:cs typeface="Arial Unicode MS" pitchFamily="34" charset="-128"/>
                    </a:rPr>
                    <a:t>NJ </a:t>
                  </a:r>
                </a:p>
              </p:txBody>
            </p:sp>
            <p:sp>
              <p:nvSpPr>
                <p:cNvPr id="83" name="Line 143"/>
                <p:cNvSpPr>
                  <a:spLocks noChangeShapeType="1"/>
                </p:cNvSpPr>
                <p:nvPr/>
              </p:nvSpPr>
              <p:spPr bwMode="auto">
                <a:xfrm flipH="1" flipV="1">
                  <a:off x="4468" y="2071"/>
                  <a:ext cx="194" cy="104"/>
                </a:xfrm>
                <a:prstGeom prst="line">
                  <a:avLst/>
                </a:prstGeom>
                <a:noFill/>
                <a:ln w="12700">
                  <a:solidFill>
                    <a:srgbClr val="000000"/>
                  </a:solidFill>
                  <a:round/>
                  <a:headEnd type="none" w="sm" len="sm"/>
                  <a:tailEnd type="triangle" w="sm" len="sm"/>
                </a:ln>
              </p:spPr>
              <p:txBody>
                <a:bodyPr/>
                <a:lstStyle/>
                <a:p>
                  <a:pPr algn="ctr" fontAlgn="auto">
                    <a:spcBef>
                      <a:spcPct val="50000"/>
                    </a:spcBef>
                    <a:spcAft>
                      <a:spcPts val="0"/>
                    </a:spcAft>
                    <a:buClr>
                      <a:srgbClr val="FECC68"/>
                    </a:buClr>
                    <a:buSzPct val="85000"/>
                    <a:buFont typeface="Wingdings 2" pitchFamily="18" charset="2"/>
                    <a:buNone/>
                    <a:defRPr/>
                  </a:pPr>
                  <a:endParaRPr lang="en-US" sz="1400" kern="0" dirty="0">
                    <a:solidFill>
                      <a:srgbClr val="000000"/>
                    </a:solidFill>
                    <a:latin typeface="+mn-lt"/>
                    <a:ea typeface="Arial Unicode MS" pitchFamily="34" charset="-128"/>
                    <a:cs typeface="Arial Unicode MS" pitchFamily="34" charset="-128"/>
                  </a:endParaRPr>
                </a:p>
              </p:txBody>
            </p:sp>
            <p:sp>
              <p:nvSpPr>
                <p:cNvPr id="84" name="Line 144"/>
                <p:cNvSpPr>
                  <a:spLocks noChangeShapeType="1"/>
                </p:cNvSpPr>
                <p:nvPr/>
              </p:nvSpPr>
              <p:spPr bwMode="auto">
                <a:xfrm flipH="1">
                  <a:off x="4627" y="2056"/>
                  <a:ext cx="161" cy="2"/>
                </a:xfrm>
                <a:prstGeom prst="line">
                  <a:avLst/>
                </a:prstGeom>
                <a:noFill/>
                <a:ln w="12700">
                  <a:solidFill>
                    <a:srgbClr val="000000"/>
                  </a:solidFill>
                  <a:round/>
                  <a:headEnd type="none" w="sm" len="sm"/>
                  <a:tailEnd type="triangle" w="sm" len="sm"/>
                </a:ln>
              </p:spPr>
              <p:txBody>
                <a:bodyPr/>
                <a:lstStyle/>
                <a:p>
                  <a:pPr algn="ctr" fontAlgn="auto">
                    <a:spcBef>
                      <a:spcPct val="50000"/>
                    </a:spcBef>
                    <a:spcAft>
                      <a:spcPts val="0"/>
                    </a:spcAft>
                    <a:buClr>
                      <a:srgbClr val="FECC68"/>
                    </a:buClr>
                    <a:buSzPct val="85000"/>
                    <a:buFont typeface="Wingdings 2" pitchFamily="18" charset="2"/>
                    <a:buNone/>
                    <a:defRPr/>
                  </a:pPr>
                  <a:endParaRPr lang="en-US" sz="1400" kern="0" dirty="0">
                    <a:solidFill>
                      <a:srgbClr val="000000"/>
                    </a:solidFill>
                    <a:latin typeface="+mn-lt"/>
                    <a:ea typeface="Arial Unicode MS" pitchFamily="34" charset="-128"/>
                    <a:cs typeface="Arial Unicode MS" pitchFamily="34" charset="-128"/>
                  </a:endParaRPr>
                </a:p>
              </p:txBody>
            </p:sp>
            <p:sp>
              <p:nvSpPr>
                <p:cNvPr id="85" name="Line 145"/>
                <p:cNvSpPr>
                  <a:spLocks noChangeShapeType="1"/>
                </p:cNvSpPr>
                <p:nvPr/>
              </p:nvSpPr>
              <p:spPr bwMode="auto">
                <a:xfrm flipH="1">
                  <a:off x="4846" y="1713"/>
                  <a:ext cx="144" cy="0"/>
                </a:xfrm>
                <a:prstGeom prst="line">
                  <a:avLst/>
                </a:prstGeom>
                <a:noFill/>
                <a:ln w="12700">
                  <a:solidFill>
                    <a:srgbClr val="000000"/>
                  </a:solidFill>
                  <a:round/>
                  <a:headEnd type="none" w="sm" len="sm"/>
                  <a:tailEnd type="triangle" w="sm" len="sm"/>
                </a:ln>
              </p:spPr>
              <p:txBody>
                <a:bodyPr/>
                <a:lstStyle/>
                <a:p>
                  <a:pPr algn="ctr" fontAlgn="auto">
                    <a:spcBef>
                      <a:spcPct val="50000"/>
                    </a:spcBef>
                    <a:spcAft>
                      <a:spcPts val="0"/>
                    </a:spcAft>
                    <a:buClr>
                      <a:srgbClr val="FECC68"/>
                    </a:buClr>
                    <a:buSzPct val="85000"/>
                    <a:buFont typeface="Wingdings 2" pitchFamily="18" charset="2"/>
                    <a:buNone/>
                    <a:defRPr/>
                  </a:pPr>
                  <a:endParaRPr lang="en-US" sz="1400" kern="0" dirty="0">
                    <a:solidFill>
                      <a:srgbClr val="000000"/>
                    </a:solidFill>
                    <a:latin typeface="+mn-lt"/>
                    <a:ea typeface="Arial Unicode MS" pitchFamily="34" charset="-128"/>
                    <a:cs typeface="Arial Unicode MS" pitchFamily="34" charset="-128"/>
                  </a:endParaRPr>
                </a:p>
              </p:txBody>
            </p:sp>
          </p:grpSp>
          <p:grpSp>
            <p:nvGrpSpPr>
              <p:cNvPr id="50" name="Group 146"/>
              <p:cNvGrpSpPr>
                <a:grpSpLocks/>
              </p:cNvGrpSpPr>
              <p:nvPr/>
            </p:nvGrpSpPr>
            <p:grpSpPr bwMode="auto">
              <a:xfrm>
                <a:off x="46" y="2713"/>
                <a:ext cx="1297" cy="1207"/>
                <a:chOff x="89" y="2630"/>
                <a:chExt cx="1551" cy="1396"/>
              </a:xfrm>
            </p:grpSpPr>
            <p:sp>
              <p:nvSpPr>
                <p:cNvPr id="62" name="Freeform 147"/>
                <p:cNvSpPr>
                  <a:spLocks/>
                </p:cNvSpPr>
                <p:nvPr/>
              </p:nvSpPr>
              <p:spPr bwMode="auto">
                <a:xfrm>
                  <a:off x="89" y="2630"/>
                  <a:ext cx="1551" cy="1396"/>
                </a:xfrm>
                <a:custGeom>
                  <a:avLst/>
                  <a:gdLst>
                    <a:gd name="T0" fmla="*/ 0 w 2041"/>
                    <a:gd name="T1" fmla="*/ 0 h 1997"/>
                    <a:gd name="T2" fmla="*/ 0 w 2041"/>
                    <a:gd name="T3" fmla="*/ 0 h 1997"/>
                    <a:gd name="T4" fmla="*/ 0 w 2041"/>
                    <a:gd name="T5" fmla="*/ 0 h 1997"/>
                    <a:gd name="T6" fmla="*/ 0 w 2041"/>
                    <a:gd name="T7" fmla="*/ 0 h 1997"/>
                    <a:gd name="T8" fmla="*/ 0 w 2041"/>
                    <a:gd name="T9" fmla="*/ 0 h 1997"/>
                    <a:gd name="T10" fmla="*/ 0 w 2041"/>
                    <a:gd name="T11" fmla="*/ 0 h 1997"/>
                    <a:gd name="T12" fmla="*/ 0 w 2041"/>
                    <a:gd name="T13" fmla="*/ 0 h 1997"/>
                    <a:gd name="T14" fmla="*/ 0 w 2041"/>
                    <a:gd name="T15" fmla="*/ 0 h 1997"/>
                    <a:gd name="T16" fmla="*/ 0 w 2041"/>
                    <a:gd name="T17" fmla="*/ 0 h 1997"/>
                    <a:gd name="T18" fmla="*/ 0 w 2041"/>
                    <a:gd name="T19" fmla="*/ 0 h 1997"/>
                    <a:gd name="T20" fmla="*/ 0 w 2041"/>
                    <a:gd name="T21" fmla="*/ 0 h 1997"/>
                    <a:gd name="T22" fmla="*/ 0 w 2041"/>
                    <a:gd name="T23" fmla="*/ 0 h 1997"/>
                    <a:gd name="T24" fmla="*/ 0 w 2041"/>
                    <a:gd name="T25" fmla="*/ 0 h 1997"/>
                    <a:gd name="T26" fmla="*/ 0 w 2041"/>
                    <a:gd name="T27" fmla="*/ 0 h 1997"/>
                    <a:gd name="T28" fmla="*/ 0 w 2041"/>
                    <a:gd name="T29" fmla="*/ 0 h 1997"/>
                    <a:gd name="T30" fmla="*/ 0 w 2041"/>
                    <a:gd name="T31" fmla="*/ 0 h 1997"/>
                    <a:gd name="T32" fmla="*/ 0 w 2041"/>
                    <a:gd name="T33" fmla="*/ 0 h 1997"/>
                    <a:gd name="T34" fmla="*/ 0 w 2041"/>
                    <a:gd name="T35" fmla="*/ 0 h 1997"/>
                    <a:gd name="T36" fmla="*/ 0 w 2041"/>
                    <a:gd name="T37" fmla="*/ 0 h 1997"/>
                    <a:gd name="T38" fmla="*/ 0 w 2041"/>
                    <a:gd name="T39" fmla="*/ 0 h 1997"/>
                    <a:gd name="T40" fmla="*/ 0 w 2041"/>
                    <a:gd name="T41" fmla="*/ 0 h 1997"/>
                    <a:gd name="T42" fmla="*/ 0 w 2041"/>
                    <a:gd name="T43" fmla="*/ 0 h 1997"/>
                    <a:gd name="T44" fmla="*/ 0 w 2041"/>
                    <a:gd name="T45" fmla="*/ 0 h 1997"/>
                    <a:gd name="T46" fmla="*/ 0 w 2041"/>
                    <a:gd name="T47" fmla="*/ 0 h 1997"/>
                    <a:gd name="T48" fmla="*/ 0 w 2041"/>
                    <a:gd name="T49" fmla="*/ 0 h 1997"/>
                    <a:gd name="T50" fmla="*/ 0 w 2041"/>
                    <a:gd name="T51" fmla="*/ 0 h 1997"/>
                    <a:gd name="T52" fmla="*/ 0 w 2041"/>
                    <a:gd name="T53" fmla="*/ 0 h 1997"/>
                    <a:gd name="T54" fmla="*/ 0 w 2041"/>
                    <a:gd name="T55" fmla="*/ 0 h 1997"/>
                    <a:gd name="T56" fmla="*/ 0 w 2041"/>
                    <a:gd name="T57" fmla="*/ 0 h 1997"/>
                    <a:gd name="T58" fmla="*/ 0 w 2041"/>
                    <a:gd name="T59" fmla="*/ 0 h 1997"/>
                    <a:gd name="T60" fmla="*/ 0 w 2041"/>
                    <a:gd name="T61" fmla="*/ 0 h 1997"/>
                    <a:gd name="T62" fmla="*/ 0 w 2041"/>
                    <a:gd name="T63" fmla="*/ 0 h 1997"/>
                    <a:gd name="T64" fmla="*/ 0 w 2041"/>
                    <a:gd name="T65" fmla="*/ 0 h 1997"/>
                    <a:gd name="T66" fmla="*/ 0 w 2041"/>
                    <a:gd name="T67" fmla="*/ 0 h 1997"/>
                    <a:gd name="T68" fmla="*/ 0 w 2041"/>
                    <a:gd name="T69" fmla="*/ 0 h 1997"/>
                    <a:gd name="T70" fmla="*/ 0 w 2041"/>
                    <a:gd name="T71" fmla="*/ 0 h 1997"/>
                    <a:gd name="T72" fmla="*/ 0 w 2041"/>
                    <a:gd name="T73" fmla="*/ 0 h 1997"/>
                    <a:gd name="T74" fmla="*/ 0 w 2041"/>
                    <a:gd name="T75" fmla="*/ 0 h 1997"/>
                    <a:gd name="T76" fmla="*/ 0 w 2041"/>
                    <a:gd name="T77" fmla="*/ 0 h 1997"/>
                    <a:gd name="T78" fmla="*/ 0 w 2041"/>
                    <a:gd name="T79" fmla="*/ 0 h 1997"/>
                    <a:gd name="T80" fmla="*/ 0 w 2041"/>
                    <a:gd name="T81" fmla="*/ 0 h 1997"/>
                    <a:gd name="T82" fmla="*/ 0 w 2041"/>
                    <a:gd name="T83" fmla="*/ 0 h 199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41"/>
                    <a:gd name="T127" fmla="*/ 0 h 1997"/>
                    <a:gd name="T128" fmla="*/ 2041 w 2041"/>
                    <a:gd name="T129" fmla="*/ 1997 h 199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41" h="1997">
                      <a:moveTo>
                        <a:pt x="325" y="296"/>
                      </a:moveTo>
                      <a:lnTo>
                        <a:pt x="735" y="0"/>
                      </a:lnTo>
                      <a:lnTo>
                        <a:pt x="931" y="52"/>
                      </a:lnTo>
                      <a:lnTo>
                        <a:pt x="1026" y="147"/>
                      </a:lnTo>
                      <a:lnTo>
                        <a:pt x="1411" y="183"/>
                      </a:lnTo>
                      <a:lnTo>
                        <a:pt x="1424" y="1170"/>
                      </a:lnTo>
                      <a:lnTo>
                        <a:pt x="1549" y="1201"/>
                      </a:lnTo>
                      <a:lnTo>
                        <a:pt x="1608" y="1319"/>
                      </a:lnTo>
                      <a:lnTo>
                        <a:pt x="1697" y="1277"/>
                      </a:lnTo>
                      <a:lnTo>
                        <a:pt x="1881" y="1547"/>
                      </a:lnTo>
                      <a:lnTo>
                        <a:pt x="2041" y="1671"/>
                      </a:lnTo>
                      <a:lnTo>
                        <a:pt x="2035" y="1778"/>
                      </a:lnTo>
                      <a:lnTo>
                        <a:pt x="1834" y="1790"/>
                      </a:lnTo>
                      <a:lnTo>
                        <a:pt x="1745" y="1461"/>
                      </a:lnTo>
                      <a:lnTo>
                        <a:pt x="1109" y="1141"/>
                      </a:lnTo>
                      <a:lnTo>
                        <a:pt x="1126" y="1241"/>
                      </a:lnTo>
                      <a:lnTo>
                        <a:pt x="984" y="1372"/>
                      </a:lnTo>
                      <a:lnTo>
                        <a:pt x="961" y="1325"/>
                      </a:lnTo>
                      <a:lnTo>
                        <a:pt x="919" y="1325"/>
                      </a:lnTo>
                      <a:lnTo>
                        <a:pt x="806" y="1600"/>
                      </a:lnTo>
                      <a:lnTo>
                        <a:pt x="449" y="1868"/>
                      </a:lnTo>
                      <a:lnTo>
                        <a:pt x="100" y="1997"/>
                      </a:lnTo>
                      <a:lnTo>
                        <a:pt x="0" y="1981"/>
                      </a:lnTo>
                      <a:lnTo>
                        <a:pt x="402" y="1748"/>
                      </a:lnTo>
                      <a:lnTo>
                        <a:pt x="449" y="1748"/>
                      </a:lnTo>
                      <a:lnTo>
                        <a:pt x="599" y="1570"/>
                      </a:lnTo>
                      <a:lnTo>
                        <a:pt x="664" y="1564"/>
                      </a:lnTo>
                      <a:lnTo>
                        <a:pt x="765" y="1426"/>
                      </a:lnTo>
                      <a:lnTo>
                        <a:pt x="730" y="1368"/>
                      </a:lnTo>
                      <a:lnTo>
                        <a:pt x="516" y="1396"/>
                      </a:lnTo>
                      <a:lnTo>
                        <a:pt x="366" y="1058"/>
                      </a:lnTo>
                      <a:lnTo>
                        <a:pt x="449" y="903"/>
                      </a:lnTo>
                      <a:lnTo>
                        <a:pt x="587" y="849"/>
                      </a:lnTo>
                      <a:lnTo>
                        <a:pt x="539" y="713"/>
                      </a:lnTo>
                      <a:lnTo>
                        <a:pt x="396" y="778"/>
                      </a:lnTo>
                      <a:lnTo>
                        <a:pt x="289" y="582"/>
                      </a:lnTo>
                      <a:lnTo>
                        <a:pt x="407" y="535"/>
                      </a:lnTo>
                      <a:lnTo>
                        <a:pt x="516" y="589"/>
                      </a:lnTo>
                      <a:lnTo>
                        <a:pt x="563" y="559"/>
                      </a:lnTo>
                      <a:lnTo>
                        <a:pt x="473" y="391"/>
                      </a:lnTo>
                      <a:lnTo>
                        <a:pt x="318" y="379"/>
                      </a:lnTo>
                      <a:lnTo>
                        <a:pt x="325" y="296"/>
                      </a:lnTo>
                      <a:close/>
                    </a:path>
                  </a:pathLst>
                </a:custGeom>
                <a:solidFill>
                  <a:srgbClr val="C4BD97"/>
                </a:solidFill>
                <a:ln w="12700" cap="rnd" cmpd="sng">
                  <a:solidFill>
                    <a:srgbClr val="FFFFFF"/>
                  </a:solidFill>
                  <a:prstDash val="solid"/>
                  <a:round/>
                  <a:headEnd type="none" w="sm" len="sm"/>
                  <a:tailEnd type="none" w="sm" len="sm"/>
                </a:ln>
              </p:spPr>
              <p:txBody>
                <a:bodyPr/>
                <a:lstStyle/>
                <a:p>
                  <a:pPr algn="ctr" fontAlgn="auto">
                    <a:spcBef>
                      <a:spcPct val="50000"/>
                    </a:spcBef>
                    <a:spcAft>
                      <a:spcPts val="0"/>
                    </a:spcAft>
                    <a:buClr>
                      <a:srgbClr val="FECC68"/>
                    </a:buClr>
                    <a:buSzPct val="85000"/>
                    <a:buFont typeface="Wingdings 2" pitchFamily="18" charset="2"/>
                    <a:buNone/>
                    <a:defRPr/>
                  </a:pPr>
                  <a:endParaRPr lang="en-US" sz="1400" kern="0" dirty="0">
                    <a:solidFill>
                      <a:srgbClr val="000000"/>
                    </a:solidFill>
                    <a:latin typeface="+mn-lt"/>
                    <a:ea typeface="Arial Unicode MS" pitchFamily="34" charset="-128"/>
                    <a:cs typeface="Arial Unicode MS" pitchFamily="34" charset="-128"/>
                  </a:endParaRPr>
                </a:p>
              </p:txBody>
            </p:sp>
            <p:sp>
              <p:nvSpPr>
                <p:cNvPr id="63" name="Text Box 148"/>
                <p:cNvSpPr txBox="1">
                  <a:spLocks noChangeArrowheads="1"/>
                </p:cNvSpPr>
                <p:nvPr/>
              </p:nvSpPr>
              <p:spPr bwMode="auto">
                <a:xfrm>
                  <a:off x="637" y="2993"/>
                  <a:ext cx="384" cy="200"/>
                </a:xfrm>
                <a:prstGeom prst="rect">
                  <a:avLst/>
                </a:prstGeom>
                <a:noFill/>
                <a:ln w="12700" cap="rnd" algn="ctr">
                  <a:noFill/>
                  <a:miter lim="800000"/>
                  <a:headEnd type="none" w="sm" len="sm"/>
                  <a:tailEnd type="none" w="sm" len="sm"/>
                </a:ln>
              </p:spPr>
              <p:txBody>
                <a:bodyPr>
                  <a:spAutoFit/>
                </a:bodyPr>
                <a:lstStyle/>
                <a:p>
                  <a:pPr algn="ctr" eaLnBrk="0" fontAlgn="auto" hangingPunct="0">
                    <a:spcBef>
                      <a:spcPct val="50000"/>
                    </a:spcBef>
                    <a:spcAft>
                      <a:spcPts val="0"/>
                    </a:spcAft>
                    <a:buClr>
                      <a:srgbClr val="FECC68"/>
                    </a:buClr>
                    <a:buSzPct val="85000"/>
                    <a:buFont typeface="Wingdings 2" pitchFamily="18" charset="2"/>
                    <a:buNone/>
                    <a:defRPr/>
                  </a:pPr>
                  <a:r>
                    <a:rPr lang="en-US" sz="1200" b="1" kern="0" dirty="0">
                      <a:solidFill>
                        <a:srgbClr val="000000"/>
                      </a:solidFill>
                      <a:latin typeface="Arial Narrow" pitchFamily="34" charset="0"/>
                      <a:ea typeface="Arial Unicode MS" pitchFamily="34" charset="-128"/>
                      <a:cs typeface="Arial Unicode MS" pitchFamily="34" charset="-128"/>
                    </a:rPr>
                    <a:t>AK</a:t>
                  </a:r>
                </a:p>
              </p:txBody>
            </p:sp>
          </p:grpSp>
          <p:grpSp>
            <p:nvGrpSpPr>
              <p:cNvPr id="51" name="Group 149"/>
              <p:cNvGrpSpPr>
                <a:grpSpLocks/>
              </p:cNvGrpSpPr>
              <p:nvPr/>
            </p:nvGrpSpPr>
            <p:grpSpPr bwMode="auto">
              <a:xfrm>
                <a:off x="964" y="2991"/>
                <a:ext cx="780" cy="493"/>
                <a:chOff x="1102" y="2850"/>
                <a:chExt cx="780" cy="475"/>
              </a:xfrm>
            </p:grpSpPr>
            <p:grpSp>
              <p:nvGrpSpPr>
                <p:cNvPr id="52" name="Group 150"/>
                <p:cNvGrpSpPr>
                  <a:grpSpLocks/>
                </p:cNvGrpSpPr>
                <p:nvPr/>
              </p:nvGrpSpPr>
              <p:grpSpPr bwMode="auto">
                <a:xfrm>
                  <a:off x="1102" y="2850"/>
                  <a:ext cx="670" cy="475"/>
                  <a:chOff x="444" y="2284"/>
                  <a:chExt cx="629" cy="464"/>
                </a:xfrm>
              </p:grpSpPr>
              <p:sp>
                <p:nvSpPr>
                  <p:cNvPr id="54" name="Freeform 151"/>
                  <p:cNvSpPr>
                    <a:spLocks/>
                  </p:cNvSpPr>
                  <p:nvPr/>
                </p:nvSpPr>
                <p:spPr bwMode="auto">
                  <a:xfrm>
                    <a:off x="444" y="2326"/>
                    <a:ext cx="45" cy="65"/>
                  </a:xfrm>
                  <a:custGeom>
                    <a:avLst/>
                    <a:gdLst>
                      <a:gd name="T0" fmla="*/ 0 w 222"/>
                      <a:gd name="T1" fmla="*/ 0 h 325"/>
                      <a:gd name="T2" fmla="*/ 0 w 222"/>
                      <a:gd name="T3" fmla="*/ 0 h 325"/>
                      <a:gd name="T4" fmla="*/ 0 w 222"/>
                      <a:gd name="T5" fmla="*/ 0 h 325"/>
                      <a:gd name="T6" fmla="*/ 0 w 222"/>
                      <a:gd name="T7" fmla="*/ 0 h 325"/>
                      <a:gd name="T8" fmla="*/ 0 w 222"/>
                      <a:gd name="T9" fmla="*/ 0 h 325"/>
                      <a:gd name="T10" fmla="*/ 0 60000 65536"/>
                      <a:gd name="T11" fmla="*/ 0 60000 65536"/>
                      <a:gd name="T12" fmla="*/ 0 60000 65536"/>
                      <a:gd name="T13" fmla="*/ 0 60000 65536"/>
                      <a:gd name="T14" fmla="*/ 0 60000 65536"/>
                      <a:gd name="T15" fmla="*/ 0 w 222"/>
                      <a:gd name="T16" fmla="*/ 0 h 325"/>
                      <a:gd name="T17" fmla="*/ 222 w 222"/>
                      <a:gd name="T18" fmla="*/ 325 h 325"/>
                    </a:gdLst>
                    <a:ahLst/>
                    <a:cxnLst>
                      <a:cxn ang="T10">
                        <a:pos x="T0" y="T1"/>
                      </a:cxn>
                      <a:cxn ang="T11">
                        <a:pos x="T2" y="T3"/>
                      </a:cxn>
                      <a:cxn ang="T12">
                        <a:pos x="T4" y="T5"/>
                      </a:cxn>
                      <a:cxn ang="T13">
                        <a:pos x="T6" y="T7"/>
                      </a:cxn>
                      <a:cxn ang="T14">
                        <a:pos x="T8" y="T9"/>
                      </a:cxn>
                    </a:cxnLst>
                    <a:rect l="T15" t="T16" r="T17" b="T18"/>
                    <a:pathLst>
                      <a:path w="222" h="325">
                        <a:moveTo>
                          <a:pt x="83" y="325"/>
                        </a:moveTo>
                        <a:lnTo>
                          <a:pt x="0" y="223"/>
                        </a:lnTo>
                        <a:lnTo>
                          <a:pt x="124" y="0"/>
                        </a:lnTo>
                        <a:lnTo>
                          <a:pt x="222" y="63"/>
                        </a:lnTo>
                        <a:lnTo>
                          <a:pt x="83" y="325"/>
                        </a:lnTo>
                        <a:close/>
                      </a:path>
                    </a:pathLst>
                  </a:custGeom>
                  <a:solidFill>
                    <a:srgbClr val="FCD5B5"/>
                  </a:solidFill>
                  <a:ln w="12700" cap="rnd" cmpd="sng">
                    <a:solidFill>
                      <a:srgbClr val="C0C0C0"/>
                    </a:solidFill>
                    <a:prstDash val="solid"/>
                    <a:round/>
                    <a:headEnd type="none" w="sm" len="sm"/>
                    <a:tailEnd type="none" w="sm" len="sm"/>
                  </a:ln>
                </p:spPr>
                <p:txBody>
                  <a:bodyPr/>
                  <a:lstStyle/>
                  <a:p>
                    <a:pPr algn="ctr" fontAlgn="auto">
                      <a:spcBef>
                        <a:spcPct val="50000"/>
                      </a:spcBef>
                      <a:spcAft>
                        <a:spcPts val="0"/>
                      </a:spcAft>
                      <a:buClr>
                        <a:srgbClr val="FECC68"/>
                      </a:buClr>
                      <a:buSzPct val="85000"/>
                      <a:buFont typeface="Wingdings 2" pitchFamily="18" charset="2"/>
                      <a:buNone/>
                      <a:defRPr/>
                    </a:pPr>
                    <a:endParaRPr lang="en-US" sz="1400" kern="0" dirty="0">
                      <a:solidFill>
                        <a:srgbClr val="000000"/>
                      </a:solidFill>
                      <a:latin typeface="+mn-lt"/>
                      <a:ea typeface="Arial Unicode MS" pitchFamily="34" charset="-128"/>
                      <a:cs typeface="Arial Unicode MS" pitchFamily="34" charset="-128"/>
                    </a:endParaRPr>
                  </a:p>
                </p:txBody>
              </p:sp>
              <p:sp>
                <p:nvSpPr>
                  <p:cNvPr id="55" name="Freeform 152"/>
                  <p:cNvSpPr>
                    <a:spLocks/>
                  </p:cNvSpPr>
                  <p:nvPr/>
                </p:nvSpPr>
                <p:spPr bwMode="auto">
                  <a:xfrm>
                    <a:off x="502" y="2284"/>
                    <a:ext cx="97" cy="62"/>
                  </a:xfrm>
                  <a:custGeom>
                    <a:avLst/>
                    <a:gdLst>
                      <a:gd name="T0" fmla="*/ 0 w 486"/>
                      <a:gd name="T1" fmla="*/ 0 h 308"/>
                      <a:gd name="T2" fmla="*/ 0 w 486"/>
                      <a:gd name="T3" fmla="*/ 0 h 308"/>
                      <a:gd name="T4" fmla="*/ 0 w 486"/>
                      <a:gd name="T5" fmla="*/ 0 h 308"/>
                      <a:gd name="T6" fmla="*/ 0 w 486"/>
                      <a:gd name="T7" fmla="*/ 0 h 308"/>
                      <a:gd name="T8" fmla="*/ 0 w 486"/>
                      <a:gd name="T9" fmla="*/ 0 h 308"/>
                      <a:gd name="T10" fmla="*/ 0 w 486"/>
                      <a:gd name="T11" fmla="*/ 0 h 308"/>
                      <a:gd name="T12" fmla="*/ 0 60000 65536"/>
                      <a:gd name="T13" fmla="*/ 0 60000 65536"/>
                      <a:gd name="T14" fmla="*/ 0 60000 65536"/>
                      <a:gd name="T15" fmla="*/ 0 60000 65536"/>
                      <a:gd name="T16" fmla="*/ 0 60000 65536"/>
                      <a:gd name="T17" fmla="*/ 0 60000 65536"/>
                      <a:gd name="T18" fmla="*/ 0 w 486"/>
                      <a:gd name="T19" fmla="*/ 0 h 308"/>
                      <a:gd name="T20" fmla="*/ 486 w 486"/>
                      <a:gd name="T21" fmla="*/ 308 h 308"/>
                    </a:gdLst>
                    <a:ahLst/>
                    <a:cxnLst>
                      <a:cxn ang="T12">
                        <a:pos x="T0" y="T1"/>
                      </a:cxn>
                      <a:cxn ang="T13">
                        <a:pos x="T2" y="T3"/>
                      </a:cxn>
                      <a:cxn ang="T14">
                        <a:pos x="T4" y="T5"/>
                      </a:cxn>
                      <a:cxn ang="T15">
                        <a:pos x="T6" y="T7"/>
                      </a:cxn>
                      <a:cxn ang="T16">
                        <a:pos x="T8" y="T9"/>
                      </a:cxn>
                      <a:cxn ang="T17">
                        <a:pos x="T10" y="T11"/>
                      </a:cxn>
                    </a:cxnLst>
                    <a:rect l="T18" t="T19" r="T20" b="T21"/>
                    <a:pathLst>
                      <a:path w="486" h="308">
                        <a:moveTo>
                          <a:pt x="0" y="194"/>
                        </a:moveTo>
                        <a:lnTo>
                          <a:pt x="188" y="301"/>
                        </a:lnTo>
                        <a:lnTo>
                          <a:pt x="348" y="308"/>
                        </a:lnTo>
                        <a:lnTo>
                          <a:pt x="486" y="92"/>
                        </a:lnTo>
                        <a:lnTo>
                          <a:pt x="246" y="0"/>
                        </a:lnTo>
                        <a:lnTo>
                          <a:pt x="0" y="194"/>
                        </a:lnTo>
                        <a:close/>
                      </a:path>
                    </a:pathLst>
                  </a:custGeom>
                  <a:solidFill>
                    <a:srgbClr val="FCD5B5"/>
                  </a:solidFill>
                  <a:ln w="12700" cap="rnd" cmpd="sng">
                    <a:solidFill>
                      <a:srgbClr val="C0C0C0"/>
                    </a:solidFill>
                    <a:prstDash val="solid"/>
                    <a:round/>
                    <a:headEnd type="none" w="sm" len="sm"/>
                    <a:tailEnd type="none" w="sm" len="sm"/>
                  </a:ln>
                </p:spPr>
                <p:txBody>
                  <a:bodyPr/>
                  <a:lstStyle/>
                  <a:p>
                    <a:pPr algn="ctr" fontAlgn="auto">
                      <a:spcBef>
                        <a:spcPct val="50000"/>
                      </a:spcBef>
                      <a:spcAft>
                        <a:spcPts val="0"/>
                      </a:spcAft>
                      <a:buClr>
                        <a:srgbClr val="FECC68"/>
                      </a:buClr>
                      <a:buSzPct val="85000"/>
                      <a:buFont typeface="Wingdings 2" pitchFamily="18" charset="2"/>
                      <a:buNone/>
                      <a:defRPr/>
                    </a:pPr>
                    <a:endParaRPr lang="en-US" sz="1400" kern="0" dirty="0">
                      <a:solidFill>
                        <a:srgbClr val="000000"/>
                      </a:solidFill>
                      <a:latin typeface="+mn-lt"/>
                      <a:ea typeface="Arial Unicode MS" pitchFamily="34" charset="-128"/>
                      <a:cs typeface="Arial Unicode MS" pitchFamily="34" charset="-128"/>
                    </a:endParaRPr>
                  </a:p>
                </p:txBody>
              </p:sp>
              <p:sp>
                <p:nvSpPr>
                  <p:cNvPr id="56" name="Freeform 153"/>
                  <p:cNvSpPr>
                    <a:spLocks/>
                  </p:cNvSpPr>
                  <p:nvPr/>
                </p:nvSpPr>
                <p:spPr bwMode="auto">
                  <a:xfrm>
                    <a:off x="605" y="2321"/>
                    <a:ext cx="91" cy="88"/>
                  </a:xfrm>
                  <a:custGeom>
                    <a:avLst/>
                    <a:gdLst>
                      <a:gd name="T0" fmla="*/ 0 w 456"/>
                      <a:gd name="T1" fmla="*/ 0 h 427"/>
                      <a:gd name="T2" fmla="*/ 0 w 456"/>
                      <a:gd name="T3" fmla="*/ 0 h 427"/>
                      <a:gd name="T4" fmla="*/ 0 w 456"/>
                      <a:gd name="T5" fmla="*/ 0 h 427"/>
                      <a:gd name="T6" fmla="*/ 0 w 456"/>
                      <a:gd name="T7" fmla="*/ 0 h 427"/>
                      <a:gd name="T8" fmla="*/ 0 w 456"/>
                      <a:gd name="T9" fmla="*/ 0 h 427"/>
                      <a:gd name="T10" fmla="*/ 0 w 456"/>
                      <a:gd name="T11" fmla="*/ 0 h 427"/>
                      <a:gd name="T12" fmla="*/ 0 w 456"/>
                      <a:gd name="T13" fmla="*/ 0 h 427"/>
                      <a:gd name="T14" fmla="*/ 0 60000 65536"/>
                      <a:gd name="T15" fmla="*/ 0 60000 65536"/>
                      <a:gd name="T16" fmla="*/ 0 60000 65536"/>
                      <a:gd name="T17" fmla="*/ 0 60000 65536"/>
                      <a:gd name="T18" fmla="*/ 0 60000 65536"/>
                      <a:gd name="T19" fmla="*/ 0 60000 65536"/>
                      <a:gd name="T20" fmla="*/ 0 60000 65536"/>
                      <a:gd name="T21" fmla="*/ 0 w 456"/>
                      <a:gd name="T22" fmla="*/ 0 h 427"/>
                      <a:gd name="T23" fmla="*/ 456 w 456"/>
                      <a:gd name="T24" fmla="*/ 427 h 4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6" h="427">
                        <a:moveTo>
                          <a:pt x="0" y="88"/>
                        </a:moveTo>
                        <a:lnTo>
                          <a:pt x="260" y="0"/>
                        </a:lnTo>
                        <a:lnTo>
                          <a:pt x="362" y="129"/>
                        </a:lnTo>
                        <a:lnTo>
                          <a:pt x="420" y="241"/>
                        </a:lnTo>
                        <a:lnTo>
                          <a:pt x="456" y="400"/>
                        </a:lnTo>
                        <a:lnTo>
                          <a:pt x="243" y="427"/>
                        </a:lnTo>
                        <a:lnTo>
                          <a:pt x="0" y="88"/>
                        </a:lnTo>
                        <a:close/>
                      </a:path>
                    </a:pathLst>
                  </a:custGeom>
                  <a:solidFill>
                    <a:srgbClr val="FCD5B5"/>
                  </a:solidFill>
                  <a:ln w="12700" cap="rnd" cmpd="sng">
                    <a:solidFill>
                      <a:srgbClr val="C0C0C0"/>
                    </a:solidFill>
                    <a:prstDash val="solid"/>
                    <a:round/>
                    <a:headEnd type="none" w="sm" len="sm"/>
                    <a:tailEnd type="none" w="sm" len="sm"/>
                  </a:ln>
                </p:spPr>
                <p:txBody>
                  <a:bodyPr/>
                  <a:lstStyle/>
                  <a:p>
                    <a:pPr algn="ctr" fontAlgn="auto">
                      <a:spcBef>
                        <a:spcPct val="50000"/>
                      </a:spcBef>
                      <a:spcAft>
                        <a:spcPts val="0"/>
                      </a:spcAft>
                      <a:buClr>
                        <a:srgbClr val="FECC68"/>
                      </a:buClr>
                      <a:buSzPct val="85000"/>
                      <a:buFont typeface="Wingdings 2" pitchFamily="18" charset="2"/>
                      <a:buNone/>
                      <a:defRPr/>
                    </a:pPr>
                    <a:endParaRPr lang="en-US" sz="1400" kern="0" dirty="0">
                      <a:solidFill>
                        <a:srgbClr val="000000"/>
                      </a:solidFill>
                      <a:latin typeface="+mn-lt"/>
                      <a:ea typeface="Arial Unicode MS" pitchFamily="34" charset="-128"/>
                      <a:cs typeface="Arial Unicode MS" pitchFamily="34" charset="-128"/>
                    </a:endParaRPr>
                  </a:p>
                </p:txBody>
              </p:sp>
              <p:sp>
                <p:nvSpPr>
                  <p:cNvPr id="57" name="Freeform 154"/>
                  <p:cNvSpPr>
                    <a:spLocks/>
                  </p:cNvSpPr>
                  <p:nvPr/>
                </p:nvSpPr>
                <p:spPr bwMode="auto">
                  <a:xfrm>
                    <a:off x="715" y="2397"/>
                    <a:ext cx="84" cy="46"/>
                  </a:xfrm>
                  <a:custGeom>
                    <a:avLst/>
                    <a:gdLst>
                      <a:gd name="T0" fmla="*/ 0 w 425"/>
                      <a:gd name="T1" fmla="*/ 0 h 232"/>
                      <a:gd name="T2" fmla="*/ 0 w 425"/>
                      <a:gd name="T3" fmla="*/ 0 h 232"/>
                      <a:gd name="T4" fmla="*/ 0 w 425"/>
                      <a:gd name="T5" fmla="*/ 0 h 232"/>
                      <a:gd name="T6" fmla="*/ 0 w 425"/>
                      <a:gd name="T7" fmla="*/ 0 h 232"/>
                      <a:gd name="T8" fmla="*/ 0 w 425"/>
                      <a:gd name="T9" fmla="*/ 0 h 232"/>
                      <a:gd name="T10" fmla="*/ 0 w 425"/>
                      <a:gd name="T11" fmla="*/ 0 h 232"/>
                      <a:gd name="T12" fmla="*/ 0 60000 65536"/>
                      <a:gd name="T13" fmla="*/ 0 60000 65536"/>
                      <a:gd name="T14" fmla="*/ 0 60000 65536"/>
                      <a:gd name="T15" fmla="*/ 0 60000 65536"/>
                      <a:gd name="T16" fmla="*/ 0 60000 65536"/>
                      <a:gd name="T17" fmla="*/ 0 60000 65536"/>
                      <a:gd name="T18" fmla="*/ 0 w 425"/>
                      <a:gd name="T19" fmla="*/ 0 h 232"/>
                      <a:gd name="T20" fmla="*/ 425 w 425"/>
                      <a:gd name="T21" fmla="*/ 232 h 232"/>
                    </a:gdLst>
                    <a:ahLst/>
                    <a:cxnLst>
                      <a:cxn ang="T12">
                        <a:pos x="T0" y="T1"/>
                      </a:cxn>
                      <a:cxn ang="T13">
                        <a:pos x="T2" y="T3"/>
                      </a:cxn>
                      <a:cxn ang="T14">
                        <a:pos x="T4" y="T5"/>
                      </a:cxn>
                      <a:cxn ang="T15">
                        <a:pos x="T6" y="T7"/>
                      </a:cxn>
                      <a:cxn ang="T16">
                        <a:pos x="T8" y="T9"/>
                      </a:cxn>
                      <a:cxn ang="T17">
                        <a:pos x="T10" y="T11"/>
                      </a:cxn>
                    </a:cxnLst>
                    <a:rect l="T18" t="T19" r="T20" b="T21"/>
                    <a:pathLst>
                      <a:path w="425" h="232">
                        <a:moveTo>
                          <a:pt x="80" y="0"/>
                        </a:moveTo>
                        <a:lnTo>
                          <a:pt x="0" y="215"/>
                        </a:lnTo>
                        <a:lnTo>
                          <a:pt x="134" y="232"/>
                        </a:lnTo>
                        <a:lnTo>
                          <a:pt x="331" y="226"/>
                        </a:lnTo>
                        <a:lnTo>
                          <a:pt x="425" y="28"/>
                        </a:lnTo>
                        <a:lnTo>
                          <a:pt x="80" y="0"/>
                        </a:lnTo>
                        <a:close/>
                      </a:path>
                    </a:pathLst>
                  </a:custGeom>
                  <a:solidFill>
                    <a:srgbClr val="FCD5B5"/>
                  </a:solidFill>
                  <a:ln w="12700" cap="rnd" cmpd="sng">
                    <a:solidFill>
                      <a:srgbClr val="C0C0C0"/>
                    </a:solidFill>
                    <a:prstDash val="solid"/>
                    <a:round/>
                    <a:headEnd type="none" w="sm" len="sm"/>
                    <a:tailEnd type="none" w="sm" len="sm"/>
                  </a:ln>
                </p:spPr>
                <p:txBody>
                  <a:bodyPr/>
                  <a:lstStyle/>
                  <a:p>
                    <a:pPr algn="ctr" fontAlgn="auto">
                      <a:spcBef>
                        <a:spcPct val="50000"/>
                      </a:spcBef>
                      <a:spcAft>
                        <a:spcPts val="0"/>
                      </a:spcAft>
                      <a:buClr>
                        <a:srgbClr val="FECC68"/>
                      </a:buClr>
                      <a:buSzPct val="85000"/>
                      <a:buFont typeface="Wingdings 2" pitchFamily="18" charset="2"/>
                      <a:buNone/>
                      <a:defRPr/>
                    </a:pPr>
                    <a:endParaRPr lang="en-US" sz="1400" kern="0" dirty="0">
                      <a:solidFill>
                        <a:srgbClr val="000000"/>
                      </a:solidFill>
                      <a:latin typeface="+mn-lt"/>
                      <a:ea typeface="Arial Unicode MS" pitchFamily="34" charset="-128"/>
                      <a:cs typeface="Arial Unicode MS" pitchFamily="34" charset="-128"/>
                    </a:endParaRPr>
                  </a:p>
                </p:txBody>
              </p:sp>
              <p:sp>
                <p:nvSpPr>
                  <p:cNvPr id="58" name="Freeform 155"/>
                  <p:cNvSpPr>
                    <a:spLocks/>
                  </p:cNvSpPr>
                  <p:nvPr/>
                </p:nvSpPr>
                <p:spPr bwMode="auto">
                  <a:xfrm>
                    <a:off x="758" y="2463"/>
                    <a:ext cx="27" cy="32"/>
                  </a:xfrm>
                  <a:custGeom>
                    <a:avLst/>
                    <a:gdLst>
                      <a:gd name="T0" fmla="*/ 0 w 137"/>
                      <a:gd name="T1" fmla="*/ 0 h 159"/>
                      <a:gd name="T2" fmla="*/ 0 w 137"/>
                      <a:gd name="T3" fmla="*/ 0 h 159"/>
                      <a:gd name="T4" fmla="*/ 0 w 137"/>
                      <a:gd name="T5" fmla="*/ 0 h 159"/>
                      <a:gd name="T6" fmla="*/ 0 w 137"/>
                      <a:gd name="T7" fmla="*/ 0 h 159"/>
                      <a:gd name="T8" fmla="*/ 0 w 137"/>
                      <a:gd name="T9" fmla="*/ 0 h 159"/>
                      <a:gd name="T10" fmla="*/ 0 60000 65536"/>
                      <a:gd name="T11" fmla="*/ 0 60000 65536"/>
                      <a:gd name="T12" fmla="*/ 0 60000 65536"/>
                      <a:gd name="T13" fmla="*/ 0 60000 65536"/>
                      <a:gd name="T14" fmla="*/ 0 60000 65536"/>
                      <a:gd name="T15" fmla="*/ 0 w 137"/>
                      <a:gd name="T16" fmla="*/ 0 h 159"/>
                      <a:gd name="T17" fmla="*/ 137 w 137"/>
                      <a:gd name="T18" fmla="*/ 159 h 159"/>
                    </a:gdLst>
                    <a:ahLst/>
                    <a:cxnLst>
                      <a:cxn ang="T10">
                        <a:pos x="T0" y="T1"/>
                      </a:cxn>
                      <a:cxn ang="T11">
                        <a:pos x="T2" y="T3"/>
                      </a:cxn>
                      <a:cxn ang="T12">
                        <a:pos x="T4" y="T5"/>
                      </a:cxn>
                      <a:cxn ang="T13">
                        <a:pos x="T6" y="T7"/>
                      </a:cxn>
                      <a:cxn ang="T14">
                        <a:pos x="T8" y="T9"/>
                      </a:cxn>
                    </a:cxnLst>
                    <a:rect l="T15" t="T16" r="T17" b="T18"/>
                    <a:pathLst>
                      <a:path w="137" h="159">
                        <a:moveTo>
                          <a:pt x="113" y="0"/>
                        </a:moveTo>
                        <a:lnTo>
                          <a:pt x="0" y="0"/>
                        </a:lnTo>
                        <a:lnTo>
                          <a:pt x="19" y="159"/>
                        </a:lnTo>
                        <a:lnTo>
                          <a:pt x="137" y="136"/>
                        </a:lnTo>
                        <a:lnTo>
                          <a:pt x="113" y="0"/>
                        </a:lnTo>
                        <a:close/>
                      </a:path>
                    </a:pathLst>
                  </a:custGeom>
                  <a:solidFill>
                    <a:schemeClr val="accent6">
                      <a:lumMod val="40000"/>
                      <a:lumOff val="60000"/>
                    </a:schemeClr>
                  </a:solidFill>
                  <a:ln w="12700" cap="rnd" cmpd="sng">
                    <a:solidFill>
                      <a:srgbClr val="C0C0C0"/>
                    </a:solidFill>
                    <a:prstDash val="solid"/>
                    <a:round/>
                    <a:headEnd type="none" w="sm" len="sm"/>
                    <a:tailEnd type="none" w="sm" len="sm"/>
                  </a:ln>
                </p:spPr>
                <p:txBody>
                  <a:bodyPr/>
                  <a:lstStyle/>
                  <a:p>
                    <a:pPr algn="ctr" fontAlgn="auto">
                      <a:spcBef>
                        <a:spcPct val="50000"/>
                      </a:spcBef>
                      <a:spcAft>
                        <a:spcPts val="0"/>
                      </a:spcAft>
                      <a:buClr>
                        <a:srgbClr val="FECC68"/>
                      </a:buClr>
                      <a:buSzPct val="85000"/>
                      <a:buFont typeface="Wingdings 2" pitchFamily="18" charset="2"/>
                      <a:buNone/>
                      <a:defRPr/>
                    </a:pPr>
                    <a:endParaRPr lang="en-US" sz="1400" kern="0" dirty="0">
                      <a:solidFill>
                        <a:srgbClr val="000000"/>
                      </a:solidFill>
                      <a:latin typeface="+mn-lt"/>
                      <a:ea typeface="Arial Unicode MS" pitchFamily="34" charset="-128"/>
                      <a:cs typeface="Arial Unicode MS" pitchFamily="34" charset="-128"/>
                    </a:endParaRPr>
                  </a:p>
                </p:txBody>
              </p:sp>
              <p:sp>
                <p:nvSpPr>
                  <p:cNvPr id="59" name="Freeform 156"/>
                  <p:cNvSpPr>
                    <a:spLocks/>
                  </p:cNvSpPr>
                  <p:nvPr/>
                </p:nvSpPr>
                <p:spPr bwMode="auto">
                  <a:xfrm>
                    <a:off x="792" y="2513"/>
                    <a:ext cx="34" cy="24"/>
                  </a:xfrm>
                  <a:custGeom>
                    <a:avLst/>
                    <a:gdLst>
                      <a:gd name="T0" fmla="*/ 0 w 171"/>
                      <a:gd name="T1" fmla="*/ 0 h 113"/>
                      <a:gd name="T2" fmla="*/ 0 w 171"/>
                      <a:gd name="T3" fmla="*/ 0 h 113"/>
                      <a:gd name="T4" fmla="*/ 0 w 171"/>
                      <a:gd name="T5" fmla="*/ 0 h 113"/>
                      <a:gd name="T6" fmla="*/ 0 w 171"/>
                      <a:gd name="T7" fmla="*/ 0 h 113"/>
                      <a:gd name="T8" fmla="*/ 0 60000 65536"/>
                      <a:gd name="T9" fmla="*/ 0 60000 65536"/>
                      <a:gd name="T10" fmla="*/ 0 60000 65536"/>
                      <a:gd name="T11" fmla="*/ 0 60000 65536"/>
                      <a:gd name="T12" fmla="*/ 0 w 171"/>
                      <a:gd name="T13" fmla="*/ 0 h 113"/>
                      <a:gd name="T14" fmla="*/ 171 w 171"/>
                      <a:gd name="T15" fmla="*/ 113 h 113"/>
                    </a:gdLst>
                    <a:ahLst/>
                    <a:cxnLst>
                      <a:cxn ang="T8">
                        <a:pos x="T0" y="T1"/>
                      </a:cxn>
                      <a:cxn ang="T9">
                        <a:pos x="T2" y="T3"/>
                      </a:cxn>
                      <a:cxn ang="T10">
                        <a:pos x="T4" y="T5"/>
                      </a:cxn>
                      <a:cxn ang="T11">
                        <a:pos x="T6" y="T7"/>
                      </a:cxn>
                    </a:cxnLst>
                    <a:rect l="T12" t="T13" r="T14" b="T15"/>
                    <a:pathLst>
                      <a:path w="171" h="113">
                        <a:moveTo>
                          <a:pt x="0" y="113"/>
                        </a:moveTo>
                        <a:lnTo>
                          <a:pt x="171" y="0"/>
                        </a:lnTo>
                        <a:lnTo>
                          <a:pt x="171" y="94"/>
                        </a:lnTo>
                        <a:lnTo>
                          <a:pt x="0" y="113"/>
                        </a:lnTo>
                        <a:close/>
                      </a:path>
                    </a:pathLst>
                  </a:custGeom>
                  <a:solidFill>
                    <a:srgbClr val="FCD5B5"/>
                  </a:solidFill>
                  <a:ln w="12700" cap="rnd" cmpd="sng">
                    <a:solidFill>
                      <a:srgbClr val="C0C0C0"/>
                    </a:solidFill>
                    <a:prstDash val="solid"/>
                    <a:round/>
                    <a:headEnd type="none" w="sm" len="sm"/>
                    <a:tailEnd type="none" w="sm" len="sm"/>
                  </a:ln>
                </p:spPr>
                <p:txBody>
                  <a:bodyPr/>
                  <a:lstStyle/>
                  <a:p>
                    <a:pPr algn="ctr" fontAlgn="auto">
                      <a:spcBef>
                        <a:spcPct val="50000"/>
                      </a:spcBef>
                      <a:spcAft>
                        <a:spcPts val="0"/>
                      </a:spcAft>
                      <a:buClr>
                        <a:srgbClr val="FECC68"/>
                      </a:buClr>
                      <a:buSzPct val="85000"/>
                      <a:buFont typeface="Wingdings 2" pitchFamily="18" charset="2"/>
                      <a:buNone/>
                      <a:defRPr/>
                    </a:pPr>
                    <a:endParaRPr lang="en-US" sz="1400" kern="0" dirty="0">
                      <a:solidFill>
                        <a:srgbClr val="000000"/>
                      </a:solidFill>
                      <a:latin typeface="+mn-lt"/>
                      <a:ea typeface="Arial Unicode MS" pitchFamily="34" charset="-128"/>
                      <a:cs typeface="Arial Unicode MS" pitchFamily="34" charset="-128"/>
                    </a:endParaRPr>
                  </a:p>
                </p:txBody>
              </p:sp>
              <p:sp>
                <p:nvSpPr>
                  <p:cNvPr id="60" name="Freeform 157"/>
                  <p:cNvSpPr>
                    <a:spLocks/>
                  </p:cNvSpPr>
                  <p:nvPr/>
                </p:nvSpPr>
                <p:spPr bwMode="auto">
                  <a:xfrm>
                    <a:off x="904" y="2549"/>
                    <a:ext cx="169" cy="199"/>
                  </a:xfrm>
                  <a:custGeom>
                    <a:avLst/>
                    <a:gdLst>
                      <a:gd name="T0" fmla="*/ 0 w 846"/>
                      <a:gd name="T1" fmla="*/ 0 h 997"/>
                      <a:gd name="T2" fmla="*/ 0 w 846"/>
                      <a:gd name="T3" fmla="*/ 0 h 997"/>
                      <a:gd name="T4" fmla="*/ 0 w 846"/>
                      <a:gd name="T5" fmla="*/ 0 h 997"/>
                      <a:gd name="T6" fmla="*/ 0 w 846"/>
                      <a:gd name="T7" fmla="*/ 0 h 997"/>
                      <a:gd name="T8" fmla="*/ 0 w 846"/>
                      <a:gd name="T9" fmla="*/ 0 h 997"/>
                      <a:gd name="T10" fmla="*/ 0 w 846"/>
                      <a:gd name="T11" fmla="*/ 0 h 997"/>
                      <a:gd name="T12" fmla="*/ 0 w 846"/>
                      <a:gd name="T13" fmla="*/ 0 h 997"/>
                      <a:gd name="T14" fmla="*/ 0 w 846"/>
                      <a:gd name="T15" fmla="*/ 0 h 997"/>
                      <a:gd name="T16" fmla="*/ 0 w 846"/>
                      <a:gd name="T17" fmla="*/ 0 h 997"/>
                      <a:gd name="T18" fmla="*/ 0 w 846"/>
                      <a:gd name="T19" fmla="*/ 0 h 9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46"/>
                      <a:gd name="T31" fmla="*/ 0 h 997"/>
                      <a:gd name="T32" fmla="*/ 846 w 846"/>
                      <a:gd name="T33" fmla="*/ 997 h 9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46" h="997">
                        <a:moveTo>
                          <a:pt x="142" y="0"/>
                        </a:moveTo>
                        <a:lnTo>
                          <a:pt x="167" y="268"/>
                        </a:lnTo>
                        <a:lnTo>
                          <a:pt x="0" y="324"/>
                        </a:lnTo>
                        <a:lnTo>
                          <a:pt x="99" y="899"/>
                        </a:lnTo>
                        <a:lnTo>
                          <a:pt x="303" y="997"/>
                        </a:lnTo>
                        <a:lnTo>
                          <a:pt x="392" y="793"/>
                        </a:lnTo>
                        <a:lnTo>
                          <a:pt x="650" y="749"/>
                        </a:lnTo>
                        <a:lnTo>
                          <a:pt x="846" y="534"/>
                        </a:lnTo>
                        <a:lnTo>
                          <a:pt x="640" y="196"/>
                        </a:lnTo>
                        <a:lnTo>
                          <a:pt x="142" y="0"/>
                        </a:lnTo>
                        <a:close/>
                      </a:path>
                    </a:pathLst>
                  </a:custGeom>
                  <a:solidFill>
                    <a:schemeClr val="accent6">
                      <a:lumMod val="40000"/>
                      <a:lumOff val="60000"/>
                    </a:schemeClr>
                  </a:solidFill>
                  <a:ln w="12700" cap="rnd" cmpd="sng">
                    <a:solidFill>
                      <a:srgbClr val="C0C0C0"/>
                    </a:solidFill>
                    <a:prstDash val="solid"/>
                    <a:round/>
                    <a:headEnd type="none" w="sm" len="sm"/>
                    <a:tailEnd type="none" w="sm" len="sm"/>
                  </a:ln>
                </p:spPr>
                <p:txBody>
                  <a:bodyPr/>
                  <a:lstStyle/>
                  <a:p>
                    <a:pPr algn="ctr" fontAlgn="auto">
                      <a:spcBef>
                        <a:spcPct val="50000"/>
                      </a:spcBef>
                      <a:spcAft>
                        <a:spcPts val="0"/>
                      </a:spcAft>
                      <a:buClr>
                        <a:srgbClr val="FECC68"/>
                      </a:buClr>
                      <a:buSzPct val="85000"/>
                      <a:buFont typeface="Wingdings 2" pitchFamily="18" charset="2"/>
                      <a:buNone/>
                      <a:defRPr/>
                    </a:pPr>
                    <a:endParaRPr lang="en-US" sz="1400" kern="0" dirty="0">
                      <a:solidFill>
                        <a:srgbClr val="000000"/>
                      </a:solidFill>
                      <a:latin typeface="+mn-lt"/>
                      <a:ea typeface="Arial Unicode MS" pitchFamily="34" charset="-128"/>
                      <a:cs typeface="Arial Unicode MS" pitchFamily="34" charset="-128"/>
                    </a:endParaRPr>
                  </a:p>
                </p:txBody>
              </p:sp>
              <p:sp>
                <p:nvSpPr>
                  <p:cNvPr id="61" name="Freeform 158"/>
                  <p:cNvSpPr>
                    <a:spLocks/>
                  </p:cNvSpPr>
                  <p:nvPr/>
                </p:nvSpPr>
                <p:spPr bwMode="auto">
                  <a:xfrm>
                    <a:off x="800" y="2425"/>
                    <a:ext cx="93" cy="77"/>
                  </a:xfrm>
                  <a:custGeom>
                    <a:avLst/>
                    <a:gdLst>
                      <a:gd name="T0" fmla="*/ 0 w 465"/>
                      <a:gd name="T1" fmla="*/ 0 h 385"/>
                      <a:gd name="T2" fmla="*/ 0 w 465"/>
                      <a:gd name="T3" fmla="*/ 0 h 385"/>
                      <a:gd name="T4" fmla="*/ 0 w 465"/>
                      <a:gd name="T5" fmla="*/ 0 h 385"/>
                      <a:gd name="T6" fmla="*/ 0 w 465"/>
                      <a:gd name="T7" fmla="*/ 0 h 385"/>
                      <a:gd name="T8" fmla="*/ 0 w 465"/>
                      <a:gd name="T9" fmla="*/ 0 h 385"/>
                      <a:gd name="T10" fmla="*/ 0 w 465"/>
                      <a:gd name="T11" fmla="*/ 0 h 385"/>
                      <a:gd name="T12" fmla="*/ 0 w 465"/>
                      <a:gd name="T13" fmla="*/ 0 h 385"/>
                      <a:gd name="T14" fmla="*/ 0 w 465"/>
                      <a:gd name="T15" fmla="*/ 0 h 385"/>
                      <a:gd name="T16" fmla="*/ 0 w 465"/>
                      <a:gd name="T17" fmla="*/ 0 h 3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5"/>
                      <a:gd name="T28" fmla="*/ 0 h 385"/>
                      <a:gd name="T29" fmla="*/ 465 w 465"/>
                      <a:gd name="T30" fmla="*/ 385 h 3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5" h="385">
                        <a:moveTo>
                          <a:pt x="94" y="0"/>
                        </a:moveTo>
                        <a:lnTo>
                          <a:pt x="0" y="115"/>
                        </a:lnTo>
                        <a:lnTo>
                          <a:pt x="39" y="204"/>
                        </a:lnTo>
                        <a:lnTo>
                          <a:pt x="87" y="300"/>
                        </a:lnTo>
                        <a:lnTo>
                          <a:pt x="217" y="385"/>
                        </a:lnTo>
                        <a:lnTo>
                          <a:pt x="457" y="325"/>
                        </a:lnTo>
                        <a:lnTo>
                          <a:pt x="465" y="166"/>
                        </a:lnTo>
                        <a:lnTo>
                          <a:pt x="179" y="108"/>
                        </a:lnTo>
                        <a:lnTo>
                          <a:pt x="94" y="0"/>
                        </a:lnTo>
                        <a:close/>
                      </a:path>
                    </a:pathLst>
                  </a:custGeom>
                  <a:solidFill>
                    <a:srgbClr val="FCD5B5"/>
                  </a:solidFill>
                  <a:ln w="12700" cap="rnd" cmpd="sng">
                    <a:solidFill>
                      <a:srgbClr val="C0C0C0"/>
                    </a:solidFill>
                    <a:prstDash val="solid"/>
                    <a:round/>
                    <a:headEnd type="none" w="sm" len="sm"/>
                    <a:tailEnd type="none" w="sm" len="sm"/>
                  </a:ln>
                </p:spPr>
                <p:txBody>
                  <a:bodyPr/>
                  <a:lstStyle/>
                  <a:p>
                    <a:pPr algn="ctr" fontAlgn="auto">
                      <a:spcBef>
                        <a:spcPct val="50000"/>
                      </a:spcBef>
                      <a:spcAft>
                        <a:spcPts val="0"/>
                      </a:spcAft>
                      <a:buClr>
                        <a:srgbClr val="FECC68"/>
                      </a:buClr>
                      <a:buSzPct val="85000"/>
                      <a:buFont typeface="Wingdings 2" pitchFamily="18" charset="2"/>
                      <a:buNone/>
                      <a:defRPr/>
                    </a:pPr>
                    <a:endParaRPr lang="en-US" sz="1400" kern="0" dirty="0">
                      <a:solidFill>
                        <a:srgbClr val="000000"/>
                      </a:solidFill>
                      <a:latin typeface="+mn-lt"/>
                      <a:ea typeface="Arial Unicode MS" pitchFamily="34" charset="-128"/>
                      <a:cs typeface="Arial Unicode MS" pitchFamily="34" charset="-128"/>
                    </a:endParaRPr>
                  </a:p>
                </p:txBody>
              </p:sp>
            </p:grpSp>
            <p:sp>
              <p:nvSpPr>
                <p:cNvPr id="53" name="Text Box 159"/>
                <p:cNvSpPr txBox="1">
                  <a:spLocks noChangeArrowheads="1"/>
                </p:cNvSpPr>
                <p:nvPr/>
              </p:nvSpPr>
              <p:spPr bwMode="auto">
                <a:xfrm>
                  <a:off x="1498" y="3142"/>
                  <a:ext cx="384" cy="167"/>
                </a:xfrm>
                <a:prstGeom prst="rect">
                  <a:avLst/>
                </a:prstGeom>
                <a:noFill/>
                <a:ln w="12700" cap="rnd" algn="ctr">
                  <a:noFill/>
                  <a:miter lim="800000"/>
                  <a:headEnd type="none" w="sm" len="sm"/>
                  <a:tailEnd type="none" w="sm" len="sm"/>
                </a:ln>
              </p:spPr>
              <p:txBody>
                <a:bodyPr>
                  <a:spAutoFit/>
                </a:bodyPr>
                <a:lstStyle/>
                <a:p>
                  <a:pPr algn="ctr" eaLnBrk="0" fontAlgn="auto" hangingPunct="0">
                    <a:spcBef>
                      <a:spcPct val="50000"/>
                    </a:spcBef>
                    <a:spcAft>
                      <a:spcPts val="0"/>
                    </a:spcAft>
                    <a:buClr>
                      <a:srgbClr val="FECC68"/>
                    </a:buClr>
                    <a:buSzPct val="85000"/>
                    <a:buFont typeface="Wingdings 2" pitchFamily="18" charset="2"/>
                    <a:buNone/>
                    <a:defRPr/>
                  </a:pPr>
                  <a:r>
                    <a:rPr lang="en-US" sz="1200" b="1" kern="0" dirty="0">
                      <a:solidFill>
                        <a:srgbClr val="000000"/>
                      </a:solidFill>
                      <a:latin typeface="Arial Narrow" pitchFamily="34" charset="0"/>
                      <a:ea typeface="Arial Unicode MS" pitchFamily="34" charset="-128"/>
                      <a:cs typeface="Arial Unicode MS" pitchFamily="34" charset="-128"/>
                    </a:rPr>
                    <a:t>HI</a:t>
                  </a:r>
                </a:p>
              </p:txBody>
            </p:sp>
          </p:grpSp>
        </p:grpSp>
        <p:sp>
          <p:nvSpPr>
            <p:cNvPr id="10" name="Text Box 166"/>
            <p:cNvSpPr txBox="1">
              <a:spLocks noChangeArrowheads="1"/>
            </p:cNvSpPr>
            <p:nvPr/>
          </p:nvSpPr>
          <p:spPr bwMode="auto">
            <a:xfrm>
              <a:off x="7248541" y="3124202"/>
              <a:ext cx="258764" cy="139700"/>
            </a:xfrm>
            <a:prstGeom prst="rect">
              <a:avLst/>
            </a:prstGeom>
            <a:noFill/>
            <a:ln w="12700">
              <a:noFill/>
              <a:miter lim="800000"/>
              <a:headEnd type="none" w="sm" len="sm"/>
              <a:tailEnd type="none" w="sm" len="sm"/>
            </a:ln>
          </p:spPr>
          <p:txBody>
            <a:bodyPr wrap="none"/>
            <a:lstStyle/>
            <a:p>
              <a:pPr algn="ctr" eaLnBrk="0" fontAlgn="auto" hangingPunct="0">
                <a:spcBef>
                  <a:spcPct val="50000"/>
                </a:spcBef>
                <a:spcAft>
                  <a:spcPts val="0"/>
                </a:spcAft>
                <a:buClr>
                  <a:srgbClr val="FECC68"/>
                </a:buClr>
                <a:buSzPct val="85000"/>
                <a:buFont typeface="Wingdings 2" pitchFamily="18" charset="2"/>
                <a:buNone/>
                <a:defRPr/>
              </a:pPr>
              <a:r>
                <a:rPr lang="en-US" sz="1000" b="1" kern="0" dirty="0">
                  <a:solidFill>
                    <a:srgbClr val="000000"/>
                  </a:solidFill>
                  <a:latin typeface="Arial Narrow" pitchFamily="34" charset="0"/>
                  <a:ea typeface="Arial Unicode MS" pitchFamily="34" charset="-128"/>
                  <a:cs typeface="Arial Unicode MS" pitchFamily="34" charset="-128"/>
                </a:rPr>
                <a:t>CT </a:t>
              </a:r>
            </a:p>
          </p:txBody>
        </p:sp>
        <p:sp>
          <p:nvSpPr>
            <p:cNvPr id="11" name="Line 143"/>
            <p:cNvSpPr>
              <a:spLocks noChangeShapeType="1"/>
            </p:cNvSpPr>
            <p:nvPr/>
          </p:nvSpPr>
          <p:spPr bwMode="auto">
            <a:xfrm flipH="1" flipV="1">
              <a:off x="6858015" y="3810002"/>
              <a:ext cx="381001" cy="334963"/>
            </a:xfrm>
            <a:prstGeom prst="line">
              <a:avLst/>
            </a:prstGeom>
            <a:noFill/>
            <a:ln w="12700">
              <a:solidFill>
                <a:srgbClr val="000000"/>
              </a:solidFill>
              <a:round/>
              <a:headEnd type="none" w="sm" len="sm"/>
              <a:tailEnd type="triangle" w="sm" len="sm"/>
            </a:ln>
          </p:spPr>
          <p:txBody>
            <a:bodyPr/>
            <a:lstStyle/>
            <a:p>
              <a:pPr algn="ctr" fontAlgn="auto">
                <a:spcBef>
                  <a:spcPct val="50000"/>
                </a:spcBef>
                <a:spcAft>
                  <a:spcPts val="0"/>
                </a:spcAft>
                <a:buClr>
                  <a:srgbClr val="FECC68"/>
                </a:buClr>
                <a:buSzPct val="85000"/>
                <a:buFont typeface="Wingdings 2" pitchFamily="18" charset="2"/>
                <a:buNone/>
                <a:defRPr/>
              </a:pPr>
              <a:endParaRPr lang="en-US" sz="1400" kern="0" dirty="0">
                <a:solidFill>
                  <a:srgbClr val="000000"/>
                </a:solidFill>
                <a:latin typeface="+mn-lt"/>
                <a:ea typeface="Arial Unicode MS" pitchFamily="34" charset="-128"/>
                <a:cs typeface="Arial Unicode MS" pitchFamily="34" charset="-128"/>
              </a:endParaRPr>
            </a:p>
          </p:txBody>
        </p:sp>
        <p:sp>
          <p:nvSpPr>
            <p:cNvPr id="12" name="Text Box 141"/>
            <p:cNvSpPr txBox="1">
              <a:spLocks noChangeArrowheads="1"/>
            </p:cNvSpPr>
            <p:nvPr/>
          </p:nvSpPr>
          <p:spPr bwMode="auto">
            <a:xfrm>
              <a:off x="7178893" y="4167202"/>
              <a:ext cx="366714" cy="276225"/>
            </a:xfrm>
            <a:prstGeom prst="rect">
              <a:avLst/>
            </a:prstGeom>
            <a:solidFill>
              <a:srgbClr val="D9D9D9"/>
            </a:solidFill>
            <a:ln w="12700">
              <a:noFill/>
              <a:miter lim="800000"/>
              <a:headEnd type="none" w="sm" len="sm"/>
              <a:tailEnd type="none" w="sm" len="sm"/>
            </a:ln>
          </p:spPr>
          <p:txBody>
            <a:bodyPr wrap="none">
              <a:spAutoFit/>
            </a:bodyPr>
            <a:lstStyle/>
            <a:p>
              <a:pPr algn="ctr" eaLnBrk="0" fontAlgn="auto" hangingPunct="0">
                <a:spcBef>
                  <a:spcPct val="50000"/>
                </a:spcBef>
                <a:spcAft>
                  <a:spcPts val="0"/>
                </a:spcAft>
                <a:buClr>
                  <a:srgbClr val="FECC68"/>
                </a:buClr>
                <a:buSzPct val="85000"/>
                <a:buFont typeface="Wingdings 2" pitchFamily="18" charset="2"/>
                <a:buNone/>
                <a:defRPr/>
              </a:pPr>
              <a:r>
                <a:rPr lang="en-US" sz="1200" b="1" kern="0" dirty="0">
                  <a:solidFill>
                    <a:srgbClr val="1C1C1C"/>
                  </a:solidFill>
                  <a:latin typeface="Arial Narrow" pitchFamily="34" charset="0"/>
                  <a:ea typeface="Arial Unicode MS" pitchFamily="34" charset="-128"/>
                  <a:cs typeface="Arial Unicode MS" pitchFamily="34" charset="-128"/>
                </a:rPr>
                <a:t>DC</a:t>
              </a:r>
            </a:p>
          </p:txBody>
        </p:sp>
      </p:grpSp>
      <p:sp>
        <p:nvSpPr>
          <p:cNvPr id="169" name="AutoShape 162">
            <a:hlinkClick r:id="" action="ppaction://noaction" highlightClick="1"/>
          </p:cNvPr>
          <p:cNvSpPr>
            <a:spLocks noChangeArrowheads="1"/>
          </p:cNvSpPr>
          <p:nvPr/>
        </p:nvSpPr>
        <p:spPr bwMode="auto">
          <a:xfrm>
            <a:off x="7507575" y="4526381"/>
            <a:ext cx="152400" cy="190500"/>
          </a:xfrm>
          <a:prstGeom prst="actionButtonBlank">
            <a:avLst/>
          </a:prstGeom>
          <a:solidFill>
            <a:schemeClr val="accent1">
              <a:lumMod val="40000"/>
              <a:lumOff val="60000"/>
            </a:schemeClr>
          </a:solidFill>
          <a:ln>
            <a:noFill/>
          </a:ln>
        </p:spPr>
        <p:txBody>
          <a:bodyPr wrap="none" anchor="ctr"/>
          <a:lstStyle/>
          <a:p>
            <a:pPr>
              <a:lnSpc>
                <a:spcPct val="75000"/>
              </a:lnSpc>
              <a:spcBef>
                <a:spcPct val="90000"/>
              </a:spcBef>
              <a:buFont typeface="Wingdings" charset="0"/>
              <a:buNone/>
            </a:pPr>
            <a:endParaRPr lang="en-US" sz="1400">
              <a:solidFill>
                <a:srgbClr val="000000"/>
              </a:solidFill>
              <a:cs typeface="Arial Unicode MS" charset="0"/>
            </a:endParaRPr>
          </a:p>
        </p:txBody>
      </p:sp>
      <p:sp>
        <p:nvSpPr>
          <p:cNvPr id="170" name="Text Box 76"/>
          <p:cNvSpPr txBox="1">
            <a:spLocks noChangeArrowheads="1"/>
          </p:cNvSpPr>
          <p:nvPr/>
        </p:nvSpPr>
        <p:spPr bwMode="gray">
          <a:xfrm>
            <a:off x="7731688" y="4517848"/>
            <a:ext cx="139325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1100" dirty="0" smtClean="0">
                <a:solidFill>
                  <a:srgbClr val="000000"/>
                </a:solidFill>
                <a:latin typeface="Arial"/>
                <a:cs typeface="Arial"/>
              </a:rPr>
              <a:t>44.0 to 45.9%</a:t>
            </a:r>
            <a:endParaRPr lang="en-US" sz="1100" dirty="0">
              <a:solidFill>
                <a:srgbClr val="000000"/>
              </a:solidFill>
              <a:latin typeface="Arial"/>
              <a:cs typeface="Arial"/>
            </a:endParaRPr>
          </a:p>
        </p:txBody>
      </p:sp>
      <p:sp>
        <p:nvSpPr>
          <p:cNvPr id="171" name="AutoShape 162">
            <a:hlinkClick r:id="" action="ppaction://noaction" highlightClick="1"/>
          </p:cNvPr>
          <p:cNvSpPr>
            <a:spLocks noChangeArrowheads="1"/>
          </p:cNvSpPr>
          <p:nvPr/>
        </p:nvSpPr>
        <p:spPr bwMode="auto">
          <a:xfrm>
            <a:off x="7504529" y="4842932"/>
            <a:ext cx="152400" cy="190500"/>
          </a:xfrm>
          <a:prstGeom prst="actionButtonBlank">
            <a:avLst/>
          </a:prstGeom>
          <a:solidFill>
            <a:schemeClr val="bg2">
              <a:lumMod val="75000"/>
            </a:schemeClr>
          </a:solidFill>
          <a:ln>
            <a:noFill/>
          </a:ln>
        </p:spPr>
        <p:txBody>
          <a:bodyPr wrap="none" anchor="ctr"/>
          <a:lstStyle/>
          <a:p>
            <a:pPr>
              <a:lnSpc>
                <a:spcPct val="75000"/>
              </a:lnSpc>
              <a:spcBef>
                <a:spcPct val="90000"/>
              </a:spcBef>
              <a:buFont typeface="Wingdings" charset="0"/>
              <a:buNone/>
            </a:pPr>
            <a:endParaRPr lang="en-US" sz="1400">
              <a:solidFill>
                <a:srgbClr val="000000"/>
              </a:solidFill>
              <a:cs typeface="Arial Unicode MS" charset="0"/>
            </a:endParaRPr>
          </a:p>
        </p:txBody>
      </p:sp>
      <p:sp>
        <p:nvSpPr>
          <p:cNvPr id="172" name="Text Box 76"/>
          <p:cNvSpPr txBox="1">
            <a:spLocks noChangeArrowheads="1"/>
          </p:cNvSpPr>
          <p:nvPr/>
        </p:nvSpPr>
        <p:spPr bwMode="gray">
          <a:xfrm>
            <a:off x="7715813" y="4856664"/>
            <a:ext cx="139325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1100" dirty="0" smtClean="0">
                <a:solidFill>
                  <a:srgbClr val="000000"/>
                </a:solidFill>
                <a:latin typeface="Arial"/>
                <a:cs typeface="Arial"/>
              </a:rPr>
              <a:t>40.0 to 43.9%</a:t>
            </a:r>
            <a:endParaRPr lang="en-US" sz="1100" dirty="0">
              <a:solidFill>
                <a:srgbClr val="000000"/>
              </a:solidFill>
              <a:latin typeface="Arial"/>
              <a:cs typeface="Arial"/>
            </a:endParaRPr>
          </a:p>
        </p:txBody>
      </p:sp>
      <p:sp>
        <p:nvSpPr>
          <p:cNvPr id="173" name="AutoShape 162">
            <a:hlinkClick r:id="" action="ppaction://noaction" highlightClick="1"/>
          </p:cNvPr>
          <p:cNvSpPr>
            <a:spLocks noChangeArrowheads="1"/>
          </p:cNvSpPr>
          <p:nvPr/>
        </p:nvSpPr>
        <p:spPr bwMode="auto">
          <a:xfrm>
            <a:off x="7517340" y="4232297"/>
            <a:ext cx="152400" cy="189477"/>
          </a:xfrm>
          <a:prstGeom prst="actionButtonBlank">
            <a:avLst/>
          </a:prstGeom>
          <a:solidFill>
            <a:schemeClr val="accent4">
              <a:lumMod val="40000"/>
              <a:lumOff val="60000"/>
            </a:schemeClr>
          </a:solidFill>
          <a:ln>
            <a:noFill/>
          </a:ln>
          <a:extLst/>
        </p:spPr>
        <p:txBody>
          <a:bodyPr wrap="none" anchor="ctr"/>
          <a:lstStyle/>
          <a:p>
            <a:pPr>
              <a:lnSpc>
                <a:spcPct val="75000"/>
              </a:lnSpc>
              <a:spcBef>
                <a:spcPct val="90000"/>
              </a:spcBef>
              <a:buFont typeface="Wingdings" charset="0"/>
              <a:buNone/>
            </a:pPr>
            <a:endParaRPr lang="en-US" sz="900">
              <a:solidFill>
                <a:srgbClr val="000000"/>
              </a:solidFill>
              <a:latin typeface="Arial"/>
              <a:cs typeface="Arial"/>
            </a:endParaRPr>
          </a:p>
        </p:txBody>
      </p:sp>
      <p:sp>
        <p:nvSpPr>
          <p:cNvPr id="174" name="Text Box 76"/>
          <p:cNvSpPr txBox="1">
            <a:spLocks noChangeArrowheads="1"/>
          </p:cNvSpPr>
          <p:nvPr/>
        </p:nvSpPr>
        <p:spPr bwMode="gray">
          <a:xfrm>
            <a:off x="7716007" y="4244521"/>
            <a:ext cx="139325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1100" dirty="0" smtClean="0">
                <a:solidFill>
                  <a:srgbClr val="000000"/>
                </a:solidFill>
                <a:latin typeface="Arial"/>
                <a:cs typeface="Arial"/>
              </a:rPr>
              <a:t>46.0 to 49.9% </a:t>
            </a:r>
            <a:endParaRPr lang="en-US" sz="1100" dirty="0">
              <a:solidFill>
                <a:srgbClr val="000000"/>
              </a:solidFill>
              <a:latin typeface="Arial"/>
              <a:cs typeface="Arial"/>
            </a:endParaRPr>
          </a:p>
        </p:txBody>
      </p:sp>
      <p:sp>
        <p:nvSpPr>
          <p:cNvPr id="175" name="TextBox 174"/>
          <p:cNvSpPr txBox="1"/>
          <p:nvPr/>
        </p:nvSpPr>
        <p:spPr>
          <a:xfrm>
            <a:off x="67601" y="5951646"/>
            <a:ext cx="4821304" cy="923330"/>
          </a:xfrm>
          <a:prstGeom prst="rect">
            <a:avLst/>
          </a:prstGeom>
          <a:noFill/>
        </p:spPr>
        <p:txBody>
          <a:bodyPr wrap="square" rtlCol="0">
            <a:spAutoFit/>
          </a:bodyPr>
          <a:lstStyle/>
          <a:p>
            <a:r>
              <a:rPr lang="en-US" sz="900" dirty="0" smtClean="0">
                <a:solidFill>
                  <a:schemeClr val="bg1"/>
                </a:solidFill>
                <a:latin typeface="Arial"/>
                <a:cs typeface="Arial"/>
              </a:rPr>
              <a:t>* Includes small and large group fully-insured plans, existing individual market lives, and the uninsured who may enroll in exchange-based plans or Medicaid if states chooses expansion option. Excludes pre-ACA Medicaid, Medicare, and other federal programs like VA and </a:t>
            </a:r>
            <a:r>
              <a:rPr lang="en-US" sz="900" dirty="0" err="1" smtClean="0">
                <a:solidFill>
                  <a:schemeClr val="bg1"/>
                </a:solidFill>
                <a:latin typeface="Arial"/>
                <a:cs typeface="Arial"/>
              </a:rPr>
              <a:t>DoD</a:t>
            </a:r>
            <a:r>
              <a:rPr lang="en-US" sz="900" dirty="0" smtClean="0">
                <a:solidFill>
                  <a:schemeClr val="bg1"/>
                </a:solidFill>
                <a:latin typeface="Arial"/>
                <a:cs typeface="Arial"/>
              </a:rPr>
              <a:t> TRICARE. </a:t>
            </a:r>
          </a:p>
          <a:p>
            <a:r>
              <a:rPr lang="en-US" sz="900" dirty="0" smtClean="0">
                <a:solidFill>
                  <a:schemeClr val="bg1"/>
                </a:solidFill>
                <a:latin typeface="Arial"/>
                <a:cs typeface="Arial"/>
              </a:rPr>
              <a:t>Sources: (1) </a:t>
            </a:r>
            <a:r>
              <a:rPr lang="en-US" sz="900" dirty="0" smtClean="0">
                <a:solidFill>
                  <a:schemeClr val="bg1"/>
                </a:solidFill>
                <a:latin typeface="Arial"/>
                <a:ea typeface="ヒラギノ角ゴ Pro W3"/>
                <a:cs typeface="Arial"/>
              </a:rPr>
              <a:t>Employee Benefits Research Institute, 2012., (2) State Health Assistance Data Center (SHADAC), 2012. </a:t>
            </a:r>
            <a:endParaRPr lang="en-US" sz="900" dirty="0">
              <a:solidFill>
                <a:schemeClr val="bg1"/>
              </a:solidFill>
              <a:latin typeface="Arial"/>
              <a:cs typeface="Arial"/>
            </a:endParaRPr>
          </a:p>
        </p:txBody>
      </p:sp>
      <p:sp>
        <p:nvSpPr>
          <p:cNvPr id="176" name="AutoShape 162">
            <a:hlinkClick r:id="" action="ppaction://noaction" highlightClick="1"/>
          </p:cNvPr>
          <p:cNvSpPr>
            <a:spLocks noChangeArrowheads="1"/>
          </p:cNvSpPr>
          <p:nvPr/>
        </p:nvSpPr>
        <p:spPr bwMode="auto">
          <a:xfrm>
            <a:off x="7504529" y="5171307"/>
            <a:ext cx="152400" cy="190500"/>
          </a:xfrm>
          <a:prstGeom prst="actionButtonBlank">
            <a:avLst/>
          </a:prstGeom>
          <a:solidFill>
            <a:schemeClr val="bg1">
              <a:lumMod val="85000"/>
            </a:schemeClr>
          </a:solidFill>
          <a:ln>
            <a:noFill/>
          </a:ln>
        </p:spPr>
        <p:txBody>
          <a:bodyPr wrap="none" anchor="ctr"/>
          <a:lstStyle/>
          <a:p>
            <a:pPr>
              <a:lnSpc>
                <a:spcPct val="75000"/>
              </a:lnSpc>
              <a:spcBef>
                <a:spcPct val="90000"/>
              </a:spcBef>
              <a:buFont typeface="Wingdings" charset="0"/>
              <a:buNone/>
            </a:pPr>
            <a:endParaRPr lang="en-US" sz="1400">
              <a:solidFill>
                <a:srgbClr val="000000"/>
              </a:solidFill>
              <a:cs typeface="Arial Unicode MS" charset="0"/>
            </a:endParaRPr>
          </a:p>
        </p:txBody>
      </p:sp>
      <p:sp>
        <p:nvSpPr>
          <p:cNvPr id="177" name="Text Box 76"/>
          <p:cNvSpPr txBox="1">
            <a:spLocks noChangeArrowheads="1"/>
          </p:cNvSpPr>
          <p:nvPr/>
        </p:nvSpPr>
        <p:spPr bwMode="gray">
          <a:xfrm>
            <a:off x="7715813" y="5092679"/>
            <a:ext cx="13932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1100" dirty="0" smtClean="0">
                <a:solidFill>
                  <a:srgbClr val="000000"/>
                </a:solidFill>
                <a:latin typeface="Arial"/>
                <a:cs typeface="Arial"/>
              </a:rPr>
              <a:t>Fewer than 40% of lives subject to EHB</a:t>
            </a:r>
            <a:endParaRPr lang="en-US" sz="1100" dirty="0">
              <a:solidFill>
                <a:srgbClr val="000000"/>
              </a:solidFill>
              <a:latin typeface="Arial"/>
              <a:cs typeface="Arial"/>
            </a:endParaRPr>
          </a:p>
        </p:txBody>
      </p:sp>
      <p:sp>
        <p:nvSpPr>
          <p:cNvPr id="178" name="Oval Callout 177"/>
          <p:cNvSpPr/>
          <p:nvPr/>
        </p:nvSpPr>
        <p:spPr>
          <a:xfrm>
            <a:off x="2187059" y="1415075"/>
            <a:ext cx="1117903" cy="591941"/>
          </a:xfrm>
          <a:prstGeom prst="wedgeEllipseCallout">
            <a:avLst>
              <a:gd name="adj1" fmla="val -35501"/>
              <a:gd name="adj2" fmla="val 96704"/>
            </a:avLst>
          </a:prstGeom>
          <a:solidFill>
            <a:srgbClr val="FFC000"/>
          </a:solidFill>
        </p:spPr>
        <p:style>
          <a:lnRef idx="0">
            <a:schemeClr val="dk1"/>
          </a:lnRef>
          <a:fillRef idx="3">
            <a:schemeClr val="dk1"/>
          </a:fillRef>
          <a:effectRef idx="3">
            <a:schemeClr val="dk1"/>
          </a:effectRef>
          <a:fontRef idx="minor">
            <a:schemeClr val="lt1"/>
          </a:fontRef>
        </p:style>
        <p:txBody>
          <a:bodyPr rtlCol="0" anchor="ctr"/>
          <a:lstStyle/>
          <a:p>
            <a:pPr algn="ctr"/>
            <a:r>
              <a:rPr lang="en-US" sz="1100" dirty="0" smtClean="0">
                <a:solidFill>
                  <a:schemeClr val="tx1"/>
                </a:solidFill>
              </a:rPr>
              <a:t>Highest, 58.6% of lives</a:t>
            </a:r>
            <a:endParaRPr lang="en-US" sz="1100" dirty="0">
              <a:solidFill>
                <a:schemeClr val="tx1"/>
              </a:solidFill>
            </a:endParaRPr>
          </a:p>
        </p:txBody>
      </p:sp>
      <p:sp>
        <p:nvSpPr>
          <p:cNvPr id="179" name="Oval Callout 178"/>
          <p:cNvSpPr/>
          <p:nvPr/>
        </p:nvSpPr>
        <p:spPr>
          <a:xfrm>
            <a:off x="5625358" y="1932210"/>
            <a:ext cx="1117903" cy="591941"/>
          </a:xfrm>
          <a:prstGeom prst="wedgeEllipseCallout">
            <a:avLst>
              <a:gd name="adj1" fmla="val -53162"/>
              <a:gd name="adj2" fmla="val 175932"/>
            </a:avLst>
          </a:prstGeom>
          <a:solidFill>
            <a:srgbClr val="FFC000"/>
          </a:solidFill>
        </p:spPr>
        <p:style>
          <a:lnRef idx="0">
            <a:schemeClr val="dk1"/>
          </a:lnRef>
          <a:fillRef idx="3">
            <a:schemeClr val="dk1"/>
          </a:fillRef>
          <a:effectRef idx="3">
            <a:schemeClr val="dk1"/>
          </a:effectRef>
          <a:fontRef idx="minor">
            <a:schemeClr val="lt1"/>
          </a:fontRef>
        </p:style>
        <p:txBody>
          <a:bodyPr rtlCol="0" anchor="ctr"/>
          <a:lstStyle/>
          <a:p>
            <a:pPr algn="ctr"/>
            <a:r>
              <a:rPr lang="en-US" sz="1100" dirty="0" smtClean="0">
                <a:solidFill>
                  <a:schemeClr val="tx1"/>
                </a:solidFill>
              </a:rPr>
              <a:t>Lowest, 34.9% of lives</a:t>
            </a:r>
            <a:endParaRPr lang="en-US" sz="1100" dirty="0">
              <a:solidFill>
                <a:schemeClr val="tx1"/>
              </a:solidFill>
            </a:endParaRPr>
          </a:p>
        </p:txBody>
      </p:sp>
    </p:spTree>
    <p:extLst>
      <p:ext uri="{BB962C8B-B14F-4D97-AF65-F5344CB8AC3E}">
        <p14:creationId xmlns:p14="http://schemas.microsoft.com/office/powerpoint/2010/main" val="14452794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6161"/>
            <a:ext cx="8229600" cy="1143000"/>
          </a:xfrm>
        </p:spPr>
        <p:txBody>
          <a:bodyPr>
            <a:normAutofit/>
          </a:bodyPr>
          <a:lstStyle/>
          <a:p>
            <a:r>
              <a:rPr lang="en-US" dirty="0" smtClean="0"/>
              <a:t>Network Adequacy</a:t>
            </a:r>
            <a:endParaRPr lang="en-US" dirty="0"/>
          </a:p>
        </p:txBody>
      </p:sp>
      <p:sp>
        <p:nvSpPr>
          <p:cNvPr id="3" name="Content Placeholder 2"/>
          <p:cNvSpPr>
            <a:spLocks noGrp="1"/>
          </p:cNvSpPr>
          <p:nvPr>
            <p:ph idx="1"/>
          </p:nvPr>
        </p:nvSpPr>
        <p:spPr>
          <a:xfrm>
            <a:off x="528320" y="1999481"/>
            <a:ext cx="8229600" cy="3423920"/>
          </a:xfrm>
        </p:spPr>
        <p:txBody>
          <a:bodyPr>
            <a:normAutofit fontScale="85000" lnSpcReduction="10000"/>
          </a:bodyPr>
          <a:lstStyle/>
          <a:p>
            <a:pPr lvl="0"/>
            <a:r>
              <a:rPr lang="en-US" dirty="0" smtClean="0"/>
              <a:t>Plan networks must be available </a:t>
            </a:r>
            <a:r>
              <a:rPr lang="en-US" dirty="0"/>
              <a:t>to all </a:t>
            </a:r>
            <a:r>
              <a:rPr lang="en-US" dirty="0" smtClean="0"/>
              <a:t>enrollees, include “essential community providers,” and be sufficient in number and scope to assure </a:t>
            </a:r>
            <a:r>
              <a:rPr lang="en-US" dirty="0"/>
              <a:t>that all services will be accessible without unreasonable delay</a:t>
            </a:r>
            <a:r>
              <a:rPr lang="en-US" dirty="0" smtClean="0"/>
              <a:t>.</a:t>
            </a:r>
          </a:p>
          <a:p>
            <a:pPr lvl="1"/>
            <a:r>
              <a:rPr lang="en-US" dirty="0" smtClean="0"/>
              <a:t>Determining network adequacy has                                 largely been left up to the states or                                 accrediting bodies.</a:t>
            </a:r>
          </a:p>
          <a:p>
            <a:pPr lvl="1"/>
            <a:r>
              <a:rPr lang="en-US" dirty="0" smtClean="0"/>
              <a:t>CMS refused to define specific provider                                     types that must be included in plan networks.</a:t>
            </a:r>
          </a:p>
          <a:p>
            <a:pPr lvl="0"/>
            <a:endParaRPr lang="en-US" dirty="0"/>
          </a:p>
          <a:p>
            <a:endParaRPr lang="en-US" dirty="0"/>
          </a:p>
        </p:txBody>
      </p:sp>
      <p:sp>
        <p:nvSpPr>
          <p:cNvPr id="4" name="TextBox 3"/>
          <p:cNvSpPr txBox="1"/>
          <p:nvPr/>
        </p:nvSpPr>
        <p:spPr>
          <a:xfrm>
            <a:off x="101600" y="6525697"/>
            <a:ext cx="3828869" cy="307777"/>
          </a:xfrm>
          <a:prstGeom prst="rect">
            <a:avLst/>
          </a:prstGeom>
          <a:noFill/>
        </p:spPr>
        <p:txBody>
          <a:bodyPr wrap="none" rtlCol="0">
            <a:spAutoFit/>
          </a:bodyPr>
          <a:lstStyle/>
          <a:p>
            <a:r>
              <a:rPr lang="en-US" sz="1400" dirty="0" smtClean="0">
                <a:solidFill>
                  <a:schemeClr val="bg1"/>
                </a:solidFill>
              </a:rPr>
              <a:t>Source:  45 </a:t>
            </a:r>
            <a:r>
              <a:rPr lang="en-US" sz="1400" dirty="0">
                <a:solidFill>
                  <a:schemeClr val="bg1"/>
                </a:solidFill>
              </a:rPr>
              <a:t>CFR </a:t>
            </a:r>
            <a:r>
              <a:rPr lang="en-US" sz="1400" dirty="0" smtClean="0">
                <a:solidFill>
                  <a:schemeClr val="bg1"/>
                </a:solidFill>
              </a:rPr>
              <a:t>155.1050 and 77 FR 18409, 18419</a:t>
            </a:r>
            <a:endParaRPr lang="en-US" sz="1400" dirty="0">
              <a:solidFill>
                <a:schemeClr val="bg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2652" y="3677920"/>
            <a:ext cx="1644564" cy="1096924"/>
          </a:xfrm>
          <a:prstGeom prst="rect">
            <a:avLst/>
          </a:prstGeom>
          <a:scene3d>
            <a:camera prst="orthographicFront"/>
            <a:lightRig rig="threePt" dir="t"/>
          </a:scene3d>
          <a:sp3d>
            <a:bevelT/>
          </a:sp3d>
        </p:spPr>
      </p:pic>
    </p:spTree>
    <p:extLst>
      <p:ext uri="{BB962C8B-B14F-4D97-AF65-F5344CB8AC3E}">
        <p14:creationId xmlns:p14="http://schemas.microsoft.com/office/powerpoint/2010/main" val="33352440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4561"/>
            <a:ext cx="8229600" cy="1143000"/>
          </a:xfrm>
        </p:spPr>
        <p:txBody>
          <a:bodyPr/>
          <a:lstStyle/>
          <a:p>
            <a:r>
              <a:rPr lang="en-US" dirty="0" smtClean="0"/>
              <a:t>Anti-Discrimination</a:t>
            </a:r>
            <a:endParaRPr lang="en-US" dirty="0"/>
          </a:p>
        </p:txBody>
      </p:sp>
      <p:sp>
        <p:nvSpPr>
          <p:cNvPr id="3" name="Content Placeholder 2"/>
          <p:cNvSpPr>
            <a:spLocks noGrp="1"/>
          </p:cNvSpPr>
          <p:nvPr>
            <p:ph idx="1"/>
          </p:nvPr>
        </p:nvSpPr>
        <p:spPr>
          <a:xfrm>
            <a:off x="243264" y="3687655"/>
            <a:ext cx="4907280" cy="2462142"/>
          </a:xfrm>
        </p:spPr>
        <p:txBody>
          <a:bodyPr>
            <a:noAutofit/>
          </a:bodyPr>
          <a:lstStyle/>
          <a:p>
            <a:r>
              <a:rPr lang="en-US" sz="1800" dirty="0" smtClean="0"/>
              <a:t>Plans “shall </a:t>
            </a:r>
            <a:r>
              <a:rPr lang="en-US" sz="1800" dirty="0"/>
              <a:t>not discriminate with respect to participation under the plan or coverage against any health care provider who is acting within the scope of that provider’s license or certification under applicable State law.” </a:t>
            </a:r>
            <a:endParaRPr lang="en-US" sz="1800" dirty="0" smtClean="0"/>
          </a:p>
          <a:p>
            <a:pPr lvl="1"/>
            <a:r>
              <a:rPr lang="en-US" sz="1400" dirty="0" smtClean="0"/>
              <a:t>A Department of Labor FAQ states “This </a:t>
            </a:r>
            <a:r>
              <a:rPr lang="en-US" sz="1400" dirty="0"/>
              <a:t>provision does not require plans or issuers to accept all types of providers into a network.”</a:t>
            </a:r>
          </a:p>
        </p:txBody>
      </p:sp>
      <p:sp>
        <p:nvSpPr>
          <p:cNvPr id="4" name="TextBox 3"/>
          <p:cNvSpPr txBox="1"/>
          <p:nvPr/>
        </p:nvSpPr>
        <p:spPr>
          <a:xfrm>
            <a:off x="-50800" y="6244659"/>
            <a:ext cx="4936608" cy="523220"/>
          </a:xfrm>
          <a:prstGeom prst="rect">
            <a:avLst/>
          </a:prstGeom>
          <a:noFill/>
        </p:spPr>
        <p:txBody>
          <a:bodyPr wrap="none" rtlCol="0">
            <a:spAutoFit/>
          </a:bodyPr>
          <a:lstStyle/>
          <a:p>
            <a:r>
              <a:rPr lang="en-US" sz="1400" dirty="0" smtClean="0">
                <a:solidFill>
                  <a:schemeClr val="bg1"/>
                </a:solidFill>
              </a:rPr>
              <a:t>Source: 45 </a:t>
            </a:r>
            <a:r>
              <a:rPr lang="en-US" sz="1400" dirty="0">
                <a:solidFill>
                  <a:schemeClr val="bg1"/>
                </a:solidFill>
              </a:rPr>
              <a:t>CFR </a:t>
            </a:r>
            <a:r>
              <a:rPr lang="en-US" sz="1400" dirty="0" smtClean="0">
                <a:solidFill>
                  <a:schemeClr val="bg1"/>
                </a:solidFill>
              </a:rPr>
              <a:t>156.225, Public Health Services Act Section 2706, </a:t>
            </a:r>
          </a:p>
          <a:p>
            <a:r>
              <a:rPr lang="en-US" sz="1400" dirty="0" smtClean="0">
                <a:solidFill>
                  <a:schemeClr val="bg1"/>
                </a:solidFill>
              </a:rPr>
              <a:t>and </a:t>
            </a:r>
            <a:r>
              <a:rPr lang="en-US" sz="1400" u="sng" dirty="0">
                <a:hlinkClick r:id="rId3"/>
              </a:rPr>
              <a:t>http://www.dol.gov/ebsa/pdf/faq-aca15.pdf</a:t>
            </a:r>
            <a:endParaRPr lang="en-US" sz="1400" dirty="0">
              <a:solidFill>
                <a:schemeClr val="bg1"/>
              </a:solidFill>
            </a:endParaRPr>
          </a:p>
        </p:txBody>
      </p:sp>
      <p:pic>
        <p:nvPicPr>
          <p:cNvPr id="8197" name="Picture 5" descr="C:\Users\jbushma\AppData\Local\Microsoft\Windows\Temporary Internet Files\Content.IE5\YEMZC77S\MC900359027[1].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720" y="1603240"/>
            <a:ext cx="1806854" cy="172181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417504" y="1603240"/>
            <a:ext cx="5425440" cy="2308324"/>
          </a:xfrm>
          <a:prstGeom prst="rect">
            <a:avLst/>
          </a:prstGeom>
          <a:noFill/>
        </p:spPr>
        <p:txBody>
          <a:bodyPr wrap="square" rtlCol="0">
            <a:spAutoFit/>
          </a:bodyPr>
          <a:lstStyle/>
          <a:p>
            <a:pPr marL="285750" lvl="0" indent="-285750">
              <a:buFont typeface="Arial" pitchFamily="34" charset="0"/>
              <a:buChar char="•"/>
            </a:pPr>
            <a:r>
              <a:rPr lang="en-US" dirty="0"/>
              <a:t>Plans may not “employ marketing practices or benefit designs that will have the effect of discouraging the enrollment of individuals with significant health needs.” </a:t>
            </a:r>
            <a:endParaRPr lang="en-US" dirty="0" smtClean="0"/>
          </a:p>
          <a:p>
            <a:pPr marL="742950" lvl="1" indent="-285750">
              <a:buFont typeface="Calibri" pitchFamily="34" charset="0"/>
              <a:buChar char="-"/>
            </a:pPr>
            <a:r>
              <a:rPr lang="en-US" dirty="0" smtClean="0"/>
              <a:t>CMS </a:t>
            </a:r>
            <a:r>
              <a:rPr lang="en-US" dirty="0"/>
              <a:t>will conduct outlier analyses, looking at specific benefit categories, including pregnancy and newborn care.</a:t>
            </a:r>
          </a:p>
          <a:p>
            <a:r>
              <a:rPr lang="en-US" dirty="0" smtClean="0"/>
              <a:t> </a:t>
            </a:r>
            <a:endParaRPr lang="en-US" dirty="0"/>
          </a:p>
        </p:txBody>
      </p:sp>
      <p:pic>
        <p:nvPicPr>
          <p:cNvPr id="8199" name="Picture 7" descr="C:\Users\jbushma\AppData\Local\Microsoft\Windows\Temporary Internet Files\Content.IE5\Q2KM8ZYH\MC900295752[1].wm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42531" y="3687655"/>
            <a:ext cx="1777497" cy="1623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38888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7400" y="877690"/>
            <a:ext cx="7645400" cy="1043439"/>
          </a:xfrm>
        </p:spPr>
        <p:txBody>
          <a:bodyPr>
            <a:normAutofit/>
          </a:bodyPr>
          <a:lstStyle/>
          <a:p>
            <a:r>
              <a:rPr lang="en-US" dirty="0" smtClean="0"/>
              <a:t>Standardized Levels of Coverage</a:t>
            </a:r>
            <a:endParaRPr lang="en-US" dirty="0"/>
          </a:p>
        </p:txBody>
      </p:sp>
      <p:sp>
        <p:nvSpPr>
          <p:cNvPr id="3" name="Content Placeholder 2"/>
          <p:cNvSpPr>
            <a:spLocks noGrp="1"/>
          </p:cNvSpPr>
          <p:nvPr>
            <p:ph idx="1"/>
          </p:nvPr>
        </p:nvSpPr>
        <p:spPr>
          <a:xfrm>
            <a:off x="6017076" y="1923436"/>
            <a:ext cx="3126923" cy="1906884"/>
          </a:xfrm>
        </p:spPr>
        <p:txBody>
          <a:bodyPr>
            <a:normAutofit/>
          </a:bodyPr>
          <a:lstStyle/>
          <a:p>
            <a:r>
              <a:rPr lang="en-US" sz="1800" dirty="0" smtClean="0"/>
              <a:t>Four standardized levels of coverage will be available.  </a:t>
            </a:r>
          </a:p>
          <a:p>
            <a:r>
              <a:rPr lang="en-US" sz="1800" dirty="0" smtClean="0"/>
              <a:t>A catastrophic plan will be available to those under 30 years old.</a:t>
            </a:r>
            <a:endParaRPr lang="en-US" sz="1800" dirty="0"/>
          </a:p>
        </p:txBody>
      </p:sp>
      <p:sp>
        <p:nvSpPr>
          <p:cNvPr id="4" name="Oval 3"/>
          <p:cNvSpPr/>
          <p:nvPr/>
        </p:nvSpPr>
        <p:spPr>
          <a:xfrm>
            <a:off x="751840" y="1981200"/>
            <a:ext cx="883920" cy="792480"/>
          </a:xfrm>
          <a:prstGeom prst="ellipse">
            <a:avLst/>
          </a:prstGeom>
          <a:solidFill>
            <a:schemeClr val="accent3">
              <a:lumMod val="60000"/>
              <a:lumOff val="40000"/>
            </a:schemeClr>
          </a:solidFill>
          <a:scene3d>
            <a:camera prst="perspectiveContrastingRightFacing">
              <a:rot lat="0" lon="7800000" rev="0"/>
            </a:camera>
            <a:lightRig rig="threePt" dir="t">
              <a:rot lat="0" lon="0" rev="7200000"/>
            </a:lightRig>
          </a:scene3d>
          <a:sp3d prstMaterial="metal">
            <a:bevelT/>
            <a:bevelB/>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751840" y="2895600"/>
            <a:ext cx="883920" cy="792480"/>
          </a:xfrm>
          <a:prstGeom prst="ellipse">
            <a:avLst/>
          </a:prstGeom>
          <a:solidFill>
            <a:schemeClr val="bg1">
              <a:lumMod val="85000"/>
            </a:schemeClr>
          </a:solidFill>
          <a:scene3d>
            <a:camera prst="perspectiveContrastingRightFacing">
              <a:rot lat="0" lon="7800000" rev="0"/>
            </a:camera>
            <a:lightRig rig="threePt" dir="t">
              <a:rot lat="0" lon="0" rev="7200000"/>
            </a:lightRig>
          </a:scene3d>
          <a:sp3d prstMaterial="metal">
            <a:bevelT/>
            <a:bevelB/>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751840" y="3830320"/>
            <a:ext cx="883920" cy="792480"/>
          </a:xfrm>
          <a:prstGeom prst="ellipse">
            <a:avLst/>
          </a:prstGeom>
          <a:solidFill>
            <a:srgbClr val="FFE800"/>
          </a:solidFill>
          <a:scene3d>
            <a:camera prst="perspectiveContrastingRightFacing">
              <a:rot lat="0" lon="7800000" rev="0"/>
            </a:camera>
            <a:lightRig rig="threePt" dir="t">
              <a:rot lat="0" lon="0" rev="7200000"/>
            </a:lightRig>
          </a:scene3d>
          <a:sp3d prstMaterial="metal">
            <a:bevelT/>
            <a:bevelB/>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751840" y="4765040"/>
            <a:ext cx="883920" cy="792480"/>
          </a:xfrm>
          <a:prstGeom prst="ellipse">
            <a:avLst/>
          </a:prstGeom>
          <a:solidFill>
            <a:srgbClr val="EEEEEE"/>
          </a:solidFill>
          <a:scene3d>
            <a:camera prst="perspectiveContrastingRightFacing">
              <a:rot lat="0" lon="7800000" rev="0"/>
            </a:camera>
            <a:lightRig rig="threePt" dir="t">
              <a:rot lat="0" lon="0" rev="7200000"/>
            </a:lightRig>
          </a:scene3d>
          <a:sp3d prstMaterial="metal">
            <a:bevelT/>
            <a:bevelB/>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1727200" y="2192774"/>
            <a:ext cx="2653099" cy="400110"/>
          </a:xfrm>
          <a:prstGeom prst="rect">
            <a:avLst/>
          </a:prstGeom>
          <a:noFill/>
        </p:spPr>
        <p:txBody>
          <a:bodyPr wrap="none" rtlCol="0">
            <a:spAutoFit/>
          </a:bodyPr>
          <a:lstStyle/>
          <a:p>
            <a:r>
              <a:rPr lang="en-US" sz="2000" b="1" dirty="0" smtClean="0"/>
              <a:t>Bronze – 60% Coverage</a:t>
            </a:r>
            <a:endParaRPr lang="en-US" sz="2000" b="1" dirty="0"/>
          </a:p>
        </p:txBody>
      </p:sp>
      <p:sp>
        <p:nvSpPr>
          <p:cNvPr id="9" name="TextBox 8"/>
          <p:cNvSpPr txBox="1"/>
          <p:nvPr/>
        </p:nvSpPr>
        <p:spPr>
          <a:xfrm>
            <a:off x="1727200" y="3107174"/>
            <a:ext cx="2504725" cy="400110"/>
          </a:xfrm>
          <a:prstGeom prst="rect">
            <a:avLst/>
          </a:prstGeom>
          <a:noFill/>
        </p:spPr>
        <p:txBody>
          <a:bodyPr wrap="none" rtlCol="0">
            <a:spAutoFit/>
          </a:bodyPr>
          <a:lstStyle/>
          <a:p>
            <a:r>
              <a:rPr lang="en-US" sz="2000" b="1" dirty="0" smtClean="0"/>
              <a:t>Silver – </a:t>
            </a:r>
            <a:r>
              <a:rPr lang="en-US" sz="2000" b="1" dirty="0"/>
              <a:t>7</a:t>
            </a:r>
            <a:r>
              <a:rPr lang="en-US" sz="2000" b="1" dirty="0" smtClean="0"/>
              <a:t>0% Coverage</a:t>
            </a:r>
            <a:endParaRPr lang="en-US" sz="2000" b="1" dirty="0"/>
          </a:p>
        </p:txBody>
      </p:sp>
      <p:sp>
        <p:nvSpPr>
          <p:cNvPr id="10" name="TextBox 9"/>
          <p:cNvSpPr txBox="1"/>
          <p:nvPr/>
        </p:nvSpPr>
        <p:spPr>
          <a:xfrm>
            <a:off x="1727200" y="4041894"/>
            <a:ext cx="2418932" cy="400110"/>
          </a:xfrm>
          <a:prstGeom prst="rect">
            <a:avLst/>
          </a:prstGeom>
          <a:noFill/>
        </p:spPr>
        <p:txBody>
          <a:bodyPr wrap="none" rtlCol="0">
            <a:spAutoFit/>
          </a:bodyPr>
          <a:lstStyle/>
          <a:p>
            <a:r>
              <a:rPr lang="en-US" sz="2000" b="1" dirty="0" smtClean="0"/>
              <a:t>Gold – </a:t>
            </a:r>
            <a:r>
              <a:rPr lang="en-US" sz="2000" b="1" dirty="0"/>
              <a:t>8</a:t>
            </a:r>
            <a:r>
              <a:rPr lang="en-US" sz="2000" b="1" dirty="0" smtClean="0"/>
              <a:t>0% Coverage</a:t>
            </a:r>
            <a:endParaRPr lang="en-US" sz="2000" b="1" dirty="0"/>
          </a:p>
        </p:txBody>
      </p:sp>
      <p:sp>
        <p:nvSpPr>
          <p:cNvPr id="11" name="TextBox 10"/>
          <p:cNvSpPr txBox="1"/>
          <p:nvPr/>
        </p:nvSpPr>
        <p:spPr>
          <a:xfrm>
            <a:off x="1727200" y="4996934"/>
            <a:ext cx="2875018" cy="400110"/>
          </a:xfrm>
          <a:prstGeom prst="rect">
            <a:avLst/>
          </a:prstGeom>
          <a:noFill/>
        </p:spPr>
        <p:txBody>
          <a:bodyPr wrap="none" rtlCol="0">
            <a:spAutoFit/>
          </a:bodyPr>
          <a:lstStyle/>
          <a:p>
            <a:r>
              <a:rPr lang="en-US" sz="2000" b="1" dirty="0" smtClean="0"/>
              <a:t>Platinum – 90% Coverage</a:t>
            </a:r>
            <a:endParaRPr lang="en-US" sz="2000" b="1" dirty="0"/>
          </a:p>
        </p:txBody>
      </p:sp>
      <p:pic>
        <p:nvPicPr>
          <p:cNvPr id="12" name="Picture 8" descr="C:\Users\jbushma\AppData\Local\Microsoft\Windows\Temporary Internet Files\Content.IE5\RK4XCVE4\MC900389762[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9040" y="2192774"/>
            <a:ext cx="998037" cy="98198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5161280" y="3432503"/>
            <a:ext cx="3738880" cy="1754326"/>
          </a:xfrm>
          <a:prstGeom prst="rect">
            <a:avLst/>
          </a:prstGeom>
          <a:noFill/>
        </p:spPr>
        <p:txBody>
          <a:bodyPr wrap="square" rtlCol="0">
            <a:spAutoFit/>
          </a:bodyPr>
          <a:lstStyle/>
          <a:p>
            <a:pPr marL="285750" indent="-285750">
              <a:buFont typeface="Arial" pitchFamily="34" charset="0"/>
              <a:buChar char="•"/>
            </a:pPr>
            <a:r>
              <a:rPr lang="en-US" dirty="0" smtClean="0"/>
              <a:t>For an early look at rates in </a:t>
            </a:r>
            <a:r>
              <a:rPr lang="en-US" dirty="0"/>
              <a:t>17 </a:t>
            </a:r>
            <a:r>
              <a:rPr lang="en-US" dirty="0" smtClean="0"/>
              <a:t>states and DC, </a:t>
            </a:r>
            <a:r>
              <a:rPr lang="en-US" dirty="0"/>
              <a:t>see:  </a:t>
            </a:r>
            <a:r>
              <a:rPr lang="en-US" dirty="0">
                <a:hlinkClick r:id="rId4"/>
              </a:rPr>
              <a:t>http://</a:t>
            </a:r>
            <a:r>
              <a:rPr lang="en-US" dirty="0" smtClean="0">
                <a:hlinkClick r:id="rId4"/>
              </a:rPr>
              <a:t>kaiserfamilyfoundation.files.wordpress.com/2013/09/early-look-at-premiums-and-participation-in-marketplaces.pdf</a:t>
            </a:r>
            <a:r>
              <a:rPr lang="en-US" dirty="0" smtClean="0"/>
              <a:t> </a:t>
            </a:r>
            <a:endParaRPr lang="en-US" dirty="0"/>
          </a:p>
        </p:txBody>
      </p:sp>
    </p:spTree>
    <p:extLst>
      <p:ext uri="{BB962C8B-B14F-4D97-AF65-F5344CB8AC3E}">
        <p14:creationId xmlns:p14="http://schemas.microsoft.com/office/powerpoint/2010/main" val="24880860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43650" y="3244334"/>
            <a:ext cx="248786" cy="369332"/>
          </a:xfrm>
          <a:prstGeom prst="rect">
            <a:avLst/>
          </a:prstGeom>
        </p:spPr>
        <p:txBody>
          <a:bodyPr wrap="none">
            <a:spAutoFit/>
          </a:bodyPr>
          <a:lstStyle/>
          <a:p>
            <a:pPr defTabSz="914400" fontAlgn="base">
              <a:spcBef>
                <a:spcPct val="0"/>
              </a:spcBef>
              <a:spcAft>
                <a:spcPct val="0"/>
              </a:spcAft>
            </a:pPr>
            <a:r>
              <a:rPr lang="en-US" dirty="0">
                <a:solidFill>
                  <a:srgbClr val="000000"/>
                </a:solidFill>
                <a:latin typeface="CopprplGoth Bd BT" pitchFamily="34" charset="0"/>
              </a:rPr>
              <a:t> </a:t>
            </a:r>
          </a:p>
        </p:txBody>
      </p:sp>
      <p:sp>
        <p:nvSpPr>
          <p:cNvPr id="3" name="Rectangle 2"/>
          <p:cNvSpPr/>
          <p:nvPr/>
        </p:nvSpPr>
        <p:spPr>
          <a:xfrm>
            <a:off x="685800" y="5486400"/>
            <a:ext cx="7924800" cy="1144929"/>
          </a:xfrm>
          <a:prstGeom prst="rect">
            <a:avLst/>
          </a:prstGeom>
        </p:spPr>
        <p:txBody>
          <a:bodyPr wrap="square">
            <a:spAutoFit/>
          </a:bodyPr>
          <a:lstStyle/>
          <a:p>
            <a:pPr algn="ctr" defTabSz="914400">
              <a:lnSpc>
                <a:spcPct val="80000"/>
              </a:lnSpc>
            </a:pPr>
            <a:r>
              <a:rPr lang="en-US" b="1" dirty="0">
                <a:solidFill>
                  <a:srgbClr val="333399">
                    <a:lumMod val="75000"/>
                  </a:srgbClr>
                </a:solidFill>
                <a:cs typeface="Times New Roman" pitchFamily="18" charset="0"/>
              </a:rPr>
              <a:t>Mary Wakefield, </a:t>
            </a:r>
            <a:r>
              <a:rPr lang="en-US" b="1" dirty="0" smtClean="0">
                <a:solidFill>
                  <a:srgbClr val="333399">
                    <a:lumMod val="75000"/>
                  </a:srgbClr>
                </a:solidFill>
                <a:cs typeface="Times New Roman" pitchFamily="18" charset="0"/>
              </a:rPr>
              <a:t>Ph.D., R.N.</a:t>
            </a:r>
            <a:endParaRPr lang="en-US" b="1" dirty="0">
              <a:solidFill>
                <a:srgbClr val="333399">
                  <a:lumMod val="75000"/>
                </a:srgbClr>
              </a:solidFill>
              <a:cs typeface="Times New Roman" pitchFamily="18" charset="0"/>
            </a:endParaRPr>
          </a:p>
          <a:p>
            <a:pPr algn="ctr" defTabSz="914400"/>
            <a:r>
              <a:rPr lang="en-US" dirty="0" smtClean="0">
                <a:solidFill>
                  <a:srgbClr val="333399">
                    <a:lumMod val="75000"/>
                  </a:srgbClr>
                </a:solidFill>
                <a:cs typeface="Times New Roman" pitchFamily="18" charset="0"/>
              </a:rPr>
              <a:t>Administrator</a:t>
            </a:r>
            <a:endParaRPr lang="en-US" dirty="0">
              <a:solidFill>
                <a:srgbClr val="333399">
                  <a:lumMod val="75000"/>
                </a:srgbClr>
              </a:solidFill>
              <a:cs typeface="Times New Roman" pitchFamily="18" charset="0"/>
            </a:endParaRPr>
          </a:p>
          <a:p>
            <a:pPr algn="ctr" defTabSz="914400"/>
            <a:r>
              <a:rPr lang="en-US" dirty="0">
                <a:solidFill>
                  <a:srgbClr val="333399">
                    <a:lumMod val="75000"/>
                  </a:srgbClr>
                </a:solidFill>
                <a:cs typeface="Times New Roman" pitchFamily="18" charset="0"/>
              </a:rPr>
              <a:t>Health Resources and Services </a:t>
            </a:r>
            <a:r>
              <a:rPr lang="en-US" dirty="0" smtClean="0">
                <a:solidFill>
                  <a:srgbClr val="333399">
                    <a:lumMod val="75000"/>
                  </a:srgbClr>
                </a:solidFill>
                <a:cs typeface="Times New Roman" pitchFamily="18" charset="0"/>
              </a:rPr>
              <a:t>Administration</a:t>
            </a:r>
          </a:p>
          <a:p>
            <a:pPr algn="ctr" defTabSz="914400"/>
            <a:r>
              <a:rPr lang="en-US" dirty="0" smtClean="0">
                <a:solidFill>
                  <a:srgbClr val="333399">
                    <a:lumMod val="75000"/>
                  </a:srgbClr>
                </a:solidFill>
                <a:cs typeface="Times New Roman" pitchFamily="18" charset="0"/>
              </a:rPr>
              <a:t>U.S. Department of Health and Human Services</a:t>
            </a:r>
            <a:endParaRPr lang="en-US" dirty="0">
              <a:solidFill>
                <a:srgbClr val="333399">
                  <a:lumMod val="75000"/>
                </a:srgbClr>
              </a:solidFill>
              <a:cs typeface="Times New Roman" pitchFamily="18" charset="0"/>
            </a:endParaRPr>
          </a:p>
        </p:txBody>
      </p:sp>
      <p:sp>
        <p:nvSpPr>
          <p:cNvPr id="13" name="Rectangle 12"/>
          <p:cNvSpPr/>
          <p:nvPr/>
        </p:nvSpPr>
        <p:spPr>
          <a:xfrm>
            <a:off x="152400" y="2067560"/>
            <a:ext cx="8839200" cy="1569660"/>
          </a:xfrm>
          <a:prstGeom prst="rect">
            <a:avLst/>
          </a:prstGeom>
        </p:spPr>
        <p:txBody>
          <a:bodyPr wrap="square">
            <a:spAutoFit/>
          </a:bodyPr>
          <a:lstStyle/>
          <a:p>
            <a:pPr algn="ctr" defTabSz="914400" fontAlgn="base">
              <a:spcBef>
                <a:spcPct val="0"/>
              </a:spcBef>
              <a:spcAft>
                <a:spcPct val="0"/>
              </a:spcAft>
            </a:pPr>
            <a:r>
              <a:rPr lang="en-US" sz="3600" b="1" dirty="0" smtClean="0">
                <a:solidFill>
                  <a:srgbClr val="333399">
                    <a:lumMod val="75000"/>
                  </a:srgbClr>
                </a:solidFill>
                <a:cs typeface="Times New Roman" pitchFamily="18" charset="0"/>
              </a:rPr>
              <a:t>Nurses and the Affordable Care Act: </a:t>
            </a:r>
            <a:br>
              <a:rPr lang="en-US" sz="3600" b="1" dirty="0" smtClean="0">
                <a:solidFill>
                  <a:srgbClr val="333399">
                    <a:lumMod val="75000"/>
                  </a:srgbClr>
                </a:solidFill>
                <a:cs typeface="Times New Roman" pitchFamily="18" charset="0"/>
              </a:rPr>
            </a:br>
            <a:r>
              <a:rPr lang="en-US" sz="3600" b="1" dirty="0" smtClean="0">
                <a:solidFill>
                  <a:srgbClr val="333399">
                    <a:lumMod val="75000"/>
                  </a:srgbClr>
                </a:solidFill>
                <a:cs typeface="Times New Roman" pitchFamily="18" charset="0"/>
              </a:rPr>
              <a:t>Improving the Nation’s Health</a:t>
            </a:r>
          </a:p>
          <a:p>
            <a:pPr algn="ctr" defTabSz="914400" fontAlgn="base">
              <a:spcBef>
                <a:spcPct val="0"/>
              </a:spcBef>
              <a:spcAft>
                <a:spcPct val="0"/>
              </a:spcAft>
            </a:pPr>
            <a:endParaRPr lang="en-US" sz="2400" b="1" dirty="0">
              <a:solidFill>
                <a:srgbClr val="333399">
                  <a:lumMod val="50000"/>
                </a:srgbClr>
              </a:solidFill>
              <a:latin typeface="Times New Roman" pitchFamily="18" charset="0"/>
              <a:cs typeface="Times New Roman" pitchFamily="18" charset="0"/>
            </a:endParaRPr>
          </a:p>
        </p:txBody>
      </p:sp>
    </p:spTree>
    <p:extLst>
      <p:ext uri="{BB962C8B-B14F-4D97-AF65-F5344CB8AC3E}">
        <p14:creationId xmlns:p14="http://schemas.microsoft.com/office/powerpoint/2010/main" val="13562353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44435"/>
            <a:ext cx="8229600" cy="1143000"/>
          </a:xfrm>
        </p:spPr>
        <p:txBody>
          <a:bodyPr/>
          <a:lstStyle/>
          <a:p>
            <a:r>
              <a:rPr lang="en-US" dirty="0" smtClean="0"/>
              <a:t>One Stop Shopping</a:t>
            </a:r>
            <a:endParaRPr lang="en-US" dirty="0"/>
          </a:p>
        </p:txBody>
      </p:sp>
      <p:sp>
        <p:nvSpPr>
          <p:cNvPr id="3" name="Content Placeholder 2"/>
          <p:cNvSpPr>
            <a:spLocks noGrp="1"/>
          </p:cNvSpPr>
          <p:nvPr>
            <p:ph idx="1"/>
          </p:nvPr>
        </p:nvSpPr>
        <p:spPr>
          <a:xfrm>
            <a:off x="457200" y="2519680"/>
            <a:ext cx="8229600" cy="3322320"/>
          </a:xfrm>
        </p:spPr>
        <p:txBody>
          <a:bodyPr>
            <a:normAutofit fontScale="85000" lnSpcReduction="10000"/>
          </a:bodyPr>
          <a:lstStyle/>
          <a:p>
            <a:r>
              <a:rPr lang="en-US" dirty="0" smtClean="0"/>
              <a:t>Marketplaces will allow consumers to:</a:t>
            </a:r>
          </a:p>
          <a:p>
            <a:pPr lvl="1"/>
            <a:r>
              <a:rPr lang="en-US" dirty="0" smtClean="0"/>
              <a:t>Compare all available plans for individuals and families</a:t>
            </a:r>
          </a:p>
          <a:p>
            <a:pPr lvl="1"/>
            <a:r>
              <a:rPr lang="en-US" dirty="0" smtClean="0"/>
              <a:t>Use a single process to determine eligibility for:</a:t>
            </a:r>
          </a:p>
          <a:p>
            <a:pPr lvl="2"/>
            <a:r>
              <a:rPr lang="en-US" dirty="0" smtClean="0"/>
              <a:t>Medicaid</a:t>
            </a:r>
          </a:p>
          <a:p>
            <a:pPr lvl="2"/>
            <a:r>
              <a:rPr lang="en-US" dirty="0" smtClean="0"/>
              <a:t>a Marketplace plan</a:t>
            </a:r>
          </a:p>
          <a:p>
            <a:pPr lvl="2"/>
            <a:r>
              <a:rPr lang="en-US" dirty="0" smtClean="0"/>
              <a:t>Premium/cost-sharing subsidies</a:t>
            </a:r>
          </a:p>
          <a:p>
            <a:pPr marL="457200" lvl="1" indent="0">
              <a:buNone/>
            </a:pPr>
            <a:r>
              <a:rPr lang="en-US" dirty="0" smtClean="0">
                <a:hlinkClick r:id="rId3"/>
              </a:rPr>
              <a:t>https</a:t>
            </a:r>
            <a:r>
              <a:rPr lang="en-US" dirty="0">
                <a:hlinkClick r:id="rId3"/>
              </a:rPr>
              <a:t>://www.healthcare.gov</a:t>
            </a:r>
            <a:r>
              <a:rPr lang="en-US" dirty="0" smtClean="0">
                <a:hlinkClick r:id="rId3"/>
              </a:rPr>
              <a:t>/</a:t>
            </a:r>
            <a:r>
              <a:rPr lang="en-US" dirty="0" smtClean="0"/>
              <a:t>  - For Consumers</a:t>
            </a:r>
          </a:p>
          <a:p>
            <a:pPr marL="457200" lvl="1" indent="0">
              <a:buNone/>
            </a:pPr>
            <a:r>
              <a:rPr lang="en-US" dirty="0">
                <a:hlinkClick r:id="rId4"/>
              </a:rPr>
              <a:t>http://marketplace.cms.gov</a:t>
            </a:r>
            <a:r>
              <a:rPr lang="en-US" dirty="0" smtClean="0">
                <a:hlinkClick r:id="rId4"/>
              </a:rPr>
              <a:t>/</a:t>
            </a:r>
            <a:r>
              <a:rPr lang="en-US" dirty="0" smtClean="0"/>
              <a:t> - For Providers</a:t>
            </a:r>
            <a:endParaRPr lang="en-US" dirty="0"/>
          </a:p>
        </p:txBody>
      </p:sp>
      <p:pic>
        <p:nvPicPr>
          <p:cNvPr id="4" name="Picture 3" descr="C:\Users\jbushma\AppData\Local\Microsoft\Windows\Temporary Internet Files\Content.IE5\JGRWFWJP\MC900383312[1].wm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4240" y="1073567"/>
            <a:ext cx="1270000" cy="1113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89073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 y="826001"/>
            <a:ext cx="9103360" cy="1143000"/>
          </a:xfrm>
        </p:spPr>
        <p:txBody>
          <a:bodyPr>
            <a:noAutofit/>
          </a:bodyPr>
          <a:lstStyle/>
          <a:p>
            <a:r>
              <a:rPr lang="en-US" sz="3200" dirty="0" smtClean="0"/>
              <a:t>Plans Available Across 36 States</a:t>
            </a:r>
            <a:br>
              <a:rPr lang="en-US" sz="3200" dirty="0" smtClean="0"/>
            </a:br>
            <a:r>
              <a:rPr lang="en-US" sz="3200" dirty="0" smtClean="0"/>
              <a:t>in the Marketplaces*</a:t>
            </a:r>
            <a:endParaRPr lang="en-US" sz="3200" dirty="0"/>
          </a:p>
        </p:txBody>
      </p:sp>
      <p:sp>
        <p:nvSpPr>
          <p:cNvPr id="7" name="TextBox 6"/>
          <p:cNvSpPr txBox="1"/>
          <p:nvPr/>
        </p:nvSpPr>
        <p:spPr>
          <a:xfrm>
            <a:off x="0" y="6433403"/>
            <a:ext cx="5120640" cy="415498"/>
          </a:xfrm>
          <a:prstGeom prst="rect">
            <a:avLst/>
          </a:prstGeom>
          <a:noFill/>
        </p:spPr>
        <p:txBody>
          <a:bodyPr wrap="square" rtlCol="0">
            <a:spAutoFit/>
          </a:bodyPr>
          <a:lstStyle/>
          <a:p>
            <a:r>
              <a:rPr lang="en-US" sz="1050" dirty="0" smtClean="0">
                <a:solidFill>
                  <a:schemeClr val="bg1"/>
                </a:solidFill>
              </a:rPr>
              <a:t>Number of plans across 36 states.  Source:  ASPE Issue Brief available at:  </a:t>
            </a:r>
            <a:r>
              <a:rPr lang="en-US" sz="1050" dirty="0">
                <a:solidFill>
                  <a:schemeClr val="bg1"/>
                </a:solidFill>
                <a:hlinkClick r:id="rId3"/>
              </a:rPr>
              <a:t>http://www.whitehouse.gov/sites/default/files/docs/marketplace_premiums_ib_final.pdf</a:t>
            </a:r>
            <a:endParaRPr lang="en-US" sz="1050" dirty="0">
              <a:solidFill>
                <a:schemeClr val="bg1"/>
              </a:solidFill>
            </a:endParaRPr>
          </a:p>
        </p:txBody>
      </p:sp>
      <p:graphicFrame>
        <p:nvGraphicFramePr>
          <p:cNvPr id="8" name="Chart 7"/>
          <p:cNvGraphicFramePr>
            <a:graphicFrameLocks/>
          </p:cNvGraphicFramePr>
          <p:nvPr>
            <p:extLst>
              <p:ext uri="{D42A27DB-BD31-4B8C-83A1-F6EECF244321}">
                <p14:modId xmlns:p14="http://schemas.microsoft.com/office/powerpoint/2010/main" val="4199613211"/>
              </p:ext>
            </p:extLst>
          </p:nvPr>
        </p:nvGraphicFramePr>
        <p:xfrm>
          <a:off x="1005840" y="2057400"/>
          <a:ext cx="6939280" cy="351028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701822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 y="775201"/>
            <a:ext cx="9001760" cy="1143000"/>
          </a:xfrm>
        </p:spPr>
        <p:txBody>
          <a:bodyPr>
            <a:normAutofit/>
          </a:bodyPr>
          <a:lstStyle/>
          <a:p>
            <a:r>
              <a:rPr lang="en-US" sz="3200" dirty="0" smtClean="0"/>
              <a:t>Plans Available Across 17 States </a:t>
            </a:r>
            <a:br>
              <a:rPr lang="en-US" sz="3200" dirty="0" smtClean="0"/>
            </a:br>
            <a:r>
              <a:rPr lang="en-US" sz="3200" dirty="0" smtClean="0"/>
              <a:t>in the Marketplaces</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10172417"/>
              </p:ext>
            </p:extLst>
          </p:nvPr>
        </p:nvGraphicFramePr>
        <p:xfrm>
          <a:off x="457200" y="1786122"/>
          <a:ext cx="8117840" cy="382219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0640" y="6004560"/>
            <a:ext cx="4663440" cy="830997"/>
          </a:xfrm>
          <a:prstGeom prst="rect">
            <a:avLst/>
          </a:prstGeom>
          <a:noFill/>
        </p:spPr>
        <p:txBody>
          <a:bodyPr wrap="square" rtlCol="0">
            <a:spAutoFit/>
          </a:bodyPr>
          <a:lstStyle/>
          <a:p>
            <a:r>
              <a:rPr lang="en-US" sz="1200" dirty="0" smtClean="0">
                <a:solidFill>
                  <a:schemeClr val="bg1"/>
                </a:solidFill>
              </a:rPr>
              <a:t>Note:  this is based on a preliminary analysis of 17 states and DC that announced their data prior to October 1.   It is available at:  </a:t>
            </a:r>
            <a:r>
              <a:rPr lang="en-US" sz="1200" dirty="0">
                <a:solidFill>
                  <a:schemeClr val="bg1"/>
                </a:solidFill>
                <a:hlinkClick r:id="rId4"/>
              </a:rPr>
              <a:t>http://kaiserfamilyfoundation.files.wordpress.com/2013/09/early-look-at-premiums-and-participation-in-marketplaces.pdf</a:t>
            </a:r>
            <a:endParaRPr lang="en-US" sz="1200" dirty="0">
              <a:solidFill>
                <a:schemeClr val="bg1"/>
              </a:solidFill>
            </a:endParaRPr>
          </a:p>
        </p:txBody>
      </p:sp>
    </p:spTree>
    <p:extLst>
      <p:ext uri="{BB962C8B-B14F-4D97-AF65-F5344CB8AC3E}">
        <p14:creationId xmlns:p14="http://schemas.microsoft.com/office/powerpoint/2010/main" val="13048947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 y="815841"/>
            <a:ext cx="9103360" cy="1143000"/>
          </a:xfrm>
        </p:spPr>
        <p:txBody>
          <a:bodyPr>
            <a:noAutofit/>
          </a:bodyPr>
          <a:lstStyle/>
          <a:p>
            <a:r>
              <a:rPr lang="en-US" sz="3200" dirty="0" smtClean="0"/>
              <a:t>Weighted Average Premiums Across 48 States </a:t>
            </a:r>
            <a:br>
              <a:rPr lang="en-US" sz="3200" dirty="0" smtClean="0"/>
            </a:br>
            <a:r>
              <a:rPr lang="en-US" sz="3200" dirty="0" smtClean="0"/>
              <a:t>in the Marketplaces*</a:t>
            </a:r>
            <a:endParaRPr lang="en-US" sz="32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45369636"/>
              </p:ext>
            </p:extLst>
          </p:nvPr>
        </p:nvGraphicFramePr>
        <p:xfrm>
          <a:off x="457200" y="1773924"/>
          <a:ext cx="8229600" cy="397459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0" y="6433403"/>
            <a:ext cx="5120640" cy="415498"/>
          </a:xfrm>
          <a:prstGeom prst="rect">
            <a:avLst/>
          </a:prstGeom>
          <a:noFill/>
        </p:spPr>
        <p:txBody>
          <a:bodyPr wrap="square" rtlCol="0">
            <a:spAutoFit/>
          </a:bodyPr>
          <a:lstStyle/>
          <a:p>
            <a:r>
              <a:rPr lang="en-US" sz="1050" dirty="0" smtClean="0">
                <a:solidFill>
                  <a:schemeClr val="bg1"/>
                </a:solidFill>
              </a:rPr>
              <a:t>Weighted average premiums across 48 states.  Source:  ASPE Issue Brief available at:  </a:t>
            </a:r>
            <a:r>
              <a:rPr lang="en-US" sz="1050" dirty="0">
                <a:solidFill>
                  <a:schemeClr val="bg1"/>
                </a:solidFill>
                <a:hlinkClick r:id="rId4"/>
              </a:rPr>
              <a:t>http://www.whitehouse.gov/sites/default/files/docs/marketplace_premiums_ib_final.pdf</a:t>
            </a:r>
            <a:endParaRPr lang="en-US" sz="1050" dirty="0">
              <a:solidFill>
                <a:schemeClr val="bg1"/>
              </a:solidFill>
            </a:endParaRPr>
          </a:p>
        </p:txBody>
      </p:sp>
    </p:spTree>
    <p:extLst>
      <p:ext uri="{BB962C8B-B14F-4D97-AF65-F5344CB8AC3E}">
        <p14:creationId xmlns:p14="http://schemas.microsoft.com/office/powerpoint/2010/main" val="103942769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585190231"/>
              </p:ext>
            </p:extLst>
          </p:nvPr>
        </p:nvGraphicFramePr>
        <p:xfrm>
          <a:off x="3048000" y="1660153"/>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457200" y="775201"/>
            <a:ext cx="8229600" cy="1143000"/>
          </a:xfrm>
        </p:spPr>
        <p:txBody>
          <a:bodyPr/>
          <a:lstStyle/>
          <a:p>
            <a:r>
              <a:rPr lang="en-US" dirty="0" smtClean="0"/>
              <a:t>Tools for Comparison</a:t>
            </a:r>
            <a:endParaRPr lang="en-US" dirty="0"/>
          </a:p>
        </p:txBody>
      </p:sp>
      <p:sp>
        <p:nvSpPr>
          <p:cNvPr id="3" name="Content Placeholder 2"/>
          <p:cNvSpPr>
            <a:spLocks noGrp="1"/>
          </p:cNvSpPr>
          <p:nvPr>
            <p:ph idx="1"/>
          </p:nvPr>
        </p:nvSpPr>
        <p:spPr>
          <a:xfrm>
            <a:off x="101600" y="2214881"/>
            <a:ext cx="3789680" cy="3219586"/>
          </a:xfrm>
        </p:spPr>
        <p:txBody>
          <a:bodyPr>
            <a:normAutofit/>
          </a:bodyPr>
          <a:lstStyle/>
          <a:p>
            <a:r>
              <a:rPr lang="en-US" sz="2000" dirty="0" smtClean="0"/>
              <a:t>For each plan available in the Marketplace, consumers will be able to make direct comparisons</a:t>
            </a:r>
          </a:p>
          <a:p>
            <a:endParaRPr lang="en-US" sz="2000" dirty="0" smtClean="0"/>
          </a:p>
          <a:p>
            <a:r>
              <a:rPr lang="en-US" sz="2000" dirty="0" smtClean="0"/>
              <a:t>A calculator for comparing plan costs will be available</a:t>
            </a:r>
          </a:p>
        </p:txBody>
      </p:sp>
      <p:pic>
        <p:nvPicPr>
          <p:cNvPr id="4" name="Picture 4" descr="C:\Users\jbushma\AppData\Local\Microsoft\Windows\Temporary Internet Files\Content.IE5\YEMZC77S\MC900340282[1].wm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6600" y="1012735"/>
            <a:ext cx="1315630" cy="7530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jbushma\AppData\Local\Microsoft\Windows\Temporary Internet Files\Content.IE5\JGRWFWJP\MC900334330[1].wm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27269" y="3016250"/>
            <a:ext cx="1818742" cy="130302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jbushma\AppData\Local\Microsoft\Windows\Temporary Internet Files\Content.IE5\Q2KM8ZYH\MC900389698[1].wm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94415" y="4611253"/>
            <a:ext cx="1026821" cy="904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239907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9955"/>
            <a:ext cx="8229600" cy="1143000"/>
          </a:xfrm>
        </p:spPr>
        <p:txBody>
          <a:bodyPr/>
          <a:lstStyle/>
          <a:p>
            <a:r>
              <a:rPr lang="en-US" dirty="0" smtClean="0"/>
              <a:t>The Individual Mandate</a:t>
            </a:r>
            <a:endParaRPr lang="en-US" dirty="0"/>
          </a:p>
        </p:txBody>
      </p:sp>
      <p:pic>
        <p:nvPicPr>
          <p:cNvPr id="5122" name="Picture 2" descr="C:\Users\jbushma\AppData\Local\Microsoft\Windows\Temporary Internet Files\Content.IE5\RK4XCVE4\MC900295732[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1356" y="3110044"/>
            <a:ext cx="2195465" cy="11920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183193" y="3432709"/>
            <a:ext cx="1920240" cy="923330"/>
          </a:xfrm>
          <a:prstGeom prst="rect">
            <a:avLst/>
          </a:prstGeom>
          <a:noFill/>
        </p:spPr>
        <p:txBody>
          <a:bodyPr wrap="square" rtlCol="0">
            <a:spAutoFit/>
          </a:bodyPr>
          <a:lstStyle/>
          <a:p>
            <a:r>
              <a:rPr lang="en-US" dirty="0" smtClean="0"/>
              <a:t>If only the sick sign up, premiums will rise.</a:t>
            </a:r>
            <a:endParaRPr lang="en-US" dirty="0"/>
          </a:p>
        </p:txBody>
      </p:sp>
      <p:pic>
        <p:nvPicPr>
          <p:cNvPr id="5131" name="Picture 11" descr="C:\Users\jbushma\AppData\Local\Microsoft\Windows\Temporary Internet Files\Content.IE5\JGRWFWJP\MC900299719[1].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160" y="2998162"/>
            <a:ext cx="1825142" cy="1707185"/>
          </a:xfrm>
          <a:prstGeom prst="rect">
            <a:avLst/>
          </a:prstGeom>
          <a:noFill/>
          <a:extLst>
            <a:ext uri="{909E8E84-426E-40DD-AFC4-6F175D3DCCD1}">
              <a14:hiddenFill xmlns:a14="http://schemas.microsoft.com/office/drawing/2010/main">
                <a:solidFill>
                  <a:srgbClr val="FFFFFF"/>
                </a:solidFill>
              </a14:hiddenFill>
            </a:ext>
          </a:extLst>
        </p:spPr>
      </p:pic>
      <p:pic>
        <p:nvPicPr>
          <p:cNvPr id="5133" name="Picture 13" descr="C:\Users\jbushma\AppData\Local\Microsoft\Windows\Temporary Internet Files\Content.IE5\Q2KM8ZYH\MC900360998[1].wm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1928" y="1598957"/>
            <a:ext cx="1686560" cy="132697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810000" y="1939278"/>
            <a:ext cx="3983927" cy="646331"/>
          </a:xfrm>
          <a:prstGeom prst="rect">
            <a:avLst/>
          </a:prstGeom>
          <a:noFill/>
        </p:spPr>
        <p:txBody>
          <a:bodyPr wrap="square" rtlCol="0">
            <a:spAutoFit/>
          </a:bodyPr>
          <a:lstStyle/>
          <a:p>
            <a:r>
              <a:rPr lang="en-US" dirty="0" smtClean="0"/>
              <a:t>In 2014, insurers will have to cover anyone, regardless of condition.</a:t>
            </a:r>
            <a:endParaRPr lang="en-US" dirty="0"/>
          </a:p>
        </p:txBody>
      </p:sp>
      <p:sp>
        <p:nvSpPr>
          <p:cNvPr id="18" name="TextBox 17"/>
          <p:cNvSpPr txBox="1"/>
          <p:nvPr/>
        </p:nvSpPr>
        <p:spPr>
          <a:xfrm>
            <a:off x="7152011" y="3390089"/>
            <a:ext cx="1920240" cy="923330"/>
          </a:xfrm>
          <a:prstGeom prst="rect">
            <a:avLst/>
          </a:prstGeom>
          <a:noFill/>
        </p:spPr>
        <p:txBody>
          <a:bodyPr wrap="square" rtlCol="0">
            <a:spAutoFit/>
          </a:bodyPr>
          <a:lstStyle/>
          <a:p>
            <a:r>
              <a:rPr lang="en-US" dirty="0" smtClean="0"/>
              <a:t>We need EVERYONE in the pool!</a:t>
            </a:r>
            <a:endParaRPr lang="en-US" dirty="0"/>
          </a:p>
        </p:txBody>
      </p:sp>
      <p:sp>
        <p:nvSpPr>
          <p:cNvPr id="19" name="TextBox 18"/>
          <p:cNvSpPr txBox="1"/>
          <p:nvPr/>
        </p:nvSpPr>
        <p:spPr>
          <a:xfrm>
            <a:off x="4589276" y="4552947"/>
            <a:ext cx="1920240" cy="923330"/>
          </a:xfrm>
          <a:prstGeom prst="rect">
            <a:avLst/>
          </a:prstGeom>
          <a:noFill/>
        </p:spPr>
        <p:txBody>
          <a:bodyPr wrap="square" rtlCol="0">
            <a:spAutoFit/>
          </a:bodyPr>
          <a:lstStyle/>
          <a:p>
            <a:r>
              <a:rPr lang="en-US" dirty="0" smtClean="0"/>
              <a:t>Hence the “individual mandate.”</a:t>
            </a:r>
            <a:endParaRPr lang="en-US" dirty="0"/>
          </a:p>
        </p:txBody>
      </p:sp>
      <p:pic>
        <p:nvPicPr>
          <p:cNvPr id="5135" name="Picture 15" descr="C:\Users\jbushma\AppData\Local\Microsoft\Windows\Temporary Internet Files\Content.IE5\YEMZC77S\MC900196570[1].wm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4273" y="4461660"/>
            <a:ext cx="1269617" cy="142904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5641" y="6502400"/>
            <a:ext cx="5766322" cy="261610"/>
          </a:xfrm>
          <a:prstGeom prst="rect">
            <a:avLst/>
          </a:prstGeom>
          <a:noFill/>
        </p:spPr>
        <p:txBody>
          <a:bodyPr wrap="none" rtlCol="0">
            <a:spAutoFit/>
          </a:bodyPr>
          <a:lstStyle/>
          <a:p>
            <a:r>
              <a:rPr lang="en-US" sz="1100" dirty="0" smtClean="0"/>
              <a:t>See:  </a:t>
            </a:r>
            <a:r>
              <a:rPr lang="en-US" sz="1100" dirty="0">
                <a:hlinkClick r:id="rId7"/>
              </a:rPr>
              <a:t>http://kff.org/infographic/the-requirement-to-buy-coverage-under-the-affordable-care-act/</a:t>
            </a:r>
            <a:endParaRPr lang="en-US" sz="1100" dirty="0"/>
          </a:p>
        </p:txBody>
      </p:sp>
    </p:spTree>
    <p:extLst>
      <p:ext uri="{BB962C8B-B14F-4D97-AF65-F5344CB8AC3E}">
        <p14:creationId xmlns:p14="http://schemas.microsoft.com/office/powerpoint/2010/main" val="159729179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967" y="904873"/>
            <a:ext cx="8229600" cy="1143000"/>
          </a:xfrm>
        </p:spPr>
        <p:txBody>
          <a:bodyPr/>
          <a:lstStyle/>
          <a:p>
            <a:r>
              <a:rPr lang="en-US" dirty="0" smtClean="0"/>
              <a:t>Help for Those Who Need It</a:t>
            </a:r>
            <a:endParaRPr lang="en-US" dirty="0"/>
          </a:p>
        </p:txBody>
      </p:sp>
      <p:pic>
        <p:nvPicPr>
          <p:cNvPr id="4" name="Picture 7" descr="C:\Users\jbushma\AppData\Local\Microsoft\Windows\Temporary Internet Files\Content.IE5\Q2KM8ZYH\MC900054971[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713" y="1030173"/>
            <a:ext cx="999887" cy="110829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rot="16200000">
            <a:off x="-512628" y="3802866"/>
            <a:ext cx="2659190" cy="369332"/>
          </a:xfrm>
          <a:prstGeom prst="rect">
            <a:avLst/>
          </a:prstGeom>
          <a:noFill/>
        </p:spPr>
        <p:txBody>
          <a:bodyPr wrap="none" rtlCol="0">
            <a:spAutoFit/>
          </a:bodyPr>
          <a:lstStyle/>
          <a:p>
            <a:r>
              <a:rPr lang="en-US" dirty="0" smtClean="0"/>
              <a:t>Percent of Federal Poverty</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998907074"/>
              </p:ext>
            </p:extLst>
          </p:nvPr>
        </p:nvGraphicFramePr>
        <p:xfrm>
          <a:off x="4582161" y="2305693"/>
          <a:ext cx="3596640" cy="1849070"/>
        </p:xfrm>
        <a:graphic>
          <a:graphicData uri="http://schemas.openxmlformats.org/drawingml/2006/table">
            <a:tbl>
              <a:tblPr firstRow="1" bandRow="1">
                <a:tableStyleId>{5C22544A-7EE6-4342-B048-85BDC9FD1C3A}</a:tableStyleId>
              </a:tblPr>
              <a:tblGrid>
                <a:gridCol w="1198880"/>
                <a:gridCol w="1198880"/>
                <a:gridCol w="1198880"/>
              </a:tblGrid>
              <a:tr h="369814">
                <a:tc gridSpan="3">
                  <a:txBody>
                    <a:bodyPr/>
                    <a:lstStyle/>
                    <a:p>
                      <a:pPr algn="ctr"/>
                      <a:r>
                        <a:rPr lang="en-US" sz="1600" dirty="0" smtClean="0"/>
                        <a:t>Federal Poverty Level - 2013</a:t>
                      </a:r>
                      <a:endParaRPr lang="en-US" sz="1600" dirty="0"/>
                    </a:p>
                  </a:txBody>
                  <a:tcPr>
                    <a:cell3D prstMaterial="dkEdge">
                      <a:bevel w="50800" prst="hardEdge"/>
                      <a:lightRig rig="flood" dir="t"/>
                    </a:cell3D>
                  </a:tcPr>
                </a:tc>
                <a:tc hMerge="1">
                  <a:txBody>
                    <a:bodyPr/>
                    <a:lstStyle/>
                    <a:p>
                      <a:endParaRPr lang="en-US" dirty="0"/>
                    </a:p>
                  </a:txBody>
                  <a:tcPr/>
                </a:tc>
                <a:tc hMerge="1">
                  <a:txBody>
                    <a:bodyPr/>
                    <a:lstStyle/>
                    <a:p>
                      <a:endParaRPr lang="en-US" dirty="0"/>
                    </a:p>
                  </a:txBody>
                  <a:tcPr/>
                </a:tc>
              </a:tr>
              <a:tr h="369814">
                <a:tc>
                  <a:txBody>
                    <a:bodyPr/>
                    <a:lstStyle/>
                    <a:p>
                      <a:endParaRPr lang="en-US" sz="1600" dirty="0"/>
                    </a:p>
                  </a:txBody>
                  <a:tcPr>
                    <a:cell3D prstMaterial="dkEdge">
                      <a:bevel w="50800" prst="hardEdge"/>
                      <a:lightRig rig="flood" dir="t"/>
                    </a:cell3D>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250%</a:t>
                      </a:r>
                      <a:r>
                        <a:rPr lang="en-US" sz="1600" baseline="0" dirty="0" smtClean="0"/>
                        <a:t> FPL</a:t>
                      </a:r>
                      <a:endParaRPr lang="en-US" sz="1600" dirty="0" smtClean="0"/>
                    </a:p>
                  </a:txBody>
                  <a:tcPr>
                    <a:cell3D prstMaterial="dkEdge">
                      <a:bevel w="50800" prst="hardEdge"/>
                      <a:lightRig rig="flood" dir="t"/>
                    </a:cell3D>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400% FPL</a:t>
                      </a:r>
                    </a:p>
                  </a:txBody>
                  <a:tcPr>
                    <a:cell3D prstMaterial="dkEdge">
                      <a:bevel w="50800" prst="hardEdge"/>
                      <a:lightRig rig="flood" dir="t"/>
                    </a:cell3D>
                  </a:tcPr>
                </a:tc>
              </a:tr>
              <a:tr h="369814">
                <a:tc>
                  <a:txBody>
                    <a:bodyPr/>
                    <a:lstStyle/>
                    <a:p>
                      <a:r>
                        <a:rPr lang="en-US" sz="1600" dirty="0" smtClean="0"/>
                        <a:t>Individual</a:t>
                      </a:r>
                      <a:endParaRPr lang="en-US" sz="1600" dirty="0"/>
                    </a:p>
                  </a:txBody>
                  <a:tcPr>
                    <a:cell3D prstMaterial="dkEdge">
                      <a:bevel w="50800" prst="hardEdge"/>
                      <a:lightRig rig="flood" dir="t"/>
                    </a:cell3D>
                  </a:tcPr>
                </a:tc>
                <a:tc>
                  <a:txBody>
                    <a:bodyPr/>
                    <a:lstStyle/>
                    <a:p>
                      <a:r>
                        <a:rPr lang="en-US" sz="1600" dirty="0" smtClean="0"/>
                        <a:t>$28,725</a:t>
                      </a:r>
                      <a:endParaRPr lang="en-US" sz="1600" dirty="0"/>
                    </a:p>
                  </a:txBody>
                  <a:tcPr>
                    <a:cell3D prstMaterial="dkEdge">
                      <a:bevel w="50800" prst="hardEdge"/>
                      <a:lightRig rig="flood" dir="t"/>
                    </a:cell3D>
                  </a:tcPr>
                </a:tc>
                <a:tc>
                  <a:txBody>
                    <a:bodyPr/>
                    <a:lstStyle/>
                    <a:p>
                      <a:r>
                        <a:rPr lang="en-US" sz="1600" dirty="0" smtClean="0"/>
                        <a:t>$45,960</a:t>
                      </a:r>
                      <a:endParaRPr lang="en-US" sz="1600" dirty="0"/>
                    </a:p>
                  </a:txBody>
                  <a:tcPr>
                    <a:cell3D prstMaterial="dkEdge">
                      <a:bevel w="50800" prst="hardEdge"/>
                      <a:lightRig rig="flood" dir="t"/>
                    </a:cell3D>
                  </a:tcPr>
                </a:tc>
              </a:tr>
              <a:tr h="369814">
                <a:tc>
                  <a:txBody>
                    <a:bodyPr/>
                    <a:lstStyle/>
                    <a:p>
                      <a:r>
                        <a:rPr lang="en-US" sz="1600" dirty="0" smtClean="0"/>
                        <a:t>Family</a:t>
                      </a:r>
                      <a:r>
                        <a:rPr lang="en-US" sz="1600" baseline="0" dirty="0" smtClean="0"/>
                        <a:t> of 2</a:t>
                      </a:r>
                      <a:endParaRPr lang="en-US" sz="1600" dirty="0"/>
                    </a:p>
                  </a:txBody>
                  <a:tcPr>
                    <a:cell3D prstMaterial="dkEdge">
                      <a:bevel w="50800" prst="hardEdge"/>
                      <a:lightRig rig="flood" dir="t"/>
                    </a:cell3D>
                  </a:tcPr>
                </a:tc>
                <a:tc>
                  <a:txBody>
                    <a:bodyPr/>
                    <a:lstStyle/>
                    <a:p>
                      <a:r>
                        <a:rPr lang="en-US" sz="1600" dirty="0" smtClean="0"/>
                        <a:t>$38,775</a:t>
                      </a:r>
                      <a:endParaRPr lang="en-US" sz="1600" dirty="0"/>
                    </a:p>
                  </a:txBody>
                  <a:tcPr>
                    <a:cell3D prstMaterial="dkEdge">
                      <a:bevel w="50800" prst="hardEdge"/>
                      <a:lightRig rig="flood" dir="t"/>
                    </a:cell3D>
                  </a:tcPr>
                </a:tc>
                <a:tc>
                  <a:txBody>
                    <a:bodyPr/>
                    <a:lstStyle/>
                    <a:p>
                      <a:r>
                        <a:rPr lang="en-US" sz="1600" dirty="0" smtClean="0"/>
                        <a:t>$62,040</a:t>
                      </a:r>
                      <a:endParaRPr lang="en-US" sz="1600" dirty="0"/>
                    </a:p>
                  </a:txBody>
                  <a:tcPr>
                    <a:cell3D prstMaterial="dkEdge">
                      <a:bevel w="50800" prst="hardEdge"/>
                      <a:lightRig rig="flood" dir="t"/>
                    </a:cell3D>
                  </a:tcPr>
                </a:tc>
              </a:tr>
              <a:tr h="369814">
                <a:tc>
                  <a:txBody>
                    <a:bodyPr/>
                    <a:lstStyle/>
                    <a:p>
                      <a:r>
                        <a:rPr lang="en-US" sz="1600" dirty="0" smtClean="0"/>
                        <a:t>Family of 4</a:t>
                      </a:r>
                      <a:endParaRPr lang="en-US" sz="1600" dirty="0"/>
                    </a:p>
                  </a:txBody>
                  <a:tcPr>
                    <a:cell3D prstMaterial="dkEdge">
                      <a:bevel w="50800" prst="hardEdge"/>
                      <a:lightRig rig="flood" dir="t"/>
                    </a:cell3D>
                  </a:tcPr>
                </a:tc>
                <a:tc>
                  <a:txBody>
                    <a:bodyPr/>
                    <a:lstStyle/>
                    <a:p>
                      <a:r>
                        <a:rPr lang="en-US" sz="1600" dirty="0" smtClean="0"/>
                        <a:t>$58,875</a:t>
                      </a:r>
                      <a:endParaRPr lang="en-US" sz="1600" dirty="0"/>
                    </a:p>
                  </a:txBody>
                  <a:tcPr>
                    <a:cell3D prstMaterial="dkEdge">
                      <a:bevel w="50800" prst="hardEdge"/>
                      <a:lightRig rig="flood" dir="t"/>
                    </a:cell3D>
                  </a:tcPr>
                </a:tc>
                <a:tc>
                  <a:txBody>
                    <a:bodyPr/>
                    <a:lstStyle/>
                    <a:p>
                      <a:r>
                        <a:rPr lang="en-US" sz="1600" dirty="0" smtClean="0"/>
                        <a:t>$94,200</a:t>
                      </a:r>
                      <a:endParaRPr lang="en-US" sz="1600" dirty="0"/>
                    </a:p>
                  </a:txBody>
                  <a:tcPr>
                    <a:cell3D prstMaterial="dkEdge">
                      <a:bevel w="50800" prst="hardEdge"/>
                      <a:lightRig rig="flood" dir="t"/>
                    </a:cell3D>
                  </a:tcPr>
                </a:tc>
              </a:tr>
            </a:tbl>
          </a:graphicData>
        </a:graphic>
      </p:graphicFrame>
      <p:sp>
        <p:nvSpPr>
          <p:cNvPr id="8" name="TextBox 7"/>
          <p:cNvSpPr txBox="1"/>
          <p:nvPr/>
        </p:nvSpPr>
        <p:spPr>
          <a:xfrm>
            <a:off x="1460936" y="5191760"/>
            <a:ext cx="2469779" cy="646331"/>
          </a:xfrm>
          <a:prstGeom prst="rect">
            <a:avLst/>
          </a:prstGeom>
          <a:noFill/>
        </p:spPr>
        <p:txBody>
          <a:bodyPr wrap="none" rtlCol="0">
            <a:spAutoFit/>
          </a:bodyPr>
          <a:lstStyle/>
          <a:p>
            <a:r>
              <a:rPr lang="en-US" dirty="0" smtClean="0"/>
              <a:t>Premium     Cost-Sharing</a:t>
            </a:r>
          </a:p>
          <a:p>
            <a:r>
              <a:rPr lang="en-US" dirty="0" smtClean="0"/>
              <a:t> Subsidies       Subsidies</a:t>
            </a:r>
          </a:p>
        </p:txBody>
      </p:sp>
      <p:graphicFrame>
        <p:nvGraphicFramePr>
          <p:cNvPr id="9" name="Chart 8"/>
          <p:cNvGraphicFramePr/>
          <p:nvPr>
            <p:extLst>
              <p:ext uri="{D42A27DB-BD31-4B8C-83A1-F6EECF244321}">
                <p14:modId xmlns:p14="http://schemas.microsoft.com/office/powerpoint/2010/main" val="217489173"/>
              </p:ext>
            </p:extLst>
          </p:nvPr>
        </p:nvGraphicFramePr>
        <p:xfrm>
          <a:off x="991895" y="2768725"/>
          <a:ext cx="2570480" cy="2607701"/>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1302853" y="2205471"/>
            <a:ext cx="2785944" cy="1034129"/>
          </a:xfrm>
          <a:prstGeom prst="rect">
            <a:avLst/>
          </a:prstGeom>
          <a:noFill/>
        </p:spPr>
        <p:txBody>
          <a:bodyPr wrap="square" rtlCol="0">
            <a:spAutoFit/>
          </a:bodyPr>
          <a:lstStyle/>
          <a:p>
            <a:pPr algn="ctr">
              <a:defRPr sz="2160" b="0" i="0" u="none" strike="noStrike" kern="1200" baseline="0">
                <a:solidFill>
                  <a:prstClr val="black"/>
                </a:solidFill>
                <a:latin typeface="+mn-lt"/>
                <a:ea typeface="+mn-ea"/>
                <a:cs typeface="+mn-cs"/>
              </a:defRPr>
            </a:pPr>
            <a:r>
              <a:rPr lang="en-US" dirty="0" smtClean="0"/>
              <a:t>Subsidy Household Income Limits</a:t>
            </a:r>
            <a:endParaRPr lang="en-US" dirty="0"/>
          </a:p>
          <a:p>
            <a:endParaRPr lang="en-US" dirty="0"/>
          </a:p>
        </p:txBody>
      </p:sp>
      <p:sp>
        <p:nvSpPr>
          <p:cNvPr id="12" name="Right Brace 11"/>
          <p:cNvSpPr/>
          <p:nvPr/>
        </p:nvSpPr>
        <p:spPr>
          <a:xfrm>
            <a:off x="3495038" y="4632960"/>
            <a:ext cx="365761" cy="558800"/>
          </a:xfrm>
          <a:prstGeom prst="rightBrace">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FF0000"/>
              </a:solidFill>
            </a:endParaRPr>
          </a:p>
        </p:txBody>
      </p:sp>
      <p:sp>
        <p:nvSpPr>
          <p:cNvPr id="13" name="TextBox 12"/>
          <p:cNvSpPr txBox="1"/>
          <p:nvPr/>
        </p:nvSpPr>
        <p:spPr>
          <a:xfrm>
            <a:off x="3930715" y="4498955"/>
            <a:ext cx="1905603" cy="923330"/>
          </a:xfrm>
          <a:prstGeom prst="rect">
            <a:avLst/>
          </a:prstGeom>
          <a:noFill/>
        </p:spPr>
        <p:txBody>
          <a:bodyPr wrap="square" rtlCol="0">
            <a:spAutoFit/>
          </a:bodyPr>
          <a:lstStyle/>
          <a:p>
            <a:r>
              <a:rPr lang="en-US" dirty="0" smtClean="0"/>
              <a:t>Note – </a:t>
            </a:r>
            <a:r>
              <a:rPr lang="en-US" u="sng" dirty="0" smtClean="0"/>
              <a:t>No</a:t>
            </a:r>
            <a:r>
              <a:rPr lang="en-US" dirty="0" smtClean="0"/>
              <a:t> subsidies available below 100% FPL</a:t>
            </a:r>
            <a:endParaRPr lang="en-US" dirty="0"/>
          </a:p>
        </p:txBody>
      </p:sp>
      <p:sp>
        <p:nvSpPr>
          <p:cNvPr id="14" name="TextBox 13"/>
          <p:cNvSpPr txBox="1"/>
          <p:nvPr/>
        </p:nvSpPr>
        <p:spPr>
          <a:xfrm>
            <a:off x="6238241" y="4314596"/>
            <a:ext cx="2486740" cy="1200329"/>
          </a:xfrm>
          <a:prstGeom prst="rect">
            <a:avLst/>
          </a:prstGeom>
          <a:noFill/>
        </p:spPr>
        <p:txBody>
          <a:bodyPr wrap="square" rtlCol="0">
            <a:spAutoFit/>
          </a:bodyPr>
          <a:lstStyle/>
          <a:p>
            <a:r>
              <a:rPr lang="en-US" dirty="0" smtClean="0"/>
              <a:t>No subsidies for those offered affordable, adequate employer coverage.</a:t>
            </a:r>
            <a:endParaRPr lang="en-US" dirty="0"/>
          </a:p>
        </p:txBody>
      </p:sp>
      <p:pic>
        <p:nvPicPr>
          <p:cNvPr id="1030" name="Picture 6" descr="C:\Users\jbushma\AppData\Local\Microsoft\Windows\Temporary Internet Files\Content.IE5\JGRWFWJP\MC900060150[1].wm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98596" y="4498955"/>
            <a:ext cx="947971" cy="136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266830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320" y="917441"/>
            <a:ext cx="8229600" cy="1143000"/>
          </a:xfrm>
        </p:spPr>
        <p:txBody>
          <a:bodyPr>
            <a:normAutofit fontScale="90000"/>
          </a:bodyPr>
          <a:lstStyle/>
          <a:p>
            <a:r>
              <a:rPr lang="en-US" dirty="0"/>
              <a:t>Help for Those Who Need </a:t>
            </a:r>
            <a:r>
              <a:rPr lang="en-US" dirty="0" smtClean="0"/>
              <a:t>It</a:t>
            </a:r>
            <a:br>
              <a:rPr lang="en-US" dirty="0" smtClean="0"/>
            </a:br>
            <a:r>
              <a:rPr lang="en-US" sz="3100" dirty="0" smtClean="0"/>
              <a:t>Premium Subsidies</a:t>
            </a:r>
            <a:endParaRPr lang="en-US" sz="3100" dirty="0"/>
          </a:p>
        </p:txBody>
      </p:sp>
      <p:pic>
        <p:nvPicPr>
          <p:cNvPr id="4" name="Picture 7" descr="C:\Users\jbushma\AppData\Local\Microsoft\Windows\Temporary Internet Files\Content.IE5\Q2KM8ZYH\MC900054971[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273" y="1030173"/>
            <a:ext cx="999887" cy="110829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Chart 7"/>
          <p:cNvGraphicFramePr/>
          <p:nvPr>
            <p:extLst>
              <p:ext uri="{D42A27DB-BD31-4B8C-83A1-F6EECF244321}">
                <p14:modId xmlns:p14="http://schemas.microsoft.com/office/powerpoint/2010/main" val="3373256466"/>
              </p:ext>
            </p:extLst>
          </p:nvPr>
        </p:nvGraphicFramePr>
        <p:xfrm>
          <a:off x="792480" y="2141720"/>
          <a:ext cx="3780948" cy="3537720"/>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rot="16200000">
            <a:off x="-968039" y="3250373"/>
            <a:ext cx="2992720" cy="646331"/>
          </a:xfrm>
          <a:prstGeom prst="rect">
            <a:avLst/>
          </a:prstGeom>
          <a:noFill/>
        </p:spPr>
        <p:txBody>
          <a:bodyPr wrap="square" rtlCol="0">
            <a:spAutoFit/>
          </a:bodyPr>
          <a:lstStyle/>
          <a:p>
            <a:pPr algn="ctr"/>
            <a:r>
              <a:rPr lang="en-US" dirty="0" smtClean="0"/>
              <a:t>Premiums as % of Income After Application of Subsidy</a:t>
            </a:r>
            <a:endParaRPr lang="en-US" dirty="0"/>
          </a:p>
        </p:txBody>
      </p:sp>
      <p:sp>
        <p:nvSpPr>
          <p:cNvPr id="11" name="TextBox 10"/>
          <p:cNvSpPr txBox="1"/>
          <p:nvPr/>
        </p:nvSpPr>
        <p:spPr>
          <a:xfrm>
            <a:off x="1687527" y="5598160"/>
            <a:ext cx="2398221" cy="369332"/>
          </a:xfrm>
          <a:prstGeom prst="rect">
            <a:avLst/>
          </a:prstGeom>
          <a:noFill/>
        </p:spPr>
        <p:txBody>
          <a:bodyPr wrap="none" rtlCol="0">
            <a:spAutoFit/>
          </a:bodyPr>
          <a:lstStyle/>
          <a:p>
            <a:r>
              <a:rPr lang="en-US" dirty="0" smtClean="0"/>
              <a:t>% Federal Poverty Level</a:t>
            </a:r>
            <a:endParaRPr lang="en-US" dirty="0"/>
          </a:p>
        </p:txBody>
      </p:sp>
      <p:pic>
        <p:nvPicPr>
          <p:cNvPr id="2050" name="Picture 2" descr="C:\Users\jbushma\AppData\Local\Microsoft\Windows\Temporary Internet Files\Content.IE5\Q2KM8ZYH\MC900290928[1].wm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6478" y="2290539"/>
            <a:ext cx="1361441" cy="259545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6319520" y="2192521"/>
            <a:ext cx="2702559" cy="2585323"/>
          </a:xfrm>
          <a:prstGeom prst="rect">
            <a:avLst/>
          </a:prstGeom>
          <a:noFill/>
        </p:spPr>
        <p:txBody>
          <a:bodyPr wrap="square" rtlCol="0">
            <a:spAutoFit/>
          </a:bodyPr>
          <a:lstStyle/>
          <a:p>
            <a:pPr marL="285750" indent="-285750">
              <a:buFont typeface="Arial" pitchFamily="34" charset="0"/>
              <a:buChar char="•"/>
            </a:pPr>
            <a:r>
              <a:rPr lang="en-US" dirty="0" smtClean="0"/>
              <a:t>Premium subsidies will be set on a sliding scale.  </a:t>
            </a:r>
          </a:p>
          <a:p>
            <a:pPr marL="285750" indent="-285750">
              <a:buFont typeface="Arial" pitchFamily="34" charset="0"/>
              <a:buChar char="•"/>
            </a:pPr>
            <a:r>
              <a:rPr lang="en-US" dirty="0" smtClean="0"/>
              <a:t>Higher earners will pay a larger portion of their income as premiums.</a:t>
            </a:r>
          </a:p>
          <a:p>
            <a:pPr marL="285750" indent="-285750">
              <a:buFont typeface="Arial" pitchFamily="34" charset="0"/>
              <a:buChar char="•"/>
            </a:pPr>
            <a:r>
              <a:rPr lang="en-US" dirty="0" smtClean="0"/>
              <a:t>The premium subsidy is based on the second cheapest silver plan.</a:t>
            </a:r>
          </a:p>
        </p:txBody>
      </p:sp>
      <p:sp>
        <p:nvSpPr>
          <p:cNvPr id="13" name="TextBox 12"/>
          <p:cNvSpPr txBox="1"/>
          <p:nvPr/>
        </p:nvSpPr>
        <p:spPr>
          <a:xfrm>
            <a:off x="4856478" y="5022949"/>
            <a:ext cx="3890809" cy="861774"/>
          </a:xfrm>
          <a:prstGeom prst="rect">
            <a:avLst/>
          </a:prstGeom>
          <a:noFill/>
        </p:spPr>
        <p:txBody>
          <a:bodyPr wrap="none" rtlCol="0">
            <a:spAutoFit/>
          </a:bodyPr>
          <a:lstStyle/>
          <a:p>
            <a:r>
              <a:rPr lang="en-US" sz="1600" dirty="0" smtClean="0"/>
              <a:t>Subsidy Calculator:  </a:t>
            </a:r>
          </a:p>
          <a:p>
            <a:r>
              <a:rPr lang="en-US" sz="1600" dirty="0" smtClean="0">
                <a:hlinkClick r:id="rId6"/>
              </a:rPr>
              <a:t>http</a:t>
            </a:r>
            <a:r>
              <a:rPr lang="en-US" sz="1600" dirty="0">
                <a:hlinkClick r:id="rId6"/>
              </a:rPr>
              <a:t>://kff.org/interactive/subsidy-calculator/</a:t>
            </a:r>
            <a:endParaRPr lang="en-US" sz="1600" dirty="0"/>
          </a:p>
          <a:p>
            <a:endParaRPr lang="en-US" sz="1600" dirty="0"/>
          </a:p>
        </p:txBody>
      </p:sp>
    </p:spTree>
    <p:extLst>
      <p:ext uri="{BB962C8B-B14F-4D97-AF65-F5344CB8AC3E}">
        <p14:creationId xmlns:p14="http://schemas.microsoft.com/office/powerpoint/2010/main" val="83328424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28320" y="917441"/>
            <a:ext cx="8229600" cy="1143000"/>
          </a:xfrm>
          <a:prstGeom prst="rect">
            <a:avLst/>
          </a:prstGeom>
        </p:spPr>
        <p:txBody>
          <a:bodyPr vert="horz" lIns="91440" tIns="45720" rIns="91440" bIns="45720" rtlCol="0" anchor="ctr">
            <a:normAutofit fontScale="97500" lnSpcReduction="10000"/>
          </a:bodyPr>
          <a:lstStyle>
            <a:lvl1pPr algn="ctr" defTabSz="457200" rtl="0" eaLnBrk="1" latinLnBrk="0" hangingPunct="1">
              <a:spcBef>
                <a:spcPct val="0"/>
              </a:spcBef>
              <a:buNone/>
              <a:defRPr sz="4400" b="1" kern="1200">
                <a:solidFill>
                  <a:schemeClr val="tx2">
                    <a:lumMod val="75000"/>
                  </a:schemeClr>
                </a:solidFill>
                <a:latin typeface="+mj-lt"/>
                <a:ea typeface="+mj-ea"/>
                <a:cs typeface="+mj-cs"/>
              </a:defRPr>
            </a:lvl1pPr>
          </a:lstStyle>
          <a:p>
            <a:r>
              <a:rPr lang="en-US" dirty="0" smtClean="0"/>
              <a:t>Help for Those Who Need It</a:t>
            </a:r>
            <a:br>
              <a:rPr lang="en-US" dirty="0" smtClean="0"/>
            </a:br>
            <a:r>
              <a:rPr lang="en-US" sz="3100" dirty="0" smtClean="0"/>
              <a:t>Cost-Sharing Subsidies</a:t>
            </a:r>
            <a:endParaRPr lang="en-US" sz="3100" dirty="0"/>
          </a:p>
        </p:txBody>
      </p:sp>
      <p:graphicFrame>
        <p:nvGraphicFramePr>
          <p:cNvPr id="5" name="Table 4"/>
          <p:cNvGraphicFramePr>
            <a:graphicFrameLocks noGrp="1"/>
          </p:cNvGraphicFramePr>
          <p:nvPr>
            <p:extLst>
              <p:ext uri="{D42A27DB-BD31-4B8C-83A1-F6EECF244321}">
                <p14:modId xmlns:p14="http://schemas.microsoft.com/office/powerpoint/2010/main" val="3799631775"/>
              </p:ext>
            </p:extLst>
          </p:nvPr>
        </p:nvGraphicFramePr>
        <p:xfrm>
          <a:off x="558800" y="3479739"/>
          <a:ext cx="3332480" cy="1752600"/>
        </p:xfrm>
        <a:graphic>
          <a:graphicData uri="http://schemas.openxmlformats.org/drawingml/2006/table">
            <a:tbl>
              <a:tblPr firstRow="1" bandRow="1">
                <a:tableStyleId>{5C22544A-7EE6-4342-B048-85BDC9FD1C3A}</a:tableStyleId>
              </a:tblPr>
              <a:tblGrid>
                <a:gridCol w="1625600"/>
                <a:gridCol w="1706880"/>
              </a:tblGrid>
              <a:tr h="370840">
                <a:tc>
                  <a:txBody>
                    <a:bodyPr/>
                    <a:lstStyle/>
                    <a:p>
                      <a:pPr algn="ctr"/>
                      <a:r>
                        <a:rPr lang="en-US" dirty="0" smtClean="0"/>
                        <a:t>Income Level</a:t>
                      </a:r>
                      <a:endParaRPr lang="en-US" dirty="0"/>
                    </a:p>
                  </a:txBody>
                  <a:tcPr anchor="ctr">
                    <a:cell3D prstMaterial="dkEdge">
                      <a:bevel w="50800" prst="hardEdge"/>
                      <a:lightRig rig="flood" dir="t"/>
                    </a:cell3D>
                  </a:tcPr>
                </a:tc>
                <a:tc>
                  <a:txBody>
                    <a:bodyPr/>
                    <a:lstStyle/>
                    <a:p>
                      <a:pPr algn="ctr"/>
                      <a:r>
                        <a:rPr lang="en-US" dirty="0" smtClean="0"/>
                        <a:t>Plan</a:t>
                      </a:r>
                      <a:r>
                        <a:rPr lang="en-US" baseline="0" dirty="0" smtClean="0"/>
                        <a:t> Actuarial Value</a:t>
                      </a:r>
                      <a:endParaRPr lang="en-US" dirty="0"/>
                    </a:p>
                  </a:txBody>
                  <a:tcPr anchor="ctr">
                    <a:cell3D prstMaterial="dkEdge">
                      <a:bevel w="50800" prst="hardEdge"/>
                      <a:lightRig rig="flood" dir="t"/>
                    </a:cell3D>
                  </a:tcPr>
                </a:tc>
              </a:tr>
              <a:tr h="370840">
                <a:tc>
                  <a:txBody>
                    <a:bodyPr/>
                    <a:lstStyle/>
                    <a:p>
                      <a:r>
                        <a:rPr lang="en-US" dirty="0" smtClean="0"/>
                        <a:t>100-150%</a:t>
                      </a:r>
                      <a:r>
                        <a:rPr lang="en-US" baseline="0" dirty="0" smtClean="0"/>
                        <a:t> FPL</a:t>
                      </a:r>
                      <a:endParaRPr lang="en-US" dirty="0"/>
                    </a:p>
                  </a:txBody>
                  <a:tcPr>
                    <a:cell3D prstMaterial="dkEdge">
                      <a:bevel w="50800" prst="hardEdge"/>
                      <a:lightRig rig="flood" dir="t"/>
                    </a:cell3D>
                  </a:tcPr>
                </a:tc>
                <a:tc>
                  <a:txBody>
                    <a:bodyPr/>
                    <a:lstStyle/>
                    <a:p>
                      <a:pPr algn="ctr"/>
                      <a:r>
                        <a:rPr lang="en-US" dirty="0" smtClean="0"/>
                        <a:t>94%</a:t>
                      </a:r>
                      <a:endParaRPr lang="en-US" dirty="0"/>
                    </a:p>
                  </a:txBody>
                  <a:tcPr>
                    <a:cell3D prstMaterial="dkEdge">
                      <a:bevel w="50800" prst="hardEdge"/>
                      <a:lightRig rig="flood" dir="t"/>
                    </a:cell3D>
                  </a:tcPr>
                </a:tc>
              </a:tr>
              <a:tr h="370840">
                <a:tc>
                  <a:txBody>
                    <a:bodyPr/>
                    <a:lstStyle/>
                    <a:p>
                      <a:r>
                        <a:rPr lang="en-US" dirty="0" smtClean="0"/>
                        <a:t>150-200% FPL</a:t>
                      </a:r>
                      <a:endParaRPr lang="en-US" dirty="0"/>
                    </a:p>
                  </a:txBody>
                  <a:tcPr>
                    <a:cell3D prstMaterial="dkEdge">
                      <a:bevel w="50800" prst="hardEdge"/>
                      <a:lightRig rig="flood" dir="t"/>
                    </a:cell3D>
                  </a:tcPr>
                </a:tc>
                <a:tc>
                  <a:txBody>
                    <a:bodyPr/>
                    <a:lstStyle/>
                    <a:p>
                      <a:pPr algn="ctr"/>
                      <a:r>
                        <a:rPr lang="en-US" dirty="0" smtClean="0"/>
                        <a:t>87%</a:t>
                      </a:r>
                      <a:endParaRPr lang="en-US" dirty="0"/>
                    </a:p>
                  </a:txBody>
                  <a:tcPr>
                    <a:cell3D prstMaterial="dkEdge">
                      <a:bevel w="50800" prst="hardEdge"/>
                      <a:lightRig rig="flood" dir="t"/>
                    </a:cell3D>
                  </a:tcPr>
                </a:tc>
              </a:tr>
              <a:tr h="370840">
                <a:tc>
                  <a:txBody>
                    <a:bodyPr/>
                    <a:lstStyle/>
                    <a:p>
                      <a:r>
                        <a:rPr lang="en-US" dirty="0" smtClean="0"/>
                        <a:t>200-250% FPL</a:t>
                      </a:r>
                      <a:endParaRPr lang="en-US" dirty="0"/>
                    </a:p>
                  </a:txBody>
                  <a:tcPr>
                    <a:cell3D prstMaterial="dkEdge">
                      <a:bevel w="50800" prst="hardEdge"/>
                      <a:lightRig rig="flood" dir="t"/>
                    </a:cell3D>
                  </a:tcPr>
                </a:tc>
                <a:tc>
                  <a:txBody>
                    <a:bodyPr/>
                    <a:lstStyle/>
                    <a:p>
                      <a:pPr algn="ctr"/>
                      <a:r>
                        <a:rPr lang="en-US" dirty="0" smtClean="0"/>
                        <a:t>73%</a:t>
                      </a:r>
                      <a:endParaRPr lang="en-US" dirty="0"/>
                    </a:p>
                  </a:txBody>
                  <a:tcPr>
                    <a:cell3D prstMaterial="dkEdge">
                      <a:bevel w="50800" prst="hardEdge"/>
                      <a:lightRig rig="flood" dir="t"/>
                    </a:cell3D>
                  </a:tcPr>
                </a:tc>
              </a:tr>
            </a:tbl>
          </a:graphicData>
        </a:graphic>
      </p:graphicFrame>
      <p:sp>
        <p:nvSpPr>
          <p:cNvPr id="6" name="TextBox 5"/>
          <p:cNvSpPr txBox="1"/>
          <p:nvPr/>
        </p:nvSpPr>
        <p:spPr>
          <a:xfrm>
            <a:off x="1214120" y="2245358"/>
            <a:ext cx="2707640" cy="1200329"/>
          </a:xfrm>
          <a:prstGeom prst="rect">
            <a:avLst/>
          </a:prstGeom>
          <a:noFill/>
        </p:spPr>
        <p:txBody>
          <a:bodyPr wrap="square" rtlCol="0">
            <a:spAutoFit/>
          </a:bodyPr>
          <a:lstStyle/>
          <a:p>
            <a:r>
              <a:rPr lang="en-US" dirty="0" smtClean="0"/>
              <a:t>Cost sharing will be reduced, based on income, for </a:t>
            </a:r>
            <a:r>
              <a:rPr lang="en-US" u="sng" dirty="0" smtClean="0"/>
              <a:t>those enrolled in a Silver level plan</a:t>
            </a:r>
            <a:r>
              <a:rPr lang="en-US" dirty="0" smtClean="0"/>
              <a:t>.</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822504843"/>
              </p:ext>
            </p:extLst>
          </p:nvPr>
        </p:nvGraphicFramePr>
        <p:xfrm>
          <a:off x="4815840" y="3215579"/>
          <a:ext cx="3657600" cy="2021840"/>
        </p:xfrm>
        <a:graphic>
          <a:graphicData uri="http://schemas.openxmlformats.org/drawingml/2006/table">
            <a:tbl>
              <a:tblPr firstRow="1" bandRow="1">
                <a:tableStyleId>{5C22544A-7EE6-4342-B048-85BDC9FD1C3A}</a:tableStyleId>
              </a:tblPr>
              <a:tblGrid>
                <a:gridCol w="1587795"/>
                <a:gridCol w="2069805"/>
              </a:tblGrid>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Income Level</a:t>
                      </a:r>
                    </a:p>
                  </a:txBody>
                  <a:tcPr anchor="ctr">
                    <a:cell3D prstMaterial="dkEdge">
                      <a:bevel w="50800" prst="hardEdge"/>
                      <a:lightRig rig="flood" dir="t"/>
                    </a:cell3D>
                  </a:tcPr>
                </a:tc>
                <a:tc>
                  <a:txBody>
                    <a:bodyPr/>
                    <a:lstStyle/>
                    <a:p>
                      <a:pPr algn="ctr"/>
                      <a:r>
                        <a:rPr lang="en-US" dirty="0" smtClean="0"/>
                        <a:t>2014 Max Out of Pocket</a:t>
                      </a:r>
                      <a:endParaRPr lang="en-US" dirty="0"/>
                    </a:p>
                  </a:txBody>
                  <a:tcPr anchor="ctr">
                    <a:cell3D prstMaterial="dkEdge">
                      <a:bevel w="50800" prst="hardEdge"/>
                      <a:lightRig rig="flood" dir="t"/>
                    </a:cell3D>
                  </a:tcPr>
                </a:tc>
              </a:tr>
              <a:tr h="370840">
                <a:tc>
                  <a:txBody>
                    <a:bodyPr/>
                    <a:lstStyle/>
                    <a:p>
                      <a:r>
                        <a:rPr lang="en-US" dirty="0" smtClean="0"/>
                        <a:t>100-150% FPL</a:t>
                      </a:r>
                      <a:endParaRPr lang="en-US" dirty="0"/>
                    </a:p>
                  </a:txBody>
                  <a:tcPr>
                    <a:cell3D prstMaterial="dkEdge">
                      <a:bevel w="50800" prst="hardEdge"/>
                      <a:lightRig rig="flood" dir="t"/>
                    </a:cell3D>
                  </a:tcPr>
                </a:tc>
                <a:tc>
                  <a:txBody>
                    <a:bodyPr/>
                    <a:lstStyle/>
                    <a:p>
                      <a:r>
                        <a:rPr lang="en-US" dirty="0" smtClean="0"/>
                        <a:t>$2,250/$4,500 (Individual/Family)</a:t>
                      </a:r>
                      <a:endParaRPr lang="en-US" dirty="0"/>
                    </a:p>
                  </a:txBody>
                  <a:tcPr>
                    <a:cell3D prstMaterial="dkEdge">
                      <a:bevel w="50800" prst="hardEdge"/>
                      <a:lightRig rig="flood" dir="t"/>
                    </a:cell3D>
                  </a:tcPr>
                </a:tc>
              </a:tr>
              <a:tr h="370840">
                <a:tc>
                  <a:txBody>
                    <a:bodyPr/>
                    <a:lstStyle/>
                    <a:p>
                      <a:r>
                        <a:rPr lang="en-US" dirty="0" smtClean="0"/>
                        <a:t>150-200% FPL</a:t>
                      </a:r>
                      <a:endParaRPr lang="en-US" dirty="0"/>
                    </a:p>
                  </a:txBody>
                  <a:tcPr>
                    <a:cell3D prstMaterial="dkEdge">
                      <a:bevel w="50800" prst="hardEdge"/>
                      <a:lightRig rig="flood" dir="t"/>
                    </a:cell3D>
                  </a:tcPr>
                </a:tc>
                <a:tc>
                  <a:txBody>
                    <a:bodyPr/>
                    <a:lstStyle/>
                    <a:p>
                      <a:r>
                        <a:rPr lang="en-US" dirty="0" smtClean="0"/>
                        <a:t>$2,250/$4,500</a:t>
                      </a:r>
                      <a:endParaRPr lang="en-US" dirty="0"/>
                    </a:p>
                  </a:txBody>
                  <a:tcPr>
                    <a:cell3D prstMaterial="dkEdge">
                      <a:bevel w="50800" prst="hardEdge"/>
                      <a:lightRig rig="flood" dir="t"/>
                    </a:cell3D>
                  </a:tcPr>
                </a:tc>
              </a:tr>
              <a:tr h="370840">
                <a:tc>
                  <a:txBody>
                    <a:bodyPr/>
                    <a:lstStyle/>
                    <a:p>
                      <a:r>
                        <a:rPr lang="en-US" dirty="0" smtClean="0"/>
                        <a:t>200-250% FPL</a:t>
                      </a:r>
                      <a:endParaRPr lang="en-US" dirty="0"/>
                    </a:p>
                  </a:txBody>
                  <a:tcPr>
                    <a:cell3D prstMaterial="dkEdge">
                      <a:bevel w="50800" prst="hardEdge"/>
                      <a:lightRig rig="flood" dir="t"/>
                    </a:cell3D>
                  </a:tcPr>
                </a:tc>
                <a:tc>
                  <a:txBody>
                    <a:bodyPr/>
                    <a:lstStyle/>
                    <a:p>
                      <a:r>
                        <a:rPr lang="en-US" dirty="0" smtClean="0"/>
                        <a:t>$5,200/$10,400</a:t>
                      </a:r>
                      <a:endParaRPr lang="en-US" dirty="0"/>
                    </a:p>
                  </a:txBody>
                  <a:tcPr>
                    <a:cell3D prstMaterial="dkEdge">
                      <a:bevel w="50800" prst="hardEdge"/>
                      <a:lightRig rig="flood" dir="t"/>
                    </a:cell3D>
                  </a:tcPr>
                </a:tc>
              </a:tr>
            </a:tbl>
          </a:graphicData>
        </a:graphic>
      </p:graphicFrame>
      <p:sp>
        <p:nvSpPr>
          <p:cNvPr id="8" name="Oval 7"/>
          <p:cNvSpPr/>
          <p:nvPr/>
        </p:nvSpPr>
        <p:spPr>
          <a:xfrm>
            <a:off x="330200" y="2310784"/>
            <a:ext cx="883920" cy="792480"/>
          </a:xfrm>
          <a:prstGeom prst="ellipse">
            <a:avLst/>
          </a:prstGeom>
          <a:solidFill>
            <a:schemeClr val="bg1">
              <a:lumMod val="85000"/>
            </a:schemeClr>
          </a:solidFill>
          <a:scene3d>
            <a:camera prst="perspectiveContrastingRightFacing">
              <a:rot lat="0" lon="7800000" rev="0"/>
            </a:camera>
            <a:lightRig rig="threePt" dir="t">
              <a:rot lat="0" lon="0" rev="7200000"/>
            </a:lightRig>
          </a:scene3d>
          <a:sp3d prstMaterial="metal">
            <a:bevelT/>
            <a:bevelB/>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074" name="Picture 2" descr="C:\Users\jbushma\AppData\Local\Microsoft\Windows\Temporary Internet Files\Content.IE5\JGRWFWJP\MC900299981[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4453" y="2053380"/>
            <a:ext cx="1057004" cy="105596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994400" y="2119696"/>
            <a:ext cx="2611119" cy="923330"/>
          </a:xfrm>
          <a:prstGeom prst="rect">
            <a:avLst/>
          </a:prstGeom>
          <a:noFill/>
        </p:spPr>
        <p:txBody>
          <a:bodyPr wrap="square" rtlCol="0">
            <a:spAutoFit/>
          </a:bodyPr>
          <a:lstStyle/>
          <a:p>
            <a:r>
              <a:rPr lang="en-US" dirty="0" smtClean="0"/>
              <a:t>Maximum out of pocket levels will also be reduced.</a:t>
            </a:r>
            <a:endParaRPr lang="en-US" dirty="0"/>
          </a:p>
        </p:txBody>
      </p:sp>
      <p:sp>
        <p:nvSpPr>
          <p:cNvPr id="10" name="TextBox 9"/>
          <p:cNvSpPr txBox="1"/>
          <p:nvPr/>
        </p:nvSpPr>
        <p:spPr>
          <a:xfrm>
            <a:off x="4561841" y="5237419"/>
            <a:ext cx="4317999" cy="523220"/>
          </a:xfrm>
          <a:prstGeom prst="rect">
            <a:avLst/>
          </a:prstGeom>
          <a:noFill/>
        </p:spPr>
        <p:txBody>
          <a:bodyPr wrap="square" rtlCol="0">
            <a:spAutoFit/>
          </a:bodyPr>
          <a:lstStyle/>
          <a:p>
            <a:r>
              <a:rPr lang="en-US" sz="1400" dirty="0" smtClean="0"/>
              <a:t>Unsubsidized amounts are $6,350 for an individual and $12,700 for a family.</a:t>
            </a:r>
            <a:endParaRPr lang="en-US" sz="1400" dirty="0"/>
          </a:p>
        </p:txBody>
      </p:sp>
      <p:pic>
        <p:nvPicPr>
          <p:cNvPr id="12" name="Picture 7" descr="C:\Users\jbushma\AppData\Local\Microsoft\Windows\Temporary Internet Files\Content.IE5\Q2KM8ZYH\MC900054971[1].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273" y="908253"/>
            <a:ext cx="999887" cy="110829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6577260"/>
            <a:ext cx="6722738" cy="276999"/>
          </a:xfrm>
          <a:prstGeom prst="rect">
            <a:avLst/>
          </a:prstGeom>
          <a:noFill/>
        </p:spPr>
        <p:txBody>
          <a:bodyPr wrap="none" rtlCol="0">
            <a:spAutoFit/>
          </a:bodyPr>
          <a:lstStyle/>
          <a:p>
            <a:r>
              <a:rPr lang="en-US" sz="1200" dirty="0">
                <a:solidFill>
                  <a:schemeClr val="bg1"/>
                </a:solidFill>
              </a:rPr>
              <a:t>Source:  78 FR </a:t>
            </a:r>
            <a:r>
              <a:rPr lang="en-US" sz="1200" dirty="0" smtClean="0">
                <a:solidFill>
                  <a:schemeClr val="bg1"/>
                </a:solidFill>
              </a:rPr>
              <a:t>15483, available at: </a:t>
            </a:r>
            <a:r>
              <a:rPr lang="en-US" sz="1200" dirty="0">
                <a:solidFill>
                  <a:schemeClr val="bg1"/>
                </a:solidFill>
                <a:hlinkClick r:id="rId5"/>
              </a:rPr>
              <a:t>http://www.gpo.gov/fdsys/pkg/FR-2013-03-11/html/2013-04902.htm</a:t>
            </a:r>
            <a:endParaRPr lang="en-US" sz="1200" dirty="0">
              <a:solidFill>
                <a:schemeClr val="bg1"/>
              </a:solidFill>
            </a:endParaRPr>
          </a:p>
        </p:txBody>
      </p:sp>
    </p:spTree>
    <p:extLst>
      <p:ext uri="{BB962C8B-B14F-4D97-AF65-F5344CB8AC3E}">
        <p14:creationId xmlns:p14="http://schemas.microsoft.com/office/powerpoint/2010/main" val="167555141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080" y="876801"/>
            <a:ext cx="8900160" cy="1143000"/>
          </a:xfrm>
        </p:spPr>
        <p:txBody>
          <a:bodyPr>
            <a:normAutofit fontScale="90000"/>
          </a:bodyPr>
          <a:lstStyle/>
          <a:p>
            <a:r>
              <a:rPr lang="en-US" dirty="0" smtClean="0"/>
              <a:t>Small Business Health Options Program (SHOP)</a:t>
            </a:r>
            <a:endParaRPr lang="en-US" dirty="0"/>
          </a:p>
        </p:txBody>
      </p:sp>
      <p:sp>
        <p:nvSpPr>
          <p:cNvPr id="3" name="Content Placeholder 2"/>
          <p:cNvSpPr>
            <a:spLocks noGrp="1"/>
          </p:cNvSpPr>
          <p:nvPr>
            <p:ph idx="1"/>
          </p:nvPr>
        </p:nvSpPr>
        <p:spPr>
          <a:xfrm>
            <a:off x="2042160" y="4700176"/>
            <a:ext cx="6990080" cy="1124751"/>
          </a:xfrm>
        </p:spPr>
        <p:txBody>
          <a:bodyPr>
            <a:normAutofit fontScale="62500" lnSpcReduction="20000"/>
          </a:bodyPr>
          <a:lstStyle/>
          <a:p>
            <a:pPr marL="457200" lvl="1" indent="0">
              <a:buNone/>
            </a:pPr>
            <a:r>
              <a:rPr lang="en-US" dirty="0" smtClean="0"/>
              <a:t>Employers may qualify for </a:t>
            </a:r>
            <a:r>
              <a:rPr lang="en-US" dirty="0"/>
              <a:t>a </a:t>
            </a:r>
            <a:r>
              <a:rPr lang="en-US" dirty="0" smtClean="0"/>
              <a:t>small business health care tax credit worth </a:t>
            </a:r>
            <a:r>
              <a:rPr lang="en-US" dirty="0"/>
              <a:t>up to 50% of </a:t>
            </a:r>
            <a:r>
              <a:rPr lang="en-US" dirty="0" smtClean="0"/>
              <a:t>their premium costs for plans purchased through the SHOP and can still deduct</a:t>
            </a:r>
            <a:r>
              <a:rPr lang="en-US" dirty="0" smtClean="0">
                <a:solidFill>
                  <a:srgbClr val="7030A0"/>
                </a:solidFill>
              </a:rPr>
              <a:t> </a:t>
            </a:r>
            <a:r>
              <a:rPr lang="en-US" dirty="0" smtClean="0"/>
              <a:t>the rest of their premium costs not covered by the tax credit from their taxes. </a:t>
            </a:r>
            <a:endParaRPr lang="en-US" dirty="0"/>
          </a:p>
        </p:txBody>
      </p:sp>
      <p:pic>
        <p:nvPicPr>
          <p:cNvPr id="11269" name="Picture 5" descr="C:\Users\jbushma\AppData\Local\Microsoft\Windows\Temporary Internet Files\Content.IE5\RK4XCVE4\MC900289941[2].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4800" y="1936987"/>
            <a:ext cx="1504525" cy="121914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78480" y="2150347"/>
            <a:ext cx="5161280" cy="923330"/>
          </a:xfrm>
          <a:prstGeom prst="rect">
            <a:avLst/>
          </a:prstGeom>
          <a:noFill/>
        </p:spPr>
        <p:txBody>
          <a:bodyPr wrap="square" rtlCol="0">
            <a:spAutoFit/>
          </a:bodyPr>
          <a:lstStyle/>
          <a:p>
            <a:r>
              <a:rPr lang="en-US" dirty="0"/>
              <a:t>Small businesses </a:t>
            </a:r>
            <a:r>
              <a:rPr lang="en-US" dirty="0" smtClean="0"/>
              <a:t>may </a:t>
            </a:r>
            <a:r>
              <a:rPr lang="en-US" dirty="0"/>
              <a:t>send their employees to the Marketplaces to obtain insurance.</a:t>
            </a:r>
          </a:p>
          <a:p>
            <a:endParaRPr lang="en-US" dirty="0"/>
          </a:p>
        </p:txBody>
      </p:sp>
      <p:pic>
        <p:nvPicPr>
          <p:cNvPr id="11270" name="Picture 6" descr="C:\Users\jbushma\AppData\Local\Microsoft\Windows\Temporary Internet Files\Content.IE5\JGRWFWJP\MC900055284[1].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1434" y="3220870"/>
            <a:ext cx="1475828" cy="134612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38480" y="3402152"/>
            <a:ext cx="4531360" cy="1200329"/>
          </a:xfrm>
          <a:prstGeom prst="rect">
            <a:avLst/>
          </a:prstGeom>
          <a:noFill/>
        </p:spPr>
        <p:txBody>
          <a:bodyPr wrap="square" rtlCol="0">
            <a:spAutoFit/>
          </a:bodyPr>
          <a:lstStyle/>
          <a:p>
            <a:r>
              <a:rPr lang="en-US" dirty="0" smtClean="0"/>
              <a:t>Employers choose a </a:t>
            </a:r>
            <a:r>
              <a:rPr lang="en-US" dirty="0"/>
              <a:t>plan(s) and </a:t>
            </a:r>
            <a:r>
              <a:rPr lang="en-US" dirty="0" smtClean="0"/>
              <a:t>the level of support to provide.  Employees </a:t>
            </a:r>
            <a:r>
              <a:rPr lang="en-US" dirty="0"/>
              <a:t>pick from among available options.</a:t>
            </a:r>
          </a:p>
          <a:p>
            <a:endParaRPr lang="en-US" dirty="0"/>
          </a:p>
        </p:txBody>
      </p:sp>
      <p:pic>
        <p:nvPicPr>
          <p:cNvPr id="11271" name="Picture 7" descr="C:\Users\jbushma\AppData\Local\Microsoft\Windows\Temporary Internet Files\Content.IE5\Q2KM8ZYH\MC900391168[2].wm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4800" y="4363445"/>
            <a:ext cx="983488" cy="1525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31707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188720" y="106680"/>
            <a:ext cx="6553200" cy="838200"/>
          </a:xfrm>
        </p:spPr>
        <p:txBody>
          <a:bodyPr>
            <a:normAutofit/>
          </a:bodyPr>
          <a:lstStyle/>
          <a:p>
            <a:r>
              <a:rPr lang="en-US" sz="4000" dirty="0" smtClean="0">
                <a:solidFill>
                  <a:schemeClr val="bg1"/>
                </a:solidFill>
                <a:latin typeface="+mn-lt"/>
                <a:cs typeface="Times New Roman" pitchFamily="18" charset="0"/>
              </a:rPr>
              <a:t>National Snapshot</a:t>
            </a:r>
            <a:endParaRPr lang="en-US" sz="4000" dirty="0">
              <a:solidFill>
                <a:schemeClr val="bg1"/>
              </a:solidFill>
              <a:latin typeface="+mn-lt"/>
              <a:cs typeface="Times New Roman" pitchFamily="18" charset="0"/>
            </a:endParaRPr>
          </a:p>
        </p:txBody>
      </p:sp>
      <p:graphicFrame>
        <p:nvGraphicFramePr>
          <p:cNvPr id="6" name="Diagram 5"/>
          <p:cNvGraphicFramePr/>
          <p:nvPr>
            <p:extLst>
              <p:ext uri="{D42A27DB-BD31-4B8C-83A1-F6EECF244321}">
                <p14:modId xmlns:p14="http://schemas.microsoft.com/office/powerpoint/2010/main" val="51815268"/>
              </p:ext>
            </p:extLst>
          </p:nvPr>
        </p:nvGraphicFramePr>
        <p:xfrm>
          <a:off x="304800" y="1249680"/>
          <a:ext cx="8534400" cy="23305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270" name="Picture 6" descr="http://www.nuffieldbioethics.org/sites/default/files/images/Mixed%20group.jpg"/>
          <p:cNvPicPr>
            <a:picLocks noChangeAspect="1" noChangeArrowheads="1"/>
          </p:cNvPicPr>
          <p:nvPr/>
        </p:nvPicPr>
        <p:blipFill rotWithShape="1">
          <a:blip r:embed="rId8">
            <a:extLst>
              <a:ext uri="{BEBA8EAE-BF5A-486C-A8C5-ECC9F3942E4B}">
                <a14:imgProps xmlns:a14="http://schemas.microsoft.com/office/drawing/2010/main">
                  <a14:imgLayer r:embed="rId9">
                    <a14:imgEffect>
                      <a14:artisticPhotocopy/>
                    </a14:imgEffect>
                  </a14:imgLayer>
                </a14:imgProps>
              </a:ext>
              <a:ext uri="{28A0092B-C50C-407E-A947-70E740481C1C}">
                <a14:useLocalDpi xmlns:a14="http://schemas.microsoft.com/office/drawing/2010/main" val="0"/>
              </a:ext>
            </a:extLst>
          </a:blip>
          <a:srcRect b="12125"/>
          <a:stretch/>
        </p:blipFill>
        <p:spPr bwMode="auto">
          <a:xfrm>
            <a:off x="1911183" y="3708401"/>
            <a:ext cx="5120849" cy="31496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11"/>
          <p:cNvSpPr txBox="1">
            <a:spLocks/>
          </p:cNvSpPr>
          <p:nvPr/>
        </p:nvSpPr>
        <p:spPr bwMode="auto">
          <a:xfrm>
            <a:off x="8305800" y="6400800"/>
            <a:ext cx="838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0" latinLnBrk="0" hangingPunct="0">
              <a:defRPr sz="1800" kern="1200">
                <a:solidFill>
                  <a:schemeClr val="tx1"/>
                </a:solidFill>
                <a:latin typeface="CopprplGoth Bd BT" pitchFamily="34" charset="0"/>
                <a:ea typeface="+mn-ea"/>
                <a:cs typeface="+mn-cs"/>
              </a:defRPr>
            </a:lvl1pPr>
            <a:lvl2pPr marL="742950" indent="-285750" algn="l" defTabSz="457200" rtl="0" eaLnBrk="0" latinLnBrk="0" hangingPunct="0">
              <a:defRPr sz="1800" kern="1200">
                <a:solidFill>
                  <a:schemeClr val="tx1"/>
                </a:solidFill>
                <a:latin typeface="CopprplGoth Bd BT" pitchFamily="34" charset="0"/>
                <a:ea typeface="+mn-ea"/>
                <a:cs typeface="+mn-cs"/>
              </a:defRPr>
            </a:lvl2pPr>
            <a:lvl3pPr marL="1143000" indent="-228600" algn="l" defTabSz="457200" rtl="0" eaLnBrk="0" latinLnBrk="0" hangingPunct="0">
              <a:defRPr sz="1800" kern="1200">
                <a:solidFill>
                  <a:schemeClr val="tx1"/>
                </a:solidFill>
                <a:latin typeface="CopprplGoth Bd BT" pitchFamily="34" charset="0"/>
                <a:ea typeface="+mn-ea"/>
                <a:cs typeface="+mn-cs"/>
              </a:defRPr>
            </a:lvl3pPr>
            <a:lvl4pPr marL="1600200" indent="-228600" algn="l" defTabSz="457200" rtl="0" eaLnBrk="0" latinLnBrk="0" hangingPunct="0">
              <a:defRPr sz="1800" kern="1200">
                <a:solidFill>
                  <a:schemeClr val="tx1"/>
                </a:solidFill>
                <a:latin typeface="CopprplGoth Bd BT" pitchFamily="34" charset="0"/>
                <a:ea typeface="+mn-ea"/>
                <a:cs typeface="+mn-cs"/>
              </a:defRPr>
            </a:lvl4pPr>
            <a:lvl5pPr marL="2057400" indent="-228600" algn="l" defTabSz="457200" rtl="0" eaLnBrk="0" latinLnBrk="0" hangingPunct="0">
              <a:defRPr sz="1800" kern="1200">
                <a:solidFill>
                  <a:schemeClr val="tx1"/>
                </a:solidFill>
                <a:latin typeface="CopprplGoth Bd BT" pitchFamily="34" charset="0"/>
                <a:ea typeface="+mn-ea"/>
                <a:cs typeface="+mn-cs"/>
              </a:defRPr>
            </a:lvl5pPr>
            <a:lvl6pPr marL="2514600" indent="-228600" algn="l" defTabSz="457200" rtl="0" eaLnBrk="0" fontAlgn="base" latinLnBrk="0" hangingPunct="0">
              <a:spcBef>
                <a:spcPct val="0"/>
              </a:spcBef>
              <a:spcAft>
                <a:spcPct val="0"/>
              </a:spcAft>
              <a:defRPr sz="1800" kern="1200">
                <a:solidFill>
                  <a:schemeClr val="tx1"/>
                </a:solidFill>
                <a:latin typeface="CopprplGoth Bd BT" pitchFamily="34" charset="0"/>
                <a:ea typeface="+mn-ea"/>
                <a:cs typeface="+mn-cs"/>
              </a:defRPr>
            </a:lvl6pPr>
            <a:lvl7pPr marL="2971800" indent="-228600" algn="l" defTabSz="457200" rtl="0" eaLnBrk="0" fontAlgn="base" latinLnBrk="0" hangingPunct="0">
              <a:spcBef>
                <a:spcPct val="0"/>
              </a:spcBef>
              <a:spcAft>
                <a:spcPct val="0"/>
              </a:spcAft>
              <a:defRPr sz="1800" kern="1200">
                <a:solidFill>
                  <a:schemeClr val="tx1"/>
                </a:solidFill>
                <a:latin typeface="CopprplGoth Bd BT" pitchFamily="34" charset="0"/>
                <a:ea typeface="+mn-ea"/>
                <a:cs typeface="+mn-cs"/>
              </a:defRPr>
            </a:lvl7pPr>
            <a:lvl8pPr marL="3429000" indent="-228600" algn="l" defTabSz="457200" rtl="0" eaLnBrk="0" fontAlgn="base" latinLnBrk="0" hangingPunct="0">
              <a:spcBef>
                <a:spcPct val="0"/>
              </a:spcBef>
              <a:spcAft>
                <a:spcPct val="0"/>
              </a:spcAft>
              <a:defRPr sz="1800" kern="1200">
                <a:solidFill>
                  <a:schemeClr val="tx1"/>
                </a:solidFill>
                <a:latin typeface="CopprplGoth Bd BT" pitchFamily="34" charset="0"/>
                <a:ea typeface="+mn-ea"/>
                <a:cs typeface="+mn-cs"/>
              </a:defRPr>
            </a:lvl8pPr>
            <a:lvl9pPr marL="3886200" indent="-228600" algn="l" defTabSz="457200" rtl="0" eaLnBrk="0" fontAlgn="base" latinLnBrk="0" hangingPunct="0">
              <a:spcBef>
                <a:spcPct val="0"/>
              </a:spcBef>
              <a:spcAft>
                <a:spcPct val="0"/>
              </a:spcAft>
              <a:defRPr sz="1800" kern="1200">
                <a:solidFill>
                  <a:schemeClr val="tx1"/>
                </a:solidFill>
                <a:latin typeface="CopprplGoth Bd BT" pitchFamily="34" charset="0"/>
                <a:ea typeface="+mn-ea"/>
                <a:cs typeface="+mn-cs"/>
              </a:defRPr>
            </a:lvl9pPr>
          </a:lstStyle>
          <a:p>
            <a:pPr eaLnBrk="1" hangingPunct="1"/>
            <a:fld id="{8747BC60-686F-4B84-BE52-E1E71C942AB4}" type="slidenum">
              <a:rPr lang="en-US" smtClean="0">
                <a:solidFill>
                  <a:srgbClr val="898989"/>
                </a:solidFill>
              </a:rPr>
              <a:pPr eaLnBrk="1" hangingPunct="1"/>
              <a:t>5</a:t>
            </a:fld>
            <a:endParaRPr lang="en-US" dirty="0">
              <a:solidFill>
                <a:srgbClr val="898989"/>
              </a:solidFill>
            </a:endParaRPr>
          </a:p>
        </p:txBody>
      </p:sp>
    </p:spTree>
    <p:extLst>
      <p:ext uri="{BB962C8B-B14F-4D97-AF65-F5344CB8AC3E}">
        <p14:creationId xmlns:p14="http://schemas.microsoft.com/office/powerpoint/2010/main" val="255701217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52842"/>
            <a:ext cx="8229600" cy="1143000"/>
          </a:xfrm>
        </p:spPr>
        <p:txBody>
          <a:bodyPr/>
          <a:lstStyle/>
          <a:p>
            <a:r>
              <a:rPr lang="en-US" dirty="0" smtClean="0"/>
              <a:t>Consumer Assistance</a:t>
            </a:r>
            <a:endParaRPr lang="en-US" dirty="0"/>
          </a:p>
        </p:txBody>
      </p:sp>
      <p:pic>
        <p:nvPicPr>
          <p:cNvPr id="4100" name="Picture 4" descr="C:\Users\jbushma\AppData\Local\Microsoft\Windows\Temporary Internet Files\Content.IE5\Q2KM8ZYH\MC900292688[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3154" y="4127188"/>
            <a:ext cx="1826971" cy="1715414"/>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C:\Users\jbushma\AppData\Local\Microsoft\Windows\Temporary Internet Files\Content.IE5\Q2KM8ZYH\MC900363374[1].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142" y="2725970"/>
            <a:ext cx="1394206" cy="139768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670628" y="4723285"/>
            <a:ext cx="1587038" cy="523220"/>
          </a:xfrm>
          <a:prstGeom prst="rect">
            <a:avLst/>
          </a:prstGeom>
          <a:noFill/>
        </p:spPr>
        <p:txBody>
          <a:bodyPr wrap="none" rtlCol="0">
            <a:spAutoFit/>
          </a:bodyPr>
          <a:lstStyle/>
          <a:p>
            <a:r>
              <a:rPr lang="en-US" sz="2800" dirty="0" smtClean="0"/>
              <a:t>Navigator</a:t>
            </a:r>
            <a:endParaRPr lang="en-US" sz="2800" dirty="0"/>
          </a:p>
        </p:txBody>
      </p:sp>
      <p:sp>
        <p:nvSpPr>
          <p:cNvPr id="6" name="TextBox 5"/>
          <p:cNvSpPr txBox="1"/>
          <p:nvPr/>
        </p:nvSpPr>
        <p:spPr>
          <a:xfrm>
            <a:off x="1494854" y="1715472"/>
            <a:ext cx="6351547" cy="369332"/>
          </a:xfrm>
          <a:prstGeom prst="rect">
            <a:avLst/>
          </a:prstGeom>
          <a:noFill/>
        </p:spPr>
        <p:txBody>
          <a:bodyPr wrap="none" rtlCol="0">
            <a:spAutoFit/>
          </a:bodyPr>
          <a:lstStyle/>
          <a:p>
            <a:r>
              <a:rPr lang="en-US" dirty="0" smtClean="0"/>
              <a:t>Each exchange must establish specified consumer assistance tools.</a:t>
            </a:r>
            <a:endParaRPr lang="en-US" dirty="0"/>
          </a:p>
        </p:txBody>
      </p:sp>
      <p:pic>
        <p:nvPicPr>
          <p:cNvPr id="4106" name="Picture 10" descr="C:\Users\jbushma\AppData\Local\Microsoft\Windows\Temporary Internet Files\Content.IE5\YEMZC77S\MC900366090[1].wm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99103" y="2640300"/>
            <a:ext cx="1795882" cy="138623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6896406" y="3163201"/>
            <a:ext cx="1373005" cy="523220"/>
          </a:xfrm>
          <a:prstGeom prst="rect">
            <a:avLst/>
          </a:prstGeom>
          <a:noFill/>
        </p:spPr>
        <p:txBody>
          <a:bodyPr wrap="none" rtlCol="0">
            <a:spAutoFit/>
          </a:bodyPr>
          <a:lstStyle/>
          <a:p>
            <a:r>
              <a:rPr lang="en-US" sz="2800" dirty="0" smtClean="0"/>
              <a:t>Website</a:t>
            </a:r>
            <a:endParaRPr lang="en-US" sz="2800" dirty="0"/>
          </a:p>
        </p:txBody>
      </p:sp>
      <p:sp>
        <p:nvSpPr>
          <p:cNvPr id="17" name="TextBox 16"/>
          <p:cNvSpPr txBox="1"/>
          <p:nvPr/>
        </p:nvSpPr>
        <p:spPr>
          <a:xfrm>
            <a:off x="2247290" y="3071805"/>
            <a:ext cx="1766061" cy="523220"/>
          </a:xfrm>
          <a:prstGeom prst="rect">
            <a:avLst/>
          </a:prstGeom>
          <a:noFill/>
        </p:spPr>
        <p:txBody>
          <a:bodyPr wrap="none" rtlCol="0">
            <a:spAutoFit/>
          </a:bodyPr>
          <a:lstStyle/>
          <a:p>
            <a:r>
              <a:rPr lang="en-US" sz="2800" dirty="0" smtClean="0"/>
              <a:t>Call Center</a:t>
            </a:r>
            <a:endParaRPr lang="en-US" sz="2800" dirty="0"/>
          </a:p>
        </p:txBody>
      </p:sp>
    </p:spTree>
    <p:extLst>
      <p:ext uri="{BB962C8B-B14F-4D97-AF65-F5344CB8AC3E}">
        <p14:creationId xmlns:p14="http://schemas.microsoft.com/office/powerpoint/2010/main" val="66331190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560" y="802812"/>
            <a:ext cx="8229600" cy="1143000"/>
          </a:xfrm>
        </p:spPr>
        <p:txBody>
          <a:bodyPr/>
          <a:lstStyle/>
          <a:p>
            <a:r>
              <a:rPr lang="en-US" dirty="0" smtClean="0"/>
              <a:t>Enrollment</a:t>
            </a:r>
            <a:endParaRPr lang="en-US" dirty="0"/>
          </a:p>
        </p:txBody>
      </p:sp>
      <p:pic>
        <p:nvPicPr>
          <p:cNvPr id="6146" name="Picture 2" descr="C:\Users\jbushma\AppData\Local\Microsoft\Windows\Temporary Internet Files\Content.IE5\RK4XCVE4\MC900212043[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4812" y="2077515"/>
            <a:ext cx="1813255" cy="1534363"/>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jbushma\AppData\Local\Microsoft\Windows\Temporary Internet Files\Content.IE5\Q2KM8ZYH\MC900183506[1].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2916" y="3963721"/>
            <a:ext cx="1815084" cy="1633118"/>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p:cNvSpPr>
            <a:spLocks noGrp="1"/>
          </p:cNvSpPr>
          <p:nvPr>
            <p:ph idx="1"/>
          </p:nvPr>
        </p:nvSpPr>
        <p:spPr>
          <a:xfrm>
            <a:off x="3891280" y="1945812"/>
            <a:ext cx="4754880" cy="1895989"/>
          </a:xfrm>
        </p:spPr>
        <p:txBody>
          <a:bodyPr>
            <a:normAutofit/>
          </a:bodyPr>
          <a:lstStyle/>
          <a:p>
            <a:r>
              <a:rPr lang="en-US" sz="1800" dirty="0"/>
              <a:t>Open season for the 2014 plan year runs October 1, 2013 – March 31, 2014</a:t>
            </a:r>
            <a:r>
              <a:rPr lang="en-US" sz="1800" dirty="0" smtClean="0"/>
              <a:t>.</a:t>
            </a:r>
          </a:p>
          <a:p>
            <a:pPr lvl="1"/>
            <a:r>
              <a:rPr lang="en-US" sz="1400" dirty="0" smtClean="0"/>
              <a:t>Enrollments up to 12/15 will be effective 1/1/14.</a:t>
            </a:r>
          </a:p>
          <a:p>
            <a:pPr lvl="1"/>
            <a:r>
              <a:rPr lang="en-US" sz="1400" dirty="0" smtClean="0"/>
              <a:t>Enrollment up to the 15</a:t>
            </a:r>
            <a:r>
              <a:rPr lang="en-US" sz="1400" baseline="30000" dirty="0" smtClean="0"/>
              <a:t>th</a:t>
            </a:r>
            <a:r>
              <a:rPr lang="en-US" sz="1400" dirty="0" smtClean="0"/>
              <a:t> of a month are effective the 1</a:t>
            </a:r>
            <a:r>
              <a:rPr lang="en-US" sz="1400" baseline="30000" dirty="0" smtClean="0"/>
              <a:t>st</a:t>
            </a:r>
            <a:r>
              <a:rPr lang="en-US" sz="1400" dirty="0" smtClean="0"/>
              <a:t> of the following month.  </a:t>
            </a:r>
          </a:p>
          <a:p>
            <a:pPr lvl="1"/>
            <a:r>
              <a:rPr lang="en-US" sz="1400" dirty="0" smtClean="0"/>
              <a:t>Open season for subsequent years will run 10/15 – 12/7.</a:t>
            </a:r>
            <a:endParaRPr lang="en-US" sz="1400" dirty="0"/>
          </a:p>
          <a:p>
            <a:endParaRPr lang="en-US" sz="1800" dirty="0"/>
          </a:p>
        </p:txBody>
      </p:sp>
      <p:sp>
        <p:nvSpPr>
          <p:cNvPr id="12" name="Content Placeholder 2"/>
          <p:cNvSpPr txBox="1">
            <a:spLocks/>
          </p:cNvSpPr>
          <p:nvPr/>
        </p:nvSpPr>
        <p:spPr>
          <a:xfrm>
            <a:off x="538480" y="3944722"/>
            <a:ext cx="4754880" cy="189598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smtClean="0"/>
              <a:t>Examples of Special Enrollment Periods</a:t>
            </a:r>
          </a:p>
          <a:p>
            <a:pPr lvl="1"/>
            <a:r>
              <a:rPr lang="en-US" sz="1400" dirty="0" smtClean="0"/>
              <a:t>Losing minimum essential coverage (such as employer coverage)</a:t>
            </a:r>
          </a:p>
          <a:p>
            <a:pPr lvl="1"/>
            <a:r>
              <a:rPr lang="en-US" sz="1400" dirty="0" smtClean="0"/>
              <a:t>Gaining or becoming a dependent</a:t>
            </a:r>
          </a:p>
          <a:p>
            <a:pPr lvl="1"/>
            <a:r>
              <a:rPr lang="en-US" sz="1400" dirty="0" smtClean="0"/>
              <a:t>Change in citizenship/legal status</a:t>
            </a:r>
          </a:p>
          <a:p>
            <a:pPr lvl="1"/>
            <a:r>
              <a:rPr lang="en-US" sz="1400" dirty="0" smtClean="0"/>
              <a:t>Changes in subsidy eligibility</a:t>
            </a:r>
          </a:p>
          <a:p>
            <a:pPr lvl="1"/>
            <a:r>
              <a:rPr lang="en-US" sz="1400" dirty="0" smtClean="0"/>
              <a:t>A permanent move</a:t>
            </a:r>
          </a:p>
          <a:p>
            <a:endParaRPr lang="en-US" sz="1800" dirty="0"/>
          </a:p>
        </p:txBody>
      </p:sp>
    </p:spTree>
    <p:extLst>
      <p:ext uri="{BB962C8B-B14F-4D97-AF65-F5344CB8AC3E}">
        <p14:creationId xmlns:p14="http://schemas.microsoft.com/office/powerpoint/2010/main" val="389628104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3870" y="554768"/>
            <a:ext cx="8229600" cy="868444"/>
          </a:xfrm>
        </p:spPr>
        <p:txBody>
          <a:bodyPr>
            <a:normAutofit/>
          </a:bodyPr>
          <a:lstStyle/>
          <a:p>
            <a:r>
              <a:rPr lang="en-US" sz="3600" dirty="0"/>
              <a:t>Status of Health Insurance Marketplaces</a:t>
            </a:r>
          </a:p>
        </p:txBody>
      </p:sp>
      <p:sp>
        <p:nvSpPr>
          <p:cNvPr id="5" name="Freeform 2"/>
          <p:cNvSpPr>
            <a:spLocks/>
          </p:cNvSpPr>
          <p:nvPr/>
        </p:nvSpPr>
        <p:spPr bwMode="auto">
          <a:xfrm>
            <a:off x="1045084" y="4644597"/>
            <a:ext cx="1244306" cy="1032143"/>
          </a:xfrm>
          <a:custGeom>
            <a:avLst/>
            <a:gdLst>
              <a:gd name="T0" fmla="*/ 2147483647 w 752"/>
              <a:gd name="T1" fmla="*/ 2147483647 h 624"/>
              <a:gd name="T2" fmla="*/ 2147483647 w 752"/>
              <a:gd name="T3" fmla="*/ 2147483647 h 624"/>
              <a:gd name="T4" fmla="*/ 2147483647 w 752"/>
              <a:gd name="T5" fmla="*/ 2147483647 h 624"/>
              <a:gd name="T6" fmla="*/ 2147483647 w 752"/>
              <a:gd name="T7" fmla="*/ 2147483647 h 624"/>
              <a:gd name="T8" fmla="*/ 2147483647 w 752"/>
              <a:gd name="T9" fmla="*/ 2147483647 h 624"/>
              <a:gd name="T10" fmla="*/ 2147483647 w 752"/>
              <a:gd name="T11" fmla="*/ 2147483647 h 624"/>
              <a:gd name="T12" fmla="*/ 2147483647 w 752"/>
              <a:gd name="T13" fmla="*/ 2147483647 h 624"/>
              <a:gd name="T14" fmla="*/ 2147483647 w 752"/>
              <a:gd name="T15" fmla="*/ 2147483647 h 624"/>
              <a:gd name="T16" fmla="*/ 2147483647 w 752"/>
              <a:gd name="T17" fmla="*/ 2147483647 h 624"/>
              <a:gd name="T18" fmla="*/ 2147483647 w 752"/>
              <a:gd name="T19" fmla="*/ 2147483647 h 624"/>
              <a:gd name="T20" fmla="*/ 2147483647 w 752"/>
              <a:gd name="T21" fmla="*/ 2147483647 h 624"/>
              <a:gd name="T22" fmla="*/ 2147483647 w 752"/>
              <a:gd name="T23" fmla="*/ 2147483647 h 624"/>
              <a:gd name="T24" fmla="*/ 2147483647 w 752"/>
              <a:gd name="T25" fmla="*/ 2147483647 h 624"/>
              <a:gd name="T26" fmla="*/ 2147483647 w 752"/>
              <a:gd name="T27" fmla="*/ 2147483647 h 624"/>
              <a:gd name="T28" fmla="*/ 2147483647 w 752"/>
              <a:gd name="T29" fmla="*/ 2147483647 h 624"/>
              <a:gd name="T30" fmla="*/ 2147483647 w 752"/>
              <a:gd name="T31" fmla="*/ 2147483647 h 624"/>
              <a:gd name="T32" fmla="*/ 2147483647 w 752"/>
              <a:gd name="T33" fmla="*/ 2147483647 h 624"/>
              <a:gd name="T34" fmla="*/ 2147483647 w 752"/>
              <a:gd name="T35" fmla="*/ 2147483647 h 624"/>
              <a:gd name="T36" fmla="*/ 2147483647 w 752"/>
              <a:gd name="T37" fmla="*/ 2147483647 h 624"/>
              <a:gd name="T38" fmla="*/ 2147483647 w 752"/>
              <a:gd name="T39" fmla="*/ 2147483647 h 624"/>
              <a:gd name="T40" fmla="*/ 2147483647 w 752"/>
              <a:gd name="T41" fmla="*/ 2147483647 h 624"/>
              <a:gd name="T42" fmla="*/ 2147483647 w 752"/>
              <a:gd name="T43" fmla="*/ 2147483647 h 624"/>
              <a:gd name="T44" fmla="*/ 2147483647 w 752"/>
              <a:gd name="T45" fmla="*/ 2147483647 h 624"/>
              <a:gd name="T46" fmla="*/ 2147483647 w 752"/>
              <a:gd name="T47" fmla="*/ 2147483647 h 624"/>
              <a:gd name="T48" fmla="*/ 2147483647 w 752"/>
              <a:gd name="T49" fmla="*/ 2147483647 h 624"/>
              <a:gd name="T50" fmla="*/ 2147483647 w 752"/>
              <a:gd name="T51" fmla="*/ 2147483647 h 624"/>
              <a:gd name="T52" fmla="*/ 2147483647 w 752"/>
              <a:gd name="T53" fmla="*/ 2147483647 h 624"/>
              <a:gd name="T54" fmla="*/ 2147483647 w 752"/>
              <a:gd name="T55" fmla="*/ 2147483647 h 624"/>
              <a:gd name="T56" fmla="*/ 2147483647 w 752"/>
              <a:gd name="T57" fmla="*/ 2147483647 h 624"/>
              <a:gd name="T58" fmla="*/ 2147483647 w 752"/>
              <a:gd name="T59" fmla="*/ 2147483647 h 624"/>
              <a:gd name="T60" fmla="*/ 2147483647 w 752"/>
              <a:gd name="T61" fmla="*/ 2147483647 h 624"/>
              <a:gd name="T62" fmla="*/ 2147483647 w 752"/>
              <a:gd name="T63" fmla="*/ 2147483647 h 624"/>
              <a:gd name="T64" fmla="*/ 2147483647 w 752"/>
              <a:gd name="T65" fmla="*/ 2147483647 h 624"/>
              <a:gd name="T66" fmla="*/ 2147483647 w 752"/>
              <a:gd name="T67" fmla="*/ 2147483647 h 624"/>
              <a:gd name="T68" fmla="*/ 2147483647 w 752"/>
              <a:gd name="T69" fmla="*/ 2147483647 h 624"/>
              <a:gd name="T70" fmla="*/ 2147483647 w 752"/>
              <a:gd name="T71" fmla="*/ 2147483647 h 624"/>
              <a:gd name="T72" fmla="*/ 2147483647 w 752"/>
              <a:gd name="T73" fmla="*/ 2147483647 h 624"/>
              <a:gd name="T74" fmla="*/ 2147483647 w 752"/>
              <a:gd name="T75" fmla="*/ 2147483647 h 624"/>
              <a:gd name="T76" fmla="*/ 2147483647 w 752"/>
              <a:gd name="T77" fmla="*/ 2147483647 h 624"/>
              <a:gd name="T78" fmla="*/ 2147483647 w 752"/>
              <a:gd name="T79" fmla="*/ 2147483647 h 624"/>
              <a:gd name="T80" fmla="*/ 2147483647 w 752"/>
              <a:gd name="T81" fmla="*/ 2147483647 h 624"/>
              <a:gd name="T82" fmla="*/ 2147483647 w 752"/>
              <a:gd name="T83" fmla="*/ 2147483647 h 624"/>
              <a:gd name="T84" fmla="*/ 2147483647 w 752"/>
              <a:gd name="T85" fmla="*/ 2147483647 h 624"/>
              <a:gd name="T86" fmla="*/ 2147483647 w 752"/>
              <a:gd name="T87" fmla="*/ 2147483647 h 624"/>
              <a:gd name="T88" fmla="*/ 2147483647 w 752"/>
              <a:gd name="T89" fmla="*/ 2147483647 h 624"/>
              <a:gd name="T90" fmla="*/ 2147483647 w 752"/>
              <a:gd name="T91" fmla="*/ 2147483647 h 624"/>
              <a:gd name="T92" fmla="*/ 2147483647 w 752"/>
              <a:gd name="T93" fmla="*/ 2147483647 h 624"/>
              <a:gd name="T94" fmla="*/ 2147483647 w 752"/>
              <a:gd name="T95" fmla="*/ 2147483647 h 624"/>
              <a:gd name="T96" fmla="*/ 2147483647 w 752"/>
              <a:gd name="T97" fmla="*/ 2147483647 h 624"/>
              <a:gd name="T98" fmla="*/ 2147483647 w 752"/>
              <a:gd name="T99" fmla="*/ 2147483647 h 624"/>
              <a:gd name="T100" fmla="*/ 2147483647 w 752"/>
              <a:gd name="T101" fmla="*/ 2147483647 h 624"/>
              <a:gd name="T102" fmla="*/ 2147483647 w 752"/>
              <a:gd name="T103" fmla="*/ 2147483647 h 624"/>
              <a:gd name="T104" fmla="*/ 2147483647 w 752"/>
              <a:gd name="T105" fmla="*/ 2147483647 h 624"/>
              <a:gd name="T106" fmla="*/ 2147483647 w 752"/>
              <a:gd name="T107" fmla="*/ 2147483647 h 624"/>
              <a:gd name="T108" fmla="*/ 2147483647 w 752"/>
              <a:gd name="T109" fmla="*/ 2147483647 h 624"/>
              <a:gd name="T110" fmla="*/ 2147483647 w 752"/>
              <a:gd name="T111" fmla="*/ 2147483647 h 624"/>
              <a:gd name="T112" fmla="*/ 2147483647 w 752"/>
              <a:gd name="T113" fmla="*/ 2147483647 h 62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52"/>
              <a:gd name="T172" fmla="*/ 0 h 624"/>
              <a:gd name="T173" fmla="*/ 752 w 752"/>
              <a:gd name="T174" fmla="*/ 624 h 62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52" h="624">
                <a:moveTo>
                  <a:pt x="744" y="480"/>
                </a:moveTo>
                <a:lnTo>
                  <a:pt x="752" y="472"/>
                </a:lnTo>
                <a:lnTo>
                  <a:pt x="752" y="464"/>
                </a:lnTo>
                <a:lnTo>
                  <a:pt x="752" y="456"/>
                </a:lnTo>
                <a:lnTo>
                  <a:pt x="752" y="440"/>
                </a:lnTo>
                <a:lnTo>
                  <a:pt x="736" y="432"/>
                </a:lnTo>
                <a:lnTo>
                  <a:pt x="720" y="432"/>
                </a:lnTo>
                <a:lnTo>
                  <a:pt x="712" y="424"/>
                </a:lnTo>
                <a:lnTo>
                  <a:pt x="696" y="424"/>
                </a:lnTo>
                <a:lnTo>
                  <a:pt x="624" y="368"/>
                </a:lnTo>
                <a:lnTo>
                  <a:pt x="600" y="360"/>
                </a:lnTo>
                <a:lnTo>
                  <a:pt x="584" y="344"/>
                </a:lnTo>
                <a:lnTo>
                  <a:pt x="568" y="360"/>
                </a:lnTo>
                <a:lnTo>
                  <a:pt x="576" y="368"/>
                </a:lnTo>
                <a:lnTo>
                  <a:pt x="560" y="384"/>
                </a:lnTo>
                <a:lnTo>
                  <a:pt x="528" y="368"/>
                </a:lnTo>
                <a:lnTo>
                  <a:pt x="528" y="360"/>
                </a:lnTo>
                <a:lnTo>
                  <a:pt x="512" y="352"/>
                </a:lnTo>
                <a:lnTo>
                  <a:pt x="496" y="352"/>
                </a:lnTo>
                <a:lnTo>
                  <a:pt x="488" y="360"/>
                </a:lnTo>
                <a:lnTo>
                  <a:pt x="480" y="360"/>
                </a:lnTo>
                <a:lnTo>
                  <a:pt x="480" y="368"/>
                </a:lnTo>
                <a:lnTo>
                  <a:pt x="376" y="24"/>
                </a:lnTo>
                <a:lnTo>
                  <a:pt x="368" y="24"/>
                </a:lnTo>
                <a:lnTo>
                  <a:pt x="352" y="16"/>
                </a:lnTo>
                <a:lnTo>
                  <a:pt x="328" y="16"/>
                </a:lnTo>
                <a:lnTo>
                  <a:pt x="320" y="24"/>
                </a:lnTo>
                <a:lnTo>
                  <a:pt x="312" y="24"/>
                </a:lnTo>
                <a:lnTo>
                  <a:pt x="280" y="24"/>
                </a:lnTo>
                <a:lnTo>
                  <a:pt x="264" y="24"/>
                </a:lnTo>
                <a:lnTo>
                  <a:pt x="256" y="24"/>
                </a:lnTo>
                <a:lnTo>
                  <a:pt x="248" y="24"/>
                </a:lnTo>
                <a:lnTo>
                  <a:pt x="232" y="24"/>
                </a:lnTo>
                <a:lnTo>
                  <a:pt x="224" y="8"/>
                </a:lnTo>
                <a:lnTo>
                  <a:pt x="216" y="8"/>
                </a:lnTo>
                <a:lnTo>
                  <a:pt x="208" y="8"/>
                </a:lnTo>
                <a:lnTo>
                  <a:pt x="208" y="16"/>
                </a:lnTo>
                <a:lnTo>
                  <a:pt x="192" y="0"/>
                </a:lnTo>
                <a:lnTo>
                  <a:pt x="184" y="8"/>
                </a:lnTo>
                <a:lnTo>
                  <a:pt x="184" y="0"/>
                </a:lnTo>
                <a:lnTo>
                  <a:pt x="168" y="0"/>
                </a:lnTo>
                <a:lnTo>
                  <a:pt x="160" y="8"/>
                </a:lnTo>
                <a:lnTo>
                  <a:pt x="152" y="16"/>
                </a:lnTo>
                <a:lnTo>
                  <a:pt x="144" y="16"/>
                </a:lnTo>
                <a:lnTo>
                  <a:pt x="136" y="16"/>
                </a:lnTo>
                <a:lnTo>
                  <a:pt x="120" y="32"/>
                </a:lnTo>
                <a:lnTo>
                  <a:pt x="112" y="32"/>
                </a:lnTo>
                <a:lnTo>
                  <a:pt x="96" y="48"/>
                </a:lnTo>
                <a:lnTo>
                  <a:pt x="72" y="80"/>
                </a:lnTo>
                <a:lnTo>
                  <a:pt x="72" y="88"/>
                </a:lnTo>
                <a:lnTo>
                  <a:pt x="48" y="88"/>
                </a:lnTo>
                <a:lnTo>
                  <a:pt x="32" y="104"/>
                </a:lnTo>
                <a:lnTo>
                  <a:pt x="48" y="112"/>
                </a:lnTo>
                <a:lnTo>
                  <a:pt x="72" y="136"/>
                </a:lnTo>
                <a:lnTo>
                  <a:pt x="72" y="152"/>
                </a:lnTo>
                <a:lnTo>
                  <a:pt x="96" y="160"/>
                </a:lnTo>
                <a:lnTo>
                  <a:pt x="104" y="176"/>
                </a:lnTo>
                <a:lnTo>
                  <a:pt x="112" y="176"/>
                </a:lnTo>
                <a:lnTo>
                  <a:pt x="112" y="184"/>
                </a:lnTo>
                <a:lnTo>
                  <a:pt x="96" y="184"/>
                </a:lnTo>
                <a:lnTo>
                  <a:pt x="88" y="168"/>
                </a:lnTo>
                <a:lnTo>
                  <a:pt x="88" y="176"/>
                </a:lnTo>
                <a:lnTo>
                  <a:pt x="96" y="184"/>
                </a:lnTo>
                <a:lnTo>
                  <a:pt x="112" y="192"/>
                </a:lnTo>
                <a:lnTo>
                  <a:pt x="96" y="200"/>
                </a:lnTo>
                <a:lnTo>
                  <a:pt x="64" y="192"/>
                </a:lnTo>
                <a:lnTo>
                  <a:pt x="72" y="176"/>
                </a:lnTo>
                <a:lnTo>
                  <a:pt x="40" y="184"/>
                </a:lnTo>
                <a:lnTo>
                  <a:pt x="40" y="192"/>
                </a:lnTo>
                <a:lnTo>
                  <a:pt x="32" y="192"/>
                </a:lnTo>
                <a:lnTo>
                  <a:pt x="32" y="184"/>
                </a:lnTo>
                <a:lnTo>
                  <a:pt x="24" y="184"/>
                </a:lnTo>
                <a:lnTo>
                  <a:pt x="0" y="200"/>
                </a:lnTo>
                <a:lnTo>
                  <a:pt x="0" y="208"/>
                </a:lnTo>
                <a:lnTo>
                  <a:pt x="8" y="224"/>
                </a:lnTo>
                <a:lnTo>
                  <a:pt x="16" y="224"/>
                </a:lnTo>
                <a:lnTo>
                  <a:pt x="24" y="232"/>
                </a:lnTo>
                <a:lnTo>
                  <a:pt x="24" y="240"/>
                </a:lnTo>
                <a:lnTo>
                  <a:pt x="32" y="248"/>
                </a:lnTo>
                <a:lnTo>
                  <a:pt x="56" y="248"/>
                </a:lnTo>
                <a:lnTo>
                  <a:pt x="72" y="256"/>
                </a:lnTo>
                <a:lnTo>
                  <a:pt x="88" y="256"/>
                </a:lnTo>
                <a:lnTo>
                  <a:pt x="104" y="240"/>
                </a:lnTo>
                <a:lnTo>
                  <a:pt x="112" y="240"/>
                </a:lnTo>
                <a:lnTo>
                  <a:pt x="120" y="240"/>
                </a:lnTo>
                <a:lnTo>
                  <a:pt x="120" y="248"/>
                </a:lnTo>
                <a:lnTo>
                  <a:pt x="104" y="256"/>
                </a:lnTo>
                <a:lnTo>
                  <a:pt x="112" y="272"/>
                </a:lnTo>
                <a:lnTo>
                  <a:pt x="112" y="288"/>
                </a:lnTo>
                <a:lnTo>
                  <a:pt x="88" y="288"/>
                </a:lnTo>
                <a:lnTo>
                  <a:pt x="72" y="312"/>
                </a:lnTo>
                <a:lnTo>
                  <a:pt x="72" y="304"/>
                </a:lnTo>
                <a:lnTo>
                  <a:pt x="64" y="304"/>
                </a:lnTo>
                <a:lnTo>
                  <a:pt x="48" y="304"/>
                </a:lnTo>
                <a:lnTo>
                  <a:pt x="48" y="312"/>
                </a:lnTo>
                <a:lnTo>
                  <a:pt x="48" y="320"/>
                </a:lnTo>
                <a:lnTo>
                  <a:pt x="48" y="336"/>
                </a:lnTo>
                <a:lnTo>
                  <a:pt x="32" y="336"/>
                </a:lnTo>
                <a:lnTo>
                  <a:pt x="32" y="344"/>
                </a:lnTo>
                <a:lnTo>
                  <a:pt x="24" y="352"/>
                </a:lnTo>
                <a:lnTo>
                  <a:pt x="16" y="360"/>
                </a:lnTo>
                <a:lnTo>
                  <a:pt x="16" y="368"/>
                </a:lnTo>
                <a:lnTo>
                  <a:pt x="24" y="368"/>
                </a:lnTo>
                <a:lnTo>
                  <a:pt x="32" y="360"/>
                </a:lnTo>
                <a:lnTo>
                  <a:pt x="24" y="376"/>
                </a:lnTo>
                <a:lnTo>
                  <a:pt x="32" y="384"/>
                </a:lnTo>
                <a:lnTo>
                  <a:pt x="48" y="400"/>
                </a:lnTo>
                <a:lnTo>
                  <a:pt x="56" y="400"/>
                </a:lnTo>
                <a:lnTo>
                  <a:pt x="40" y="416"/>
                </a:lnTo>
                <a:lnTo>
                  <a:pt x="40" y="424"/>
                </a:lnTo>
                <a:lnTo>
                  <a:pt x="48" y="424"/>
                </a:lnTo>
                <a:lnTo>
                  <a:pt x="56" y="432"/>
                </a:lnTo>
                <a:lnTo>
                  <a:pt x="56" y="440"/>
                </a:lnTo>
                <a:lnTo>
                  <a:pt x="72" y="440"/>
                </a:lnTo>
                <a:lnTo>
                  <a:pt x="80" y="416"/>
                </a:lnTo>
                <a:lnTo>
                  <a:pt x="88" y="408"/>
                </a:lnTo>
                <a:lnTo>
                  <a:pt x="88" y="416"/>
                </a:lnTo>
                <a:lnTo>
                  <a:pt x="88" y="432"/>
                </a:lnTo>
                <a:lnTo>
                  <a:pt x="96" y="440"/>
                </a:lnTo>
                <a:lnTo>
                  <a:pt x="96" y="448"/>
                </a:lnTo>
                <a:lnTo>
                  <a:pt x="96" y="456"/>
                </a:lnTo>
                <a:lnTo>
                  <a:pt x="96" y="464"/>
                </a:lnTo>
                <a:lnTo>
                  <a:pt x="96" y="472"/>
                </a:lnTo>
                <a:lnTo>
                  <a:pt x="96" y="480"/>
                </a:lnTo>
                <a:lnTo>
                  <a:pt x="96" y="488"/>
                </a:lnTo>
                <a:lnTo>
                  <a:pt x="104" y="488"/>
                </a:lnTo>
                <a:lnTo>
                  <a:pt x="112" y="464"/>
                </a:lnTo>
                <a:lnTo>
                  <a:pt x="120" y="456"/>
                </a:lnTo>
                <a:lnTo>
                  <a:pt x="128" y="472"/>
                </a:lnTo>
                <a:lnTo>
                  <a:pt x="128" y="456"/>
                </a:lnTo>
                <a:lnTo>
                  <a:pt x="136" y="456"/>
                </a:lnTo>
                <a:lnTo>
                  <a:pt x="144" y="472"/>
                </a:lnTo>
                <a:lnTo>
                  <a:pt x="144" y="488"/>
                </a:lnTo>
                <a:lnTo>
                  <a:pt x="152" y="488"/>
                </a:lnTo>
                <a:lnTo>
                  <a:pt x="152" y="472"/>
                </a:lnTo>
                <a:lnTo>
                  <a:pt x="160" y="472"/>
                </a:lnTo>
                <a:lnTo>
                  <a:pt x="176" y="472"/>
                </a:lnTo>
                <a:lnTo>
                  <a:pt x="184" y="464"/>
                </a:lnTo>
                <a:lnTo>
                  <a:pt x="192" y="448"/>
                </a:lnTo>
                <a:lnTo>
                  <a:pt x="184" y="480"/>
                </a:lnTo>
                <a:lnTo>
                  <a:pt x="176" y="504"/>
                </a:lnTo>
                <a:lnTo>
                  <a:pt x="168" y="536"/>
                </a:lnTo>
                <a:lnTo>
                  <a:pt x="160" y="536"/>
                </a:lnTo>
                <a:lnTo>
                  <a:pt x="160" y="544"/>
                </a:lnTo>
                <a:lnTo>
                  <a:pt x="136" y="560"/>
                </a:lnTo>
                <a:lnTo>
                  <a:pt x="120" y="568"/>
                </a:lnTo>
                <a:lnTo>
                  <a:pt x="120" y="584"/>
                </a:lnTo>
                <a:lnTo>
                  <a:pt x="120" y="592"/>
                </a:lnTo>
                <a:lnTo>
                  <a:pt x="112" y="592"/>
                </a:lnTo>
                <a:lnTo>
                  <a:pt x="112" y="584"/>
                </a:lnTo>
                <a:lnTo>
                  <a:pt x="104" y="584"/>
                </a:lnTo>
                <a:lnTo>
                  <a:pt x="96" y="584"/>
                </a:lnTo>
                <a:lnTo>
                  <a:pt x="88" y="584"/>
                </a:lnTo>
                <a:lnTo>
                  <a:pt x="64" y="608"/>
                </a:lnTo>
                <a:lnTo>
                  <a:pt x="56" y="616"/>
                </a:lnTo>
                <a:lnTo>
                  <a:pt x="64" y="624"/>
                </a:lnTo>
                <a:lnTo>
                  <a:pt x="80" y="608"/>
                </a:lnTo>
                <a:lnTo>
                  <a:pt x="96" y="592"/>
                </a:lnTo>
                <a:lnTo>
                  <a:pt x="96" y="600"/>
                </a:lnTo>
                <a:lnTo>
                  <a:pt x="96" y="608"/>
                </a:lnTo>
                <a:lnTo>
                  <a:pt x="104" y="608"/>
                </a:lnTo>
                <a:lnTo>
                  <a:pt x="128" y="592"/>
                </a:lnTo>
                <a:lnTo>
                  <a:pt x="128" y="584"/>
                </a:lnTo>
                <a:lnTo>
                  <a:pt x="136" y="592"/>
                </a:lnTo>
                <a:lnTo>
                  <a:pt x="136" y="584"/>
                </a:lnTo>
                <a:lnTo>
                  <a:pt x="152" y="576"/>
                </a:lnTo>
                <a:lnTo>
                  <a:pt x="168" y="576"/>
                </a:lnTo>
                <a:lnTo>
                  <a:pt x="160" y="568"/>
                </a:lnTo>
                <a:lnTo>
                  <a:pt x="160" y="560"/>
                </a:lnTo>
                <a:lnTo>
                  <a:pt x="184" y="544"/>
                </a:lnTo>
                <a:lnTo>
                  <a:pt x="200" y="536"/>
                </a:lnTo>
                <a:lnTo>
                  <a:pt x="200" y="528"/>
                </a:lnTo>
                <a:lnTo>
                  <a:pt x="216" y="504"/>
                </a:lnTo>
                <a:lnTo>
                  <a:pt x="248" y="480"/>
                </a:lnTo>
                <a:lnTo>
                  <a:pt x="256" y="472"/>
                </a:lnTo>
                <a:lnTo>
                  <a:pt x="256" y="464"/>
                </a:lnTo>
                <a:lnTo>
                  <a:pt x="256" y="456"/>
                </a:lnTo>
                <a:lnTo>
                  <a:pt x="240" y="456"/>
                </a:lnTo>
                <a:lnTo>
                  <a:pt x="240" y="448"/>
                </a:lnTo>
                <a:lnTo>
                  <a:pt x="248" y="432"/>
                </a:lnTo>
                <a:lnTo>
                  <a:pt x="272" y="416"/>
                </a:lnTo>
                <a:lnTo>
                  <a:pt x="272" y="400"/>
                </a:lnTo>
                <a:lnTo>
                  <a:pt x="288" y="360"/>
                </a:lnTo>
                <a:lnTo>
                  <a:pt x="312" y="360"/>
                </a:lnTo>
                <a:lnTo>
                  <a:pt x="320" y="368"/>
                </a:lnTo>
                <a:lnTo>
                  <a:pt x="312" y="376"/>
                </a:lnTo>
                <a:lnTo>
                  <a:pt x="288" y="376"/>
                </a:lnTo>
                <a:lnTo>
                  <a:pt x="288" y="400"/>
                </a:lnTo>
                <a:lnTo>
                  <a:pt x="296" y="408"/>
                </a:lnTo>
                <a:lnTo>
                  <a:pt x="288" y="424"/>
                </a:lnTo>
                <a:lnTo>
                  <a:pt x="296" y="424"/>
                </a:lnTo>
                <a:lnTo>
                  <a:pt x="288" y="440"/>
                </a:lnTo>
                <a:lnTo>
                  <a:pt x="288" y="448"/>
                </a:lnTo>
                <a:lnTo>
                  <a:pt x="296" y="440"/>
                </a:lnTo>
                <a:lnTo>
                  <a:pt x="304" y="432"/>
                </a:lnTo>
                <a:lnTo>
                  <a:pt x="320" y="416"/>
                </a:lnTo>
                <a:lnTo>
                  <a:pt x="328" y="416"/>
                </a:lnTo>
                <a:lnTo>
                  <a:pt x="336" y="408"/>
                </a:lnTo>
                <a:lnTo>
                  <a:pt x="344" y="400"/>
                </a:lnTo>
                <a:lnTo>
                  <a:pt x="344" y="392"/>
                </a:lnTo>
                <a:lnTo>
                  <a:pt x="336" y="384"/>
                </a:lnTo>
                <a:lnTo>
                  <a:pt x="336" y="376"/>
                </a:lnTo>
                <a:lnTo>
                  <a:pt x="336" y="368"/>
                </a:lnTo>
                <a:lnTo>
                  <a:pt x="352" y="360"/>
                </a:lnTo>
                <a:lnTo>
                  <a:pt x="352" y="368"/>
                </a:lnTo>
                <a:lnTo>
                  <a:pt x="368" y="360"/>
                </a:lnTo>
                <a:lnTo>
                  <a:pt x="392" y="368"/>
                </a:lnTo>
                <a:lnTo>
                  <a:pt x="400" y="384"/>
                </a:lnTo>
                <a:lnTo>
                  <a:pt x="408" y="368"/>
                </a:lnTo>
                <a:lnTo>
                  <a:pt x="424" y="392"/>
                </a:lnTo>
                <a:lnTo>
                  <a:pt x="424" y="384"/>
                </a:lnTo>
                <a:lnTo>
                  <a:pt x="448" y="376"/>
                </a:lnTo>
                <a:lnTo>
                  <a:pt x="480" y="376"/>
                </a:lnTo>
                <a:lnTo>
                  <a:pt x="496" y="376"/>
                </a:lnTo>
                <a:lnTo>
                  <a:pt x="504" y="368"/>
                </a:lnTo>
                <a:lnTo>
                  <a:pt x="512" y="376"/>
                </a:lnTo>
                <a:lnTo>
                  <a:pt x="512" y="384"/>
                </a:lnTo>
                <a:lnTo>
                  <a:pt x="536" y="384"/>
                </a:lnTo>
                <a:lnTo>
                  <a:pt x="544" y="384"/>
                </a:lnTo>
                <a:lnTo>
                  <a:pt x="568" y="400"/>
                </a:lnTo>
                <a:lnTo>
                  <a:pt x="576" y="408"/>
                </a:lnTo>
                <a:lnTo>
                  <a:pt x="592" y="408"/>
                </a:lnTo>
                <a:lnTo>
                  <a:pt x="592" y="400"/>
                </a:lnTo>
                <a:lnTo>
                  <a:pt x="576" y="384"/>
                </a:lnTo>
                <a:lnTo>
                  <a:pt x="584" y="376"/>
                </a:lnTo>
                <a:lnTo>
                  <a:pt x="592" y="384"/>
                </a:lnTo>
                <a:lnTo>
                  <a:pt x="600" y="392"/>
                </a:lnTo>
                <a:lnTo>
                  <a:pt x="608" y="392"/>
                </a:lnTo>
                <a:lnTo>
                  <a:pt x="592" y="368"/>
                </a:lnTo>
                <a:lnTo>
                  <a:pt x="600" y="360"/>
                </a:lnTo>
                <a:lnTo>
                  <a:pt x="616" y="392"/>
                </a:lnTo>
                <a:lnTo>
                  <a:pt x="632" y="384"/>
                </a:lnTo>
                <a:lnTo>
                  <a:pt x="640" y="392"/>
                </a:lnTo>
                <a:lnTo>
                  <a:pt x="648" y="400"/>
                </a:lnTo>
                <a:lnTo>
                  <a:pt x="664" y="432"/>
                </a:lnTo>
                <a:lnTo>
                  <a:pt x="672" y="432"/>
                </a:lnTo>
                <a:lnTo>
                  <a:pt x="672" y="424"/>
                </a:lnTo>
                <a:lnTo>
                  <a:pt x="704" y="440"/>
                </a:lnTo>
                <a:lnTo>
                  <a:pt x="704" y="448"/>
                </a:lnTo>
                <a:lnTo>
                  <a:pt x="704" y="456"/>
                </a:lnTo>
                <a:lnTo>
                  <a:pt x="720" y="440"/>
                </a:lnTo>
                <a:lnTo>
                  <a:pt x="728" y="440"/>
                </a:lnTo>
                <a:lnTo>
                  <a:pt x="728" y="448"/>
                </a:lnTo>
                <a:lnTo>
                  <a:pt x="744" y="464"/>
                </a:lnTo>
                <a:lnTo>
                  <a:pt x="744" y="472"/>
                </a:lnTo>
                <a:lnTo>
                  <a:pt x="744" y="480"/>
                </a:lnTo>
                <a:close/>
              </a:path>
            </a:pathLst>
          </a:custGeom>
          <a:solidFill>
            <a:schemeClr val="tx2">
              <a:lumMod val="20000"/>
              <a:lumOff val="80000"/>
            </a:schemeClr>
          </a:solidFill>
          <a:ln w="6350">
            <a:solidFill>
              <a:srgbClr val="000000"/>
            </a:solidFill>
            <a:round/>
            <a:headEnd/>
            <a:tailEnd/>
          </a:ln>
        </p:spPr>
        <p:txBody>
          <a:bodyPr/>
          <a:lstStyle/>
          <a:p>
            <a:endParaRPr lang="en-US"/>
          </a:p>
        </p:txBody>
      </p:sp>
      <p:sp>
        <p:nvSpPr>
          <p:cNvPr id="6" name="Freeform 3"/>
          <p:cNvSpPr>
            <a:spLocks/>
          </p:cNvSpPr>
          <p:nvPr/>
        </p:nvSpPr>
        <p:spPr bwMode="auto">
          <a:xfrm>
            <a:off x="2024186" y="5305454"/>
            <a:ext cx="53041" cy="53041"/>
          </a:xfrm>
          <a:custGeom>
            <a:avLst/>
            <a:gdLst>
              <a:gd name="T0" fmla="*/ 0 w 32"/>
              <a:gd name="T1" fmla="*/ 2147483647 h 32"/>
              <a:gd name="T2" fmla="*/ 0 w 32"/>
              <a:gd name="T3" fmla="*/ 2147483647 h 32"/>
              <a:gd name="T4" fmla="*/ 2147483647 w 32"/>
              <a:gd name="T5" fmla="*/ 0 h 32"/>
              <a:gd name="T6" fmla="*/ 2147483647 w 32"/>
              <a:gd name="T7" fmla="*/ 0 h 32"/>
              <a:gd name="T8" fmla="*/ 2147483647 w 32"/>
              <a:gd name="T9" fmla="*/ 2147483647 h 32"/>
              <a:gd name="T10" fmla="*/ 2147483647 w 32"/>
              <a:gd name="T11" fmla="*/ 2147483647 h 32"/>
              <a:gd name="T12" fmla="*/ 2147483647 w 32"/>
              <a:gd name="T13" fmla="*/ 2147483647 h 32"/>
              <a:gd name="T14" fmla="*/ 2147483647 w 32"/>
              <a:gd name="T15" fmla="*/ 2147483647 h 32"/>
              <a:gd name="T16" fmla="*/ 2147483647 w 32"/>
              <a:gd name="T17" fmla="*/ 2147483647 h 32"/>
              <a:gd name="T18" fmla="*/ 2147483647 w 32"/>
              <a:gd name="T19" fmla="*/ 2147483647 h 32"/>
              <a:gd name="T20" fmla="*/ 2147483647 w 32"/>
              <a:gd name="T21" fmla="*/ 2147483647 h 32"/>
              <a:gd name="T22" fmla="*/ 2147483647 w 32"/>
              <a:gd name="T23" fmla="*/ 2147483647 h 32"/>
              <a:gd name="T24" fmla="*/ 2147483647 w 32"/>
              <a:gd name="T25" fmla="*/ 2147483647 h 32"/>
              <a:gd name="T26" fmla="*/ 2147483647 w 32"/>
              <a:gd name="T27" fmla="*/ 2147483647 h 32"/>
              <a:gd name="T28" fmla="*/ 2147483647 w 32"/>
              <a:gd name="T29" fmla="*/ 2147483647 h 32"/>
              <a:gd name="T30" fmla="*/ 2147483647 w 32"/>
              <a:gd name="T31" fmla="*/ 2147483647 h 32"/>
              <a:gd name="T32" fmla="*/ 0 w 32"/>
              <a:gd name="T33" fmla="*/ 2147483647 h 32"/>
              <a:gd name="T34" fmla="*/ 0 w 32"/>
              <a:gd name="T35" fmla="*/ 2147483647 h 32"/>
              <a:gd name="T36" fmla="*/ 0 w 32"/>
              <a:gd name="T37" fmla="*/ 2147483647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
              <a:gd name="T58" fmla="*/ 0 h 32"/>
              <a:gd name="T59" fmla="*/ 32 w 32"/>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 h="32">
                <a:moveTo>
                  <a:pt x="0" y="8"/>
                </a:moveTo>
                <a:lnTo>
                  <a:pt x="0" y="8"/>
                </a:lnTo>
                <a:lnTo>
                  <a:pt x="16" y="0"/>
                </a:lnTo>
                <a:lnTo>
                  <a:pt x="32" y="24"/>
                </a:lnTo>
                <a:lnTo>
                  <a:pt x="24" y="16"/>
                </a:lnTo>
                <a:lnTo>
                  <a:pt x="16" y="24"/>
                </a:lnTo>
                <a:lnTo>
                  <a:pt x="24" y="24"/>
                </a:lnTo>
                <a:lnTo>
                  <a:pt x="16" y="32"/>
                </a:lnTo>
                <a:lnTo>
                  <a:pt x="0" y="16"/>
                </a:lnTo>
                <a:lnTo>
                  <a:pt x="0" y="8"/>
                </a:lnTo>
                <a:close/>
              </a:path>
            </a:pathLst>
          </a:custGeom>
          <a:noFill/>
          <a:ln w="6350">
            <a:solidFill>
              <a:srgbClr val="000000"/>
            </a:solidFill>
            <a:round/>
            <a:headEnd/>
            <a:tailEnd/>
          </a:ln>
        </p:spPr>
        <p:txBody>
          <a:bodyPr/>
          <a:lstStyle/>
          <a:p>
            <a:endParaRPr lang="en-US"/>
          </a:p>
        </p:txBody>
      </p:sp>
      <p:sp>
        <p:nvSpPr>
          <p:cNvPr id="7" name="Freeform 4"/>
          <p:cNvSpPr>
            <a:spLocks/>
          </p:cNvSpPr>
          <p:nvPr/>
        </p:nvSpPr>
        <p:spPr bwMode="auto">
          <a:xfrm>
            <a:off x="2077227" y="5358495"/>
            <a:ext cx="40139" cy="53040"/>
          </a:xfrm>
          <a:custGeom>
            <a:avLst/>
            <a:gdLst>
              <a:gd name="T0" fmla="*/ 0 w 24"/>
              <a:gd name="T1" fmla="*/ 0 h 32"/>
              <a:gd name="T2" fmla="*/ 0 w 24"/>
              <a:gd name="T3" fmla="*/ 0 h 32"/>
              <a:gd name="T4" fmla="*/ 2147483647 w 24"/>
              <a:gd name="T5" fmla="*/ 2147483647 h 32"/>
              <a:gd name="T6" fmla="*/ 2147483647 w 24"/>
              <a:gd name="T7" fmla="*/ 2147483647 h 32"/>
              <a:gd name="T8" fmla="*/ 2147483647 w 24"/>
              <a:gd name="T9" fmla="*/ 2147483647 h 32"/>
              <a:gd name="T10" fmla="*/ 2147483647 w 24"/>
              <a:gd name="T11" fmla="*/ 2147483647 h 32"/>
              <a:gd name="T12" fmla="*/ 2147483647 w 24"/>
              <a:gd name="T13" fmla="*/ 2147483647 h 32"/>
              <a:gd name="T14" fmla="*/ 2147483647 w 24"/>
              <a:gd name="T15" fmla="*/ 2147483647 h 32"/>
              <a:gd name="T16" fmla="*/ 2147483647 w 24"/>
              <a:gd name="T17" fmla="*/ 0 h 32"/>
              <a:gd name="T18" fmla="*/ 2147483647 w 24"/>
              <a:gd name="T19" fmla="*/ 0 h 32"/>
              <a:gd name="T20" fmla="*/ 0 w 24"/>
              <a:gd name="T21" fmla="*/ 0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32"/>
              <a:gd name="T35" fmla="*/ 24 w 24"/>
              <a:gd name="T36" fmla="*/ 32 h 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32">
                <a:moveTo>
                  <a:pt x="0" y="0"/>
                </a:moveTo>
                <a:lnTo>
                  <a:pt x="0" y="0"/>
                </a:lnTo>
                <a:lnTo>
                  <a:pt x="8" y="24"/>
                </a:lnTo>
                <a:lnTo>
                  <a:pt x="24" y="32"/>
                </a:lnTo>
                <a:lnTo>
                  <a:pt x="16" y="8"/>
                </a:lnTo>
                <a:lnTo>
                  <a:pt x="8" y="0"/>
                </a:lnTo>
                <a:lnTo>
                  <a:pt x="0" y="0"/>
                </a:lnTo>
                <a:close/>
              </a:path>
            </a:pathLst>
          </a:custGeom>
          <a:solidFill>
            <a:srgbClr val="00B050"/>
          </a:solidFill>
          <a:ln w="6350">
            <a:solidFill>
              <a:srgbClr val="000000"/>
            </a:solidFill>
            <a:round/>
            <a:headEnd/>
            <a:tailEnd/>
          </a:ln>
        </p:spPr>
        <p:txBody>
          <a:bodyPr/>
          <a:lstStyle/>
          <a:p>
            <a:endParaRPr lang="en-US"/>
          </a:p>
        </p:txBody>
      </p:sp>
      <p:sp>
        <p:nvSpPr>
          <p:cNvPr id="8" name="Freeform 5"/>
          <p:cNvSpPr>
            <a:spLocks/>
          </p:cNvSpPr>
          <p:nvPr/>
        </p:nvSpPr>
        <p:spPr bwMode="auto">
          <a:xfrm>
            <a:off x="2064325" y="5305454"/>
            <a:ext cx="53041" cy="40139"/>
          </a:xfrm>
          <a:custGeom>
            <a:avLst/>
            <a:gdLst>
              <a:gd name="T0" fmla="*/ 2147483647 w 32"/>
              <a:gd name="T1" fmla="*/ 2147483647 h 24"/>
              <a:gd name="T2" fmla="*/ 2147483647 w 32"/>
              <a:gd name="T3" fmla="*/ 2147483647 h 24"/>
              <a:gd name="T4" fmla="*/ 2147483647 w 32"/>
              <a:gd name="T5" fmla="*/ 2147483647 h 24"/>
              <a:gd name="T6" fmla="*/ 2147483647 w 32"/>
              <a:gd name="T7" fmla="*/ 2147483647 h 24"/>
              <a:gd name="T8" fmla="*/ 2147483647 w 32"/>
              <a:gd name="T9" fmla="*/ 2147483647 h 24"/>
              <a:gd name="T10" fmla="*/ 2147483647 w 32"/>
              <a:gd name="T11" fmla="*/ 2147483647 h 24"/>
              <a:gd name="T12" fmla="*/ 2147483647 w 32"/>
              <a:gd name="T13" fmla="*/ 2147483647 h 24"/>
              <a:gd name="T14" fmla="*/ 2147483647 w 32"/>
              <a:gd name="T15" fmla="*/ 2147483647 h 24"/>
              <a:gd name="T16" fmla="*/ 0 w 32"/>
              <a:gd name="T17" fmla="*/ 0 h 24"/>
              <a:gd name="T18" fmla="*/ 0 w 32"/>
              <a:gd name="T19" fmla="*/ 0 h 24"/>
              <a:gd name="T20" fmla="*/ 2147483647 w 32"/>
              <a:gd name="T21" fmla="*/ 0 h 24"/>
              <a:gd name="T22" fmla="*/ 2147483647 w 32"/>
              <a:gd name="T23" fmla="*/ 0 h 24"/>
              <a:gd name="T24" fmla="*/ 2147483647 w 32"/>
              <a:gd name="T25" fmla="*/ 2147483647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24"/>
              <a:gd name="T41" fmla="*/ 32 w 32"/>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24">
                <a:moveTo>
                  <a:pt x="32" y="16"/>
                </a:moveTo>
                <a:lnTo>
                  <a:pt x="32" y="16"/>
                </a:lnTo>
                <a:lnTo>
                  <a:pt x="24" y="24"/>
                </a:lnTo>
                <a:lnTo>
                  <a:pt x="16" y="24"/>
                </a:lnTo>
                <a:lnTo>
                  <a:pt x="16" y="16"/>
                </a:lnTo>
                <a:lnTo>
                  <a:pt x="0" y="0"/>
                </a:lnTo>
                <a:lnTo>
                  <a:pt x="8" y="0"/>
                </a:lnTo>
                <a:lnTo>
                  <a:pt x="32" y="16"/>
                </a:lnTo>
                <a:close/>
              </a:path>
            </a:pathLst>
          </a:custGeom>
          <a:solidFill>
            <a:srgbClr val="00B050"/>
          </a:solidFill>
          <a:ln w="6350">
            <a:solidFill>
              <a:srgbClr val="000000"/>
            </a:solidFill>
            <a:round/>
            <a:headEnd/>
            <a:tailEnd/>
          </a:ln>
        </p:spPr>
        <p:txBody>
          <a:bodyPr/>
          <a:lstStyle/>
          <a:p>
            <a:endParaRPr lang="en-US"/>
          </a:p>
        </p:txBody>
      </p:sp>
      <p:sp>
        <p:nvSpPr>
          <p:cNvPr id="9" name="Freeform 6"/>
          <p:cNvSpPr>
            <a:spLocks/>
          </p:cNvSpPr>
          <p:nvPr/>
        </p:nvSpPr>
        <p:spPr bwMode="auto">
          <a:xfrm>
            <a:off x="2183308" y="5398634"/>
            <a:ext cx="53040" cy="65943"/>
          </a:xfrm>
          <a:custGeom>
            <a:avLst/>
            <a:gdLst>
              <a:gd name="T0" fmla="*/ 2147483647 w 32"/>
              <a:gd name="T1" fmla="*/ 2147483647 h 40"/>
              <a:gd name="T2" fmla="*/ 2147483647 w 32"/>
              <a:gd name="T3" fmla="*/ 2147483647 h 40"/>
              <a:gd name="T4" fmla="*/ 2147483647 w 32"/>
              <a:gd name="T5" fmla="*/ 2147483647 h 40"/>
              <a:gd name="T6" fmla="*/ 2147483647 w 32"/>
              <a:gd name="T7" fmla="*/ 2147483647 h 40"/>
              <a:gd name="T8" fmla="*/ 2147483647 w 32"/>
              <a:gd name="T9" fmla="*/ 2147483647 h 40"/>
              <a:gd name="T10" fmla="*/ 2147483647 w 32"/>
              <a:gd name="T11" fmla="*/ 2147483647 h 40"/>
              <a:gd name="T12" fmla="*/ 2147483647 w 32"/>
              <a:gd name="T13" fmla="*/ 2147483647 h 40"/>
              <a:gd name="T14" fmla="*/ 2147483647 w 32"/>
              <a:gd name="T15" fmla="*/ 2147483647 h 40"/>
              <a:gd name="T16" fmla="*/ 2147483647 w 32"/>
              <a:gd name="T17" fmla="*/ 2147483647 h 40"/>
              <a:gd name="T18" fmla="*/ 2147483647 w 32"/>
              <a:gd name="T19" fmla="*/ 2147483647 h 40"/>
              <a:gd name="T20" fmla="*/ 0 w 32"/>
              <a:gd name="T21" fmla="*/ 2147483647 h 40"/>
              <a:gd name="T22" fmla="*/ 0 w 32"/>
              <a:gd name="T23" fmla="*/ 2147483647 h 40"/>
              <a:gd name="T24" fmla="*/ 0 w 32"/>
              <a:gd name="T25" fmla="*/ 0 h 40"/>
              <a:gd name="T26" fmla="*/ 0 w 32"/>
              <a:gd name="T27" fmla="*/ 0 h 40"/>
              <a:gd name="T28" fmla="*/ 2147483647 w 32"/>
              <a:gd name="T29" fmla="*/ 2147483647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
              <a:gd name="T46" fmla="*/ 0 h 40"/>
              <a:gd name="T47" fmla="*/ 32 w 32"/>
              <a:gd name="T48" fmla="*/ 40 h 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 h="40">
                <a:moveTo>
                  <a:pt x="8" y="8"/>
                </a:moveTo>
                <a:lnTo>
                  <a:pt x="8" y="8"/>
                </a:lnTo>
                <a:lnTo>
                  <a:pt x="32" y="32"/>
                </a:lnTo>
                <a:lnTo>
                  <a:pt x="32" y="40"/>
                </a:lnTo>
                <a:lnTo>
                  <a:pt x="16" y="24"/>
                </a:lnTo>
                <a:lnTo>
                  <a:pt x="8" y="24"/>
                </a:lnTo>
                <a:lnTo>
                  <a:pt x="0" y="16"/>
                </a:lnTo>
                <a:lnTo>
                  <a:pt x="0" y="0"/>
                </a:lnTo>
                <a:lnTo>
                  <a:pt x="8" y="8"/>
                </a:lnTo>
                <a:close/>
              </a:path>
            </a:pathLst>
          </a:custGeom>
          <a:solidFill>
            <a:srgbClr val="00B050"/>
          </a:solidFill>
          <a:ln w="6350">
            <a:solidFill>
              <a:srgbClr val="000000"/>
            </a:solidFill>
            <a:round/>
            <a:headEnd/>
            <a:tailEnd/>
          </a:ln>
        </p:spPr>
        <p:txBody>
          <a:bodyPr/>
          <a:lstStyle/>
          <a:p>
            <a:endParaRPr lang="en-US"/>
          </a:p>
        </p:txBody>
      </p:sp>
      <p:sp>
        <p:nvSpPr>
          <p:cNvPr id="10" name="Freeform 7"/>
          <p:cNvSpPr>
            <a:spLocks/>
          </p:cNvSpPr>
          <p:nvPr/>
        </p:nvSpPr>
        <p:spPr bwMode="auto">
          <a:xfrm>
            <a:off x="2223448" y="5504716"/>
            <a:ext cx="65943" cy="38705"/>
          </a:xfrm>
          <a:custGeom>
            <a:avLst/>
            <a:gdLst>
              <a:gd name="T0" fmla="*/ 2147483647 w 40"/>
              <a:gd name="T1" fmla="*/ 0 h 24"/>
              <a:gd name="T2" fmla="*/ 2147483647 w 40"/>
              <a:gd name="T3" fmla="*/ 0 h 24"/>
              <a:gd name="T4" fmla="*/ 2147483647 w 40"/>
              <a:gd name="T5" fmla="*/ 2147483647 h 24"/>
              <a:gd name="T6" fmla="*/ 2147483647 w 40"/>
              <a:gd name="T7" fmla="*/ 2147483647 h 24"/>
              <a:gd name="T8" fmla="*/ 2147483647 w 40"/>
              <a:gd name="T9" fmla="*/ 2147483647 h 24"/>
              <a:gd name="T10" fmla="*/ 2147483647 w 40"/>
              <a:gd name="T11" fmla="*/ 2147483647 h 24"/>
              <a:gd name="T12" fmla="*/ 2147483647 w 40"/>
              <a:gd name="T13" fmla="*/ 0 h 24"/>
              <a:gd name="T14" fmla="*/ 2147483647 w 40"/>
              <a:gd name="T15" fmla="*/ 0 h 24"/>
              <a:gd name="T16" fmla="*/ 2147483647 w 40"/>
              <a:gd name="T17" fmla="*/ 0 h 24"/>
              <a:gd name="T18" fmla="*/ 2147483647 w 40"/>
              <a:gd name="T19" fmla="*/ 2147483647 h 24"/>
              <a:gd name="T20" fmla="*/ 2147483647 w 40"/>
              <a:gd name="T21" fmla="*/ 2147483647 h 24"/>
              <a:gd name="T22" fmla="*/ 2147483647 w 40"/>
              <a:gd name="T23" fmla="*/ 2147483647 h 24"/>
              <a:gd name="T24" fmla="*/ 2147483647 w 40"/>
              <a:gd name="T25" fmla="*/ 2147483647 h 24"/>
              <a:gd name="T26" fmla="*/ 2147483647 w 40"/>
              <a:gd name="T27" fmla="*/ 2147483647 h 24"/>
              <a:gd name="T28" fmla="*/ 2147483647 w 40"/>
              <a:gd name="T29" fmla="*/ 2147483647 h 24"/>
              <a:gd name="T30" fmla="*/ 2147483647 w 40"/>
              <a:gd name="T31" fmla="*/ 2147483647 h 24"/>
              <a:gd name="T32" fmla="*/ 2147483647 w 40"/>
              <a:gd name="T33" fmla="*/ 2147483647 h 24"/>
              <a:gd name="T34" fmla="*/ 2147483647 w 40"/>
              <a:gd name="T35" fmla="*/ 2147483647 h 24"/>
              <a:gd name="T36" fmla="*/ 0 w 40"/>
              <a:gd name="T37" fmla="*/ 0 h 24"/>
              <a:gd name="T38" fmla="*/ 0 w 40"/>
              <a:gd name="T39" fmla="*/ 0 h 24"/>
              <a:gd name="T40" fmla="*/ 2147483647 w 40"/>
              <a:gd name="T41" fmla="*/ 0 h 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0"/>
              <a:gd name="T64" fmla="*/ 0 h 24"/>
              <a:gd name="T65" fmla="*/ 40 w 40"/>
              <a:gd name="T66" fmla="*/ 24 h 2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0" h="24">
                <a:moveTo>
                  <a:pt x="16" y="0"/>
                </a:moveTo>
                <a:lnTo>
                  <a:pt x="16" y="0"/>
                </a:lnTo>
                <a:lnTo>
                  <a:pt x="16" y="16"/>
                </a:lnTo>
                <a:lnTo>
                  <a:pt x="24" y="16"/>
                </a:lnTo>
                <a:lnTo>
                  <a:pt x="24" y="0"/>
                </a:lnTo>
                <a:lnTo>
                  <a:pt x="32" y="0"/>
                </a:lnTo>
                <a:lnTo>
                  <a:pt x="40" y="8"/>
                </a:lnTo>
                <a:lnTo>
                  <a:pt x="40" y="16"/>
                </a:lnTo>
                <a:lnTo>
                  <a:pt x="32" y="24"/>
                </a:lnTo>
                <a:lnTo>
                  <a:pt x="24" y="24"/>
                </a:lnTo>
                <a:lnTo>
                  <a:pt x="16" y="24"/>
                </a:lnTo>
                <a:lnTo>
                  <a:pt x="8" y="16"/>
                </a:lnTo>
                <a:lnTo>
                  <a:pt x="0" y="0"/>
                </a:lnTo>
                <a:lnTo>
                  <a:pt x="16" y="0"/>
                </a:lnTo>
                <a:close/>
              </a:path>
            </a:pathLst>
          </a:custGeom>
          <a:solidFill>
            <a:srgbClr val="00B050"/>
          </a:solidFill>
          <a:ln w="6350">
            <a:solidFill>
              <a:srgbClr val="000000"/>
            </a:solidFill>
            <a:round/>
            <a:headEnd/>
            <a:tailEnd/>
          </a:ln>
        </p:spPr>
        <p:txBody>
          <a:bodyPr/>
          <a:lstStyle/>
          <a:p>
            <a:endParaRPr lang="en-US"/>
          </a:p>
        </p:txBody>
      </p:sp>
      <p:sp>
        <p:nvSpPr>
          <p:cNvPr id="11" name="Freeform 8"/>
          <p:cNvSpPr>
            <a:spLocks/>
          </p:cNvSpPr>
          <p:nvPr/>
        </p:nvSpPr>
        <p:spPr bwMode="auto">
          <a:xfrm>
            <a:off x="1442172" y="5464577"/>
            <a:ext cx="80278" cy="65943"/>
          </a:xfrm>
          <a:custGeom>
            <a:avLst/>
            <a:gdLst>
              <a:gd name="T0" fmla="*/ 2147483647 w 48"/>
              <a:gd name="T1" fmla="*/ 0 h 40"/>
              <a:gd name="T2" fmla="*/ 2147483647 w 48"/>
              <a:gd name="T3" fmla="*/ 0 h 40"/>
              <a:gd name="T4" fmla="*/ 2147483647 w 48"/>
              <a:gd name="T5" fmla="*/ 2147483647 h 40"/>
              <a:gd name="T6" fmla="*/ 2147483647 w 48"/>
              <a:gd name="T7" fmla="*/ 2147483647 h 40"/>
              <a:gd name="T8" fmla="*/ 2147483647 w 48"/>
              <a:gd name="T9" fmla="*/ 2147483647 h 40"/>
              <a:gd name="T10" fmla="*/ 2147483647 w 48"/>
              <a:gd name="T11" fmla="*/ 2147483647 h 40"/>
              <a:gd name="T12" fmla="*/ 2147483647 w 48"/>
              <a:gd name="T13" fmla="*/ 2147483647 h 40"/>
              <a:gd name="T14" fmla="*/ 2147483647 w 48"/>
              <a:gd name="T15" fmla="*/ 2147483647 h 40"/>
              <a:gd name="T16" fmla="*/ 2147483647 w 48"/>
              <a:gd name="T17" fmla="*/ 2147483647 h 40"/>
              <a:gd name="T18" fmla="*/ 2147483647 w 48"/>
              <a:gd name="T19" fmla="*/ 2147483647 h 40"/>
              <a:gd name="T20" fmla="*/ 0 w 48"/>
              <a:gd name="T21" fmla="*/ 2147483647 h 40"/>
              <a:gd name="T22" fmla="*/ 0 w 48"/>
              <a:gd name="T23" fmla="*/ 2147483647 h 40"/>
              <a:gd name="T24" fmla="*/ 2147483647 w 48"/>
              <a:gd name="T25" fmla="*/ 2147483647 h 40"/>
              <a:gd name="T26" fmla="*/ 2147483647 w 48"/>
              <a:gd name="T27" fmla="*/ 2147483647 h 40"/>
              <a:gd name="T28" fmla="*/ 2147483647 w 48"/>
              <a:gd name="T29" fmla="*/ 2147483647 h 40"/>
              <a:gd name="T30" fmla="*/ 2147483647 w 48"/>
              <a:gd name="T31" fmla="*/ 2147483647 h 40"/>
              <a:gd name="T32" fmla="*/ 2147483647 w 48"/>
              <a:gd name="T33" fmla="*/ 2147483647 h 40"/>
              <a:gd name="T34" fmla="*/ 2147483647 w 48"/>
              <a:gd name="T35" fmla="*/ 2147483647 h 40"/>
              <a:gd name="T36" fmla="*/ 2147483647 w 48"/>
              <a:gd name="T37" fmla="*/ 2147483647 h 40"/>
              <a:gd name="T38" fmla="*/ 2147483647 w 48"/>
              <a:gd name="T39" fmla="*/ 2147483647 h 40"/>
              <a:gd name="T40" fmla="*/ 2147483647 w 48"/>
              <a:gd name="T41" fmla="*/ 2147483647 h 40"/>
              <a:gd name="T42" fmla="*/ 2147483647 w 48"/>
              <a:gd name="T43" fmla="*/ 0 h 40"/>
              <a:gd name="T44" fmla="*/ 2147483647 w 48"/>
              <a:gd name="T45" fmla="*/ 0 h 40"/>
              <a:gd name="T46" fmla="*/ 2147483647 w 48"/>
              <a:gd name="T47" fmla="*/ 0 h 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
              <a:gd name="T73" fmla="*/ 0 h 40"/>
              <a:gd name="T74" fmla="*/ 48 w 48"/>
              <a:gd name="T75" fmla="*/ 40 h 4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 h="40">
                <a:moveTo>
                  <a:pt x="24" y="0"/>
                </a:moveTo>
                <a:lnTo>
                  <a:pt x="24" y="0"/>
                </a:lnTo>
                <a:lnTo>
                  <a:pt x="16" y="8"/>
                </a:lnTo>
                <a:lnTo>
                  <a:pt x="16" y="16"/>
                </a:lnTo>
                <a:lnTo>
                  <a:pt x="16" y="24"/>
                </a:lnTo>
                <a:lnTo>
                  <a:pt x="8" y="8"/>
                </a:lnTo>
                <a:lnTo>
                  <a:pt x="0" y="24"/>
                </a:lnTo>
                <a:lnTo>
                  <a:pt x="8" y="40"/>
                </a:lnTo>
                <a:lnTo>
                  <a:pt x="24" y="32"/>
                </a:lnTo>
                <a:lnTo>
                  <a:pt x="32" y="16"/>
                </a:lnTo>
                <a:lnTo>
                  <a:pt x="48" y="16"/>
                </a:lnTo>
                <a:lnTo>
                  <a:pt x="40" y="8"/>
                </a:lnTo>
                <a:lnTo>
                  <a:pt x="40" y="0"/>
                </a:lnTo>
                <a:lnTo>
                  <a:pt x="24" y="0"/>
                </a:lnTo>
                <a:close/>
              </a:path>
            </a:pathLst>
          </a:custGeom>
          <a:solidFill>
            <a:srgbClr val="00B050"/>
          </a:solidFill>
          <a:ln w="6350">
            <a:solidFill>
              <a:srgbClr val="000000"/>
            </a:solidFill>
            <a:round/>
            <a:headEnd/>
            <a:tailEnd/>
          </a:ln>
        </p:spPr>
        <p:txBody>
          <a:bodyPr/>
          <a:lstStyle/>
          <a:p>
            <a:endParaRPr lang="en-US"/>
          </a:p>
        </p:txBody>
      </p:sp>
      <p:sp>
        <p:nvSpPr>
          <p:cNvPr id="12" name="Freeform 9"/>
          <p:cNvSpPr>
            <a:spLocks/>
          </p:cNvSpPr>
          <p:nvPr/>
        </p:nvSpPr>
        <p:spPr bwMode="auto">
          <a:xfrm>
            <a:off x="1117682" y="5715444"/>
            <a:ext cx="53040" cy="40139"/>
          </a:xfrm>
          <a:custGeom>
            <a:avLst/>
            <a:gdLst>
              <a:gd name="T0" fmla="*/ 2147483647 w 32"/>
              <a:gd name="T1" fmla="*/ 0 h 24"/>
              <a:gd name="T2" fmla="*/ 2147483647 w 32"/>
              <a:gd name="T3" fmla="*/ 0 h 24"/>
              <a:gd name="T4" fmla="*/ 2147483647 w 32"/>
              <a:gd name="T5" fmla="*/ 2147483647 h 24"/>
              <a:gd name="T6" fmla="*/ 2147483647 w 32"/>
              <a:gd name="T7" fmla="*/ 2147483647 h 24"/>
              <a:gd name="T8" fmla="*/ 2147483647 w 32"/>
              <a:gd name="T9" fmla="*/ 2147483647 h 24"/>
              <a:gd name="T10" fmla="*/ 2147483647 w 32"/>
              <a:gd name="T11" fmla="*/ 2147483647 h 24"/>
              <a:gd name="T12" fmla="*/ 0 w 32"/>
              <a:gd name="T13" fmla="*/ 2147483647 h 24"/>
              <a:gd name="T14" fmla="*/ 0 w 32"/>
              <a:gd name="T15" fmla="*/ 2147483647 h 24"/>
              <a:gd name="T16" fmla="*/ 2147483647 w 32"/>
              <a:gd name="T17" fmla="*/ 2147483647 h 24"/>
              <a:gd name="T18" fmla="*/ 2147483647 w 32"/>
              <a:gd name="T19" fmla="*/ 2147483647 h 24"/>
              <a:gd name="T20" fmla="*/ 2147483647 w 32"/>
              <a:gd name="T21" fmla="*/ 2147483647 h 24"/>
              <a:gd name="T22" fmla="*/ 2147483647 w 32"/>
              <a:gd name="T23" fmla="*/ 2147483647 h 24"/>
              <a:gd name="T24" fmla="*/ 2147483647 w 32"/>
              <a:gd name="T25" fmla="*/ 2147483647 h 24"/>
              <a:gd name="T26" fmla="*/ 2147483647 w 32"/>
              <a:gd name="T27" fmla="*/ 2147483647 h 24"/>
              <a:gd name="T28" fmla="*/ 2147483647 w 32"/>
              <a:gd name="T29" fmla="*/ 0 h 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
              <a:gd name="T46" fmla="*/ 0 h 24"/>
              <a:gd name="T47" fmla="*/ 32 w 32"/>
              <a:gd name="T48" fmla="*/ 24 h 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 h="24">
                <a:moveTo>
                  <a:pt x="24" y="0"/>
                </a:moveTo>
                <a:lnTo>
                  <a:pt x="24" y="0"/>
                </a:lnTo>
                <a:lnTo>
                  <a:pt x="32" y="8"/>
                </a:lnTo>
                <a:lnTo>
                  <a:pt x="8" y="24"/>
                </a:lnTo>
                <a:lnTo>
                  <a:pt x="0" y="24"/>
                </a:lnTo>
                <a:lnTo>
                  <a:pt x="8" y="16"/>
                </a:lnTo>
                <a:lnTo>
                  <a:pt x="16" y="8"/>
                </a:lnTo>
                <a:lnTo>
                  <a:pt x="24" y="0"/>
                </a:lnTo>
                <a:close/>
              </a:path>
            </a:pathLst>
          </a:custGeom>
          <a:solidFill>
            <a:srgbClr val="00B050"/>
          </a:solidFill>
          <a:ln w="6350">
            <a:solidFill>
              <a:srgbClr val="000000"/>
            </a:solidFill>
            <a:round/>
            <a:headEnd/>
            <a:tailEnd/>
          </a:ln>
        </p:spPr>
        <p:txBody>
          <a:bodyPr/>
          <a:lstStyle/>
          <a:p>
            <a:endParaRPr lang="en-US"/>
          </a:p>
        </p:txBody>
      </p:sp>
      <p:sp>
        <p:nvSpPr>
          <p:cNvPr id="13" name="Freeform 10"/>
          <p:cNvSpPr>
            <a:spLocks/>
          </p:cNvSpPr>
          <p:nvPr/>
        </p:nvSpPr>
        <p:spPr bwMode="auto">
          <a:xfrm>
            <a:off x="1117682" y="5715444"/>
            <a:ext cx="53040" cy="40139"/>
          </a:xfrm>
          <a:custGeom>
            <a:avLst/>
            <a:gdLst>
              <a:gd name="T0" fmla="*/ 2147483647 w 32"/>
              <a:gd name="T1" fmla="*/ 0 h 24"/>
              <a:gd name="T2" fmla="*/ 2147483647 w 32"/>
              <a:gd name="T3" fmla="*/ 0 h 24"/>
              <a:gd name="T4" fmla="*/ 2147483647 w 32"/>
              <a:gd name="T5" fmla="*/ 0 h 24"/>
              <a:gd name="T6" fmla="*/ 2147483647 w 32"/>
              <a:gd name="T7" fmla="*/ 2147483647 h 24"/>
              <a:gd name="T8" fmla="*/ 2147483647 w 32"/>
              <a:gd name="T9" fmla="*/ 2147483647 h 24"/>
              <a:gd name="T10" fmla="*/ 2147483647 w 32"/>
              <a:gd name="T11" fmla="*/ 2147483647 h 24"/>
              <a:gd name="T12" fmla="*/ 2147483647 w 32"/>
              <a:gd name="T13" fmla="*/ 2147483647 h 24"/>
              <a:gd name="T14" fmla="*/ 2147483647 w 32"/>
              <a:gd name="T15" fmla="*/ 2147483647 h 24"/>
              <a:gd name="T16" fmla="*/ 2147483647 w 32"/>
              <a:gd name="T17" fmla="*/ 2147483647 h 24"/>
              <a:gd name="T18" fmla="*/ 2147483647 w 32"/>
              <a:gd name="T19" fmla="*/ 2147483647 h 24"/>
              <a:gd name="T20" fmla="*/ 2147483647 w 32"/>
              <a:gd name="T21" fmla="*/ 2147483647 h 24"/>
              <a:gd name="T22" fmla="*/ 0 w 32"/>
              <a:gd name="T23" fmla="*/ 2147483647 h 24"/>
              <a:gd name="T24" fmla="*/ 0 w 32"/>
              <a:gd name="T25" fmla="*/ 2147483647 h 24"/>
              <a:gd name="T26" fmla="*/ 0 w 32"/>
              <a:gd name="T27" fmla="*/ 2147483647 h 24"/>
              <a:gd name="T28" fmla="*/ 0 w 32"/>
              <a:gd name="T29" fmla="*/ 2147483647 h 24"/>
              <a:gd name="T30" fmla="*/ 2147483647 w 32"/>
              <a:gd name="T31" fmla="*/ 2147483647 h 24"/>
              <a:gd name="T32" fmla="*/ 2147483647 w 32"/>
              <a:gd name="T33" fmla="*/ 2147483647 h 24"/>
              <a:gd name="T34" fmla="*/ 2147483647 w 32"/>
              <a:gd name="T35" fmla="*/ 2147483647 h 24"/>
              <a:gd name="T36" fmla="*/ 2147483647 w 32"/>
              <a:gd name="T37" fmla="*/ 2147483647 h 24"/>
              <a:gd name="T38" fmla="*/ 2147483647 w 32"/>
              <a:gd name="T39" fmla="*/ 2147483647 h 24"/>
              <a:gd name="T40" fmla="*/ 2147483647 w 32"/>
              <a:gd name="T41" fmla="*/ 2147483647 h 24"/>
              <a:gd name="T42" fmla="*/ 2147483647 w 32"/>
              <a:gd name="T43" fmla="*/ 2147483647 h 24"/>
              <a:gd name="T44" fmla="*/ 2147483647 w 32"/>
              <a:gd name="T45" fmla="*/ 2147483647 h 24"/>
              <a:gd name="T46" fmla="*/ 2147483647 w 32"/>
              <a:gd name="T47" fmla="*/ 2147483647 h 24"/>
              <a:gd name="T48" fmla="*/ 2147483647 w 32"/>
              <a:gd name="T49" fmla="*/ 2147483647 h 24"/>
              <a:gd name="T50" fmla="*/ 2147483647 w 32"/>
              <a:gd name="T51" fmla="*/ 2147483647 h 24"/>
              <a:gd name="T52" fmla="*/ 2147483647 w 32"/>
              <a:gd name="T53" fmla="*/ 2147483647 h 24"/>
              <a:gd name="T54" fmla="*/ 2147483647 w 32"/>
              <a:gd name="T55" fmla="*/ 0 h 24"/>
              <a:gd name="T56" fmla="*/ 2147483647 w 32"/>
              <a:gd name="T57" fmla="*/ 0 h 24"/>
              <a:gd name="T58" fmla="*/ 2147483647 w 32"/>
              <a:gd name="T59" fmla="*/ 0 h 24"/>
              <a:gd name="T60" fmla="*/ 2147483647 w 32"/>
              <a:gd name="T61" fmla="*/ 2147483647 h 24"/>
              <a:gd name="T62" fmla="*/ 2147483647 w 32"/>
              <a:gd name="T63" fmla="*/ 2147483647 h 24"/>
              <a:gd name="T64" fmla="*/ 2147483647 w 32"/>
              <a:gd name="T65" fmla="*/ 2147483647 h 24"/>
              <a:gd name="T66" fmla="*/ 2147483647 w 32"/>
              <a:gd name="T67" fmla="*/ 2147483647 h 24"/>
              <a:gd name="T68" fmla="*/ 0 w 32"/>
              <a:gd name="T69" fmla="*/ 2147483647 h 24"/>
              <a:gd name="T70" fmla="*/ 0 w 32"/>
              <a:gd name="T71" fmla="*/ 2147483647 h 24"/>
              <a:gd name="T72" fmla="*/ 2147483647 w 32"/>
              <a:gd name="T73" fmla="*/ 2147483647 h 24"/>
              <a:gd name="T74" fmla="*/ 2147483647 w 32"/>
              <a:gd name="T75" fmla="*/ 2147483647 h 24"/>
              <a:gd name="T76" fmla="*/ 2147483647 w 32"/>
              <a:gd name="T77" fmla="*/ 2147483647 h 24"/>
              <a:gd name="T78" fmla="*/ 2147483647 w 32"/>
              <a:gd name="T79" fmla="*/ 2147483647 h 24"/>
              <a:gd name="T80" fmla="*/ 2147483647 w 32"/>
              <a:gd name="T81" fmla="*/ 2147483647 h 24"/>
              <a:gd name="T82" fmla="*/ 2147483647 w 32"/>
              <a:gd name="T83" fmla="*/ 2147483647 h 24"/>
              <a:gd name="T84" fmla="*/ 2147483647 w 32"/>
              <a:gd name="T85" fmla="*/ 0 h 2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
              <a:gd name="T130" fmla="*/ 0 h 24"/>
              <a:gd name="T131" fmla="*/ 32 w 32"/>
              <a:gd name="T132" fmla="*/ 24 h 2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 h="24">
                <a:moveTo>
                  <a:pt x="24" y="0"/>
                </a:moveTo>
                <a:lnTo>
                  <a:pt x="24" y="0"/>
                </a:lnTo>
                <a:lnTo>
                  <a:pt x="32" y="8"/>
                </a:lnTo>
                <a:lnTo>
                  <a:pt x="8" y="24"/>
                </a:lnTo>
                <a:lnTo>
                  <a:pt x="0" y="24"/>
                </a:lnTo>
                <a:lnTo>
                  <a:pt x="8" y="16"/>
                </a:lnTo>
                <a:lnTo>
                  <a:pt x="16" y="8"/>
                </a:lnTo>
                <a:lnTo>
                  <a:pt x="24" y="0"/>
                </a:lnTo>
                <a:lnTo>
                  <a:pt x="32" y="8"/>
                </a:lnTo>
                <a:lnTo>
                  <a:pt x="8" y="24"/>
                </a:lnTo>
                <a:lnTo>
                  <a:pt x="0" y="24"/>
                </a:lnTo>
                <a:lnTo>
                  <a:pt x="8" y="16"/>
                </a:lnTo>
                <a:lnTo>
                  <a:pt x="16" y="8"/>
                </a:lnTo>
                <a:lnTo>
                  <a:pt x="24" y="0"/>
                </a:lnTo>
                <a:close/>
              </a:path>
            </a:pathLst>
          </a:custGeom>
          <a:noFill/>
          <a:ln w="6350">
            <a:solidFill>
              <a:srgbClr val="000000"/>
            </a:solidFill>
            <a:round/>
            <a:headEnd/>
            <a:tailEnd/>
          </a:ln>
        </p:spPr>
        <p:txBody>
          <a:bodyPr/>
          <a:lstStyle/>
          <a:p>
            <a:endParaRPr lang="en-US"/>
          </a:p>
        </p:txBody>
      </p:sp>
      <p:sp>
        <p:nvSpPr>
          <p:cNvPr id="14" name="Freeform 11"/>
          <p:cNvSpPr>
            <a:spLocks/>
          </p:cNvSpPr>
          <p:nvPr/>
        </p:nvSpPr>
        <p:spPr bwMode="auto">
          <a:xfrm>
            <a:off x="1064640" y="5742683"/>
            <a:ext cx="53041" cy="38705"/>
          </a:xfrm>
          <a:custGeom>
            <a:avLst/>
            <a:gdLst>
              <a:gd name="T0" fmla="*/ 0 w 32"/>
              <a:gd name="T1" fmla="*/ 2147483647 h 24"/>
              <a:gd name="T2" fmla="*/ 0 w 32"/>
              <a:gd name="T3" fmla="*/ 2147483647 h 24"/>
              <a:gd name="T4" fmla="*/ 0 w 32"/>
              <a:gd name="T5" fmla="*/ 2147483647 h 24"/>
              <a:gd name="T6" fmla="*/ 0 w 32"/>
              <a:gd name="T7" fmla="*/ 2147483647 h 24"/>
              <a:gd name="T8" fmla="*/ 0 w 32"/>
              <a:gd name="T9" fmla="*/ 2147483647 h 24"/>
              <a:gd name="T10" fmla="*/ 2147483647 w 32"/>
              <a:gd name="T11" fmla="*/ 2147483647 h 24"/>
              <a:gd name="T12" fmla="*/ 2147483647 w 32"/>
              <a:gd name="T13" fmla="*/ 2147483647 h 24"/>
              <a:gd name="T14" fmla="*/ 2147483647 w 32"/>
              <a:gd name="T15" fmla="*/ 2147483647 h 24"/>
              <a:gd name="T16" fmla="*/ 2147483647 w 32"/>
              <a:gd name="T17" fmla="*/ 0 h 24"/>
              <a:gd name="T18" fmla="*/ 2147483647 w 32"/>
              <a:gd name="T19" fmla="*/ 0 h 24"/>
              <a:gd name="T20" fmla="*/ 2147483647 w 32"/>
              <a:gd name="T21" fmla="*/ 0 h 24"/>
              <a:gd name="T22" fmla="*/ 2147483647 w 32"/>
              <a:gd name="T23" fmla="*/ 0 h 24"/>
              <a:gd name="T24" fmla="*/ 2147483647 w 32"/>
              <a:gd name="T25" fmla="*/ 0 h 24"/>
              <a:gd name="T26" fmla="*/ 2147483647 w 32"/>
              <a:gd name="T27" fmla="*/ 2147483647 h 24"/>
              <a:gd name="T28" fmla="*/ 2147483647 w 32"/>
              <a:gd name="T29" fmla="*/ 2147483647 h 24"/>
              <a:gd name="T30" fmla="*/ 2147483647 w 32"/>
              <a:gd name="T31" fmla="*/ 2147483647 h 24"/>
              <a:gd name="T32" fmla="*/ 0 w 32"/>
              <a:gd name="T33" fmla="*/ 2147483647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24"/>
              <a:gd name="T53" fmla="*/ 32 w 32"/>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24">
                <a:moveTo>
                  <a:pt x="0" y="24"/>
                </a:moveTo>
                <a:lnTo>
                  <a:pt x="0" y="24"/>
                </a:lnTo>
                <a:lnTo>
                  <a:pt x="0" y="16"/>
                </a:lnTo>
                <a:lnTo>
                  <a:pt x="8" y="8"/>
                </a:lnTo>
                <a:lnTo>
                  <a:pt x="24" y="0"/>
                </a:lnTo>
                <a:lnTo>
                  <a:pt x="32" y="0"/>
                </a:lnTo>
                <a:lnTo>
                  <a:pt x="24" y="8"/>
                </a:lnTo>
                <a:lnTo>
                  <a:pt x="16" y="16"/>
                </a:lnTo>
                <a:lnTo>
                  <a:pt x="8" y="24"/>
                </a:lnTo>
                <a:lnTo>
                  <a:pt x="0" y="24"/>
                </a:lnTo>
                <a:close/>
              </a:path>
            </a:pathLst>
          </a:custGeom>
          <a:solidFill>
            <a:srgbClr val="00B050"/>
          </a:solidFill>
          <a:ln w="6350">
            <a:solidFill>
              <a:srgbClr val="000000"/>
            </a:solidFill>
            <a:round/>
            <a:headEnd/>
            <a:tailEnd/>
          </a:ln>
        </p:spPr>
        <p:txBody>
          <a:bodyPr/>
          <a:lstStyle/>
          <a:p>
            <a:endParaRPr lang="en-US"/>
          </a:p>
        </p:txBody>
      </p:sp>
      <p:sp>
        <p:nvSpPr>
          <p:cNvPr id="15" name="Oval 12"/>
          <p:cNvSpPr>
            <a:spLocks noChangeArrowheads="1"/>
          </p:cNvSpPr>
          <p:nvPr/>
        </p:nvSpPr>
        <p:spPr bwMode="auto">
          <a:xfrm>
            <a:off x="1223762" y="5676740"/>
            <a:ext cx="40139" cy="38705"/>
          </a:xfrm>
          <a:prstGeom prst="ellipse">
            <a:avLst/>
          </a:prstGeom>
          <a:solidFill>
            <a:srgbClr val="00B050"/>
          </a:solidFill>
          <a:ln w="6350">
            <a:solidFill>
              <a:srgbClr val="000000"/>
            </a:solidFill>
            <a:round/>
            <a:headEnd/>
            <a:tailEnd/>
          </a:ln>
        </p:spPr>
        <p:txBody>
          <a:bodyPr/>
          <a:lstStyle/>
          <a:p>
            <a:endParaRPr lang="en-US"/>
          </a:p>
        </p:txBody>
      </p:sp>
      <p:sp>
        <p:nvSpPr>
          <p:cNvPr id="16" name="Oval 13"/>
          <p:cNvSpPr>
            <a:spLocks noChangeArrowheads="1"/>
          </p:cNvSpPr>
          <p:nvPr/>
        </p:nvSpPr>
        <p:spPr bwMode="auto">
          <a:xfrm>
            <a:off x="747830" y="5781387"/>
            <a:ext cx="40139" cy="40139"/>
          </a:xfrm>
          <a:prstGeom prst="ellipse">
            <a:avLst/>
          </a:prstGeom>
          <a:solidFill>
            <a:srgbClr val="00B050"/>
          </a:solidFill>
          <a:ln w="6350">
            <a:solidFill>
              <a:srgbClr val="000000"/>
            </a:solidFill>
            <a:round/>
            <a:headEnd/>
            <a:tailEnd/>
          </a:ln>
        </p:spPr>
        <p:txBody>
          <a:bodyPr/>
          <a:lstStyle/>
          <a:p>
            <a:endParaRPr lang="en-US"/>
          </a:p>
        </p:txBody>
      </p:sp>
      <p:sp>
        <p:nvSpPr>
          <p:cNvPr id="17" name="Oval 14"/>
          <p:cNvSpPr>
            <a:spLocks noChangeArrowheads="1"/>
          </p:cNvSpPr>
          <p:nvPr/>
        </p:nvSpPr>
        <p:spPr bwMode="auto">
          <a:xfrm>
            <a:off x="866813" y="5781387"/>
            <a:ext cx="40139" cy="40139"/>
          </a:xfrm>
          <a:prstGeom prst="ellipse">
            <a:avLst/>
          </a:prstGeom>
          <a:solidFill>
            <a:srgbClr val="00B050"/>
          </a:solidFill>
          <a:ln w="6350">
            <a:solidFill>
              <a:srgbClr val="000000"/>
            </a:solidFill>
            <a:round/>
            <a:headEnd/>
            <a:tailEnd/>
          </a:ln>
        </p:spPr>
        <p:txBody>
          <a:bodyPr/>
          <a:lstStyle/>
          <a:p>
            <a:endParaRPr lang="en-US"/>
          </a:p>
        </p:txBody>
      </p:sp>
      <p:sp>
        <p:nvSpPr>
          <p:cNvPr id="18" name="Oval 15"/>
          <p:cNvSpPr>
            <a:spLocks noChangeArrowheads="1"/>
          </p:cNvSpPr>
          <p:nvPr/>
        </p:nvSpPr>
        <p:spPr bwMode="auto">
          <a:xfrm>
            <a:off x="694789" y="5768486"/>
            <a:ext cx="25803" cy="40139"/>
          </a:xfrm>
          <a:prstGeom prst="ellipse">
            <a:avLst/>
          </a:prstGeom>
          <a:solidFill>
            <a:srgbClr val="00B050"/>
          </a:solidFill>
          <a:ln w="6350">
            <a:solidFill>
              <a:srgbClr val="000000"/>
            </a:solidFill>
            <a:round/>
            <a:headEnd/>
            <a:tailEnd/>
          </a:ln>
        </p:spPr>
        <p:txBody>
          <a:bodyPr/>
          <a:lstStyle/>
          <a:p>
            <a:endParaRPr lang="en-US"/>
          </a:p>
        </p:txBody>
      </p:sp>
      <p:sp>
        <p:nvSpPr>
          <p:cNvPr id="19" name="Oval 16"/>
          <p:cNvSpPr>
            <a:spLocks noChangeArrowheads="1"/>
          </p:cNvSpPr>
          <p:nvPr/>
        </p:nvSpPr>
        <p:spPr bwMode="auto">
          <a:xfrm>
            <a:off x="1231443" y="5649503"/>
            <a:ext cx="25803" cy="27237"/>
          </a:xfrm>
          <a:prstGeom prst="ellipse">
            <a:avLst/>
          </a:prstGeom>
          <a:noFill/>
          <a:ln w="6350">
            <a:solidFill>
              <a:srgbClr val="000000"/>
            </a:solidFill>
            <a:round/>
            <a:headEnd/>
            <a:tailEnd/>
          </a:ln>
        </p:spPr>
        <p:txBody>
          <a:bodyPr/>
          <a:lstStyle/>
          <a:p>
            <a:endParaRPr lang="en-US"/>
          </a:p>
        </p:txBody>
      </p:sp>
      <p:sp>
        <p:nvSpPr>
          <p:cNvPr id="20" name="Freeform 17"/>
          <p:cNvSpPr>
            <a:spLocks/>
          </p:cNvSpPr>
          <p:nvPr/>
        </p:nvSpPr>
        <p:spPr bwMode="auto">
          <a:xfrm>
            <a:off x="1032182" y="5318357"/>
            <a:ext cx="53041" cy="27236"/>
          </a:xfrm>
          <a:custGeom>
            <a:avLst/>
            <a:gdLst>
              <a:gd name="T0" fmla="*/ 2147483647 w 32"/>
              <a:gd name="T1" fmla="*/ 0 h 16"/>
              <a:gd name="T2" fmla="*/ 2147483647 w 32"/>
              <a:gd name="T3" fmla="*/ 0 h 16"/>
              <a:gd name="T4" fmla="*/ 2147483647 w 32"/>
              <a:gd name="T5" fmla="*/ 2147483647 h 16"/>
              <a:gd name="T6" fmla="*/ 2147483647 w 32"/>
              <a:gd name="T7" fmla="*/ 2147483647 h 16"/>
              <a:gd name="T8" fmla="*/ 2147483647 w 32"/>
              <a:gd name="T9" fmla="*/ 2147483647 h 16"/>
              <a:gd name="T10" fmla="*/ 2147483647 w 32"/>
              <a:gd name="T11" fmla="*/ 2147483647 h 16"/>
              <a:gd name="T12" fmla="*/ 0 w 32"/>
              <a:gd name="T13" fmla="*/ 2147483647 h 16"/>
              <a:gd name="T14" fmla="*/ 0 w 32"/>
              <a:gd name="T15" fmla="*/ 2147483647 h 16"/>
              <a:gd name="T16" fmla="*/ 0 w 32"/>
              <a:gd name="T17" fmla="*/ 0 h 16"/>
              <a:gd name="T18" fmla="*/ 0 w 32"/>
              <a:gd name="T19" fmla="*/ 0 h 16"/>
              <a:gd name="T20" fmla="*/ 2147483647 w 32"/>
              <a:gd name="T21" fmla="*/ 0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
              <a:gd name="T34" fmla="*/ 0 h 16"/>
              <a:gd name="T35" fmla="*/ 32 w 32"/>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 h="16">
                <a:moveTo>
                  <a:pt x="24" y="0"/>
                </a:moveTo>
                <a:lnTo>
                  <a:pt x="32" y="0"/>
                </a:lnTo>
                <a:lnTo>
                  <a:pt x="32" y="8"/>
                </a:lnTo>
                <a:lnTo>
                  <a:pt x="32" y="16"/>
                </a:lnTo>
                <a:lnTo>
                  <a:pt x="16" y="16"/>
                </a:lnTo>
                <a:lnTo>
                  <a:pt x="0" y="8"/>
                </a:lnTo>
                <a:lnTo>
                  <a:pt x="0" y="0"/>
                </a:lnTo>
                <a:lnTo>
                  <a:pt x="24" y="0"/>
                </a:lnTo>
                <a:close/>
              </a:path>
            </a:pathLst>
          </a:custGeom>
          <a:solidFill>
            <a:srgbClr val="00B050"/>
          </a:solidFill>
          <a:ln w="6350">
            <a:solidFill>
              <a:srgbClr val="000000"/>
            </a:solidFill>
            <a:round/>
            <a:headEnd/>
            <a:tailEnd/>
          </a:ln>
        </p:spPr>
        <p:txBody>
          <a:bodyPr/>
          <a:lstStyle/>
          <a:p>
            <a:endParaRPr lang="en-US"/>
          </a:p>
        </p:txBody>
      </p:sp>
      <p:sp>
        <p:nvSpPr>
          <p:cNvPr id="21" name="Freeform 18"/>
          <p:cNvSpPr>
            <a:spLocks/>
          </p:cNvSpPr>
          <p:nvPr/>
        </p:nvSpPr>
        <p:spPr bwMode="auto">
          <a:xfrm>
            <a:off x="813772" y="5768486"/>
            <a:ext cx="53040" cy="27236"/>
          </a:xfrm>
          <a:custGeom>
            <a:avLst/>
            <a:gdLst>
              <a:gd name="T0" fmla="*/ 0 w 32"/>
              <a:gd name="T1" fmla="*/ 2147483647 h 16"/>
              <a:gd name="T2" fmla="*/ 0 w 32"/>
              <a:gd name="T3" fmla="*/ 2147483647 h 16"/>
              <a:gd name="T4" fmla="*/ 2147483647 w 32"/>
              <a:gd name="T5" fmla="*/ 2147483647 h 16"/>
              <a:gd name="T6" fmla="*/ 2147483647 w 32"/>
              <a:gd name="T7" fmla="*/ 2147483647 h 16"/>
              <a:gd name="T8" fmla="*/ 2147483647 w 32"/>
              <a:gd name="T9" fmla="*/ 0 h 16"/>
              <a:gd name="T10" fmla="*/ 2147483647 w 32"/>
              <a:gd name="T11" fmla="*/ 0 h 16"/>
              <a:gd name="T12" fmla="*/ 2147483647 w 32"/>
              <a:gd name="T13" fmla="*/ 0 h 16"/>
              <a:gd name="T14" fmla="*/ 0 w 32"/>
              <a:gd name="T15" fmla="*/ 2147483647 h 16"/>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16"/>
              <a:gd name="T26" fmla="*/ 32 w 32"/>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16">
                <a:moveTo>
                  <a:pt x="0" y="8"/>
                </a:moveTo>
                <a:lnTo>
                  <a:pt x="0" y="8"/>
                </a:lnTo>
                <a:lnTo>
                  <a:pt x="24" y="16"/>
                </a:lnTo>
                <a:lnTo>
                  <a:pt x="32" y="0"/>
                </a:lnTo>
                <a:lnTo>
                  <a:pt x="16" y="0"/>
                </a:lnTo>
                <a:lnTo>
                  <a:pt x="0" y="8"/>
                </a:lnTo>
                <a:close/>
              </a:path>
            </a:pathLst>
          </a:custGeom>
          <a:noFill/>
          <a:ln w="6350">
            <a:solidFill>
              <a:srgbClr val="000000"/>
            </a:solidFill>
            <a:round/>
            <a:headEnd/>
            <a:tailEnd/>
          </a:ln>
        </p:spPr>
        <p:txBody>
          <a:bodyPr/>
          <a:lstStyle/>
          <a:p>
            <a:endParaRPr lang="en-US"/>
          </a:p>
        </p:txBody>
      </p:sp>
      <p:sp>
        <p:nvSpPr>
          <p:cNvPr id="22" name="Freeform 19"/>
          <p:cNvSpPr>
            <a:spLocks/>
          </p:cNvSpPr>
          <p:nvPr/>
        </p:nvSpPr>
        <p:spPr bwMode="auto">
          <a:xfrm>
            <a:off x="813772" y="5768486"/>
            <a:ext cx="53040" cy="27236"/>
          </a:xfrm>
          <a:custGeom>
            <a:avLst/>
            <a:gdLst>
              <a:gd name="T0" fmla="*/ 0 w 32"/>
              <a:gd name="T1" fmla="*/ 2147483647 h 16"/>
              <a:gd name="T2" fmla="*/ 0 w 32"/>
              <a:gd name="T3" fmla="*/ 2147483647 h 16"/>
              <a:gd name="T4" fmla="*/ 0 w 32"/>
              <a:gd name="T5" fmla="*/ 2147483647 h 16"/>
              <a:gd name="T6" fmla="*/ 2147483647 w 32"/>
              <a:gd name="T7" fmla="*/ 2147483647 h 16"/>
              <a:gd name="T8" fmla="*/ 2147483647 w 32"/>
              <a:gd name="T9" fmla="*/ 2147483647 h 16"/>
              <a:gd name="T10" fmla="*/ 2147483647 w 32"/>
              <a:gd name="T11" fmla="*/ 2147483647 h 16"/>
              <a:gd name="T12" fmla="*/ 2147483647 w 32"/>
              <a:gd name="T13" fmla="*/ 2147483647 h 16"/>
              <a:gd name="T14" fmla="*/ 2147483647 w 32"/>
              <a:gd name="T15" fmla="*/ 0 h 16"/>
              <a:gd name="T16" fmla="*/ 2147483647 w 32"/>
              <a:gd name="T17" fmla="*/ 0 h 16"/>
              <a:gd name="T18" fmla="*/ 2147483647 w 32"/>
              <a:gd name="T19" fmla="*/ 0 h 16"/>
              <a:gd name="T20" fmla="*/ 2147483647 w 32"/>
              <a:gd name="T21" fmla="*/ 0 h 16"/>
              <a:gd name="T22" fmla="*/ 2147483647 w 32"/>
              <a:gd name="T23" fmla="*/ 0 h 16"/>
              <a:gd name="T24" fmla="*/ 2147483647 w 32"/>
              <a:gd name="T25" fmla="*/ 0 h 16"/>
              <a:gd name="T26" fmla="*/ 0 w 32"/>
              <a:gd name="T27" fmla="*/ 2147483647 h 16"/>
              <a:gd name="T28" fmla="*/ 0 w 32"/>
              <a:gd name="T29" fmla="*/ 2147483647 h 16"/>
              <a:gd name="T30" fmla="*/ 0 w 32"/>
              <a:gd name="T31" fmla="*/ 2147483647 h 16"/>
              <a:gd name="T32" fmla="*/ 2147483647 w 32"/>
              <a:gd name="T33" fmla="*/ 2147483647 h 16"/>
              <a:gd name="T34" fmla="*/ 2147483647 w 32"/>
              <a:gd name="T35" fmla="*/ 2147483647 h 16"/>
              <a:gd name="T36" fmla="*/ 2147483647 w 32"/>
              <a:gd name="T37" fmla="*/ 0 h 16"/>
              <a:gd name="T38" fmla="*/ 2147483647 w 32"/>
              <a:gd name="T39" fmla="*/ 0 h 16"/>
              <a:gd name="T40" fmla="*/ 2147483647 w 32"/>
              <a:gd name="T41" fmla="*/ 0 h 16"/>
              <a:gd name="T42" fmla="*/ 0 w 32"/>
              <a:gd name="T43" fmla="*/ 2147483647 h 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2"/>
              <a:gd name="T67" fmla="*/ 0 h 16"/>
              <a:gd name="T68" fmla="*/ 32 w 32"/>
              <a:gd name="T69" fmla="*/ 16 h 1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2" h="16">
                <a:moveTo>
                  <a:pt x="0" y="8"/>
                </a:moveTo>
                <a:lnTo>
                  <a:pt x="0" y="8"/>
                </a:lnTo>
                <a:lnTo>
                  <a:pt x="24" y="16"/>
                </a:lnTo>
                <a:lnTo>
                  <a:pt x="32" y="0"/>
                </a:lnTo>
                <a:lnTo>
                  <a:pt x="16" y="0"/>
                </a:lnTo>
                <a:lnTo>
                  <a:pt x="0" y="8"/>
                </a:lnTo>
                <a:lnTo>
                  <a:pt x="24" y="16"/>
                </a:lnTo>
                <a:lnTo>
                  <a:pt x="32" y="0"/>
                </a:lnTo>
                <a:lnTo>
                  <a:pt x="16" y="0"/>
                </a:lnTo>
                <a:lnTo>
                  <a:pt x="0" y="8"/>
                </a:lnTo>
                <a:close/>
              </a:path>
            </a:pathLst>
          </a:custGeom>
          <a:noFill/>
          <a:ln w="6350">
            <a:solidFill>
              <a:srgbClr val="000000"/>
            </a:solidFill>
            <a:round/>
            <a:headEnd/>
            <a:tailEnd/>
          </a:ln>
        </p:spPr>
        <p:txBody>
          <a:bodyPr/>
          <a:lstStyle/>
          <a:p>
            <a:endParaRPr lang="en-US"/>
          </a:p>
        </p:txBody>
      </p:sp>
      <p:sp>
        <p:nvSpPr>
          <p:cNvPr id="23" name="Freeform 20"/>
          <p:cNvSpPr>
            <a:spLocks/>
          </p:cNvSpPr>
          <p:nvPr/>
        </p:nvSpPr>
        <p:spPr bwMode="auto">
          <a:xfrm>
            <a:off x="940436" y="5080390"/>
            <a:ext cx="65943" cy="67375"/>
          </a:xfrm>
          <a:custGeom>
            <a:avLst/>
            <a:gdLst>
              <a:gd name="T0" fmla="*/ 0 w 40"/>
              <a:gd name="T1" fmla="*/ 0 h 40"/>
              <a:gd name="T2" fmla="*/ 0 w 40"/>
              <a:gd name="T3" fmla="*/ 2147483647 h 40"/>
              <a:gd name="T4" fmla="*/ 2147483647 w 40"/>
              <a:gd name="T5" fmla="*/ 2147483647 h 40"/>
              <a:gd name="T6" fmla="*/ 2147483647 w 40"/>
              <a:gd name="T7" fmla="*/ 2147483647 h 40"/>
              <a:gd name="T8" fmla="*/ 2147483647 w 40"/>
              <a:gd name="T9" fmla="*/ 2147483647 h 40"/>
              <a:gd name="T10" fmla="*/ 2147483647 w 40"/>
              <a:gd name="T11" fmla="*/ 2147483647 h 40"/>
              <a:gd name="T12" fmla="*/ 2147483647 w 40"/>
              <a:gd name="T13" fmla="*/ 2147483647 h 40"/>
              <a:gd name="T14" fmla="*/ 2147483647 w 40"/>
              <a:gd name="T15" fmla="*/ 2147483647 h 40"/>
              <a:gd name="T16" fmla="*/ 2147483647 w 40"/>
              <a:gd name="T17" fmla="*/ 2147483647 h 40"/>
              <a:gd name="T18" fmla="*/ 2147483647 w 40"/>
              <a:gd name="T19" fmla="*/ 2147483647 h 40"/>
              <a:gd name="T20" fmla="*/ 2147483647 w 40"/>
              <a:gd name="T21" fmla="*/ 2147483647 h 40"/>
              <a:gd name="T22" fmla="*/ 2147483647 w 40"/>
              <a:gd name="T23" fmla="*/ 2147483647 h 40"/>
              <a:gd name="T24" fmla="*/ 2147483647 w 40"/>
              <a:gd name="T25" fmla="*/ 2147483647 h 40"/>
              <a:gd name="T26" fmla="*/ 2147483647 w 40"/>
              <a:gd name="T27" fmla="*/ 2147483647 h 40"/>
              <a:gd name="T28" fmla="*/ 0 w 40"/>
              <a:gd name="T29" fmla="*/ 2147483647 h 40"/>
              <a:gd name="T30" fmla="*/ 0 w 40"/>
              <a:gd name="T31" fmla="*/ 2147483647 h 40"/>
              <a:gd name="T32" fmla="*/ 0 w 40"/>
              <a:gd name="T33" fmla="*/ 2147483647 h 40"/>
              <a:gd name="T34" fmla="*/ 0 w 40"/>
              <a:gd name="T35" fmla="*/ 2147483647 h 40"/>
              <a:gd name="T36" fmla="*/ 0 w 40"/>
              <a:gd name="T37" fmla="*/ 0 h 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
              <a:gd name="T58" fmla="*/ 0 h 40"/>
              <a:gd name="T59" fmla="*/ 40 w 40"/>
              <a:gd name="T60" fmla="*/ 40 h 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 h="40">
                <a:moveTo>
                  <a:pt x="0" y="0"/>
                </a:moveTo>
                <a:lnTo>
                  <a:pt x="0" y="8"/>
                </a:lnTo>
                <a:lnTo>
                  <a:pt x="8" y="16"/>
                </a:lnTo>
                <a:lnTo>
                  <a:pt x="16" y="16"/>
                </a:lnTo>
                <a:lnTo>
                  <a:pt x="24" y="8"/>
                </a:lnTo>
                <a:lnTo>
                  <a:pt x="24" y="16"/>
                </a:lnTo>
                <a:lnTo>
                  <a:pt x="32" y="24"/>
                </a:lnTo>
                <a:lnTo>
                  <a:pt x="40" y="24"/>
                </a:lnTo>
                <a:lnTo>
                  <a:pt x="24" y="40"/>
                </a:lnTo>
                <a:lnTo>
                  <a:pt x="24" y="32"/>
                </a:lnTo>
                <a:lnTo>
                  <a:pt x="16" y="16"/>
                </a:lnTo>
                <a:lnTo>
                  <a:pt x="0" y="16"/>
                </a:lnTo>
                <a:lnTo>
                  <a:pt x="0" y="8"/>
                </a:lnTo>
                <a:lnTo>
                  <a:pt x="0" y="0"/>
                </a:lnTo>
                <a:close/>
              </a:path>
            </a:pathLst>
          </a:custGeom>
          <a:solidFill>
            <a:srgbClr val="00B050"/>
          </a:solidFill>
          <a:ln w="6350">
            <a:solidFill>
              <a:srgbClr val="000000"/>
            </a:solidFill>
            <a:round/>
            <a:headEnd/>
            <a:tailEnd/>
          </a:ln>
        </p:spPr>
        <p:txBody>
          <a:bodyPr/>
          <a:lstStyle/>
          <a:p>
            <a:endParaRPr lang="en-US"/>
          </a:p>
        </p:txBody>
      </p:sp>
      <p:sp>
        <p:nvSpPr>
          <p:cNvPr id="24" name="Freeform 21"/>
          <p:cNvSpPr>
            <a:spLocks/>
          </p:cNvSpPr>
          <p:nvPr/>
        </p:nvSpPr>
        <p:spPr bwMode="auto">
          <a:xfrm>
            <a:off x="2588997" y="5295421"/>
            <a:ext cx="53041" cy="53040"/>
          </a:xfrm>
          <a:custGeom>
            <a:avLst/>
            <a:gdLst>
              <a:gd name="T0" fmla="*/ 0 w 32"/>
              <a:gd name="T1" fmla="*/ 2147483647 h 32"/>
              <a:gd name="T2" fmla="*/ 0 w 32"/>
              <a:gd name="T3" fmla="*/ 2147483647 h 32"/>
              <a:gd name="T4" fmla="*/ 2147483647 w 32"/>
              <a:gd name="T5" fmla="*/ 0 h 32"/>
              <a:gd name="T6" fmla="*/ 2147483647 w 32"/>
              <a:gd name="T7" fmla="*/ 0 h 32"/>
              <a:gd name="T8" fmla="*/ 2147483647 w 32"/>
              <a:gd name="T9" fmla="*/ 0 h 32"/>
              <a:gd name="T10" fmla="*/ 2147483647 w 32"/>
              <a:gd name="T11" fmla="*/ 2147483647 h 32"/>
              <a:gd name="T12" fmla="*/ 2147483647 w 32"/>
              <a:gd name="T13" fmla="*/ 2147483647 h 32"/>
              <a:gd name="T14" fmla="*/ 2147483647 w 32"/>
              <a:gd name="T15" fmla="*/ 2147483647 h 32"/>
              <a:gd name="T16" fmla="*/ 2147483647 w 32"/>
              <a:gd name="T17" fmla="*/ 2147483647 h 32"/>
              <a:gd name="T18" fmla="*/ 2147483647 w 32"/>
              <a:gd name="T19" fmla="*/ 2147483647 h 32"/>
              <a:gd name="T20" fmla="*/ 0 w 32"/>
              <a:gd name="T21" fmla="*/ 2147483647 h 32"/>
              <a:gd name="T22" fmla="*/ 0 w 32"/>
              <a:gd name="T23" fmla="*/ 2147483647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
              <a:gd name="T37" fmla="*/ 0 h 32"/>
              <a:gd name="T38" fmla="*/ 32 w 32"/>
              <a:gd name="T39" fmla="*/ 32 h 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 h="32">
                <a:moveTo>
                  <a:pt x="0" y="16"/>
                </a:moveTo>
                <a:lnTo>
                  <a:pt x="0" y="8"/>
                </a:lnTo>
                <a:lnTo>
                  <a:pt x="16" y="0"/>
                </a:lnTo>
                <a:lnTo>
                  <a:pt x="32" y="0"/>
                </a:lnTo>
                <a:lnTo>
                  <a:pt x="32" y="16"/>
                </a:lnTo>
                <a:lnTo>
                  <a:pt x="24" y="32"/>
                </a:lnTo>
                <a:lnTo>
                  <a:pt x="16" y="32"/>
                </a:lnTo>
                <a:lnTo>
                  <a:pt x="0" y="24"/>
                </a:lnTo>
                <a:lnTo>
                  <a:pt x="0" y="16"/>
                </a:lnTo>
                <a:close/>
              </a:path>
            </a:pathLst>
          </a:custGeom>
          <a:solidFill>
            <a:schemeClr val="tx2">
              <a:lumMod val="75000"/>
            </a:schemeClr>
          </a:solidFill>
          <a:ln w="9525">
            <a:solidFill>
              <a:schemeClr val="tx1"/>
            </a:solidFill>
            <a:round/>
            <a:headEnd/>
            <a:tailEnd/>
          </a:ln>
        </p:spPr>
        <p:txBody>
          <a:bodyPr/>
          <a:lstStyle/>
          <a:p>
            <a:endParaRPr lang="en-US"/>
          </a:p>
        </p:txBody>
      </p:sp>
      <p:sp>
        <p:nvSpPr>
          <p:cNvPr id="25" name="Freeform 22"/>
          <p:cNvSpPr>
            <a:spLocks/>
          </p:cNvSpPr>
          <p:nvPr/>
        </p:nvSpPr>
        <p:spPr bwMode="auto">
          <a:xfrm>
            <a:off x="2773923" y="5361363"/>
            <a:ext cx="65943" cy="65943"/>
          </a:xfrm>
          <a:custGeom>
            <a:avLst/>
            <a:gdLst>
              <a:gd name="T0" fmla="*/ 2147483647 w 40"/>
              <a:gd name="T1" fmla="*/ 2147483647 h 40"/>
              <a:gd name="T2" fmla="*/ 2147483647 w 40"/>
              <a:gd name="T3" fmla="*/ 2147483647 h 40"/>
              <a:gd name="T4" fmla="*/ 2147483647 w 40"/>
              <a:gd name="T5" fmla="*/ 0 h 40"/>
              <a:gd name="T6" fmla="*/ 2147483647 w 40"/>
              <a:gd name="T7" fmla="*/ 0 h 40"/>
              <a:gd name="T8" fmla="*/ 2147483647 w 40"/>
              <a:gd name="T9" fmla="*/ 2147483647 h 40"/>
              <a:gd name="T10" fmla="*/ 2147483647 w 40"/>
              <a:gd name="T11" fmla="*/ 2147483647 h 40"/>
              <a:gd name="T12" fmla="*/ 2147483647 w 40"/>
              <a:gd name="T13" fmla="*/ 2147483647 h 40"/>
              <a:gd name="T14" fmla="*/ 2147483647 w 40"/>
              <a:gd name="T15" fmla="*/ 2147483647 h 40"/>
              <a:gd name="T16" fmla="*/ 2147483647 w 40"/>
              <a:gd name="T17" fmla="*/ 2147483647 h 40"/>
              <a:gd name="T18" fmla="*/ 2147483647 w 40"/>
              <a:gd name="T19" fmla="*/ 2147483647 h 40"/>
              <a:gd name="T20" fmla="*/ 2147483647 w 40"/>
              <a:gd name="T21" fmla="*/ 2147483647 h 40"/>
              <a:gd name="T22" fmla="*/ 2147483647 w 40"/>
              <a:gd name="T23" fmla="*/ 2147483647 h 40"/>
              <a:gd name="T24" fmla="*/ 2147483647 w 40"/>
              <a:gd name="T25" fmla="*/ 2147483647 h 40"/>
              <a:gd name="T26" fmla="*/ 2147483647 w 40"/>
              <a:gd name="T27" fmla="*/ 2147483647 h 40"/>
              <a:gd name="T28" fmla="*/ 0 w 40"/>
              <a:gd name="T29" fmla="*/ 2147483647 h 40"/>
              <a:gd name="T30" fmla="*/ 0 w 40"/>
              <a:gd name="T31" fmla="*/ 2147483647 h 40"/>
              <a:gd name="T32" fmla="*/ 0 w 40"/>
              <a:gd name="T33" fmla="*/ 2147483647 h 40"/>
              <a:gd name="T34" fmla="*/ 0 w 40"/>
              <a:gd name="T35" fmla="*/ 2147483647 h 40"/>
              <a:gd name="T36" fmla="*/ 2147483647 w 40"/>
              <a:gd name="T37" fmla="*/ 2147483647 h 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
              <a:gd name="T58" fmla="*/ 0 h 40"/>
              <a:gd name="T59" fmla="*/ 40 w 40"/>
              <a:gd name="T60" fmla="*/ 40 h 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 h="40">
                <a:moveTo>
                  <a:pt x="8" y="8"/>
                </a:moveTo>
                <a:lnTo>
                  <a:pt x="8" y="8"/>
                </a:lnTo>
                <a:lnTo>
                  <a:pt x="8" y="0"/>
                </a:lnTo>
                <a:lnTo>
                  <a:pt x="16" y="0"/>
                </a:lnTo>
                <a:lnTo>
                  <a:pt x="24" y="16"/>
                </a:lnTo>
                <a:lnTo>
                  <a:pt x="32" y="24"/>
                </a:lnTo>
                <a:lnTo>
                  <a:pt x="40" y="32"/>
                </a:lnTo>
                <a:lnTo>
                  <a:pt x="32" y="40"/>
                </a:lnTo>
                <a:lnTo>
                  <a:pt x="16" y="32"/>
                </a:lnTo>
                <a:lnTo>
                  <a:pt x="8" y="32"/>
                </a:lnTo>
                <a:lnTo>
                  <a:pt x="0" y="24"/>
                </a:lnTo>
                <a:lnTo>
                  <a:pt x="0" y="8"/>
                </a:lnTo>
                <a:lnTo>
                  <a:pt x="8" y="8"/>
                </a:lnTo>
                <a:close/>
              </a:path>
            </a:pathLst>
          </a:custGeom>
          <a:solidFill>
            <a:schemeClr val="tx2">
              <a:lumMod val="75000"/>
            </a:schemeClr>
          </a:solidFill>
          <a:ln w="9525">
            <a:solidFill>
              <a:schemeClr val="tx1"/>
            </a:solidFill>
            <a:round/>
            <a:headEnd/>
            <a:tailEnd/>
          </a:ln>
        </p:spPr>
        <p:txBody>
          <a:bodyPr/>
          <a:lstStyle/>
          <a:p>
            <a:endParaRPr lang="en-US"/>
          </a:p>
        </p:txBody>
      </p:sp>
      <p:sp>
        <p:nvSpPr>
          <p:cNvPr id="26" name="Freeform 23"/>
          <p:cNvSpPr>
            <a:spLocks/>
          </p:cNvSpPr>
          <p:nvPr/>
        </p:nvSpPr>
        <p:spPr bwMode="auto">
          <a:xfrm>
            <a:off x="2880005" y="5414403"/>
            <a:ext cx="65943" cy="25803"/>
          </a:xfrm>
          <a:custGeom>
            <a:avLst/>
            <a:gdLst>
              <a:gd name="T0" fmla="*/ 2147483647 w 40"/>
              <a:gd name="T1" fmla="*/ 0 h 16"/>
              <a:gd name="T2" fmla="*/ 0 w 40"/>
              <a:gd name="T3" fmla="*/ 2147483647 h 16"/>
              <a:gd name="T4" fmla="*/ 0 w 40"/>
              <a:gd name="T5" fmla="*/ 2147483647 h 16"/>
              <a:gd name="T6" fmla="*/ 2147483647 w 40"/>
              <a:gd name="T7" fmla="*/ 2147483647 h 16"/>
              <a:gd name="T8" fmla="*/ 2147483647 w 40"/>
              <a:gd name="T9" fmla="*/ 2147483647 h 16"/>
              <a:gd name="T10" fmla="*/ 2147483647 w 40"/>
              <a:gd name="T11" fmla="*/ 2147483647 h 16"/>
              <a:gd name="T12" fmla="*/ 2147483647 w 40"/>
              <a:gd name="T13" fmla="*/ 2147483647 h 16"/>
              <a:gd name="T14" fmla="*/ 2147483647 w 40"/>
              <a:gd name="T15" fmla="*/ 2147483647 h 16"/>
              <a:gd name="T16" fmla="*/ 2147483647 w 40"/>
              <a:gd name="T17" fmla="*/ 2147483647 h 16"/>
              <a:gd name="T18" fmla="*/ 2147483647 w 40"/>
              <a:gd name="T19" fmla="*/ 2147483647 h 16"/>
              <a:gd name="T20" fmla="*/ 2147483647 w 40"/>
              <a:gd name="T21" fmla="*/ 0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
              <a:gd name="T34" fmla="*/ 0 h 16"/>
              <a:gd name="T35" fmla="*/ 40 w 40"/>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 h="16">
                <a:moveTo>
                  <a:pt x="8" y="0"/>
                </a:moveTo>
                <a:lnTo>
                  <a:pt x="0" y="16"/>
                </a:lnTo>
                <a:lnTo>
                  <a:pt x="24" y="16"/>
                </a:lnTo>
                <a:lnTo>
                  <a:pt x="32" y="16"/>
                </a:lnTo>
                <a:lnTo>
                  <a:pt x="40" y="16"/>
                </a:lnTo>
                <a:lnTo>
                  <a:pt x="40" y="8"/>
                </a:lnTo>
                <a:lnTo>
                  <a:pt x="24" y="8"/>
                </a:lnTo>
                <a:lnTo>
                  <a:pt x="8" y="8"/>
                </a:lnTo>
                <a:lnTo>
                  <a:pt x="8" y="0"/>
                </a:lnTo>
                <a:close/>
              </a:path>
            </a:pathLst>
          </a:custGeom>
          <a:solidFill>
            <a:schemeClr val="tx2">
              <a:lumMod val="75000"/>
            </a:schemeClr>
          </a:solidFill>
          <a:ln w="9525">
            <a:solidFill>
              <a:schemeClr val="tx1"/>
            </a:solidFill>
            <a:round/>
            <a:headEnd/>
            <a:tailEnd/>
          </a:ln>
        </p:spPr>
        <p:txBody>
          <a:bodyPr/>
          <a:lstStyle/>
          <a:p>
            <a:endParaRPr lang="en-US"/>
          </a:p>
        </p:txBody>
      </p:sp>
      <p:sp>
        <p:nvSpPr>
          <p:cNvPr id="27" name="Freeform 24"/>
          <p:cNvSpPr>
            <a:spLocks/>
          </p:cNvSpPr>
          <p:nvPr/>
        </p:nvSpPr>
        <p:spPr bwMode="auto">
          <a:xfrm>
            <a:off x="2958849" y="5454542"/>
            <a:ext cx="80278" cy="53041"/>
          </a:xfrm>
          <a:custGeom>
            <a:avLst/>
            <a:gdLst>
              <a:gd name="T0" fmla="*/ 0 w 48"/>
              <a:gd name="T1" fmla="*/ 0 h 32"/>
              <a:gd name="T2" fmla="*/ 0 w 48"/>
              <a:gd name="T3" fmla="*/ 0 h 32"/>
              <a:gd name="T4" fmla="*/ 0 w 48"/>
              <a:gd name="T5" fmla="*/ 0 h 32"/>
              <a:gd name="T6" fmla="*/ 2147483647 w 48"/>
              <a:gd name="T7" fmla="*/ 0 h 32"/>
              <a:gd name="T8" fmla="*/ 2147483647 w 48"/>
              <a:gd name="T9" fmla="*/ 2147483647 h 32"/>
              <a:gd name="T10" fmla="*/ 2147483647 w 48"/>
              <a:gd name="T11" fmla="*/ 2147483647 h 32"/>
              <a:gd name="T12" fmla="*/ 2147483647 w 48"/>
              <a:gd name="T13" fmla="*/ 2147483647 h 32"/>
              <a:gd name="T14" fmla="*/ 2147483647 w 48"/>
              <a:gd name="T15" fmla="*/ 2147483647 h 32"/>
              <a:gd name="T16" fmla="*/ 2147483647 w 48"/>
              <a:gd name="T17" fmla="*/ 2147483647 h 32"/>
              <a:gd name="T18" fmla="*/ 2147483647 w 48"/>
              <a:gd name="T19" fmla="*/ 2147483647 h 32"/>
              <a:gd name="T20" fmla="*/ 2147483647 w 48"/>
              <a:gd name="T21" fmla="*/ 2147483647 h 32"/>
              <a:gd name="T22" fmla="*/ 2147483647 w 48"/>
              <a:gd name="T23" fmla="*/ 2147483647 h 32"/>
              <a:gd name="T24" fmla="*/ 2147483647 w 48"/>
              <a:gd name="T25" fmla="*/ 2147483647 h 32"/>
              <a:gd name="T26" fmla="*/ 2147483647 w 48"/>
              <a:gd name="T27" fmla="*/ 2147483647 h 32"/>
              <a:gd name="T28" fmla="*/ 2147483647 w 48"/>
              <a:gd name="T29" fmla="*/ 2147483647 h 32"/>
              <a:gd name="T30" fmla="*/ 2147483647 w 48"/>
              <a:gd name="T31" fmla="*/ 2147483647 h 32"/>
              <a:gd name="T32" fmla="*/ 2147483647 w 48"/>
              <a:gd name="T33" fmla="*/ 2147483647 h 32"/>
              <a:gd name="T34" fmla="*/ 2147483647 w 48"/>
              <a:gd name="T35" fmla="*/ 2147483647 h 32"/>
              <a:gd name="T36" fmla="*/ 2147483647 w 48"/>
              <a:gd name="T37" fmla="*/ 2147483647 h 32"/>
              <a:gd name="T38" fmla="*/ 0 w 48"/>
              <a:gd name="T39" fmla="*/ 0 h 3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8"/>
              <a:gd name="T61" fmla="*/ 0 h 32"/>
              <a:gd name="T62" fmla="*/ 48 w 48"/>
              <a:gd name="T63" fmla="*/ 32 h 3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8" h="32">
                <a:moveTo>
                  <a:pt x="0" y="0"/>
                </a:moveTo>
                <a:lnTo>
                  <a:pt x="0" y="0"/>
                </a:lnTo>
                <a:lnTo>
                  <a:pt x="8" y="0"/>
                </a:lnTo>
                <a:lnTo>
                  <a:pt x="16" y="8"/>
                </a:lnTo>
                <a:lnTo>
                  <a:pt x="32" y="8"/>
                </a:lnTo>
                <a:lnTo>
                  <a:pt x="40" y="8"/>
                </a:lnTo>
                <a:lnTo>
                  <a:pt x="40" y="16"/>
                </a:lnTo>
                <a:lnTo>
                  <a:pt x="48" y="16"/>
                </a:lnTo>
                <a:lnTo>
                  <a:pt x="48" y="24"/>
                </a:lnTo>
                <a:lnTo>
                  <a:pt x="32" y="24"/>
                </a:lnTo>
                <a:lnTo>
                  <a:pt x="24" y="32"/>
                </a:lnTo>
                <a:lnTo>
                  <a:pt x="16" y="32"/>
                </a:lnTo>
                <a:lnTo>
                  <a:pt x="16" y="24"/>
                </a:lnTo>
                <a:lnTo>
                  <a:pt x="8" y="16"/>
                </a:lnTo>
                <a:lnTo>
                  <a:pt x="0" y="0"/>
                </a:lnTo>
                <a:close/>
              </a:path>
            </a:pathLst>
          </a:custGeom>
          <a:solidFill>
            <a:schemeClr val="tx2">
              <a:lumMod val="75000"/>
            </a:schemeClr>
          </a:solidFill>
          <a:ln w="9525">
            <a:solidFill>
              <a:schemeClr val="tx1"/>
            </a:solidFill>
            <a:round/>
            <a:headEnd/>
            <a:tailEnd/>
          </a:ln>
        </p:spPr>
        <p:txBody>
          <a:bodyPr/>
          <a:lstStyle/>
          <a:p>
            <a:endParaRPr lang="en-US"/>
          </a:p>
        </p:txBody>
      </p:sp>
      <p:sp>
        <p:nvSpPr>
          <p:cNvPr id="28" name="Freeform 25"/>
          <p:cNvSpPr>
            <a:spLocks/>
          </p:cNvSpPr>
          <p:nvPr/>
        </p:nvSpPr>
        <p:spPr bwMode="auto">
          <a:xfrm>
            <a:off x="3135491" y="5533386"/>
            <a:ext cx="146220" cy="172024"/>
          </a:xfrm>
          <a:custGeom>
            <a:avLst/>
            <a:gdLst>
              <a:gd name="T0" fmla="*/ 2147483647 w 88"/>
              <a:gd name="T1" fmla="*/ 2147483647 h 104"/>
              <a:gd name="T2" fmla="*/ 2147483647 w 88"/>
              <a:gd name="T3" fmla="*/ 0 h 104"/>
              <a:gd name="T4" fmla="*/ 2147483647 w 88"/>
              <a:gd name="T5" fmla="*/ 0 h 104"/>
              <a:gd name="T6" fmla="*/ 2147483647 w 88"/>
              <a:gd name="T7" fmla="*/ 2147483647 h 104"/>
              <a:gd name="T8" fmla="*/ 2147483647 w 88"/>
              <a:gd name="T9" fmla="*/ 2147483647 h 104"/>
              <a:gd name="T10" fmla="*/ 2147483647 w 88"/>
              <a:gd name="T11" fmla="*/ 2147483647 h 104"/>
              <a:gd name="T12" fmla="*/ 2147483647 w 88"/>
              <a:gd name="T13" fmla="*/ 2147483647 h 104"/>
              <a:gd name="T14" fmla="*/ 2147483647 w 88"/>
              <a:gd name="T15" fmla="*/ 2147483647 h 104"/>
              <a:gd name="T16" fmla="*/ 2147483647 w 88"/>
              <a:gd name="T17" fmla="*/ 2147483647 h 104"/>
              <a:gd name="T18" fmla="*/ 2147483647 w 88"/>
              <a:gd name="T19" fmla="*/ 2147483647 h 104"/>
              <a:gd name="T20" fmla="*/ 2147483647 w 88"/>
              <a:gd name="T21" fmla="*/ 2147483647 h 104"/>
              <a:gd name="T22" fmla="*/ 2147483647 w 88"/>
              <a:gd name="T23" fmla="*/ 2147483647 h 104"/>
              <a:gd name="T24" fmla="*/ 2147483647 w 88"/>
              <a:gd name="T25" fmla="*/ 2147483647 h 104"/>
              <a:gd name="T26" fmla="*/ 2147483647 w 88"/>
              <a:gd name="T27" fmla="*/ 2147483647 h 104"/>
              <a:gd name="T28" fmla="*/ 2147483647 w 88"/>
              <a:gd name="T29" fmla="*/ 2147483647 h 104"/>
              <a:gd name="T30" fmla="*/ 2147483647 w 88"/>
              <a:gd name="T31" fmla="*/ 2147483647 h 104"/>
              <a:gd name="T32" fmla="*/ 2147483647 w 88"/>
              <a:gd name="T33" fmla="*/ 2147483647 h 104"/>
              <a:gd name="T34" fmla="*/ 2147483647 w 88"/>
              <a:gd name="T35" fmla="*/ 2147483647 h 104"/>
              <a:gd name="T36" fmla="*/ 2147483647 w 88"/>
              <a:gd name="T37" fmla="*/ 2147483647 h 104"/>
              <a:gd name="T38" fmla="*/ 2147483647 w 88"/>
              <a:gd name="T39" fmla="*/ 2147483647 h 104"/>
              <a:gd name="T40" fmla="*/ 2147483647 w 88"/>
              <a:gd name="T41" fmla="*/ 2147483647 h 104"/>
              <a:gd name="T42" fmla="*/ 2147483647 w 88"/>
              <a:gd name="T43" fmla="*/ 2147483647 h 104"/>
              <a:gd name="T44" fmla="*/ 0 w 88"/>
              <a:gd name="T45" fmla="*/ 2147483647 h 104"/>
              <a:gd name="T46" fmla="*/ 0 w 88"/>
              <a:gd name="T47" fmla="*/ 2147483647 h 104"/>
              <a:gd name="T48" fmla="*/ 2147483647 w 88"/>
              <a:gd name="T49" fmla="*/ 2147483647 h 104"/>
              <a:gd name="T50" fmla="*/ 2147483647 w 88"/>
              <a:gd name="T51" fmla="*/ 2147483647 h 104"/>
              <a:gd name="T52" fmla="*/ 2147483647 w 88"/>
              <a:gd name="T53" fmla="*/ 2147483647 h 104"/>
              <a:gd name="T54" fmla="*/ 2147483647 w 88"/>
              <a:gd name="T55" fmla="*/ 2147483647 h 104"/>
              <a:gd name="T56" fmla="*/ 2147483647 w 88"/>
              <a:gd name="T57" fmla="*/ 2147483647 h 10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8"/>
              <a:gd name="T88" fmla="*/ 0 h 104"/>
              <a:gd name="T89" fmla="*/ 88 w 88"/>
              <a:gd name="T90" fmla="*/ 104 h 10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8" h="104">
                <a:moveTo>
                  <a:pt x="16" y="8"/>
                </a:moveTo>
                <a:lnTo>
                  <a:pt x="16" y="0"/>
                </a:lnTo>
                <a:lnTo>
                  <a:pt x="32" y="16"/>
                </a:lnTo>
                <a:lnTo>
                  <a:pt x="64" y="32"/>
                </a:lnTo>
                <a:lnTo>
                  <a:pt x="72" y="32"/>
                </a:lnTo>
                <a:lnTo>
                  <a:pt x="72" y="40"/>
                </a:lnTo>
                <a:lnTo>
                  <a:pt x="80" y="56"/>
                </a:lnTo>
                <a:lnTo>
                  <a:pt x="88" y="56"/>
                </a:lnTo>
                <a:lnTo>
                  <a:pt x="88" y="72"/>
                </a:lnTo>
                <a:lnTo>
                  <a:pt x="72" y="80"/>
                </a:lnTo>
                <a:lnTo>
                  <a:pt x="40" y="88"/>
                </a:lnTo>
                <a:lnTo>
                  <a:pt x="32" y="104"/>
                </a:lnTo>
                <a:lnTo>
                  <a:pt x="24" y="104"/>
                </a:lnTo>
                <a:lnTo>
                  <a:pt x="8" y="96"/>
                </a:lnTo>
                <a:lnTo>
                  <a:pt x="16" y="72"/>
                </a:lnTo>
                <a:lnTo>
                  <a:pt x="16" y="64"/>
                </a:lnTo>
                <a:lnTo>
                  <a:pt x="0" y="48"/>
                </a:lnTo>
                <a:lnTo>
                  <a:pt x="0" y="40"/>
                </a:lnTo>
                <a:lnTo>
                  <a:pt x="8" y="40"/>
                </a:lnTo>
                <a:lnTo>
                  <a:pt x="16" y="40"/>
                </a:lnTo>
                <a:lnTo>
                  <a:pt x="16" y="16"/>
                </a:lnTo>
                <a:lnTo>
                  <a:pt x="16" y="8"/>
                </a:lnTo>
                <a:close/>
              </a:path>
            </a:pathLst>
          </a:custGeom>
          <a:solidFill>
            <a:schemeClr val="tx2">
              <a:lumMod val="75000"/>
            </a:schemeClr>
          </a:solidFill>
          <a:ln w="9525">
            <a:solidFill>
              <a:schemeClr val="tx1"/>
            </a:solidFill>
            <a:round/>
            <a:headEnd/>
            <a:tailEnd/>
          </a:ln>
        </p:spPr>
        <p:txBody>
          <a:bodyPr/>
          <a:lstStyle/>
          <a:p>
            <a:endParaRPr lang="en-US"/>
          </a:p>
        </p:txBody>
      </p:sp>
      <p:sp>
        <p:nvSpPr>
          <p:cNvPr id="29" name="Freeform 26"/>
          <p:cNvSpPr>
            <a:spLocks/>
          </p:cNvSpPr>
          <p:nvPr/>
        </p:nvSpPr>
        <p:spPr bwMode="auto">
          <a:xfrm>
            <a:off x="2920144" y="5467444"/>
            <a:ext cx="12902" cy="12902"/>
          </a:xfrm>
          <a:custGeom>
            <a:avLst/>
            <a:gdLst>
              <a:gd name="T0" fmla="*/ 2147483647 w 8"/>
              <a:gd name="T1" fmla="*/ 0 h 8"/>
              <a:gd name="T2" fmla="*/ 2147483647 w 8"/>
              <a:gd name="T3" fmla="*/ 0 h 8"/>
              <a:gd name="T4" fmla="*/ 2147483647 w 8"/>
              <a:gd name="T5" fmla="*/ 0 h 8"/>
              <a:gd name="T6" fmla="*/ 2147483647 w 8"/>
              <a:gd name="T7" fmla="*/ 2147483647 h 8"/>
              <a:gd name="T8" fmla="*/ 2147483647 w 8"/>
              <a:gd name="T9" fmla="*/ 2147483647 h 8"/>
              <a:gd name="T10" fmla="*/ 2147483647 w 8"/>
              <a:gd name="T11" fmla="*/ 2147483647 h 8"/>
              <a:gd name="T12" fmla="*/ 2147483647 w 8"/>
              <a:gd name="T13" fmla="*/ 2147483647 h 8"/>
              <a:gd name="T14" fmla="*/ 0 w 8"/>
              <a:gd name="T15" fmla="*/ 2147483647 h 8"/>
              <a:gd name="T16" fmla="*/ 0 w 8"/>
              <a:gd name="T17" fmla="*/ 2147483647 h 8"/>
              <a:gd name="T18" fmla="*/ 0 w 8"/>
              <a:gd name="T19" fmla="*/ 2147483647 h 8"/>
              <a:gd name="T20" fmla="*/ 0 w 8"/>
              <a:gd name="T21" fmla="*/ 2147483647 h 8"/>
              <a:gd name="T22" fmla="*/ 0 w 8"/>
              <a:gd name="T23" fmla="*/ 2147483647 h 8"/>
              <a:gd name="T24" fmla="*/ 0 w 8"/>
              <a:gd name="T25" fmla="*/ 2147483647 h 8"/>
              <a:gd name="T26" fmla="*/ 0 w 8"/>
              <a:gd name="T27" fmla="*/ 2147483647 h 8"/>
              <a:gd name="T28" fmla="*/ 0 w 8"/>
              <a:gd name="T29" fmla="*/ 2147483647 h 8"/>
              <a:gd name="T30" fmla="*/ 0 w 8"/>
              <a:gd name="T31" fmla="*/ 0 h 8"/>
              <a:gd name="T32" fmla="*/ 0 w 8"/>
              <a:gd name="T33" fmla="*/ 0 h 8"/>
              <a:gd name="T34" fmla="*/ 0 w 8"/>
              <a:gd name="T35" fmla="*/ 0 h 8"/>
              <a:gd name="T36" fmla="*/ 0 w 8"/>
              <a:gd name="T37" fmla="*/ 0 h 8"/>
              <a:gd name="T38" fmla="*/ 2147483647 w 8"/>
              <a:gd name="T39" fmla="*/ 0 h 8"/>
              <a:gd name="T40" fmla="*/ 2147483647 w 8"/>
              <a:gd name="T41" fmla="*/ 0 h 8"/>
              <a:gd name="T42" fmla="*/ 2147483647 w 8"/>
              <a:gd name="T43" fmla="*/ 0 h 8"/>
              <a:gd name="T44" fmla="*/ 2147483647 w 8"/>
              <a:gd name="T45" fmla="*/ 2147483647 h 8"/>
              <a:gd name="T46" fmla="*/ 2147483647 w 8"/>
              <a:gd name="T47" fmla="*/ 2147483647 h 8"/>
              <a:gd name="T48" fmla="*/ 0 w 8"/>
              <a:gd name="T49" fmla="*/ 2147483647 h 8"/>
              <a:gd name="T50" fmla="*/ 0 w 8"/>
              <a:gd name="T51" fmla="*/ 2147483647 h 8"/>
              <a:gd name="T52" fmla="*/ 0 w 8"/>
              <a:gd name="T53" fmla="*/ 2147483647 h 8"/>
              <a:gd name="T54" fmla="*/ 0 w 8"/>
              <a:gd name="T55" fmla="*/ 2147483647 h 8"/>
              <a:gd name="T56" fmla="*/ 0 w 8"/>
              <a:gd name="T57" fmla="*/ 0 h 8"/>
              <a:gd name="T58" fmla="*/ 0 w 8"/>
              <a:gd name="T59" fmla="*/ 0 h 8"/>
              <a:gd name="T60" fmla="*/ 2147483647 w 8"/>
              <a:gd name="T61" fmla="*/ 0 h 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
              <a:gd name="T94" fmla="*/ 0 h 8"/>
              <a:gd name="T95" fmla="*/ 8 w 8"/>
              <a:gd name="T96" fmla="*/ 8 h 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 h="8">
                <a:moveTo>
                  <a:pt x="8" y="0"/>
                </a:moveTo>
                <a:lnTo>
                  <a:pt x="8" y="0"/>
                </a:lnTo>
                <a:lnTo>
                  <a:pt x="8" y="8"/>
                </a:lnTo>
                <a:lnTo>
                  <a:pt x="0" y="8"/>
                </a:lnTo>
                <a:lnTo>
                  <a:pt x="0" y="0"/>
                </a:lnTo>
                <a:lnTo>
                  <a:pt x="8" y="0"/>
                </a:lnTo>
                <a:lnTo>
                  <a:pt x="8" y="8"/>
                </a:lnTo>
                <a:lnTo>
                  <a:pt x="0" y="8"/>
                </a:lnTo>
                <a:lnTo>
                  <a:pt x="0" y="0"/>
                </a:lnTo>
                <a:lnTo>
                  <a:pt x="8" y="0"/>
                </a:lnTo>
                <a:close/>
              </a:path>
            </a:pathLst>
          </a:custGeom>
          <a:solidFill>
            <a:srgbClr val="993366"/>
          </a:solidFill>
          <a:ln w="9525">
            <a:solidFill>
              <a:schemeClr val="tx1"/>
            </a:solidFill>
            <a:round/>
            <a:headEnd/>
            <a:tailEnd/>
          </a:ln>
        </p:spPr>
        <p:txBody>
          <a:bodyPr/>
          <a:lstStyle/>
          <a:p>
            <a:endParaRPr lang="en-US"/>
          </a:p>
        </p:txBody>
      </p:sp>
      <p:sp>
        <p:nvSpPr>
          <p:cNvPr id="30" name="Oval 27"/>
          <p:cNvSpPr>
            <a:spLocks noChangeArrowheads="1"/>
          </p:cNvSpPr>
          <p:nvPr/>
        </p:nvSpPr>
        <p:spPr bwMode="auto">
          <a:xfrm>
            <a:off x="2958849" y="5507583"/>
            <a:ext cx="27237" cy="25803"/>
          </a:xfrm>
          <a:prstGeom prst="ellipse">
            <a:avLst/>
          </a:prstGeom>
          <a:solidFill>
            <a:srgbClr val="993366"/>
          </a:solidFill>
          <a:ln w="9525">
            <a:solidFill>
              <a:schemeClr val="tx1"/>
            </a:solidFill>
            <a:round/>
            <a:headEnd/>
            <a:tailEnd/>
          </a:ln>
        </p:spPr>
        <p:txBody>
          <a:bodyPr/>
          <a:lstStyle/>
          <a:p>
            <a:endParaRPr lang="en-US"/>
          </a:p>
        </p:txBody>
      </p:sp>
      <p:sp>
        <p:nvSpPr>
          <p:cNvPr id="31" name="Oval 28"/>
          <p:cNvSpPr>
            <a:spLocks noChangeArrowheads="1"/>
          </p:cNvSpPr>
          <p:nvPr/>
        </p:nvSpPr>
        <p:spPr bwMode="auto">
          <a:xfrm>
            <a:off x="2535958" y="5335559"/>
            <a:ext cx="40139" cy="25803"/>
          </a:xfrm>
          <a:prstGeom prst="ellipse">
            <a:avLst/>
          </a:prstGeom>
          <a:noFill/>
          <a:ln w="9525">
            <a:solidFill>
              <a:schemeClr val="tx1"/>
            </a:solidFill>
            <a:round/>
            <a:headEnd/>
            <a:tailEnd/>
          </a:ln>
        </p:spPr>
        <p:txBody>
          <a:bodyPr/>
          <a:lstStyle/>
          <a:p>
            <a:endParaRPr lang="en-US"/>
          </a:p>
        </p:txBody>
      </p:sp>
      <p:sp>
        <p:nvSpPr>
          <p:cNvPr id="32" name="Freeform 29"/>
          <p:cNvSpPr>
            <a:spLocks/>
          </p:cNvSpPr>
          <p:nvPr/>
        </p:nvSpPr>
        <p:spPr bwMode="auto">
          <a:xfrm>
            <a:off x="5722699" y="4623094"/>
            <a:ext cx="1202734" cy="926062"/>
          </a:xfrm>
          <a:custGeom>
            <a:avLst/>
            <a:gdLst>
              <a:gd name="T0" fmla="*/ 2147483647 w 728"/>
              <a:gd name="T1" fmla="*/ 2147483647 h 560"/>
              <a:gd name="T2" fmla="*/ 2147483647 w 728"/>
              <a:gd name="T3" fmla="*/ 2147483647 h 560"/>
              <a:gd name="T4" fmla="*/ 2147483647 w 728"/>
              <a:gd name="T5" fmla="*/ 2147483647 h 560"/>
              <a:gd name="T6" fmla="*/ 2147483647 w 728"/>
              <a:gd name="T7" fmla="*/ 2147483647 h 560"/>
              <a:gd name="T8" fmla="*/ 2147483647 w 728"/>
              <a:gd name="T9" fmla="*/ 2147483647 h 560"/>
              <a:gd name="T10" fmla="*/ 2147483647 w 728"/>
              <a:gd name="T11" fmla="*/ 2147483647 h 560"/>
              <a:gd name="T12" fmla="*/ 2147483647 w 728"/>
              <a:gd name="T13" fmla="*/ 2147483647 h 560"/>
              <a:gd name="T14" fmla="*/ 2147483647 w 728"/>
              <a:gd name="T15" fmla="*/ 2147483647 h 560"/>
              <a:gd name="T16" fmla="*/ 2147483647 w 728"/>
              <a:gd name="T17" fmla="*/ 2147483647 h 560"/>
              <a:gd name="T18" fmla="*/ 2147483647 w 728"/>
              <a:gd name="T19" fmla="*/ 2147483647 h 560"/>
              <a:gd name="T20" fmla="*/ 2147483647 w 728"/>
              <a:gd name="T21" fmla="*/ 2147483647 h 560"/>
              <a:gd name="T22" fmla="*/ 2147483647 w 728"/>
              <a:gd name="T23" fmla="*/ 2147483647 h 560"/>
              <a:gd name="T24" fmla="*/ 2147483647 w 728"/>
              <a:gd name="T25" fmla="*/ 2147483647 h 560"/>
              <a:gd name="T26" fmla="*/ 2147483647 w 728"/>
              <a:gd name="T27" fmla="*/ 2147483647 h 560"/>
              <a:gd name="T28" fmla="*/ 2147483647 w 728"/>
              <a:gd name="T29" fmla="*/ 2147483647 h 560"/>
              <a:gd name="T30" fmla="*/ 2147483647 w 728"/>
              <a:gd name="T31" fmla="*/ 2147483647 h 560"/>
              <a:gd name="T32" fmla="*/ 2147483647 w 728"/>
              <a:gd name="T33" fmla="*/ 2147483647 h 560"/>
              <a:gd name="T34" fmla="*/ 2147483647 w 728"/>
              <a:gd name="T35" fmla="*/ 2147483647 h 560"/>
              <a:gd name="T36" fmla="*/ 2147483647 w 728"/>
              <a:gd name="T37" fmla="*/ 2147483647 h 560"/>
              <a:gd name="T38" fmla="*/ 2147483647 w 728"/>
              <a:gd name="T39" fmla="*/ 2147483647 h 560"/>
              <a:gd name="T40" fmla="*/ 2147483647 w 728"/>
              <a:gd name="T41" fmla="*/ 2147483647 h 560"/>
              <a:gd name="T42" fmla="*/ 2147483647 w 728"/>
              <a:gd name="T43" fmla="*/ 2147483647 h 560"/>
              <a:gd name="T44" fmla="*/ 2147483647 w 728"/>
              <a:gd name="T45" fmla="*/ 2147483647 h 560"/>
              <a:gd name="T46" fmla="*/ 2147483647 w 728"/>
              <a:gd name="T47" fmla="*/ 2147483647 h 560"/>
              <a:gd name="T48" fmla="*/ 2147483647 w 728"/>
              <a:gd name="T49" fmla="*/ 2147483647 h 560"/>
              <a:gd name="T50" fmla="*/ 2147483647 w 728"/>
              <a:gd name="T51" fmla="*/ 2147483647 h 560"/>
              <a:gd name="T52" fmla="*/ 2147483647 w 728"/>
              <a:gd name="T53" fmla="*/ 2147483647 h 560"/>
              <a:gd name="T54" fmla="*/ 2147483647 w 728"/>
              <a:gd name="T55" fmla="*/ 2147483647 h 560"/>
              <a:gd name="T56" fmla="*/ 2147483647 w 728"/>
              <a:gd name="T57" fmla="*/ 2147483647 h 560"/>
              <a:gd name="T58" fmla="*/ 2147483647 w 728"/>
              <a:gd name="T59" fmla="*/ 2147483647 h 560"/>
              <a:gd name="T60" fmla="*/ 2147483647 w 728"/>
              <a:gd name="T61" fmla="*/ 2147483647 h 560"/>
              <a:gd name="T62" fmla="*/ 2147483647 w 728"/>
              <a:gd name="T63" fmla="*/ 2147483647 h 560"/>
              <a:gd name="T64" fmla="*/ 2147483647 w 728"/>
              <a:gd name="T65" fmla="*/ 2147483647 h 560"/>
              <a:gd name="T66" fmla="*/ 2147483647 w 728"/>
              <a:gd name="T67" fmla="*/ 2147483647 h 560"/>
              <a:gd name="T68" fmla="*/ 2147483647 w 728"/>
              <a:gd name="T69" fmla="*/ 2147483647 h 560"/>
              <a:gd name="T70" fmla="*/ 2147483647 w 728"/>
              <a:gd name="T71" fmla="*/ 2147483647 h 560"/>
              <a:gd name="T72" fmla="*/ 2147483647 w 728"/>
              <a:gd name="T73" fmla="*/ 2147483647 h 560"/>
              <a:gd name="T74" fmla="*/ 2147483647 w 728"/>
              <a:gd name="T75" fmla="*/ 2147483647 h 560"/>
              <a:gd name="T76" fmla="*/ 2147483647 w 728"/>
              <a:gd name="T77" fmla="*/ 2147483647 h 560"/>
              <a:gd name="T78" fmla="*/ 2147483647 w 728"/>
              <a:gd name="T79" fmla="*/ 2147483647 h 560"/>
              <a:gd name="T80" fmla="*/ 2147483647 w 728"/>
              <a:gd name="T81" fmla="*/ 2147483647 h 560"/>
              <a:gd name="T82" fmla="*/ 2147483647 w 728"/>
              <a:gd name="T83" fmla="*/ 2147483647 h 560"/>
              <a:gd name="T84" fmla="*/ 2147483647 w 728"/>
              <a:gd name="T85" fmla="*/ 2147483647 h 560"/>
              <a:gd name="T86" fmla="*/ 2147483647 w 728"/>
              <a:gd name="T87" fmla="*/ 2147483647 h 560"/>
              <a:gd name="T88" fmla="*/ 2147483647 w 728"/>
              <a:gd name="T89" fmla="*/ 2147483647 h 560"/>
              <a:gd name="T90" fmla="*/ 2147483647 w 728"/>
              <a:gd name="T91" fmla="*/ 2147483647 h 560"/>
              <a:gd name="T92" fmla="*/ 2147483647 w 728"/>
              <a:gd name="T93" fmla="*/ 2147483647 h 560"/>
              <a:gd name="T94" fmla="*/ 2147483647 w 728"/>
              <a:gd name="T95" fmla="*/ 2147483647 h 560"/>
              <a:gd name="T96" fmla="*/ 2147483647 w 728"/>
              <a:gd name="T97" fmla="*/ 2147483647 h 560"/>
              <a:gd name="T98" fmla="*/ 2147483647 w 728"/>
              <a:gd name="T99" fmla="*/ 2147483647 h 560"/>
              <a:gd name="T100" fmla="*/ 2147483647 w 728"/>
              <a:gd name="T101" fmla="*/ 2147483647 h 560"/>
              <a:gd name="T102" fmla="*/ 2147483647 w 728"/>
              <a:gd name="T103" fmla="*/ 2147483647 h 560"/>
              <a:gd name="T104" fmla="*/ 2147483647 w 728"/>
              <a:gd name="T105" fmla="*/ 2147483647 h 560"/>
              <a:gd name="T106" fmla="*/ 2147483647 w 728"/>
              <a:gd name="T107" fmla="*/ 2147483647 h 560"/>
              <a:gd name="T108" fmla="*/ 2147483647 w 728"/>
              <a:gd name="T109" fmla="*/ 2147483647 h 560"/>
              <a:gd name="T110" fmla="*/ 2147483647 w 728"/>
              <a:gd name="T111" fmla="*/ 2147483647 h 560"/>
              <a:gd name="T112" fmla="*/ 2147483647 w 728"/>
              <a:gd name="T113" fmla="*/ 0 h 560"/>
              <a:gd name="T114" fmla="*/ 2147483647 w 728"/>
              <a:gd name="T115" fmla="*/ 2147483647 h 5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28"/>
              <a:gd name="T175" fmla="*/ 0 h 560"/>
              <a:gd name="T176" fmla="*/ 728 w 728"/>
              <a:gd name="T177" fmla="*/ 560 h 5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28" h="560">
                <a:moveTo>
                  <a:pt x="528" y="32"/>
                </a:moveTo>
                <a:lnTo>
                  <a:pt x="528" y="32"/>
                </a:lnTo>
                <a:lnTo>
                  <a:pt x="536" y="32"/>
                </a:lnTo>
                <a:lnTo>
                  <a:pt x="536" y="40"/>
                </a:lnTo>
                <a:lnTo>
                  <a:pt x="528" y="40"/>
                </a:lnTo>
                <a:lnTo>
                  <a:pt x="520" y="40"/>
                </a:lnTo>
                <a:lnTo>
                  <a:pt x="520" y="56"/>
                </a:lnTo>
                <a:lnTo>
                  <a:pt x="520" y="64"/>
                </a:lnTo>
                <a:lnTo>
                  <a:pt x="520" y="56"/>
                </a:lnTo>
                <a:lnTo>
                  <a:pt x="520" y="48"/>
                </a:lnTo>
                <a:lnTo>
                  <a:pt x="528" y="40"/>
                </a:lnTo>
                <a:lnTo>
                  <a:pt x="536" y="40"/>
                </a:lnTo>
                <a:lnTo>
                  <a:pt x="552" y="80"/>
                </a:lnTo>
                <a:lnTo>
                  <a:pt x="552" y="96"/>
                </a:lnTo>
                <a:lnTo>
                  <a:pt x="560" y="112"/>
                </a:lnTo>
                <a:lnTo>
                  <a:pt x="568" y="104"/>
                </a:lnTo>
                <a:lnTo>
                  <a:pt x="576" y="112"/>
                </a:lnTo>
                <a:lnTo>
                  <a:pt x="584" y="136"/>
                </a:lnTo>
                <a:lnTo>
                  <a:pt x="592" y="144"/>
                </a:lnTo>
                <a:lnTo>
                  <a:pt x="600" y="160"/>
                </a:lnTo>
                <a:lnTo>
                  <a:pt x="600" y="168"/>
                </a:lnTo>
                <a:lnTo>
                  <a:pt x="584" y="144"/>
                </a:lnTo>
                <a:lnTo>
                  <a:pt x="600" y="168"/>
                </a:lnTo>
                <a:lnTo>
                  <a:pt x="608" y="176"/>
                </a:lnTo>
                <a:lnTo>
                  <a:pt x="616" y="192"/>
                </a:lnTo>
                <a:lnTo>
                  <a:pt x="624" y="224"/>
                </a:lnTo>
                <a:lnTo>
                  <a:pt x="664" y="296"/>
                </a:lnTo>
                <a:lnTo>
                  <a:pt x="688" y="328"/>
                </a:lnTo>
                <a:lnTo>
                  <a:pt x="696" y="344"/>
                </a:lnTo>
                <a:lnTo>
                  <a:pt x="704" y="352"/>
                </a:lnTo>
                <a:lnTo>
                  <a:pt x="704" y="360"/>
                </a:lnTo>
                <a:lnTo>
                  <a:pt x="704" y="368"/>
                </a:lnTo>
                <a:lnTo>
                  <a:pt x="720" y="376"/>
                </a:lnTo>
                <a:lnTo>
                  <a:pt x="712" y="376"/>
                </a:lnTo>
                <a:lnTo>
                  <a:pt x="720" y="384"/>
                </a:lnTo>
                <a:lnTo>
                  <a:pt x="720" y="408"/>
                </a:lnTo>
                <a:lnTo>
                  <a:pt x="728" y="448"/>
                </a:lnTo>
                <a:lnTo>
                  <a:pt x="720" y="472"/>
                </a:lnTo>
                <a:lnTo>
                  <a:pt x="720" y="480"/>
                </a:lnTo>
                <a:lnTo>
                  <a:pt x="712" y="496"/>
                </a:lnTo>
                <a:lnTo>
                  <a:pt x="712" y="512"/>
                </a:lnTo>
                <a:lnTo>
                  <a:pt x="712" y="520"/>
                </a:lnTo>
                <a:lnTo>
                  <a:pt x="712" y="544"/>
                </a:lnTo>
                <a:lnTo>
                  <a:pt x="704" y="544"/>
                </a:lnTo>
                <a:lnTo>
                  <a:pt x="696" y="544"/>
                </a:lnTo>
                <a:lnTo>
                  <a:pt x="688" y="552"/>
                </a:lnTo>
                <a:lnTo>
                  <a:pt x="672" y="552"/>
                </a:lnTo>
                <a:lnTo>
                  <a:pt x="664" y="560"/>
                </a:lnTo>
                <a:lnTo>
                  <a:pt x="648" y="560"/>
                </a:lnTo>
                <a:lnTo>
                  <a:pt x="640" y="544"/>
                </a:lnTo>
                <a:lnTo>
                  <a:pt x="648" y="544"/>
                </a:lnTo>
                <a:lnTo>
                  <a:pt x="656" y="552"/>
                </a:lnTo>
                <a:lnTo>
                  <a:pt x="664" y="544"/>
                </a:lnTo>
                <a:lnTo>
                  <a:pt x="656" y="536"/>
                </a:lnTo>
                <a:lnTo>
                  <a:pt x="664" y="528"/>
                </a:lnTo>
                <a:lnTo>
                  <a:pt x="656" y="512"/>
                </a:lnTo>
                <a:lnTo>
                  <a:pt x="648" y="520"/>
                </a:lnTo>
                <a:lnTo>
                  <a:pt x="656" y="528"/>
                </a:lnTo>
                <a:lnTo>
                  <a:pt x="648" y="536"/>
                </a:lnTo>
                <a:lnTo>
                  <a:pt x="640" y="536"/>
                </a:lnTo>
                <a:lnTo>
                  <a:pt x="624" y="504"/>
                </a:lnTo>
                <a:lnTo>
                  <a:pt x="600" y="488"/>
                </a:lnTo>
                <a:lnTo>
                  <a:pt x="584" y="488"/>
                </a:lnTo>
                <a:lnTo>
                  <a:pt x="576" y="488"/>
                </a:lnTo>
                <a:lnTo>
                  <a:pt x="568" y="480"/>
                </a:lnTo>
                <a:lnTo>
                  <a:pt x="568" y="448"/>
                </a:lnTo>
                <a:lnTo>
                  <a:pt x="552" y="440"/>
                </a:lnTo>
                <a:lnTo>
                  <a:pt x="544" y="432"/>
                </a:lnTo>
                <a:lnTo>
                  <a:pt x="536" y="424"/>
                </a:lnTo>
                <a:lnTo>
                  <a:pt x="536" y="408"/>
                </a:lnTo>
                <a:lnTo>
                  <a:pt x="528" y="400"/>
                </a:lnTo>
                <a:lnTo>
                  <a:pt x="536" y="384"/>
                </a:lnTo>
                <a:lnTo>
                  <a:pt x="528" y="392"/>
                </a:lnTo>
                <a:lnTo>
                  <a:pt x="512" y="384"/>
                </a:lnTo>
                <a:lnTo>
                  <a:pt x="528" y="400"/>
                </a:lnTo>
                <a:lnTo>
                  <a:pt x="528" y="408"/>
                </a:lnTo>
                <a:lnTo>
                  <a:pt x="520" y="408"/>
                </a:lnTo>
                <a:lnTo>
                  <a:pt x="504" y="392"/>
                </a:lnTo>
                <a:lnTo>
                  <a:pt x="496" y="384"/>
                </a:lnTo>
                <a:lnTo>
                  <a:pt x="496" y="376"/>
                </a:lnTo>
                <a:lnTo>
                  <a:pt x="472" y="344"/>
                </a:lnTo>
                <a:lnTo>
                  <a:pt x="480" y="344"/>
                </a:lnTo>
                <a:lnTo>
                  <a:pt x="480" y="328"/>
                </a:lnTo>
                <a:lnTo>
                  <a:pt x="480" y="312"/>
                </a:lnTo>
                <a:lnTo>
                  <a:pt x="472" y="296"/>
                </a:lnTo>
                <a:lnTo>
                  <a:pt x="464" y="312"/>
                </a:lnTo>
                <a:lnTo>
                  <a:pt x="464" y="320"/>
                </a:lnTo>
                <a:lnTo>
                  <a:pt x="464" y="328"/>
                </a:lnTo>
                <a:lnTo>
                  <a:pt x="448" y="312"/>
                </a:lnTo>
                <a:lnTo>
                  <a:pt x="456" y="304"/>
                </a:lnTo>
                <a:lnTo>
                  <a:pt x="456" y="288"/>
                </a:lnTo>
                <a:lnTo>
                  <a:pt x="448" y="272"/>
                </a:lnTo>
                <a:lnTo>
                  <a:pt x="456" y="264"/>
                </a:lnTo>
                <a:lnTo>
                  <a:pt x="456" y="224"/>
                </a:lnTo>
                <a:lnTo>
                  <a:pt x="456" y="216"/>
                </a:lnTo>
                <a:lnTo>
                  <a:pt x="448" y="200"/>
                </a:lnTo>
                <a:lnTo>
                  <a:pt x="440" y="184"/>
                </a:lnTo>
                <a:lnTo>
                  <a:pt x="432" y="184"/>
                </a:lnTo>
                <a:lnTo>
                  <a:pt x="416" y="184"/>
                </a:lnTo>
                <a:lnTo>
                  <a:pt x="408" y="184"/>
                </a:lnTo>
                <a:lnTo>
                  <a:pt x="408" y="176"/>
                </a:lnTo>
                <a:lnTo>
                  <a:pt x="416" y="176"/>
                </a:lnTo>
                <a:lnTo>
                  <a:pt x="408" y="168"/>
                </a:lnTo>
                <a:lnTo>
                  <a:pt x="392" y="160"/>
                </a:lnTo>
                <a:lnTo>
                  <a:pt x="376" y="152"/>
                </a:lnTo>
                <a:lnTo>
                  <a:pt x="376" y="144"/>
                </a:lnTo>
                <a:lnTo>
                  <a:pt x="360" y="128"/>
                </a:lnTo>
                <a:lnTo>
                  <a:pt x="352" y="112"/>
                </a:lnTo>
                <a:lnTo>
                  <a:pt x="328" y="104"/>
                </a:lnTo>
                <a:lnTo>
                  <a:pt x="312" y="104"/>
                </a:lnTo>
                <a:lnTo>
                  <a:pt x="296" y="104"/>
                </a:lnTo>
                <a:lnTo>
                  <a:pt x="288" y="112"/>
                </a:lnTo>
                <a:lnTo>
                  <a:pt x="288" y="120"/>
                </a:lnTo>
                <a:lnTo>
                  <a:pt x="272" y="120"/>
                </a:lnTo>
                <a:lnTo>
                  <a:pt x="264" y="136"/>
                </a:lnTo>
                <a:lnTo>
                  <a:pt x="256" y="144"/>
                </a:lnTo>
                <a:lnTo>
                  <a:pt x="248" y="144"/>
                </a:lnTo>
                <a:lnTo>
                  <a:pt x="248" y="136"/>
                </a:lnTo>
                <a:lnTo>
                  <a:pt x="240" y="152"/>
                </a:lnTo>
                <a:lnTo>
                  <a:pt x="232" y="152"/>
                </a:lnTo>
                <a:lnTo>
                  <a:pt x="224" y="152"/>
                </a:lnTo>
                <a:lnTo>
                  <a:pt x="208" y="160"/>
                </a:lnTo>
                <a:lnTo>
                  <a:pt x="200" y="152"/>
                </a:lnTo>
                <a:lnTo>
                  <a:pt x="208" y="152"/>
                </a:lnTo>
                <a:lnTo>
                  <a:pt x="208" y="144"/>
                </a:lnTo>
                <a:lnTo>
                  <a:pt x="200" y="136"/>
                </a:lnTo>
                <a:lnTo>
                  <a:pt x="176" y="120"/>
                </a:lnTo>
                <a:lnTo>
                  <a:pt x="192" y="120"/>
                </a:lnTo>
                <a:lnTo>
                  <a:pt x="184" y="112"/>
                </a:lnTo>
                <a:lnTo>
                  <a:pt x="176" y="112"/>
                </a:lnTo>
                <a:lnTo>
                  <a:pt x="184" y="96"/>
                </a:lnTo>
                <a:lnTo>
                  <a:pt x="168" y="96"/>
                </a:lnTo>
                <a:lnTo>
                  <a:pt x="168" y="112"/>
                </a:lnTo>
                <a:lnTo>
                  <a:pt x="152" y="104"/>
                </a:lnTo>
                <a:lnTo>
                  <a:pt x="120" y="96"/>
                </a:lnTo>
                <a:lnTo>
                  <a:pt x="104" y="96"/>
                </a:lnTo>
                <a:lnTo>
                  <a:pt x="112" y="96"/>
                </a:lnTo>
                <a:lnTo>
                  <a:pt x="128" y="96"/>
                </a:lnTo>
                <a:lnTo>
                  <a:pt x="136" y="88"/>
                </a:lnTo>
                <a:lnTo>
                  <a:pt x="120" y="88"/>
                </a:lnTo>
                <a:lnTo>
                  <a:pt x="88" y="88"/>
                </a:lnTo>
                <a:lnTo>
                  <a:pt x="80" y="96"/>
                </a:lnTo>
                <a:lnTo>
                  <a:pt x="64" y="96"/>
                </a:lnTo>
                <a:lnTo>
                  <a:pt x="56" y="104"/>
                </a:lnTo>
                <a:lnTo>
                  <a:pt x="48" y="104"/>
                </a:lnTo>
                <a:lnTo>
                  <a:pt x="48" y="96"/>
                </a:lnTo>
                <a:lnTo>
                  <a:pt x="56" y="96"/>
                </a:lnTo>
                <a:lnTo>
                  <a:pt x="64" y="88"/>
                </a:lnTo>
                <a:lnTo>
                  <a:pt x="56" y="88"/>
                </a:lnTo>
                <a:lnTo>
                  <a:pt x="48" y="88"/>
                </a:lnTo>
                <a:lnTo>
                  <a:pt x="40" y="80"/>
                </a:lnTo>
                <a:lnTo>
                  <a:pt x="40" y="88"/>
                </a:lnTo>
                <a:lnTo>
                  <a:pt x="40" y="96"/>
                </a:lnTo>
                <a:lnTo>
                  <a:pt x="32" y="104"/>
                </a:lnTo>
                <a:lnTo>
                  <a:pt x="32" y="112"/>
                </a:lnTo>
                <a:lnTo>
                  <a:pt x="16" y="112"/>
                </a:lnTo>
                <a:lnTo>
                  <a:pt x="24" y="104"/>
                </a:lnTo>
                <a:lnTo>
                  <a:pt x="24" y="96"/>
                </a:lnTo>
                <a:lnTo>
                  <a:pt x="16" y="96"/>
                </a:lnTo>
                <a:lnTo>
                  <a:pt x="24" y="96"/>
                </a:lnTo>
                <a:lnTo>
                  <a:pt x="16" y="88"/>
                </a:lnTo>
                <a:lnTo>
                  <a:pt x="24" y="88"/>
                </a:lnTo>
                <a:lnTo>
                  <a:pt x="24" y="72"/>
                </a:lnTo>
                <a:lnTo>
                  <a:pt x="8" y="64"/>
                </a:lnTo>
                <a:lnTo>
                  <a:pt x="0" y="64"/>
                </a:lnTo>
                <a:lnTo>
                  <a:pt x="0" y="48"/>
                </a:lnTo>
                <a:lnTo>
                  <a:pt x="224" y="24"/>
                </a:lnTo>
                <a:lnTo>
                  <a:pt x="240" y="48"/>
                </a:lnTo>
                <a:lnTo>
                  <a:pt x="464" y="32"/>
                </a:lnTo>
                <a:lnTo>
                  <a:pt x="472" y="48"/>
                </a:lnTo>
                <a:lnTo>
                  <a:pt x="488" y="48"/>
                </a:lnTo>
                <a:lnTo>
                  <a:pt x="488" y="40"/>
                </a:lnTo>
                <a:lnTo>
                  <a:pt x="480" y="32"/>
                </a:lnTo>
                <a:lnTo>
                  <a:pt x="480" y="24"/>
                </a:lnTo>
                <a:lnTo>
                  <a:pt x="480" y="8"/>
                </a:lnTo>
                <a:lnTo>
                  <a:pt x="488" y="0"/>
                </a:lnTo>
                <a:lnTo>
                  <a:pt x="496" y="8"/>
                </a:lnTo>
                <a:lnTo>
                  <a:pt x="512" y="8"/>
                </a:lnTo>
                <a:lnTo>
                  <a:pt x="520" y="8"/>
                </a:lnTo>
                <a:lnTo>
                  <a:pt x="528" y="8"/>
                </a:lnTo>
                <a:lnTo>
                  <a:pt x="528" y="16"/>
                </a:lnTo>
                <a:lnTo>
                  <a:pt x="528" y="32"/>
                </a:lnTo>
                <a:close/>
              </a:path>
            </a:pathLst>
          </a:custGeom>
          <a:solidFill>
            <a:schemeClr val="tx2">
              <a:lumMod val="20000"/>
              <a:lumOff val="80000"/>
            </a:schemeClr>
          </a:solidFill>
          <a:ln w="6350">
            <a:solidFill>
              <a:srgbClr val="000000"/>
            </a:solidFill>
            <a:round/>
            <a:headEnd/>
            <a:tailEnd/>
          </a:ln>
        </p:spPr>
        <p:txBody>
          <a:bodyPr/>
          <a:lstStyle/>
          <a:p>
            <a:endParaRPr lang="en-US"/>
          </a:p>
        </p:txBody>
      </p:sp>
      <p:sp>
        <p:nvSpPr>
          <p:cNvPr id="33" name="Freeform 30"/>
          <p:cNvSpPr>
            <a:spLocks/>
          </p:cNvSpPr>
          <p:nvPr/>
        </p:nvSpPr>
        <p:spPr bwMode="auto">
          <a:xfrm>
            <a:off x="1331790" y="1317369"/>
            <a:ext cx="871588" cy="647957"/>
          </a:xfrm>
          <a:custGeom>
            <a:avLst/>
            <a:gdLst>
              <a:gd name="T0" fmla="*/ 2147483647 w 528"/>
              <a:gd name="T1" fmla="*/ 2147483647 h 392"/>
              <a:gd name="T2" fmla="*/ 2147483647 w 528"/>
              <a:gd name="T3" fmla="*/ 2147483647 h 392"/>
              <a:gd name="T4" fmla="*/ 2147483647 w 528"/>
              <a:gd name="T5" fmla="*/ 2147483647 h 392"/>
              <a:gd name="T6" fmla="*/ 2147483647 w 528"/>
              <a:gd name="T7" fmla="*/ 2147483647 h 392"/>
              <a:gd name="T8" fmla="*/ 2147483647 w 528"/>
              <a:gd name="T9" fmla="*/ 2147483647 h 392"/>
              <a:gd name="T10" fmla="*/ 2147483647 w 528"/>
              <a:gd name="T11" fmla="*/ 2147483647 h 392"/>
              <a:gd name="T12" fmla="*/ 2147483647 w 528"/>
              <a:gd name="T13" fmla="*/ 2147483647 h 392"/>
              <a:gd name="T14" fmla="*/ 2147483647 w 528"/>
              <a:gd name="T15" fmla="*/ 2147483647 h 392"/>
              <a:gd name="T16" fmla="*/ 2147483647 w 528"/>
              <a:gd name="T17" fmla="*/ 2147483647 h 392"/>
              <a:gd name="T18" fmla="*/ 2147483647 w 528"/>
              <a:gd name="T19" fmla="*/ 2147483647 h 392"/>
              <a:gd name="T20" fmla="*/ 2147483647 w 528"/>
              <a:gd name="T21" fmla="*/ 2147483647 h 392"/>
              <a:gd name="T22" fmla="*/ 2147483647 w 528"/>
              <a:gd name="T23" fmla="*/ 2147483647 h 392"/>
              <a:gd name="T24" fmla="*/ 2147483647 w 528"/>
              <a:gd name="T25" fmla="*/ 2147483647 h 392"/>
              <a:gd name="T26" fmla="*/ 2147483647 w 528"/>
              <a:gd name="T27" fmla="*/ 2147483647 h 392"/>
              <a:gd name="T28" fmla="*/ 2147483647 w 528"/>
              <a:gd name="T29" fmla="*/ 2147483647 h 392"/>
              <a:gd name="T30" fmla="*/ 2147483647 w 528"/>
              <a:gd name="T31" fmla="*/ 2147483647 h 392"/>
              <a:gd name="T32" fmla="*/ 2147483647 w 528"/>
              <a:gd name="T33" fmla="*/ 2147483647 h 392"/>
              <a:gd name="T34" fmla="*/ 2147483647 w 528"/>
              <a:gd name="T35" fmla="*/ 2147483647 h 392"/>
              <a:gd name="T36" fmla="*/ 2147483647 w 528"/>
              <a:gd name="T37" fmla="*/ 2147483647 h 392"/>
              <a:gd name="T38" fmla="*/ 2147483647 w 528"/>
              <a:gd name="T39" fmla="*/ 2147483647 h 392"/>
              <a:gd name="T40" fmla="*/ 2147483647 w 528"/>
              <a:gd name="T41" fmla="*/ 2147483647 h 392"/>
              <a:gd name="T42" fmla="*/ 2147483647 w 528"/>
              <a:gd name="T43" fmla="*/ 2147483647 h 392"/>
              <a:gd name="T44" fmla="*/ 2147483647 w 528"/>
              <a:gd name="T45" fmla="*/ 2147483647 h 392"/>
              <a:gd name="T46" fmla="*/ 2147483647 w 528"/>
              <a:gd name="T47" fmla="*/ 2147483647 h 392"/>
              <a:gd name="T48" fmla="*/ 2147483647 w 528"/>
              <a:gd name="T49" fmla="*/ 2147483647 h 392"/>
              <a:gd name="T50" fmla="*/ 2147483647 w 528"/>
              <a:gd name="T51" fmla="*/ 2147483647 h 392"/>
              <a:gd name="T52" fmla="*/ 2147483647 w 528"/>
              <a:gd name="T53" fmla="*/ 2147483647 h 392"/>
              <a:gd name="T54" fmla="*/ 2147483647 w 528"/>
              <a:gd name="T55" fmla="*/ 2147483647 h 392"/>
              <a:gd name="T56" fmla="*/ 2147483647 w 528"/>
              <a:gd name="T57" fmla="*/ 2147483647 h 392"/>
              <a:gd name="T58" fmla="*/ 2147483647 w 528"/>
              <a:gd name="T59" fmla="*/ 0 h 392"/>
              <a:gd name="T60" fmla="*/ 2147483647 w 528"/>
              <a:gd name="T61" fmla="*/ 2147483647 h 392"/>
              <a:gd name="T62" fmla="*/ 2147483647 w 528"/>
              <a:gd name="T63" fmla="*/ 2147483647 h 392"/>
              <a:gd name="T64" fmla="*/ 2147483647 w 528"/>
              <a:gd name="T65" fmla="*/ 2147483647 h 392"/>
              <a:gd name="T66" fmla="*/ 2147483647 w 528"/>
              <a:gd name="T67" fmla="*/ 2147483647 h 392"/>
              <a:gd name="T68" fmla="*/ 2147483647 w 528"/>
              <a:gd name="T69" fmla="*/ 2147483647 h 392"/>
              <a:gd name="T70" fmla="*/ 2147483647 w 528"/>
              <a:gd name="T71" fmla="*/ 2147483647 h 392"/>
              <a:gd name="T72" fmla="*/ 2147483647 w 528"/>
              <a:gd name="T73" fmla="*/ 2147483647 h 392"/>
              <a:gd name="T74" fmla="*/ 2147483647 w 528"/>
              <a:gd name="T75" fmla="*/ 2147483647 h 392"/>
              <a:gd name="T76" fmla="*/ 2147483647 w 528"/>
              <a:gd name="T77" fmla="*/ 2147483647 h 392"/>
              <a:gd name="T78" fmla="*/ 2147483647 w 528"/>
              <a:gd name="T79" fmla="*/ 2147483647 h 392"/>
              <a:gd name="T80" fmla="*/ 2147483647 w 528"/>
              <a:gd name="T81" fmla="*/ 2147483647 h 392"/>
              <a:gd name="T82" fmla="*/ 2147483647 w 528"/>
              <a:gd name="T83" fmla="*/ 2147483647 h 392"/>
              <a:gd name="T84" fmla="*/ 0 w 528"/>
              <a:gd name="T85" fmla="*/ 2147483647 h 392"/>
              <a:gd name="T86" fmla="*/ 0 w 528"/>
              <a:gd name="T87" fmla="*/ 2147483647 h 392"/>
              <a:gd name="T88" fmla="*/ 2147483647 w 528"/>
              <a:gd name="T89" fmla="*/ 2147483647 h 392"/>
              <a:gd name="T90" fmla="*/ 2147483647 w 528"/>
              <a:gd name="T91" fmla="*/ 2147483647 h 392"/>
              <a:gd name="T92" fmla="*/ 2147483647 w 528"/>
              <a:gd name="T93" fmla="*/ 2147483647 h 392"/>
              <a:gd name="T94" fmla="*/ 2147483647 w 528"/>
              <a:gd name="T95" fmla="*/ 2147483647 h 392"/>
              <a:gd name="T96" fmla="*/ 2147483647 w 528"/>
              <a:gd name="T97" fmla="*/ 2147483647 h 392"/>
              <a:gd name="T98" fmla="*/ 2147483647 w 528"/>
              <a:gd name="T99" fmla="*/ 2147483647 h 392"/>
              <a:gd name="T100" fmla="*/ 2147483647 w 528"/>
              <a:gd name="T101" fmla="*/ 2147483647 h 392"/>
              <a:gd name="T102" fmla="*/ 2147483647 w 528"/>
              <a:gd name="T103" fmla="*/ 2147483647 h 392"/>
              <a:gd name="T104" fmla="*/ 2147483647 w 528"/>
              <a:gd name="T105" fmla="*/ 2147483647 h 392"/>
              <a:gd name="T106" fmla="*/ 2147483647 w 528"/>
              <a:gd name="T107" fmla="*/ 2147483647 h 3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8"/>
              <a:gd name="T163" fmla="*/ 0 h 392"/>
              <a:gd name="T164" fmla="*/ 528 w 528"/>
              <a:gd name="T165" fmla="*/ 392 h 39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8" h="392">
                <a:moveTo>
                  <a:pt x="16" y="32"/>
                </a:moveTo>
                <a:lnTo>
                  <a:pt x="16" y="24"/>
                </a:lnTo>
                <a:lnTo>
                  <a:pt x="24" y="32"/>
                </a:lnTo>
                <a:lnTo>
                  <a:pt x="56" y="56"/>
                </a:lnTo>
                <a:lnTo>
                  <a:pt x="72" y="64"/>
                </a:lnTo>
                <a:lnTo>
                  <a:pt x="80" y="64"/>
                </a:lnTo>
                <a:lnTo>
                  <a:pt x="88" y="72"/>
                </a:lnTo>
                <a:lnTo>
                  <a:pt x="96" y="72"/>
                </a:lnTo>
                <a:lnTo>
                  <a:pt x="112" y="80"/>
                </a:lnTo>
                <a:lnTo>
                  <a:pt x="112" y="88"/>
                </a:lnTo>
                <a:lnTo>
                  <a:pt x="120" y="88"/>
                </a:lnTo>
                <a:lnTo>
                  <a:pt x="120" y="96"/>
                </a:lnTo>
                <a:lnTo>
                  <a:pt x="128" y="96"/>
                </a:lnTo>
                <a:lnTo>
                  <a:pt x="128" y="88"/>
                </a:lnTo>
                <a:lnTo>
                  <a:pt x="128" y="80"/>
                </a:lnTo>
                <a:lnTo>
                  <a:pt x="136" y="80"/>
                </a:lnTo>
                <a:lnTo>
                  <a:pt x="136" y="96"/>
                </a:lnTo>
                <a:lnTo>
                  <a:pt x="136" y="104"/>
                </a:lnTo>
                <a:lnTo>
                  <a:pt x="136" y="112"/>
                </a:lnTo>
                <a:lnTo>
                  <a:pt x="120" y="128"/>
                </a:lnTo>
                <a:lnTo>
                  <a:pt x="120" y="120"/>
                </a:lnTo>
                <a:lnTo>
                  <a:pt x="128" y="112"/>
                </a:lnTo>
                <a:lnTo>
                  <a:pt x="104" y="136"/>
                </a:lnTo>
                <a:lnTo>
                  <a:pt x="88" y="144"/>
                </a:lnTo>
                <a:lnTo>
                  <a:pt x="88" y="152"/>
                </a:lnTo>
                <a:lnTo>
                  <a:pt x="96" y="160"/>
                </a:lnTo>
                <a:lnTo>
                  <a:pt x="104" y="152"/>
                </a:lnTo>
                <a:lnTo>
                  <a:pt x="96" y="144"/>
                </a:lnTo>
                <a:lnTo>
                  <a:pt x="120" y="128"/>
                </a:lnTo>
                <a:lnTo>
                  <a:pt x="144" y="112"/>
                </a:lnTo>
                <a:lnTo>
                  <a:pt x="144" y="120"/>
                </a:lnTo>
                <a:lnTo>
                  <a:pt x="144" y="128"/>
                </a:lnTo>
                <a:lnTo>
                  <a:pt x="136" y="128"/>
                </a:lnTo>
                <a:lnTo>
                  <a:pt x="128" y="136"/>
                </a:lnTo>
                <a:lnTo>
                  <a:pt x="128" y="144"/>
                </a:lnTo>
                <a:lnTo>
                  <a:pt x="136" y="144"/>
                </a:lnTo>
                <a:lnTo>
                  <a:pt x="128" y="168"/>
                </a:lnTo>
                <a:lnTo>
                  <a:pt x="120" y="176"/>
                </a:lnTo>
                <a:lnTo>
                  <a:pt x="120" y="168"/>
                </a:lnTo>
                <a:lnTo>
                  <a:pt x="128" y="160"/>
                </a:lnTo>
                <a:lnTo>
                  <a:pt x="112" y="168"/>
                </a:lnTo>
                <a:lnTo>
                  <a:pt x="112" y="176"/>
                </a:lnTo>
                <a:lnTo>
                  <a:pt x="112" y="168"/>
                </a:lnTo>
                <a:lnTo>
                  <a:pt x="112" y="160"/>
                </a:lnTo>
                <a:lnTo>
                  <a:pt x="104" y="160"/>
                </a:lnTo>
                <a:lnTo>
                  <a:pt x="88" y="168"/>
                </a:lnTo>
                <a:lnTo>
                  <a:pt x="88" y="176"/>
                </a:lnTo>
                <a:lnTo>
                  <a:pt x="96" y="176"/>
                </a:lnTo>
                <a:lnTo>
                  <a:pt x="104" y="176"/>
                </a:lnTo>
                <a:lnTo>
                  <a:pt x="104" y="184"/>
                </a:lnTo>
                <a:lnTo>
                  <a:pt x="112" y="184"/>
                </a:lnTo>
                <a:lnTo>
                  <a:pt x="120" y="176"/>
                </a:lnTo>
                <a:lnTo>
                  <a:pt x="128" y="176"/>
                </a:lnTo>
                <a:lnTo>
                  <a:pt x="136" y="176"/>
                </a:lnTo>
                <a:lnTo>
                  <a:pt x="144" y="168"/>
                </a:lnTo>
                <a:lnTo>
                  <a:pt x="144" y="152"/>
                </a:lnTo>
                <a:lnTo>
                  <a:pt x="152" y="144"/>
                </a:lnTo>
                <a:lnTo>
                  <a:pt x="144" y="136"/>
                </a:lnTo>
                <a:lnTo>
                  <a:pt x="152" y="120"/>
                </a:lnTo>
                <a:lnTo>
                  <a:pt x="168" y="104"/>
                </a:lnTo>
                <a:lnTo>
                  <a:pt x="160" y="80"/>
                </a:lnTo>
                <a:lnTo>
                  <a:pt x="160" y="88"/>
                </a:lnTo>
                <a:lnTo>
                  <a:pt x="160" y="96"/>
                </a:lnTo>
                <a:lnTo>
                  <a:pt x="152" y="88"/>
                </a:lnTo>
                <a:lnTo>
                  <a:pt x="152" y="80"/>
                </a:lnTo>
                <a:lnTo>
                  <a:pt x="160" y="80"/>
                </a:lnTo>
                <a:lnTo>
                  <a:pt x="168" y="80"/>
                </a:lnTo>
                <a:lnTo>
                  <a:pt x="160" y="64"/>
                </a:lnTo>
                <a:lnTo>
                  <a:pt x="160" y="56"/>
                </a:lnTo>
                <a:lnTo>
                  <a:pt x="152" y="56"/>
                </a:lnTo>
                <a:lnTo>
                  <a:pt x="152" y="48"/>
                </a:lnTo>
                <a:lnTo>
                  <a:pt x="160" y="40"/>
                </a:lnTo>
                <a:lnTo>
                  <a:pt x="160" y="48"/>
                </a:lnTo>
                <a:lnTo>
                  <a:pt x="160" y="56"/>
                </a:lnTo>
                <a:lnTo>
                  <a:pt x="168" y="56"/>
                </a:lnTo>
                <a:lnTo>
                  <a:pt x="160" y="48"/>
                </a:lnTo>
                <a:lnTo>
                  <a:pt x="168" y="48"/>
                </a:lnTo>
                <a:lnTo>
                  <a:pt x="168" y="40"/>
                </a:lnTo>
                <a:lnTo>
                  <a:pt x="168" y="32"/>
                </a:lnTo>
                <a:lnTo>
                  <a:pt x="168" y="24"/>
                </a:lnTo>
                <a:lnTo>
                  <a:pt x="160" y="24"/>
                </a:lnTo>
                <a:lnTo>
                  <a:pt x="160" y="0"/>
                </a:lnTo>
                <a:lnTo>
                  <a:pt x="184" y="8"/>
                </a:lnTo>
                <a:lnTo>
                  <a:pt x="264" y="32"/>
                </a:lnTo>
                <a:lnTo>
                  <a:pt x="456" y="80"/>
                </a:lnTo>
                <a:lnTo>
                  <a:pt x="528" y="96"/>
                </a:lnTo>
                <a:lnTo>
                  <a:pt x="480" y="344"/>
                </a:lnTo>
                <a:lnTo>
                  <a:pt x="472" y="352"/>
                </a:lnTo>
                <a:lnTo>
                  <a:pt x="480" y="368"/>
                </a:lnTo>
                <a:lnTo>
                  <a:pt x="480" y="376"/>
                </a:lnTo>
                <a:lnTo>
                  <a:pt x="472" y="384"/>
                </a:lnTo>
                <a:lnTo>
                  <a:pt x="472" y="392"/>
                </a:lnTo>
                <a:lnTo>
                  <a:pt x="336" y="360"/>
                </a:lnTo>
                <a:lnTo>
                  <a:pt x="320" y="360"/>
                </a:lnTo>
                <a:lnTo>
                  <a:pt x="296" y="360"/>
                </a:lnTo>
                <a:lnTo>
                  <a:pt x="288" y="360"/>
                </a:lnTo>
                <a:lnTo>
                  <a:pt x="288" y="352"/>
                </a:lnTo>
                <a:lnTo>
                  <a:pt x="280" y="360"/>
                </a:lnTo>
                <a:lnTo>
                  <a:pt x="256" y="360"/>
                </a:lnTo>
                <a:lnTo>
                  <a:pt x="240" y="368"/>
                </a:lnTo>
                <a:lnTo>
                  <a:pt x="216" y="368"/>
                </a:lnTo>
                <a:lnTo>
                  <a:pt x="216" y="360"/>
                </a:lnTo>
                <a:lnTo>
                  <a:pt x="208" y="360"/>
                </a:lnTo>
                <a:lnTo>
                  <a:pt x="200" y="360"/>
                </a:lnTo>
                <a:lnTo>
                  <a:pt x="192" y="360"/>
                </a:lnTo>
                <a:lnTo>
                  <a:pt x="184" y="360"/>
                </a:lnTo>
                <a:lnTo>
                  <a:pt x="176" y="360"/>
                </a:lnTo>
                <a:lnTo>
                  <a:pt x="168" y="352"/>
                </a:lnTo>
                <a:lnTo>
                  <a:pt x="152" y="336"/>
                </a:lnTo>
                <a:lnTo>
                  <a:pt x="136" y="336"/>
                </a:lnTo>
                <a:lnTo>
                  <a:pt x="128" y="344"/>
                </a:lnTo>
                <a:lnTo>
                  <a:pt x="112" y="344"/>
                </a:lnTo>
                <a:lnTo>
                  <a:pt x="88" y="344"/>
                </a:lnTo>
                <a:lnTo>
                  <a:pt x="80" y="336"/>
                </a:lnTo>
                <a:lnTo>
                  <a:pt x="72" y="328"/>
                </a:lnTo>
                <a:lnTo>
                  <a:pt x="64" y="320"/>
                </a:lnTo>
                <a:lnTo>
                  <a:pt x="64" y="312"/>
                </a:lnTo>
                <a:lnTo>
                  <a:pt x="72" y="304"/>
                </a:lnTo>
                <a:lnTo>
                  <a:pt x="72" y="288"/>
                </a:lnTo>
                <a:lnTo>
                  <a:pt x="64" y="272"/>
                </a:lnTo>
                <a:lnTo>
                  <a:pt x="48" y="264"/>
                </a:lnTo>
                <a:lnTo>
                  <a:pt x="40" y="264"/>
                </a:lnTo>
                <a:lnTo>
                  <a:pt x="40" y="248"/>
                </a:lnTo>
                <a:lnTo>
                  <a:pt x="32" y="248"/>
                </a:lnTo>
                <a:lnTo>
                  <a:pt x="24" y="248"/>
                </a:lnTo>
                <a:lnTo>
                  <a:pt x="16" y="248"/>
                </a:lnTo>
                <a:lnTo>
                  <a:pt x="16" y="240"/>
                </a:lnTo>
                <a:lnTo>
                  <a:pt x="16" y="248"/>
                </a:lnTo>
                <a:lnTo>
                  <a:pt x="8" y="240"/>
                </a:lnTo>
                <a:lnTo>
                  <a:pt x="0" y="240"/>
                </a:lnTo>
                <a:lnTo>
                  <a:pt x="0" y="232"/>
                </a:lnTo>
                <a:lnTo>
                  <a:pt x="0" y="224"/>
                </a:lnTo>
                <a:lnTo>
                  <a:pt x="8" y="208"/>
                </a:lnTo>
                <a:lnTo>
                  <a:pt x="8" y="224"/>
                </a:lnTo>
                <a:lnTo>
                  <a:pt x="8" y="232"/>
                </a:lnTo>
                <a:lnTo>
                  <a:pt x="8" y="224"/>
                </a:lnTo>
                <a:lnTo>
                  <a:pt x="16" y="216"/>
                </a:lnTo>
                <a:lnTo>
                  <a:pt x="16" y="208"/>
                </a:lnTo>
                <a:lnTo>
                  <a:pt x="16" y="200"/>
                </a:lnTo>
                <a:lnTo>
                  <a:pt x="24" y="200"/>
                </a:lnTo>
                <a:lnTo>
                  <a:pt x="24" y="192"/>
                </a:lnTo>
                <a:lnTo>
                  <a:pt x="16" y="200"/>
                </a:lnTo>
                <a:lnTo>
                  <a:pt x="8" y="200"/>
                </a:lnTo>
                <a:lnTo>
                  <a:pt x="8" y="176"/>
                </a:lnTo>
                <a:lnTo>
                  <a:pt x="16" y="176"/>
                </a:lnTo>
                <a:lnTo>
                  <a:pt x="16" y="184"/>
                </a:lnTo>
                <a:lnTo>
                  <a:pt x="16" y="176"/>
                </a:lnTo>
                <a:lnTo>
                  <a:pt x="32" y="176"/>
                </a:lnTo>
                <a:lnTo>
                  <a:pt x="24" y="168"/>
                </a:lnTo>
                <a:lnTo>
                  <a:pt x="16" y="168"/>
                </a:lnTo>
                <a:lnTo>
                  <a:pt x="8" y="168"/>
                </a:lnTo>
                <a:lnTo>
                  <a:pt x="8" y="160"/>
                </a:lnTo>
                <a:lnTo>
                  <a:pt x="16" y="160"/>
                </a:lnTo>
                <a:lnTo>
                  <a:pt x="16" y="144"/>
                </a:lnTo>
                <a:lnTo>
                  <a:pt x="16" y="136"/>
                </a:lnTo>
                <a:lnTo>
                  <a:pt x="16" y="88"/>
                </a:lnTo>
                <a:lnTo>
                  <a:pt x="16" y="80"/>
                </a:lnTo>
                <a:lnTo>
                  <a:pt x="8" y="64"/>
                </a:lnTo>
                <a:lnTo>
                  <a:pt x="8" y="48"/>
                </a:lnTo>
                <a:lnTo>
                  <a:pt x="8" y="40"/>
                </a:lnTo>
                <a:lnTo>
                  <a:pt x="16" y="32"/>
                </a:lnTo>
                <a:close/>
              </a:path>
            </a:pathLst>
          </a:custGeom>
          <a:solidFill>
            <a:schemeClr val="tx2">
              <a:lumMod val="75000"/>
            </a:schemeClr>
          </a:solidFill>
          <a:ln w="6350">
            <a:solidFill>
              <a:srgbClr val="000000"/>
            </a:solidFill>
            <a:round/>
            <a:headEnd/>
            <a:tailEnd/>
          </a:ln>
        </p:spPr>
        <p:txBody>
          <a:bodyPr/>
          <a:lstStyle/>
          <a:p>
            <a:r>
              <a:rPr lang="en-US" dirty="0" smtClean="0"/>
              <a:t> </a:t>
            </a:r>
            <a:endParaRPr lang="en-US" dirty="0"/>
          </a:p>
        </p:txBody>
      </p:sp>
      <p:sp>
        <p:nvSpPr>
          <p:cNvPr id="34" name="Freeform 31"/>
          <p:cNvSpPr>
            <a:spLocks/>
          </p:cNvSpPr>
          <p:nvPr/>
        </p:nvSpPr>
        <p:spPr bwMode="auto">
          <a:xfrm>
            <a:off x="1093824" y="1727359"/>
            <a:ext cx="1056513" cy="885923"/>
          </a:xfrm>
          <a:custGeom>
            <a:avLst/>
            <a:gdLst>
              <a:gd name="T0" fmla="*/ 2147483647 w 640"/>
              <a:gd name="T1" fmla="*/ 2147483647 h 536"/>
              <a:gd name="T2" fmla="*/ 2147483647 w 640"/>
              <a:gd name="T3" fmla="*/ 2147483647 h 536"/>
              <a:gd name="T4" fmla="*/ 2147483647 w 640"/>
              <a:gd name="T5" fmla="*/ 2147483647 h 536"/>
              <a:gd name="T6" fmla="*/ 2147483647 w 640"/>
              <a:gd name="T7" fmla="*/ 2147483647 h 536"/>
              <a:gd name="T8" fmla="*/ 2147483647 w 640"/>
              <a:gd name="T9" fmla="*/ 0 h 536"/>
              <a:gd name="T10" fmla="*/ 2147483647 w 640"/>
              <a:gd name="T11" fmla="*/ 2147483647 h 536"/>
              <a:gd name="T12" fmla="*/ 2147483647 w 640"/>
              <a:gd name="T13" fmla="*/ 0 h 536"/>
              <a:gd name="T14" fmla="*/ 2147483647 w 640"/>
              <a:gd name="T15" fmla="*/ 0 h 536"/>
              <a:gd name="T16" fmla="*/ 2147483647 w 640"/>
              <a:gd name="T17" fmla="*/ 2147483647 h 536"/>
              <a:gd name="T18" fmla="*/ 2147483647 w 640"/>
              <a:gd name="T19" fmla="*/ 2147483647 h 536"/>
              <a:gd name="T20" fmla="*/ 2147483647 w 640"/>
              <a:gd name="T21" fmla="*/ 2147483647 h 536"/>
              <a:gd name="T22" fmla="*/ 2147483647 w 640"/>
              <a:gd name="T23" fmla="*/ 2147483647 h 536"/>
              <a:gd name="T24" fmla="*/ 2147483647 w 640"/>
              <a:gd name="T25" fmla="*/ 2147483647 h 536"/>
              <a:gd name="T26" fmla="*/ 2147483647 w 640"/>
              <a:gd name="T27" fmla="*/ 2147483647 h 536"/>
              <a:gd name="T28" fmla="*/ 2147483647 w 640"/>
              <a:gd name="T29" fmla="*/ 2147483647 h 536"/>
              <a:gd name="T30" fmla="*/ 2147483647 w 640"/>
              <a:gd name="T31" fmla="*/ 2147483647 h 536"/>
              <a:gd name="T32" fmla="*/ 2147483647 w 640"/>
              <a:gd name="T33" fmla="*/ 2147483647 h 536"/>
              <a:gd name="T34" fmla="*/ 2147483647 w 640"/>
              <a:gd name="T35" fmla="*/ 2147483647 h 536"/>
              <a:gd name="T36" fmla="*/ 2147483647 w 640"/>
              <a:gd name="T37" fmla="*/ 2147483647 h 536"/>
              <a:gd name="T38" fmla="*/ 2147483647 w 640"/>
              <a:gd name="T39" fmla="*/ 2147483647 h 536"/>
              <a:gd name="T40" fmla="*/ 2147483647 w 640"/>
              <a:gd name="T41" fmla="*/ 2147483647 h 536"/>
              <a:gd name="T42" fmla="*/ 2147483647 w 640"/>
              <a:gd name="T43" fmla="*/ 2147483647 h 536"/>
              <a:gd name="T44" fmla="*/ 2147483647 w 640"/>
              <a:gd name="T45" fmla="*/ 2147483647 h 536"/>
              <a:gd name="T46" fmla="*/ 0 w 640"/>
              <a:gd name="T47" fmla="*/ 2147483647 h 536"/>
              <a:gd name="T48" fmla="*/ 2147483647 w 640"/>
              <a:gd name="T49" fmla="*/ 2147483647 h 536"/>
              <a:gd name="T50" fmla="*/ 2147483647 w 640"/>
              <a:gd name="T51" fmla="*/ 2147483647 h 536"/>
              <a:gd name="T52" fmla="*/ 2147483647 w 640"/>
              <a:gd name="T53" fmla="*/ 2147483647 h 536"/>
              <a:gd name="T54" fmla="*/ 2147483647 w 640"/>
              <a:gd name="T55" fmla="*/ 2147483647 h 536"/>
              <a:gd name="T56" fmla="*/ 2147483647 w 640"/>
              <a:gd name="T57" fmla="*/ 2147483647 h 536"/>
              <a:gd name="T58" fmla="*/ 2147483647 w 640"/>
              <a:gd name="T59" fmla="*/ 2147483647 h 536"/>
              <a:gd name="T60" fmla="*/ 2147483647 w 640"/>
              <a:gd name="T61" fmla="*/ 2147483647 h 536"/>
              <a:gd name="T62" fmla="*/ 2147483647 w 640"/>
              <a:gd name="T63" fmla="*/ 2147483647 h 536"/>
              <a:gd name="T64" fmla="*/ 2147483647 w 640"/>
              <a:gd name="T65" fmla="*/ 2147483647 h 536"/>
              <a:gd name="T66" fmla="*/ 2147483647 w 640"/>
              <a:gd name="T67" fmla="*/ 2147483647 h 536"/>
              <a:gd name="T68" fmla="*/ 2147483647 w 640"/>
              <a:gd name="T69" fmla="*/ 2147483647 h 536"/>
              <a:gd name="T70" fmla="*/ 2147483647 w 640"/>
              <a:gd name="T71" fmla="*/ 2147483647 h 536"/>
              <a:gd name="T72" fmla="*/ 2147483647 w 640"/>
              <a:gd name="T73" fmla="*/ 2147483647 h 536"/>
              <a:gd name="T74" fmla="*/ 2147483647 w 640"/>
              <a:gd name="T75" fmla="*/ 2147483647 h 536"/>
              <a:gd name="T76" fmla="*/ 2147483647 w 640"/>
              <a:gd name="T77" fmla="*/ 2147483647 h 536"/>
              <a:gd name="T78" fmla="*/ 2147483647 w 640"/>
              <a:gd name="T79" fmla="*/ 2147483647 h 536"/>
              <a:gd name="T80" fmla="*/ 2147483647 w 640"/>
              <a:gd name="T81" fmla="*/ 2147483647 h 536"/>
              <a:gd name="T82" fmla="*/ 2147483647 w 640"/>
              <a:gd name="T83" fmla="*/ 2147483647 h 536"/>
              <a:gd name="T84" fmla="*/ 2147483647 w 640"/>
              <a:gd name="T85" fmla="*/ 2147483647 h 536"/>
              <a:gd name="T86" fmla="*/ 2147483647 w 640"/>
              <a:gd name="T87" fmla="*/ 2147483647 h 536"/>
              <a:gd name="T88" fmla="*/ 2147483647 w 640"/>
              <a:gd name="T89" fmla="*/ 2147483647 h 536"/>
              <a:gd name="T90" fmla="*/ 2147483647 w 640"/>
              <a:gd name="T91" fmla="*/ 2147483647 h 536"/>
              <a:gd name="T92" fmla="*/ 2147483647 w 640"/>
              <a:gd name="T93" fmla="*/ 2147483647 h 536"/>
              <a:gd name="T94" fmla="*/ 2147483647 w 640"/>
              <a:gd name="T95" fmla="*/ 2147483647 h 536"/>
              <a:gd name="T96" fmla="*/ 2147483647 w 640"/>
              <a:gd name="T97" fmla="*/ 2147483647 h 536"/>
              <a:gd name="T98" fmla="*/ 2147483647 w 640"/>
              <a:gd name="T99" fmla="*/ 2147483647 h 536"/>
              <a:gd name="T100" fmla="*/ 2147483647 w 640"/>
              <a:gd name="T101" fmla="*/ 2147483647 h 536"/>
              <a:gd name="T102" fmla="*/ 2147483647 w 640"/>
              <a:gd name="T103" fmla="*/ 2147483647 h 536"/>
              <a:gd name="T104" fmla="*/ 2147483647 w 640"/>
              <a:gd name="T105" fmla="*/ 2147483647 h 536"/>
              <a:gd name="T106" fmla="*/ 2147483647 w 640"/>
              <a:gd name="T107" fmla="*/ 2147483647 h 536"/>
              <a:gd name="T108" fmla="*/ 2147483647 w 640"/>
              <a:gd name="T109" fmla="*/ 2147483647 h 536"/>
              <a:gd name="T110" fmla="*/ 2147483647 w 640"/>
              <a:gd name="T111" fmla="*/ 2147483647 h 536"/>
              <a:gd name="T112" fmla="*/ 2147483647 w 640"/>
              <a:gd name="T113" fmla="*/ 2147483647 h 536"/>
              <a:gd name="T114" fmla="*/ 2147483647 w 640"/>
              <a:gd name="T115" fmla="*/ 2147483647 h 536"/>
              <a:gd name="T116" fmla="*/ 2147483647 w 640"/>
              <a:gd name="T117" fmla="*/ 2147483647 h 536"/>
              <a:gd name="T118" fmla="*/ 2147483647 w 640"/>
              <a:gd name="T119" fmla="*/ 2147483647 h 536"/>
              <a:gd name="T120" fmla="*/ 2147483647 w 640"/>
              <a:gd name="T121" fmla="*/ 2147483647 h 536"/>
              <a:gd name="T122" fmla="*/ 2147483647 w 640"/>
              <a:gd name="T123" fmla="*/ 2147483647 h 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40"/>
              <a:gd name="T187" fmla="*/ 0 h 536"/>
              <a:gd name="T188" fmla="*/ 640 w 640"/>
              <a:gd name="T189" fmla="*/ 536 h 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40" h="536">
                <a:moveTo>
                  <a:pt x="192" y="16"/>
                </a:moveTo>
                <a:lnTo>
                  <a:pt x="184" y="16"/>
                </a:lnTo>
                <a:lnTo>
                  <a:pt x="184" y="8"/>
                </a:lnTo>
                <a:lnTo>
                  <a:pt x="176" y="8"/>
                </a:lnTo>
                <a:lnTo>
                  <a:pt x="168" y="8"/>
                </a:lnTo>
                <a:lnTo>
                  <a:pt x="160" y="8"/>
                </a:lnTo>
                <a:lnTo>
                  <a:pt x="160" y="0"/>
                </a:lnTo>
                <a:lnTo>
                  <a:pt x="152" y="8"/>
                </a:lnTo>
                <a:lnTo>
                  <a:pt x="152" y="0"/>
                </a:lnTo>
                <a:lnTo>
                  <a:pt x="144" y="0"/>
                </a:lnTo>
                <a:lnTo>
                  <a:pt x="144" y="8"/>
                </a:lnTo>
                <a:lnTo>
                  <a:pt x="144" y="16"/>
                </a:lnTo>
                <a:lnTo>
                  <a:pt x="136" y="24"/>
                </a:lnTo>
                <a:lnTo>
                  <a:pt x="136" y="32"/>
                </a:lnTo>
                <a:lnTo>
                  <a:pt x="128" y="48"/>
                </a:lnTo>
                <a:lnTo>
                  <a:pt x="136" y="56"/>
                </a:lnTo>
                <a:lnTo>
                  <a:pt x="128" y="72"/>
                </a:lnTo>
                <a:lnTo>
                  <a:pt x="112" y="112"/>
                </a:lnTo>
                <a:lnTo>
                  <a:pt x="96" y="136"/>
                </a:lnTo>
                <a:lnTo>
                  <a:pt x="80" y="176"/>
                </a:lnTo>
                <a:lnTo>
                  <a:pt x="64" y="224"/>
                </a:lnTo>
                <a:lnTo>
                  <a:pt x="40" y="264"/>
                </a:lnTo>
                <a:lnTo>
                  <a:pt x="32" y="272"/>
                </a:lnTo>
                <a:lnTo>
                  <a:pt x="24" y="288"/>
                </a:lnTo>
                <a:lnTo>
                  <a:pt x="8" y="312"/>
                </a:lnTo>
                <a:lnTo>
                  <a:pt x="8" y="320"/>
                </a:lnTo>
                <a:lnTo>
                  <a:pt x="8" y="336"/>
                </a:lnTo>
                <a:lnTo>
                  <a:pt x="8" y="344"/>
                </a:lnTo>
                <a:lnTo>
                  <a:pt x="8" y="352"/>
                </a:lnTo>
                <a:lnTo>
                  <a:pt x="0" y="368"/>
                </a:lnTo>
                <a:lnTo>
                  <a:pt x="0" y="384"/>
                </a:lnTo>
                <a:lnTo>
                  <a:pt x="0" y="392"/>
                </a:lnTo>
                <a:lnTo>
                  <a:pt x="8" y="400"/>
                </a:lnTo>
                <a:lnTo>
                  <a:pt x="24" y="416"/>
                </a:lnTo>
                <a:lnTo>
                  <a:pt x="280" y="480"/>
                </a:lnTo>
                <a:lnTo>
                  <a:pt x="392" y="504"/>
                </a:lnTo>
                <a:lnTo>
                  <a:pt x="480" y="528"/>
                </a:lnTo>
                <a:lnTo>
                  <a:pt x="520" y="536"/>
                </a:lnTo>
                <a:lnTo>
                  <a:pt x="560" y="384"/>
                </a:lnTo>
                <a:lnTo>
                  <a:pt x="560" y="368"/>
                </a:lnTo>
                <a:lnTo>
                  <a:pt x="576" y="344"/>
                </a:lnTo>
                <a:lnTo>
                  <a:pt x="576" y="336"/>
                </a:lnTo>
                <a:lnTo>
                  <a:pt x="576" y="328"/>
                </a:lnTo>
                <a:lnTo>
                  <a:pt x="576" y="320"/>
                </a:lnTo>
                <a:lnTo>
                  <a:pt x="560" y="312"/>
                </a:lnTo>
                <a:lnTo>
                  <a:pt x="560" y="304"/>
                </a:lnTo>
                <a:lnTo>
                  <a:pt x="568" y="296"/>
                </a:lnTo>
                <a:lnTo>
                  <a:pt x="568" y="280"/>
                </a:lnTo>
                <a:lnTo>
                  <a:pt x="592" y="256"/>
                </a:lnTo>
                <a:lnTo>
                  <a:pt x="600" y="248"/>
                </a:lnTo>
                <a:lnTo>
                  <a:pt x="600" y="240"/>
                </a:lnTo>
                <a:lnTo>
                  <a:pt x="640" y="192"/>
                </a:lnTo>
                <a:lnTo>
                  <a:pt x="640" y="184"/>
                </a:lnTo>
                <a:lnTo>
                  <a:pt x="640" y="176"/>
                </a:lnTo>
                <a:lnTo>
                  <a:pt x="632" y="168"/>
                </a:lnTo>
                <a:lnTo>
                  <a:pt x="616" y="144"/>
                </a:lnTo>
                <a:lnTo>
                  <a:pt x="480" y="112"/>
                </a:lnTo>
                <a:lnTo>
                  <a:pt x="464" y="112"/>
                </a:lnTo>
                <a:lnTo>
                  <a:pt x="440" y="112"/>
                </a:lnTo>
                <a:lnTo>
                  <a:pt x="432" y="112"/>
                </a:lnTo>
                <a:lnTo>
                  <a:pt x="432" y="104"/>
                </a:lnTo>
                <a:lnTo>
                  <a:pt x="424" y="112"/>
                </a:lnTo>
                <a:lnTo>
                  <a:pt x="400" y="112"/>
                </a:lnTo>
                <a:lnTo>
                  <a:pt x="384" y="120"/>
                </a:lnTo>
                <a:lnTo>
                  <a:pt x="360" y="120"/>
                </a:lnTo>
                <a:lnTo>
                  <a:pt x="360" y="112"/>
                </a:lnTo>
                <a:lnTo>
                  <a:pt x="352" y="112"/>
                </a:lnTo>
                <a:lnTo>
                  <a:pt x="344" y="112"/>
                </a:lnTo>
                <a:lnTo>
                  <a:pt x="336" y="112"/>
                </a:lnTo>
                <a:lnTo>
                  <a:pt x="328" y="112"/>
                </a:lnTo>
                <a:lnTo>
                  <a:pt x="320" y="112"/>
                </a:lnTo>
                <a:lnTo>
                  <a:pt x="312" y="104"/>
                </a:lnTo>
                <a:lnTo>
                  <a:pt x="296" y="88"/>
                </a:lnTo>
                <a:lnTo>
                  <a:pt x="280" y="88"/>
                </a:lnTo>
                <a:lnTo>
                  <a:pt x="272" y="96"/>
                </a:lnTo>
                <a:lnTo>
                  <a:pt x="256" y="96"/>
                </a:lnTo>
                <a:lnTo>
                  <a:pt x="232" y="96"/>
                </a:lnTo>
                <a:lnTo>
                  <a:pt x="224" y="88"/>
                </a:lnTo>
                <a:lnTo>
                  <a:pt x="216" y="80"/>
                </a:lnTo>
                <a:lnTo>
                  <a:pt x="208" y="72"/>
                </a:lnTo>
                <a:lnTo>
                  <a:pt x="208" y="64"/>
                </a:lnTo>
                <a:lnTo>
                  <a:pt x="216" y="56"/>
                </a:lnTo>
                <a:lnTo>
                  <a:pt x="216" y="40"/>
                </a:lnTo>
                <a:lnTo>
                  <a:pt x="208" y="24"/>
                </a:lnTo>
                <a:lnTo>
                  <a:pt x="192" y="16"/>
                </a:lnTo>
                <a:lnTo>
                  <a:pt x="184" y="16"/>
                </a:lnTo>
                <a:lnTo>
                  <a:pt x="192" y="16"/>
                </a:lnTo>
                <a:close/>
              </a:path>
            </a:pathLst>
          </a:custGeom>
          <a:solidFill>
            <a:schemeClr val="tx2">
              <a:lumMod val="75000"/>
            </a:schemeClr>
          </a:solidFill>
          <a:ln w="6350">
            <a:solidFill>
              <a:srgbClr val="000000"/>
            </a:solidFill>
            <a:round/>
            <a:headEnd/>
            <a:tailEnd/>
          </a:ln>
        </p:spPr>
        <p:txBody>
          <a:bodyPr/>
          <a:lstStyle/>
          <a:p>
            <a:r>
              <a:rPr lang="en-US" dirty="0" smtClean="0"/>
              <a:t>       </a:t>
            </a:r>
            <a:endParaRPr lang="en-US" dirty="0"/>
          </a:p>
        </p:txBody>
      </p:sp>
      <p:sp>
        <p:nvSpPr>
          <p:cNvPr id="35" name="Freeform 32"/>
          <p:cNvSpPr>
            <a:spLocks/>
          </p:cNvSpPr>
          <p:nvPr/>
        </p:nvSpPr>
        <p:spPr bwMode="auto">
          <a:xfrm>
            <a:off x="1000644" y="2388217"/>
            <a:ext cx="1057947" cy="1824887"/>
          </a:xfrm>
          <a:custGeom>
            <a:avLst/>
            <a:gdLst>
              <a:gd name="T0" fmla="*/ 2147483647 w 640"/>
              <a:gd name="T1" fmla="*/ 2147483647 h 1104"/>
              <a:gd name="T2" fmla="*/ 2147483647 w 640"/>
              <a:gd name="T3" fmla="*/ 2147483647 h 1104"/>
              <a:gd name="T4" fmla="*/ 2147483647 w 640"/>
              <a:gd name="T5" fmla="*/ 2147483647 h 1104"/>
              <a:gd name="T6" fmla="*/ 2147483647 w 640"/>
              <a:gd name="T7" fmla="*/ 2147483647 h 1104"/>
              <a:gd name="T8" fmla="*/ 2147483647 w 640"/>
              <a:gd name="T9" fmla="*/ 2147483647 h 1104"/>
              <a:gd name="T10" fmla="*/ 2147483647 w 640"/>
              <a:gd name="T11" fmla="*/ 2147483647 h 1104"/>
              <a:gd name="T12" fmla="*/ 2147483647 w 640"/>
              <a:gd name="T13" fmla="*/ 2147483647 h 1104"/>
              <a:gd name="T14" fmla="*/ 2147483647 w 640"/>
              <a:gd name="T15" fmla="*/ 2147483647 h 1104"/>
              <a:gd name="T16" fmla="*/ 2147483647 w 640"/>
              <a:gd name="T17" fmla="*/ 2147483647 h 1104"/>
              <a:gd name="T18" fmla="*/ 2147483647 w 640"/>
              <a:gd name="T19" fmla="*/ 2147483647 h 1104"/>
              <a:gd name="T20" fmla="*/ 2147483647 w 640"/>
              <a:gd name="T21" fmla="*/ 2147483647 h 1104"/>
              <a:gd name="T22" fmla="*/ 2147483647 w 640"/>
              <a:gd name="T23" fmla="*/ 2147483647 h 1104"/>
              <a:gd name="T24" fmla="*/ 2147483647 w 640"/>
              <a:gd name="T25" fmla="*/ 2147483647 h 1104"/>
              <a:gd name="T26" fmla="*/ 2147483647 w 640"/>
              <a:gd name="T27" fmla="*/ 2147483647 h 1104"/>
              <a:gd name="T28" fmla="*/ 2147483647 w 640"/>
              <a:gd name="T29" fmla="*/ 2147483647 h 1104"/>
              <a:gd name="T30" fmla="*/ 2147483647 w 640"/>
              <a:gd name="T31" fmla="*/ 2147483647 h 1104"/>
              <a:gd name="T32" fmla="*/ 2147483647 w 640"/>
              <a:gd name="T33" fmla="*/ 2147483647 h 1104"/>
              <a:gd name="T34" fmla="*/ 2147483647 w 640"/>
              <a:gd name="T35" fmla="*/ 2147483647 h 1104"/>
              <a:gd name="T36" fmla="*/ 2147483647 w 640"/>
              <a:gd name="T37" fmla="*/ 2147483647 h 1104"/>
              <a:gd name="T38" fmla="*/ 2147483647 w 640"/>
              <a:gd name="T39" fmla="*/ 2147483647 h 1104"/>
              <a:gd name="T40" fmla="*/ 2147483647 w 640"/>
              <a:gd name="T41" fmla="*/ 2147483647 h 1104"/>
              <a:gd name="T42" fmla="*/ 2147483647 w 640"/>
              <a:gd name="T43" fmla="*/ 2147483647 h 1104"/>
              <a:gd name="T44" fmla="*/ 2147483647 w 640"/>
              <a:gd name="T45" fmla="*/ 2147483647 h 1104"/>
              <a:gd name="T46" fmla="*/ 2147483647 w 640"/>
              <a:gd name="T47" fmla="*/ 2147483647 h 1104"/>
              <a:gd name="T48" fmla="*/ 2147483647 w 640"/>
              <a:gd name="T49" fmla="*/ 2147483647 h 1104"/>
              <a:gd name="T50" fmla="*/ 2147483647 w 640"/>
              <a:gd name="T51" fmla="*/ 2147483647 h 1104"/>
              <a:gd name="T52" fmla="*/ 2147483647 w 640"/>
              <a:gd name="T53" fmla="*/ 2147483647 h 1104"/>
              <a:gd name="T54" fmla="*/ 2147483647 w 640"/>
              <a:gd name="T55" fmla="*/ 2147483647 h 1104"/>
              <a:gd name="T56" fmla="*/ 2147483647 w 640"/>
              <a:gd name="T57" fmla="*/ 2147483647 h 1104"/>
              <a:gd name="T58" fmla="*/ 2147483647 w 640"/>
              <a:gd name="T59" fmla="*/ 2147483647 h 1104"/>
              <a:gd name="T60" fmla="*/ 2147483647 w 640"/>
              <a:gd name="T61" fmla="*/ 2147483647 h 1104"/>
              <a:gd name="T62" fmla="*/ 2147483647 w 640"/>
              <a:gd name="T63" fmla="*/ 2147483647 h 1104"/>
              <a:gd name="T64" fmla="*/ 2147483647 w 640"/>
              <a:gd name="T65" fmla="*/ 2147483647 h 1104"/>
              <a:gd name="T66" fmla="*/ 2147483647 w 640"/>
              <a:gd name="T67" fmla="*/ 2147483647 h 1104"/>
              <a:gd name="T68" fmla="*/ 2147483647 w 640"/>
              <a:gd name="T69" fmla="*/ 2147483647 h 1104"/>
              <a:gd name="T70" fmla="*/ 2147483647 w 640"/>
              <a:gd name="T71" fmla="*/ 2147483647 h 1104"/>
              <a:gd name="T72" fmla="*/ 2147483647 w 640"/>
              <a:gd name="T73" fmla="*/ 2147483647 h 1104"/>
              <a:gd name="T74" fmla="*/ 2147483647 w 640"/>
              <a:gd name="T75" fmla="*/ 2147483647 h 1104"/>
              <a:gd name="T76" fmla="*/ 2147483647 w 640"/>
              <a:gd name="T77" fmla="*/ 2147483647 h 1104"/>
              <a:gd name="T78" fmla="*/ 2147483647 w 640"/>
              <a:gd name="T79" fmla="*/ 2147483647 h 1104"/>
              <a:gd name="T80" fmla="*/ 2147483647 w 640"/>
              <a:gd name="T81" fmla="*/ 2147483647 h 1104"/>
              <a:gd name="T82" fmla="*/ 2147483647 w 640"/>
              <a:gd name="T83" fmla="*/ 2147483647 h 1104"/>
              <a:gd name="T84" fmla="*/ 2147483647 w 640"/>
              <a:gd name="T85" fmla="*/ 2147483647 h 1104"/>
              <a:gd name="T86" fmla="*/ 2147483647 w 640"/>
              <a:gd name="T87" fmla="*/ 2147483647 h 1104"/>
              <a:gd name="T88" fmla="*/ 2147483647 w 640"/>
              <a:gd name="T89" fmla="*/ 2147483647 h 1104"/>
              <a:gd name="T90" fmla="*/ 2147483647 w 640"/>
              <a:gd name="T91" fmla="*/ 2147483647 h 1104"/>
              <a:gd name="T92" fmla="*/ 2147483647 w 640"/>
              <a:gd name="T93" fmla="*/ 2147483647 h 1104"/>
              <a:gd name="T94" fmla="*/ 2147483647 w 640"/>
              <a:gd name="T95" fmla="*/ 2147483647 h 1104"/>
              <a:gd name="T96" fmla="*/ 2147483647 w 640"/>
              <a:gd name="T97" fmla="*/ 2147483647 h 1104"/>
              <a:gd name="T98" fmla="*/ 2147483647 w 640"/>
              <a:gd name="T99" fmla="*/ 2147483647 h 1104"/>
              <a:gd name="T100" fmla="*/ 2147483647 w 640"/>
              <a:gd name="T101" fmla="*/ 2147483647 h 1104"/>
              <a:gd name="T102" fmla="*/ 2147483647 w 640"/>
              <a:gd name="T103" fmla="*/ 2147483647 h 1104"/>
              <a:gd name="T104" fmla="*/ 2147483647 w 640"/>
              <a:gd name="T105" fmla="*/ 2147483647 h 1104"/>
              <a:gd name="T106" fmla="*/ 2147483647 w 640"/>
              <a:gd name="T107" fmla="*/ 2147483647 h 1104"/>
              <a:gd name="T108" fmla="*/ 2147483647 w 640"/>
              <a:gd name="T109" fmla="*/ 2147483647 h 1104"/>
              <a:gd name="T110" fmla="*/ 2147483647 w 640"/>
              <a:gd name="T111" fmla="*/ 2147483647 h 110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40"/>
              <a:gd name="T169" fmla="*/ 0 h 1104"/>
              <a:gd name="T170" fmla="*/ 640 w 640"/>
              <a:gd name="T171" fmla="*/ 1104 h 110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40" h="1104">
                <a:moveTo>
                  <a:pt x="80" y="16"/>
                </a:moveTo>
                <a:lnTo>
                  <a:pt x="336" y="80"/>
                </a:lnTo>
                <a:lnTo>
                  <a:pt x="368" y="88"/>
                </a:lnTo>
                <a:lnTo>
                  <a:pt x="288" y="384"/>
                </a:lnTo>
                <a:lnTo>
                  <a:pt x="616" y="872"/>
                </a:lnTo>
                <a:lnTo>
                  <a:pt x="616" y="888"/>
                </a:lnTo>
                <a:lnTo>
                  <a:pt x="616" y="896"/>
                </a:lnTo>
                <a:lnTo>
                  <a:pt x="632" y="920"/>
                </a:lnTo>
                <a:lnTo>
                  <a:pt x="632" y="936"/>
                </a:lnTo>
                <a:lnTo>
                  <a:pt x="640" y="952"/>
                </a:lnTo>
                <a:lnTo>
                  <a:pt x="640" y="960"/>
                </a:lnTo>
                <a:lnTo>
                  <a:pt x="640" y="968"/>
                </a:lnTo>
                <a:lnTo>
                  <a:pt x="624" y="968"/>
                </a:lnTo>
                <a:lnTo>
                  <a:pt x="600" y="976"/>
                </a:lnTo>
                <a:lnTo>
                  <a:pt x="600" y="992"/>
                </a:lnTo>
                <a:lnTo>
                  <a:pt x="600" y="1000"/>
                </a:lnTo>
                <a:lnTo>
                  <a:pt x="600" y="1008"/>
                </a:lnTo>
                <a:lnTo>
                  <a:pt x="600" y="1024"/>
                </a:lnTo>
                <a:lnTo>
                  <a:pt x="592" y="1032"/>
                </a:lnTo>
                <a:lnTo>
                  <a:pt x="576" y="1040"/>
                </a:lnTo>
                <a:lnTo>
                  <a:pt x="576" y="1048"/>
                </a:lnTo>
                <a:lnTo>
                  <a:pt x="576" y="1056"/>
                </a:lnTo>
                <a:lnTo>
                  <a:pt x="576" y="1072"/>
                </a:lnTo>
                <a:lnTo>
                  <a:pt x="584" y="1080"/>
                </a:lnTo>
                <a:lnTo>
                  <a:pt x="584" y="1104"/>
                </a:lnTo>
                <a:lnTo>
                  <a:pt x="576" y="1104"/>
                </a:lnTo>
                <a:lnTo>
                  <a:pt x="568" y="1104"/>
                </a:lnTo>
                <a:lnTo>
                  <a:pt x="368" y="1080"/>
                </a:lnTo>
                <a:lnTo>
                  <a:pt x="360" y="1072"/>
                </a:lnTo>
                <a:lnTo>
                  <a:pt x="368" y="1072"/>
                </a:lnTo>
                <a:lnTo>
                  <a:pt x="368" y="1064"/>
                </a:lnTo>
                <a:lnTo>
                  <a:pt x="360" y="1064"/>
                </a:lnTo>
                <a:lnTo>
                  <a:pt x="352" y="1064"/>
                </a:lnTo>
                <a:lnTo>
                  <a:pt x="352" y="1048"/>
                </a:lnTo>
                <a:lnTo>
                  <a:pt x="360" y="1048"/>
                </a:lnTo>
                <a:lnTo>
                  <a:pt x="360" y="1040"/>
                </a:lnTo>
                <a:lnTo>
                  <a:pt x="360" y="1016"/>
                </a:lnTo>
                <a:lnTo>
                  <a:pt x="352" y="1000"/>
                </a:lnTo>
                <a:lnTo>
                  <a:pt x="344" y="992"/>
                </a:lnTo>
                <a:lnTo>
                  <a:pt x="328" y="968"/>
                </a:lnTo>
                <a:lnTo>
                  <a:pt x="312" y="944"/>
                </a:lnTo>
                <a:lnTo>
                  <a:pt x="304" y="936"/>
                </a:lnTo>
                <a:lnTo>
                  <a:pt x="296" y="936"/>
                </a:lnTo>
                <a:lnTo>
                  <a:pt x="296" y="944"/>
                </a:lnTo>
                <a:lnTo>
                  <a:pt x="288" y="936"/>
                </a:lnTo>
                <a:lnTo>
                  <a:pt x="288" y="928"/>
                </a:lnTo>
                <a:lnTo>
                  <a:pt x="288" y="920"/>
                </a:lnTo>
                <a:lnTo>
                  <a:pt x="288" y="912"/>
                </a:lnTo>
                <a:lnTo>
                  <a:pt x="280" y="904"/>
                </a:lnTo>
                <a:lnTo>
                  <a:pt x="264" y="904"/>
                </a:lnTo>
                <a:lnTo>
                  <a:pt x="256" y="904"/>
                </a:lnTo>
                <a:lnTo>
                  <a:pt x="248" y="896"/>
                </a:lnTo>
                <a:lnTo>
                  <a:pt x="232" y="880"/>
                </a:lnTo>
                <a:lnTo>
                  <a:pt x="232" y="872"/>
                </a:lnTo>
                <a:lnTo>
                  <a:pt x="224" y="856"/>
                </a:lnTo>
                <a:lnTo>
                  <a:pt x="208" y="848"/>
                </a:lnTo>
                <a:lnTo>
                  <a:pt x="200" y="848"/>
                </a:lnTo>
                <a:lnTo>
                  <a:pt x="192" y="848"/>
                </a:lnTo>
                <a:lnTo>
                  <a:pt x="192" y="840"/>
                </a:lnTo>
                <a:lnTo>
                  <a:pt x="184" y="840"/>
                </a:lnTo>
                <a:lnTo>
                  <a:pt x="176" y="832"/>
                </a:lnTo>
                <a:lnTo>
                  <a:pt x="160" y="824"/>
                </a:lnTo>
                <a:lnTo>
                  <a:pt x="144" y="824"/>
                </a:lnTo>
                <a:lnTo>
                  <a:pt x="136" y="824"/>
                </a:lnTo>
                <a:lnTo>
                  <a:pt x="136" y="816"/>
                </a:lnTo>
                <a:lnTo>
                  <a:pt x="128" y="816"/>
                </a:lnTo>
                <a:lnTo>
                  <a:pt x="128" y="808"/>
                </a:lnTo>
                <a:lnTo>
                  <a:pt x="136" y="800"/>
                </a:lnTo>
                <a:lnTo>
                  <a:pt x="136" y="792"/>
                </a:lnTo>
                <a:lnTo>
                  <a:pt x="136" y="784"/>
                </a:lnTo>
                <a:lnTo>
                  <a:pt x="136" y="768"/>
                </a:lnTo>
                <a:lnTo>
                  <a:pt x="144" y="760"/>
                </a:lnTo>
                <a:lnTo>
                  <a:pt x="144" y="744"/>
                </a:lnTo>
                <a:lnTo>
                  <a:pt x="136" y="744"/>
                </a:lnTo>
                <a:lnTo>
                  <a:pt x="128" y="736"/>
                </a:lnTo>
                <a:lnTo>
                  <a:pt x="136" y="728"/>
                </a:lnTo>
                <a:lnTo>
                  <a:pt x="136" y="712"/>
                </a:lnTo>
                <a:lnTo>
                  <a:pt x="128" y="712"/>
                </a:lnTo>
                <a:lnTo>
                  <a:pt x="112" y="696"/>
                </a:lnTo>
                <a:lnTo>
                  <a:pt x="104" y="688"/>
                </a:lnTo>
                <a:lnTo>
                  <a:pt x="104" y="672"/>
                </a:lnTo>
                <a:lnTo>
                  <a:pt x="96" y="656"/>
                </a:lnTo>
                <a:lnTo>
                  <a:pt x="96" y="648"/>
                </a:lnTo>
                <a:lnTo>
                  <a:pt x="88" y="640"/>
                </a:lnTo>
                <a:lnTo>
                  <a:pt x="96" y="640"/>
                </a:lnTo>
                <a:lnTo>
                  <a:pt x="96" y="632"/>
                </a:lnTo>
                <a:lnTo>
                  <a:pt x="80" y="616"/>
                </a:lnTo>
                <a:lnTo>
                  <a:pt x="72" y="616"/>
                </a:lnTo>
                <a:lnTo>
                  <a:pt x="72" y="608"/>
                </a:lnTo>
                <a:lnTo>
                  <a:pt x="80" y="608"/>
                </a:lnTo>
                <a:lnTo>
                  <a:pt x="72" y="592"/>
                </a:lnTo>
                <a:lnTo>
                  <a:pt x="80" y="584"/>
                </a:lnTo>
                <a:lnTo>
                  <a:pt x="80" y="576"/>
                </a:lnTo>
                <a:lnTo>
                  <a:pt x="80" y="584"/>
                </a:lnTo>
                <a:lnTo>
                  <a:pt x="88" y="584"/>
                </a:lnTo>
                <a:lnTo>
                  <a:pt x="96" y="568"/>
                </a:lnTo>
                <a:lnTo>
                  <a:pt x="96" y="544"/>
                </a:lnTo>
                <a:lnTo>
                  <a:pt x="88" y="544"/>
                </a:lnTo>
                <a:lnTo>
                  <a:pt x="80" y="544"/>
                </a:lnTo>
                <a:lnTo>
                  <a:pt x="64" y="520"/>
                </a:lnTo>
                <a:lnTo>
                  <a:pt x="64" y="512"/>
                </a:lnTo>
                <a:lnTo>
                  <a:pt x="64" y="504"/>
                </a:lnTo>
                <a:lnTo>
                  <a:pt x="64" y="496"/>
                </a:lnTo>
                <a:lnTo>
                  <a:pt x="64" y="488"/>
                </a:lnTo>
                <a:lnTo>
                  <a:pt x="64" y="480"/>
                </a:lnTo>
                <a:lnTo>
                  <a:pt x="64" y="472"/>
                </a:lnTo>
                <a:lnTo>
                  <a:pt x="64" y="456"/>
                </a:lnTo>
                <a:lnTo>
                  <a:pt x="72" y="456"/>
                </a:lnTo>
                <a:lnTo>
                  <a:pt x="80" y="456"/>
                </a:lnTo>
                <a:lnTo>
                  <a:pt x="80" y="464"/>
                </a:lnTo>
                <a:lnTo>
                  <a:pt x="72" y="464"/>
                </a:lnTo>
                <a:lnTo>
                  <a:pt x="72" y="472"/>
                </a:lnTo>
                <a:lnTo>
                  <a:pt x="80" y="480"/>
                </a:lnTo>
                <a:lnTo>
                  <a:pt x="80" y="488"/>
                </a:lnTo>
                <a:lnTo>
                  <a:pt x="96" y="496"/>
                </a:lnTo>
                <a:lnTo>
                  <a:pt x="96" y="488"/>
                </a:lnTo>
                <a:lnTo>
                  <a:pt x="88" y="480"/>
                </a:lnTo>
                <a:lnTo>
                  <a:pt x="88" y="472"/>
                </a:lnTo>
                <a:lnTo>
                  <a:pt x="88" y="464"/>
                </a:lnTo>
                <a:lnTo>
                  <a:pt x="88" y="456"/>
                </a:lnTo>
                <a:lnTo>
                  <a:pt x="80" y="448"/>
                </a:lnTo>
                <a:lnTo>
                  <a:pt x="80" y="440"/>
                </a:lnTo>
                <a:lnTo>
                  <a:pt x="88" y="440"/>
                </a:lnTo>
                <a:lnTo>
                  <a:pt x="96" y="432"/>
                </a:lnTo>
                <a:lnTo>
                  <a:pt x="104" y="440"/>
                </a:lnTo>
                <a:lnTo>
                  <a:pt x="120" y="440"/>
                </a:lnTo>
                <a:lnTo>
                  <a:pt x="128" y="440"/>
                </a:lnTo>
                <a:lnTo>
                  <a:pt x="120" y="432"/>
                </a:lnTo>
                <a:lnTo>
                  <a:pt x="112" y="432"/>
                </a:lnTo>
                <a:lnTo>
                  <a:pt x="104" y="432"/>
                </a:lnTo>
                <a:lnTo>
                  <a:pt x="96" y="432"/>
                </a:lnTo>
                <a:lnTo>
                  <a:pt x="96" y="424"/>
                </a:lnTo>
                <a:lnTo>
                  <a:pt x="88" y="416"/>
                </a:lnTo>
                <a:lnTo>
                  <a:pt x="80" y="424"/>
                </a:lnTo>
                <a:lnTo>
                  <a:pt x="72" y="432"/>
                </a:lnTo>
                <a:lnTo>
                  <a:pt x="72" y="448"/>
                </a:lnTo>
                <a:lnTo>
                  <a:pt x="64" y="448"/>
                </a:lnTo>
                <a:lnTo>
                  <a:pt x="64" y="440"/>
                </a:lnTo>
                <a:lnTo>
                  <a:pt x="56" y="440"/>
                </a:lnTo>
                <a:lnTo>
                  <a:pt x="56" y="432"/>
                </a:lnTo>
                <a:lnTo>
                  <a:pt x="48" y="416"/>
                </a:lnTo>
                <a:lnTo>
                  <a:pt x="40" y="424"/>
                </a:lnTo>
                <a:lnTo>
                  <a:pt x="40" y="416"/>
                </a:lnTo>
                <a:lnTo>
                  <a:pt x="40" y="408"/>
                </a:lnTo>
                <a:lnTo>
                  <a:pt x="48" y="408"/>
                </a:lnTo>
                <a:lnTo>
                  <a:pt x="48" y="400"/>
                </a:lnTo>
                <a:lnTo>
                  <a:pt x="40" y="392"/>
                </a:lnTo>
                <a:lnTo>
                  <a:pt x="40" y="376"/>
                </a:lnTo>
                <a:lnTo>
                  <a:pt x="32" y="368"/>
                </a:lnTo>
                <a:lnTo>
                  <a:pt x="24" y="352"/>
                </a:lnTo>
                <a:lnTo>
                  <a:pt x="24" y="344"/>
                </a:lnTo>
                <a:lnTo>
                  <a:pt x="24" y="336"/>
                </a:lnTo>
                <a:lnTo>
                  <a:pt x="16" y="328"/>
                </a:lnTo>
                <a:lnTo>
                  <a:pt x="8" y="320"/>
                </a:lnTo>
                <a:lnTo>
                  <a:pt x="8" y="312"/>
                </a:lnTo>
                <a:lnTo>
                  <a:pt x="16" y="304"/>
                </a:lnTo>
                <a:lnTo>
                  <a:pt x="16" y="296"/>
                </a:lnTo>
                <a:lnTo>
                  <a:pt x="16" y="280"/>
                </a:lnTo>
                <a:lnTo>
                  <a:pt x="16" y="264"/>
                </a:lnTo>
                <a:lnTo>
                  <a:pt x="16" y="256"/>
                </a:lnTo>
                <a:lnTo>
                  <a:pt x="24" y="248"/>
                </a:lnTo>
                <a:lnTo>
                  <a:pt x="24" y="216"/>
                </a:lnTo>
                <a:lnTo>
                  <a:pt x="16" y="200"/>
                </a:lnTo>
                <a:lnTo>
                  <a:pt x="16" y="192"/>
                </a:lnTo>
                <a:lnTo>
                  <a:pt x="8" y="192"/>
                </a:lnTo>
                <a:lnTo>
                  <a:pt x="0" y="176"/>
                </a:lnTo>
                <a:lnTo>
                  <a:pt x="0" y="152"/>
                </a:lnTo>
                <a:lnTo>
                  <a:pt x="16" y="128"/>
                </a:lnTo>
                <a:lnTo>
                  <a:pt x="32" y="112"/>
                </a:lnTo>
                <a:lnTo>
                  <a:pt x="40" y="104"/>
                </a:lnTo>
                <a:lnTo>
                  <a:pt x="40" y="96"/>
                </a:lnTo>
                <a:lnTo>
                  <a:pt x="40" y="88"/>
                </a:lnTo>
                <a:lnTo>
                  <a:pt x="48" y="80"/>
                </a:lnTo>
                <a:lnTo>
                  <a:pt x="56" y="56"/>
                </a:lnTo>
                <a:lnTo>
                  <a:pt x="56" y="48"/>
                </a:lnTo>
                <a:lnTo>
                  <a:pt x="56" y="40"/>
                </a:lnTo>
                <a:lnTo>
                  <a:pt x="56" y="32"/>
                </a:lnTo>
                <a:lnTo>
                  <a:pt x="56" y="24"/>
                </a:lnTo>
                <a:lnTo>
                  <a:pt x="64" y="16"/>
                </a:lnTo>
                <a:lnTo>
                  <a:pt x="64" y="8"/>
                </a:lnTo>
                <a:lnTo>
                  <a:pt x="64" y="0"/>
                </a:lnTo>
                <a:lnTo>
                  <a:pt x="80" y="16"/>
                </a:lnTo>
                <a:close/>
              </a:path>
            </a:pathLst>
          </a:custGeom>
          <a:solidFill>
            <a:schemeClr val="tx2">
              <a:lumMod val="75000"/>
            </a:schemeClr>
          </a:solidFill>
          <a:ln w="6350">
            <a:solidFill>
              <a:srgbClr val="000000"/>
            </a:solidFill>
            <a:round/>
            <a:headEnd/>
            <a:tailEnd/>
          </a:ln>
        </p:spPr>
        <p:txBody>
          <a:bodyPr/>
          <a:lstStyle/>
          <a:p>
            <a:endParaRPr lang="en-US"/>
          </a:p>
        </p:txBody>
      </p:sp>
      <p:sp>
        <p:nvSpPr>
          <p:cNvPr id="36" name="Freeform 33"/>
          <p:cNvSpPr>
            <a:spLocks/>
          </p:cNvSpPr>
          <p:nvPr/>
        </p:nvSpPr>
        <p:spPr bwMode="auto">
          <a:xfrm>
            <a:off x="1476577" y="2534437"/>
            <a:ext cx="845785" cy="1295914"/>
          </a:xfrm>
          <a:custGeom>
            <a:avLst/>
            <a:gdLst>
              <a:gd name="T0" fmla="*/ 0 w 512"/>
              <a:gd name="T1" fmla="*/ 2147483647 h 784"/>
              <a:gd name="T2" fmla="*/ 0 w 512"/>
              <a:gd name="T3" fmla="*/ 2147483647 h 784"/>
              <a:gd name="T4" fmla="*/ 2147483647 w 512"/>
              <a:gd name="T5" fmla="*/ 0 h 784"/>
              <a:gd name="T6" fmla="*/ 2147483647 w 512"/>
              <a:gd name="T7" fmla="*/ 0 h 784"/>
              <a:gd name="T8" fmla="*/ 2147483647 w 512"/>
              <a:gd name="T9" fmla="*/ 2147483647 h 784"/>
              <a:gd name="T10" fmla="*/ 2147483647 w 512"/>
              <a:gd name="T11" fmla="*/ 2147483647 h 784"/>
              <a:gd name="T12" fmla="*/ 2147483647 w 512"/>
              <a:gd name="T13" fmla="*/ 2147483647 h 784"/>
              <a:gd name="T14" fmla="*/ 2147483647 w 512"/>
              <a:gd name="T15" fmla="*/ 2147483647 h 784"/>
              <a:gd name="T16" fmla="*/ 2147483647 w 512"/>
              <a:gd name="T17" fmla="*/ 2147483647 h 784"/>
              <a:gd name="T18" fmla="*/ 2147483647 w 512"/>
              <a:gd name="T19" fmla="*/ 2147483647 h 784"/>
              <a:gd name="T20" fmla="*/ 2147483647 w 512"/>
              <a:gd name="T21" fmla="*/ 2147483647 h 784"/>
              <a:gd name="T22" fmla="*/ 2147483647 w 512"/>
              <a:gd name="T23" fmla="*/ 2147483647 h 784"/>
              <a:gd name="T24" fmla="*/ 2147483647 w 512"/>
              <a:gd name="T25" fmla="*/ 2147483647 h 784"/>
              <a:gd name="T26" fmla="*/ 2147483647 w 512"/>
              <a:gd name="T27" fmla="*/ 2147483647 h 784"/>
              <a:gd name="T28" fmla="*/ 2147483647 w 512"/>
              <a:gd name="T29" fmla="*/ 2147483647 h 784"/>
              <a:gd name="T30" fmla="*/ 2147483647 w 512"/>
              <a:gd name="T31" fmla="*/ 2147483647 h 784"/>
              <a:gd name="T32" fmla="*/ 2147483647 w 512"/>
              <a:gd name="T33" fmla="*/ 2147483647 h 784"/>
              <a:gd name="T34" fmla="*/ 2147483647 w 512"/>
              <a:gd name="T35" fmla="*/ 2147483647 h 784"/>
              <a:gd name="T36" fmla="*/ 2147483647 w 512"/>
              <a:gd name="T37" fmla="*/ 2147483647 h 784"/>
              <a:gd name="T38" fmla="*/ 2147483647 w 512"/>
              <a:gd name="T39" fmla="*/ 2147483647 h 784"/>
              <a:gd name="T40" fmla="*/ 2147483647 w 512"/>
              <a:gd name="T41" fmla="*/ 2147483647 h 784"/>
              <a:gd name="T42" fmla="*/ 2147483647 w 512"/>
              <a:gd name="T43" fmla="*/ 2147483647 h 784"/>
              <a:gd name="T44" fmla="*/ 2147483647 w 512"/>
              <a:gd name="T45" fmla="*/ 2147483647 h 784"/>
              <a:gd name="T46" fmla="*/ 2147483647 w 512"/>
              <a:gd name="T47" fmla="*/ 2147483647 h 784"/>
              <a:gd name="T48" fmla="*/ 2147483647 w 512"/>
              <a:gd name="T49" fmla="*/ 2147483647 h 784"/>
              <a:gd name="T50" fmla="*/ 2147483647 w 512"/>
              <a:gd name="T51" fmla="*/ 2147483647 h 784"/>
              <a:gd name="T52" fmla="*/ 2147483647 w 512"/>
              <a:gd name="T53" fmla="*/ 2147483647 h 784"/>
              <a:gd name="T54" fmla="*/ 2147483647 w 512"/>
              <a:gd name="T55" fmla="*/ 2147483647 h 784"/>
              <a:gd name="T56" fmla="*/ 2147483647 w 512"/>
              <a:gd name="T57" fmla="*/ 2147483647 h 784"/>
              <a:gd name="T58" fmla="*/ 2147483647 w 512"/>
              <a:gd name="T59" fmla="*/ 2147483647 h 784"/>
              <a:gd name="T60" fmla="*/ 2147483647 w 512"/>
              <a:gd name="T61" fmla="*/ 2147483647 h 784"/>
              <a:gd name="T62" fmla="*/ 2147483647 w 512"/>
              <a:gd name="T63" fmla="*/ 2147483647 h 784"/>
              <a:gd name="T64" fmla="*/ 2147483647 w 512"/>
              <a:gd name="T65" fmla="*/ 2147483647 h 784"/>
              <a:gd name="T66" fmla="*/ 0 w 512"/>
              <a:gd name="T67" fmla="*/ 2147483647 h 78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12"/>
              <a:gd name="T103" fmla="*/ 0 h 784"/>
              <a:gd name="T104" fmla="*/ 512 w 512"/>
              <a:gd name="T105" fmla="*/ 784 h 78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12" h="784">
                <a:moveTo>
                  <a:pt x="0" y="296"/>
                </a:moveTo>
                <a:lnTo>
                  <a:pt x="0" y="296"/>
                </a:lnTo>
                <a:lnTo>
                  <a:pt x="80" y="0"/>
                </a:lnTo>
                <a:lnTo>
                  <a:pt x="160" y="16"/>
                </a:lnTo>
                <a:lnTo>
                  <a:pt x="248" y="40"/>
                </a:lnTo>
                <a:lnTo>
                  <a:pt x="288" y="48"/>
                </a:lnTo>
                <a:lnTo>
                  <a:pt x="512" y="96"/>
                </a:lnTo>
                <a:lnTo>
                  <a:pt x="416" y="600"/>
                </a:lnTo>
                <a:lnTo>
                  <a:pt x="400" y="672"/>
                </a:lnTo>
                <a:lnTo>
                  <a:pt x="400" y="680"/>
                </a:lnTo>
                <a:lnTo>
                  <a:pt x="392" y="696"/>
                </a:lnTo>
                <a:lnTo>
                  <a:pt x="384" y="696"/>
                </a:lnTo>
                <a:lnTo>
                  <a:pt x="376" y="688"/>
                </a:lnTo>
                <a:lnTo>
                  <a:pt x="376" y="680"/>
                </a:lnTo>
                <a:lnTo>
                  <a:pt x="360" y="680"/>
                </a:lnTo>
                <a:lnTo>
                  <a:pt x="360" y="672"/>
                </a:lnTo>
                <a:lnTo>
                  <a:pt x="352" y="672"/>
                </a:lnTo>
                <a:lnTo>
                  <a:pt x="352" y="680"/>
                </a:lnTo>
                <a:lnTo>
                  <a:pt x="344" y="680"/>
                </a:lnTo>
                <a:lnTo>
                  <a:pt x="344" y="688"/>
                </a:lnTo>
                <a:lnTo>
                  <a:pt x="344" y="704"/>
                </a:lnTo>
                <a:lnTo>
                  <a:pt x="344" y="736"/>
                </a:lnTo>
                <a:lnTo>
                  <a:pt x="336" y="744"/>
                </a:lnTo>
                <a:lnTo>
                  <a:pt x="336" y="752"/>
                </a:lnTo>
                <a:lnTo>
                  <a:pt x="336" y="768"/>
                </a:lnTo>
                <a:lnTo>
                  <a:pt x="336" y="776"/>
                </a:lnTo>
                <a:lnTo>
                  <a:pt x="328" y="784"/>
                </a:lnTo>
                <a:lnTo>
                  <a:pt x="0" y="296"/>
                </a:lnTo>
                <a:close/>
              </a:path>
            </a:pathLst>
          </a:custGeom>
          <a:solidFill>
            <a:schemeClr val="tx2">
              <a:lumMod val="75000"/>
            </a:schemeClr>
          </a:solidFill>
          <a:ln w="6350">
            <a:solidFill>
              <a:srgbClr val="000000"/>
            </a:solidFill>
            <a:round/>
            <a:headEnd/>
            <a:tailEnd/>
          </a:ln>
        </p:spPr>
        <p:txBody>
          <a:bodyPr/>
          <a:lstStyle/>
          <a:p>
            <a:endParaRPr lang="en-US"/>
          </a:p>
        </p:txBody>
      </p:sp>
      <p:sp>
        <p:nvSpPr>
          <p:cNvPr id="37" name="Freeform 34"/>
          <p:cNvSpPr>
            <a:spLocks/>
          </p:cNvSpPr>
          <p:nvPr/>
        </p:nvSpPr>
        <p:spPr bwMode="auto">
          <a:xfrm>
            <a:off x="2164672" y="2692126"/>
            <a:ext cx="739703" cy="938964"/>
          </a:xfrm>
          <a:custGeom>
            <a:avLst/>
            <a:gdLst>
              <a:gd name="T0" fmla="*/ 2147483647 w 448"/>
              <a:gd name="T1" fmla="*/ 2147483647 h 568"/>
              <a:gd name="T2" fmla="*/ 2147483647 w 448"/>
              <a:gd name="T3" fmla="*/ 2147483647 h 568"/>
              <a:gd name="T4" fmla="*/ 2147483647 w 448"/>
              <a:gd name="T5" fmla="*/ 2147483647 h 568"/>
              <a:gd name="T6" fmla="*/ 2147483647 w 448"/>
              <a:gd name="T7" fmla="*/ 2147483647 h 568"/>
              <a:gd name="T8" fmla="*/ 2147483647 w 448"/>
              <a:gd name="T9" fmla="*/ 2147483647 h 568"/>
              <a:gd name="T10" fmla="*/ 2147483647 w 448"/>
              <a:gd name="T11" fmla="*/ 2147483647 h 568"/>
              <a:gd name="T12" fmla="*/ 2147483647 w 448"/>
              <a:gd name="T13" fmla="*/ 0 h 568"/>
              <a:gd name="T14" fmla="*/ 2147483647 w 448"/>
              <a:gd name="T15" fmla="*/ 0 h 568"/>
              <a:gd name="T16" fmla="*/ 0 w 448"/>
              <a:gd name="T17" fmla="*/ 2147483647 h 568"/>
              <a:gd name="T18" fmla="*/ 0 w 448"/>
              <a:gd name="T19" fmla="*/ 2147483647 h 568"/>
              <a:gd name="T20" fmla="*/ 2147483647 w 448"/>
              <a:gd name="T21" fmla="*/ 2147483647 h 568"/>
              <a:gd name="T22" fmla="*/ 2147483647 w 448"/>
              <a:gd name="T23" fmla="*/ 2147483647 h 568"/>
              <a:gd name="T24" fmla="*/ 2147483647 w 448"/>
              <a:gd name="T25" fmla="*/ 2147483647 h 5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8"/>
              <a:gd name="T40" fmla="*/ 0 h 568"/>
              <a:gd name="T41" fmla="*/ 448 w 448"/>
              <a:gd name="T42" fmla="*/ 568 h 5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8" h="568">
                <a:moveTo>
                  <a:pt x="448" y="160"/>
                </a:moveTo>
                <a:lnTo>
                  <a:pt x="448" y="160"/>
                </a:lnTo>
                <a:lnTo>
                  <a:pt x="296" y="136"/>
                </a:lnTo>
                <a:lnTo>
                  <a:pt x="312" y="40"/>
                </a:lnTo>
                <a:lnTo>
                  <a:pt x="96" y="0"/>
                </a:lnTo>
                <a:lnTo>
                  <a:pt x="0" y="504"/>
                </a:lnTo>
                <a:lnTo>
                  <a:pt x="392" y="568"/>
                </a:lnTo>
                <a:lnTo>
                  <a:pt x="448" y="160"/>
                </a:lnTo>
                <a:close/>
              </a:path>
            </a:pathLst>
          </a:custGeom>
          <a:solidFill>
            <a:schemeClr val="tx2">
              <a:lumMod val="20000"/>
              <a:lumOff val="80000"/>
            </a:schemeClr>
          </a:solidFill>
          <a:ln w="6350">
            <a:solidFill>
              <a:srgbClr val="000000"/>
            </a:solidFill>
            <a:round/>
            <a:headEnd/>
            <a:tailEnd/>
          </a:ln>
        </p:spPr>
        <p:txBody>
          <a:bodyPr/>
          <a:lstStyle/>
          <a:p>
            <a:endParaRPr lang="en-US"/>
          </a:p>
        </p:txBody>
      </p:sp>
      <p:sp>
        <p:nvSpPr>
          <p:cNvPr id="38" name="Freeform 35"/>
          <p:cNvSpPr>
            <a:spLocks/>
          </p:cNvSpPr>
          <p:nvPr/>
        </p:nvSpPr>
        <p:spPr bwMode="auto">
          <a:xfrm>
            <a:off x="1912370" y="3526441"/>
            <a:ext cx="900258" cy="1043611"/>
          </a:xfrm>
          <a:custGeom>
            <a:avLst/>
            <a:gdLst>
              <a:gd name="T0" fmla="*/ 2147483647 w 544"/>
              <a:gd name="T1" fmla="*/ 2147483647 h 632"/>
              <a:gd name="T2" fmla="*/ 2147483647 w 544"/>
              <a:gd name="T3" fmla="*/ 2147483647 h 632"/>
              <a:gd name="T4" fmla="*/ 2147483647 w 544"/>
              <a:gd name="T5" fmla="*/ 2147483647 h 632"/>
              <a:gd name="T6" fmla="*/ 2147483647 w 544"/>
              <a:gd name="T7" fmla="*/ 2147483647 h 632"/>
              <a:gd name="T8" fmla="*/ 2147483647 w 544"/>
              <a:gd name="T9" fmla="*/ 2147483647 h 632"/>
              <a:gd name="T10" fmla="*/ 2147483647 w 544"/>
              <a:gd name="T11" fmla="*/ 2147483647 h 632"/>
              <a:gd name="T12" fmla="*/ 2147483647 w 544"/>
              <a:gd name="T13" fmla="*/ 2147483647 h 632"/>
              <a:gd name="T14" fmla="*/ 2147483647 w 544"/>
              <a:gd name="T15" fmla="*/ 2147483647 h 632"/>
              <a:gd name="T16" fmla="*/ 2147483647 w 544"/>
              <a:gd name="T17" fmla="*/ 2147483647 h 632"/>
              <a:gd name="T18" fmla="*/ 2147483647 w 544"/>
              <a:gd name="T19" fmla="*/ 2147483647 h 632"/>
              <a:gd name="T20" fmla="*/ 2147483647 w 544"/>
              <a:gd name="T21" fmla="*/ 2147483647 h 632"/>
              <a:gd name="T22" fmla="*/ 2147483647 w 544"/>
              <a:gd name="T23" fmla="*/ 2147483647 h 632"/>
              <a:gd name="T24" fmla="*/ 2147483647 w 544"/>
              <a:gd name="T25" fmla="*/ 2147483647 h 632"/>
              <a:gd name="T26" fmla="*/ 2147483647 w 544"/>
              <a:gd name="T27" fmla="*/ 2147483647 h 632"/>
              <a:gd name="T28" fmla="*/ 2147483647 w 544"/>
              <a:gd name="T29" fmla="*/ 2147483647 h 632"/>
              <a:gd name="T30" fmla="*/ 2147483647 w 544"/>
              <a:gd name="T31" fmla="*/ 2147483647 h 632"/>
              <a:gd name="T32" fmla="*/ 2147483647 w 544"/>
              <a:gd name="T33" fmla="*/ 2147483647 h 632"/>
              <a:gd name="T34" fmla="*/ 2147483647 w 544"/>
              <a:gd name="T35" fmla="*/ 2147483647 h 632"/>
              <a:gd name="T36" fmla="*/ 2147483647 w 544"/>
              <a:gd name="T37" fmla="*/ 2147483647 h 632"/>
              <a:gd name="T38" fmla="*/ 2147483647 w 544"/>
              <a:gd name="T39" fmla="*/ 2147483647 h 632"/>
              <a:gd name="T40" fmla="*/ 2147483647 w 544"/>
              <a:gd name="T41" fmla="*/ 2147483647 h 632"/>
              <a:gd name="T42" fmla="*/ 2147483647 w 544"/>
              <a:gd name="T43" fmla="*/ 2147483647 h 632"/>
              <a:gd name="T44" fmla="*/ 2147483647 w 544"/>
              <a:gd name="T45" fmla="*/ 2147483647 h 632"/>
              <a:gd name="T46" fmla="*/ 2147483647 w 544"/>
              <a:gd name="T47" fmla="*/ 2147483647 h 632"/>
              <a:gd name="T48" fmla="*/ 2147483647 w 544"/>
              <a:gd name="T49" fmla="*/ 2147483647 h 632"/>
              <a:gd name="T50" fmla="*/ 2147483647 w 544"/>
              <a:gd name="T51" fmla="*/ 2147483647 h 632"/>
              <a:gd name="T52" fmla="*/ 2147483647 w 544"/>
              <a:gd name="T53" fmla="*/ 0 h 632"/>
              <a:gd name="T54" fmla="*/ 2147483647 w 544"/>
              <a:gd name="T55" fmla="*/ 2147483647 h 632"/>
              <a:gd name="T56" fmla="*/ 2147483647 w 544"/>
              <a:gd name="T57" fmla="*/ 2147483647 h 632"/>
              <a:gd name="T58" fmla="*/ 2147483647 w 544"/>
              <a:gd name="T59" fmla="*/ 2147483647 h 632"/>
              <a:gd name="T60" fmla="*/ 0 w 544"/>
              <a:gd name="T61" fmla="*/ 2147483647 h 632"/>
              <a:gd name="T62" fmla="*/ 2147483647 w 544"/>
              <a:gd name="T63" fmla="*/ 2147483647 h 632"/>
              <a:gd name="T64" fmla="*/ 2147483647 w 544"/>
              <a:gd name="T65" fmla="*/ 2147483647 h 6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44"/>
              <a:gd name="T100" fmla="*/ 0 h 632"/>
              <a:gd name="T101" fmla="*/ 544 w 544"/>
              <a:gd name="T102" fmla="*/ 632 h 6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44" h="632">
                <a:moveTo>
                  <a:pt x="24" y="416"/>
                </a:moveTo>
                <a:lnTo>
                  <a:pt x="32" y="416"/>
                </a:lnTo>
                <a:lnTo>
                  <a:pt x="32" y="392"/>
                </a:lnTo>
                <a:lnTo>
                  <a:pt x="24" y="384"/>
                </a:lnTo>
                <a:lnTo>
                  <a:pt x="24" y="368"/>
                </a:lnTo>
                <a:lnTo>
                  <a:pt x="24" y="360"/>
                </a:lnTo>
                <a:lnTo>
                  <a:pt x="24" y="352"/>
                </a:lnTo>
                <a:lnTo>
                  <a:pt x="40" y="344"/>
                </a:lnTo>
                <a:lnTo>
                  <a:pt x="48" y="336"/>
                </a:lnTo>
                <a:lnTo>
                  <a:pt x="48" y="320"/>
                </a:lnTo>
                <a:lnTo>
                  <a:pt x="48" y="312"/>
                </a:lnTo>
                <a:lnTo>
                  <a:pt x="48" y="304"/>
                </a:lnTo>
                <a:lnTo>
                  <a:pt x="48" y="296"/>
                </a:lnTo>
                <a:lnTo>
                  <a:pt x="72" y="280"/>
                </a:lnTo>
                <a:lnTo>
                  <a:pt x="88" y="280"/>
                </a:lnTo>
                <a:lnTo>
                  <a:pt x="88" y="272"/>
                </a:lnTo>
                <a:lnTo>
                  <a:pt x="88" y="264"/>
                </a:lnTo>
                <a:lnTo>
                  <a:pt x="80" y="248"/>
                </a:lnTo>
                <a:lnTo>
                  <a:pt x="80" y="232"/>
                </a:lnTo>
                <a:lnTo>
                  <a:pt x="64" y="208"/>
                </a:lnTo>
                <a:lnTo>
                  <a:pt x="64" y="200"/>
                </a:lnTo>
                <a:lnTo>
                  <a:pt x="64" y="184"/>
                </a:lnTo>
                <a:lnTo>
                  <a:pt x="72" y="176"/>
                </a:lnTo>
                <a:lnTo>
                  <a:pt x="72" y="168"/>
                </a:lnTo>
                <a:lnTo>
                  <a:pt x="72" y="152"/>
                </a:lnTo>
                <a:lnTo>
                  <a:pt x="72" y="144"/>
                </a:lnTo>
                <a:lnTo>
                  <a:pt x="80" y="136"/>
                </a:lnTo>
                <a:lnTo>
                  <a:pt x="80" y="104"/>
                </a:lnTo>
                <a:lnTo>
                  <a:pt x="80" y="88"/>
                </a:lnTo>
                <a:lnTo>
                  <a:pt x="80" y="80"/>
                </a:lnTo>
                <a:lnTo>
                  <a:pt x="88" y="80"/>
                </a:lnTo>
                <a:lnTo>
                  <a:pt x="88" y="72"/>
                </a:lnTo>
                <a:lnTo>
                  <a:pt x="96" y="72"/>
                </a:lnTo>
                <a:lnTo>
                  <a:pt x="96" y="80"/>
                </a:lnTo>
                <a:lnTo>
                  <a:pt x="112" y="80"/>
                </a:lnTo>
                <a:lnTo>
                  <a:pt x="112" y="88"/>
                </a:lnTo>
                <a:lnTo>
                  <a:pt x="120" y="96"/>
                </a:lnTo>
                <a:lnTo>
                  <a:pt x="128" y="96"/>
                </a:lnTo>
                <a:lnTo>
                  <a:pt x="136" y="80"/>
                </a:lnTo>
                <a:lnTo>
                  <a:pt x="136" y="72"/>
                </a:lnTo>
                <a:lnTo>
                  <a:pt x="152" y="0"/>
                </a:lnTo>
                <a:lnTo>
                  <a:pt x="544" y="64"/>
                </a:lnTo>
                <a:lnTo>
                  <a:pt x="464" y="632"/>
                </a:lnTo>
                <a:lnTo>
                  <a:pt x="296" y="608"/>
                </a:lnTo>
                <a:lnTo>
                  <a:pt x="0" y="440"/>
                </a:lnTo>
                <a:lnTo>
                  <a:pt x="16" y="416"/>
                </a:lnTo>
                <a:lnTo>
                  <a:pt x="24" y="416"/>
                </a:lnTo>
                <a:close/>
              </a:path>
            </a:pathLst>
          </a:custGeom>
          <a:solidFill>
            <a:schemeClr val="tx2">
              <a:lumMod val="20000"/>
              <a:lumOff val="80000"/>
            </a:schemeClr>
          </a:solidFill>
          <a:ln w="6350">
            <a:solidFill>
              <a:srgbClr val="000000"/>
            </a:solidFill>
            <a:round/>
            <a:headEnd/>
            <a:tailEnd/>
          </a:ln>
        </p:spPr>
        <p:txBody>
          <a:bodyPr/>
          <a:lstStyle/>
          <a:p>
            <a:endParaRPr lang="en-US"/>
          </a:p>
        </p:txBody>
      </p:sp>
      <p:sp>
        <p:nvSpPr>
          <p:cNvPr id="39" name="Freeform 36"/>
          <p:cNvSpPr>
            <a:spLocks/>
          </p:cNvSpPr>
          <p:nvPr/>
        </p:nvSpPr>
        <p:spPr bwMode="auto">
          <a:xfrm>
            <a:off x="1952509" y="1476490"/>
            <a:ext cx="794177" cy="1281578"/>
          </a:xfrm>
          <a:custGeom>
            <a:avLst/>
            <a:gdLst>
              <a:gd name="T0" fmla="*/ 2147483647 w 480"/>
              <a:gd name="T1" fmla="*/ 2147483647 h 776"/>
              <a:gd name="T2" fmla="*/ 2147483647 w 480"/>
              <a:gd name="T3" fmla="*/ 2147483647 h 776"/>
              <a:gd name="T4" fmla="*/ 2147483647 w 480"/>
              <a:gd name="T5" fmla="*/ 2147483647 h 776"/>
              <a:gd name="T6" fmla="*/ 2147483647 w 480"/>
              <a:gd name="T7" fmla="*/ 2147483647 h 776"/>
              <a:gd name="T8" fmla="*/ 2147483647 w 480"/>
              <a:gd name="T9" fmla="*/ 2147483647 h 776"/>
              <a:gd name="T10" fmla="*/ 2147483647 w 480"/>
              <a:gd name="T11" fmla="*/ 2147483647 h 776"/>
              <a:gd name="T12" fmla="*/ 2147483647 w 480"/>
              <a:gd name="T13" fmla="*/ 2147483647 h 776"/>
              <a:gd name="T14" fmla="*/ 2147483647 w 480"/>
              <a:gd name="T15" fmla="*/ 2147483647 h 776"/>
              <a:gd name="T16" fmla="*/ 2147483647 w 480"/>
              <a:gd name="T17" fmla="*/ 2147483647 h 776"/>
              <a:gd name="T18" fmla="*/ 2147483647 w 480"/>
              <a:gd name="T19" fmla="*/ 2147483647 h 776"/>
              <a:gd name="T20" fmla="*/ 2147483647 w 480"/>
              <a:gd name="T21" fmla="*/ 2147483647 h 776"/>
              <a:gd name="T22" fmla="*/ 2147483647 w 480"/>
              <a:gd name="T23" fmla="*/ 2147483647 h 776"/>
              <a:gd name="T24" fmla="*/ 2147483647 w 480"/>
              <a:gd name="T25" fmla="*/ 2147483647 h 776"/>
              <a:gd name="T26" fmla="*/ 2147483647 w 480"/>
              <a:gd name="T27" fmla="*/ 2147483647 h 776"/>
              <a:gd name="T28" fmla="*/ 2147483647 w 480"/>
              <a:gd name="T29" fmla="*/ 2147483647 h 776"/>
              <a:gd name="T30" fmla="*/ 2147483647 w 480"/>
              <a:gd name="T31" fmla="*/ 2147483647 h 776"/>
              <a:gd name="T32" fmla="*/ 2147483647 w 480"/>
              <a:gd name="T33" fmla="*/ 2147483647 h 776"/>
              <a:gd name="T34" fmla="*/ 2147483647 w 480"/>
              <a:gd name="T35" fmla="*/ 2147483647 h 776"/>
              <a:gd name="T36" fmla="*/ 2147483647 w 480"/>
              <a:gd name="T37" fmla="*/ 2147483647 h 776"/>
              <a:gd name="T38" fmla="*/ 2147483647 w 480"/>
              <a:gd name="T39" fmla="*/ 2147483647 h 776"/>
              <a:gd name="T40" fmla="*/ 2147483647 w 480"/>
              <a:gd name="T41" fmla="*/ 2147483647 h 776"/>
              <a:gd name="T42" fmla="*/ 2147483647 w 480"/>
              <a:gd name="T43" fmla="*/ 2147483647 h 776"/>
              <a:gd name="T44" fmla="*/ 2147483647 w 480"/>
              <a:gd name="T45" fmla="*/ 2147483647 h 776"/>
              <a:gd name="T46" fmla="*/ 2147483647 w 480"/>
              <a:gd name="T47" fmla="*/ 2147483647 h 776"/>
              <a:gd name="T48" fmla="*/ 2147483647 w 480"/>
              <a:gd name="T49" fmla="*/ 2147483647 h 776"/>
              <a:gd name="T50" fmla="*/ 2147483647 w 480"/>
              <a:gd name="T51" fmla="*/ 2147483647 h 776"/>
              <a:gd name="T52" fmla="*/ 2147483647 w 480"/>
              <a:gd name="T53" fmla="*/ 2147483647 h 776"/>
              <a:gd name="T54" fmla="*/ 2147483647 w 480"/>
              <a:gd name="T55" fmla="*/ 2147483647 h 776"/>
              <a:gd name="T56" fmla="*/ 2147483647 w 480"/>
              <a:gd name="T57" fmla="*/ 2147483647 h 776"/>
              <a:gd name="T58" fmla="*/ 2147483647 w 480"/>
              <a:gd name="T59" fmla="*/ 2147483647 h 776"/>
              <a:gd name="T60" fmla="*/ 2147483647 w 480"/>
              <a:gd name="T61" fmla="*/ 2147483647 h 776"/>
              <a:gd name="T62" fmla="*/ 2147483647 w 480"/>
              <a:gd name="T63" fmla="*/ 2147483647 h 776"/>
              <a:gd name="T64" fmla="*/ 2147483647 w 480"/>
              <a:gd name="T65" fmla="*/ 2147483647 h 776"/>
              <a:gd name="T66" fmla="*/ 2147483647 w 480"/>
              <a:gd name="T67" fmla="*/ 2147483647 h 776"/>
              <a:gd name="T68" fmla="*/ 2147483647 w 480"/>
              <a:gd name="T69" fmla="*/ 2147483647 h 776"/>
              <a:gd name="T70" fmla="*/ 2147483647 w 480"/>
              <a:gd name="T71" fmla="*/ 2147483647 h 776"/>
              <a:gd name="T72" fmla="*/ 2147483647 w 480"/>
              <a:gd name="T73" fmla="*/ 2147483647 h 776"/>
              <a:gd name="T74" fmla="*/ 0 w 480"/>
              <a:gd name="T75" fmla="*/ 2147483647 h 776"/>
              <a:gd name="T76" fmla="*/ 2147483647 w 480"/>
              <a:gd name="T77" fmla="*/ 2147483647 h 776"/>
              <a:gd name="T78" fmla="*/ 2147483647 w 480"/>
              <a:gd name="T79" fmla="*/ 2147483647 h 776"/>
              <a:gd name="T80" fmla="*/ 2147483647 w 480"/>
              <a:gd name="T81" fmla="*/ 2147483647 h 776"/>
              <a:gd name="T82" fmla="*/ 2147483647 w 480"/>
              <a:gd name="T83" fmla="*/ 2147483647 h 776"/>
              <a:gd name="T84" fmla="*/ 2147483647 w 480"/>
              <a:gd name="T85" fmla="*/ 2147483647 h 776"/>
              <a:gd name="T86" fmla="*/ 2147483647 w 480"/>
              <a:gd name="T87" fmla="*/ 2147483647 h 776"/>
              <a:gd name="T88" fmla="*/ 2147483647 w 480"/>
              <a:gd name="T89" fmla="*/ 2147483647 h 776"/>
              <a:gd name="T90" fmla="*/ 2147483647 w 480"/>
              <a:gd name="T91" fmla="*/ 2147483647 h 776"/>
              <a:gd name="T92" fmla="*/ 2147483647 w 480"/>
              <a:gd name="T93" fmla="*/ 2147483647 h 776"/>
              <a:gd name="T94" fmla="*/ 2147483647 w 480"/>
              <a:gd name="T95" fmla="*/ 2147483647 h 776"/>
              <a:gd name="T96" fmla="*/ 2147483647 w 480"/>
              <a:gd name="T97" fmla="*/ 2147483647 h 776"/>
              <a:gd name="T98" fmla="*/ 2147483647 w 480"/>
              <a:gd name="T99" fmla="*/ 0 h 776"/>
              <a:gd name="T100" fmla="*/ 2147483647 w 480"/>
              <a:gd name="T101" fmla="*/ 2147483647 h 77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80"/>
              <a:gd name="T154" fmla="*/ 0 h 776"/>
              <a:gd name="T155" fmla="*/ 480 w 480"/>
              <a:gd name="T156" fmla="*/ 776 h 77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80" h="776">
                <a:moveTo>
                  <a:pt x="200" y="112"/>
                </a:moveTo>
                <a:lnTo>
                  <a:pt x="200" y="112"/>
                </a:lnTo>
                <a:lnTo>
                  <a:pt x="208" y="128"/>
                </a:lnTo>
                <a:lnTo>
                  <a:pt x="216" y="152"/>
                </a:lnTo>
                <a:lnTo>
                  <a:pt x="216" y="160"/>
                </a:lnTo>
                <a:lnTo>
                  <a:pt x="208" y="160"/>
                </a:lnTo>
                <a:lnTo>
                  <a:pt x="216" y="168"/>
                </a:lnTo>
                <a:lnTo>
                  <a:pt x="208" y="168"/>
                </a:lnTo>
                <a:lnTo>
                  <a:pt x="208" y="176"/>
                </a:lnTo>
                <a:lnTo>
                  <a:pt x="224" y="184"/>
                </a:lnTo>
                <a:lnTo>
                  <a:pt x="224" y="192"/>
                </a:lnTo>
                <a:lnTo>
                  <a:pt x="240" y="192"/>
                </a:lnTo>
                <a:lnTo>
                  <a:pt x="248" y="232"/>
                </a:lnTo>
                <a:lnTo>
                  <a:pt x="248" y="248"/>
                </a:lnTo>
                <a:lnTo>
                  <a:pt x="256" y="248"/>
                </a:lnTo>
                <a:lnTo>
                  <a:pt x="256" y="256"/>
                </a:lnTo>
                <a:lnTo>
                  <a:pt x="264" y="256"/>
                </a:lnTo>
                <a:lnTo>
                  <a:pt x="272" y="264"/>
                </a:lnTo>
                <a:lnTo>
                  <a:pt x="288" y="264"/>
                </a:lnTo>
                <a:lnTo>
                  <a:pt x="288" y="272"/>
                </a:lnTo>
                <a:lnTo>
                  <a:pt x="280" y="288"/>
                </a:lnTo>
                <a:lnTo>
                  <a:pt x="280" y="296"/>
                </a:lnTo>
                <a:lnTo>
                  <a:pt x="272" y="304"/>
                </a:lnTo>
                <a:lnTo>
                  <a:pt x="272" y="312"/>
                </a:lnTo>
                <a:lnTo>
                  <a:pt x="272" y="320"/>
                </a:lnTo>
                <a:lnTo>
                  <a:pt x="264" y="328"/>
                </a:lnTo>
                <a:lnTo>
                  <a:pt x="272" y="336"/>
                </a:lnTo>
                <a:lnTo>
                  <a:pt x="264" y="344"/>
                </a:lnTo>
                <a:lnTo>
                  <a:pt x="256" y="344"/>
                </a:lnTo>
                <a:lnTo>
                  <a:pt x="256" y="360"/>
                </a:lnTo>
                <a:lnTo>
                  <a:pt x="256" y="368"/>
                </a:lnTo>
                <a:lnTo>
                  <a:pt x="256" y="376"/>
                </a:lnTo>
                <a:lnTo>
                  <a:pt x="264" y="376"/>
                </a:lnTo>
                <a:lnTo>
                  <a:pt x="264" y="384"/>
                </a:lnTo>
                <a:lnTo>
                  <a:pt x="280" y="384"/>
                </a:lnTo>
                <a:lnTo>
                  <a:pt x="296" y="368"/>
                </a:lnTo>
                <a:lnTo>
                  <a:pt x="304" y="368"/>
                </a:lnTo>
                <a:lnTo>
                  <a:pt x="304" y="384"/>
                </a:lnTo>
                <a:lnTo>
                  <a:pt x="304" y="392"/>
                </a:lnTo>
                <a:lnTo>
                  <a:pt x="304" y="408"/>
                </a:lnTo>
                <a:lnTo>
                  <a:pt x="312" y="424"/>
                </a:lnTo>
                <a:lnTo>
                  <a:pt x="320" y="440"/>
                </a:lnTo>
                <a:lnTo>
                  <a:pt x="320" y="448"/>
                </a:lnTo>
                <a:lnTo>
                  <a:pt x="312" y="448"/>
                </a:lnTo>
                <a:lnTo>
                  <a:pt x="312" y="456"/>
                </a:lnTo>
                <a:lnTo>
                  <a:pt x="320" y="464"/>
                </a:lnTo>
                <a:lnTo>
                  <a:pt x="328" y="464"/>
                </a:lnTo>
                <a:lnTo>
                  <a:pt x="336" y="480"/>
                </a:lnTo>
                <a:lnTo>
                  <a:pt x="336" y="488"/>
                </a:lnTo>
                <a:lnTo>
                  <a:pt x="344" y="512"/>
                </a:lnTo>
                <a:lnTo>
                  <a:pt x="344" y="520"/>
                </a:lnTo>
                <a:lnTo>
                  <a:pt x="352" y="520"/>
                </a:lnTo>
                <a:lnTo>
                  <a:pt x="352" y="512"/>
                </a:lnTo>
                <a:lnTo>
                  <a:pt x="360" y="504"/>
                </a:lnTo>
                <a:lnTo>
                  <a:pt x="368" y="504"/>
                </a:lnTo>
                <a:lnTo>
                  <a:pt x="376" y="512"/>
                </a:lnTo>
                <a:lnTo>
                  <a:pt x="384" y="512"/>
                </a:lnTo>
                <a:lnTo>
                  <a:pt x="392" y="504"/>
                </a:lnTo>
                <a:lnTo>
                  <a:pt x="400" y="504"/>
                </a:lnTo>
                <a:lnTo>
                  <a:pt x="400" y="512"/>
                </a:lnTo>
                <a:lnTo>
                  <a:pt x="408" y="512"/>
                </a:lnTo>
                <a:lnTo>
                  <a:pt x="424" y="504"/>
                </a:lnTo>
                <a:lnTo>
                  <a:pt x="432" y="512"/>
                </a:lnTo>
                <a:lnTo>
                  <a:pt x="440" y="512"/>
                </a:lnTo>
                <a:lnTo>
                  <a:pt x="448" y="512"/>
                </a:lnTo>
                <a:lnTo>
                  <a:pt x="456" y="496"/>
                </a:lnTo>
                <a:lnTo>
                  <a:pt x="464" y="496"/>
                </a:lnTo>
                <a:lnTo>
                  <a:pt x="472" y="512"/>
                </a:lnTo>
                <a:lnTo>
                  <a:pt x="480" y="528"/>
                </a:lnTo>
                <a:lnTo>
                  <a:pt x="440" y="776"/>
                </a:lnTo>
                <a:lnTo>
                  <a:pt x="224" y="736"/>
                </a:lnTo>
                <a:lnTo>
                  <a:pt x="176" y="728"/>
                </a:lnTo>
                <a:lnTo>
                  <a:pt x="72" y="704"/>
                </a:lnTo>
                <a:lnTo>
                  <a:pt x="0" y="688"/>
                </a:lnTo>
                <a:lnTo>
                  <a:pt x="40" y="536"/>
                </a:lnTo>
                <a:lnTo>
                  <a:pt x="40" y="520"/>
                </a:lnTo>
                <a:lnTo>
                  <a:pt x="56" y="496"/>
                </a:lnTo>
                <a:lnTo>
                  <a:pt x="56" y="488"/>
                </a:lnTo>
                <a:lnTo>
                  <a:pt x="56" y="480"/>
                </a:lnTo>
                <a:lnTo>
                  <a:pt x="56" y="472"/>
                </a:lnTo>
                <a:lnTo>
                  <a:pt x="40" y="464"/>
                </a:lnTo>
                <a:lnTo>
                  <a:pt x="40" y="456"/>
                </a:lnTo>
                <a:lnTo>
                  <a:pt x="48" y="448"/>
                </a:lnTo>
                <a:lnTo>
                  <a:pt x="48" y="432"/>
                </a:lnTo>
                <a:lnTo>
                  <a:pt x="72" y="408"/>
                </a:lnTo>
                <a:lnTo>
                  <a:pt x="80" y="400"/>
                </a:lnTo>
                <a:lnTo>
                  <a:pt x="80" y="392"/>
                </a:lnTo>
                <a:lnTo>
                  <a:pt x="120" y="344"/>
                </a:lnTo>
                <a:lnTo>
                  <a:pt x="120" y="336"/>
                </a:lnTo>
                <a:lnTo>
                  <a:pt x="120" y="328"/>
                </a:lnTo>
                <a:lnTo>
                  <a:pt x="112" y="320"/>
                </a:lnTo>
                <a:lnTo>
                  <a:pt x="96" y="296"/>
                </a:lnTo>
                <a:lnTo>
                  <a:pt x="96" y="288"/>
                </a:lnTo>
                <a:lnTo>
                  <a:pt x="104" y="280"/>
                </a:lnTo>
                <a:lnTo>
                  <a:pt x="104" y="272"/>
                </a:lnTo>
                <a:lnTo>
                  <a:pt x="96" y="256"/>
                </a:lnTo>
                <a:lnTo>
                  <a:pt x="104" y="248"/>
                </a:lnTo>
                <a:lnTo>
                  <a:pt x="152" y="0"/>
                </a:lnTo>
                <a:lnTo>
                  <a:pt x="216" y="16"/>
                </a:lnTo>
                <a:lnTo>
                  <a:pt x="200" y="112"/>
                </a:lnTo>
                <a:close/>
              </a:path>
            </a:pathLst>
          </a:custGeom>
          <a:solidFill>
            <a:schemeClr val="tx2">
              <a:lumMod val="75000"/>
            </a:schemeClr>
          </a:solidFill>
          <a:ln w="6350">
            <a:solidFill>
              <a:srgbClr val="000000"/>
            </a:solidFill>
            <a:round/>
            <a:headEnd/>
            <a:tailEnd/>
          </a:ln>
        </p:spPr>
        <p:txBody>
          <a:bodyPr/>
          <a:lstStyle/>
          <a:p>
            <a:endParaRPr lang="en-US"/>
          </a:p>
        </p:txBody>
      </p:sp>
      <p:sp>
        <p:nvSpPr>
          <p:cNvPr id="40" name="Freeform 37"/>
          <p:cNvSpPr>
            <a:spLocks/>
          </p:cNvSpPr>
          <p:nvPr/>
        </p:nvSpPr>
        <p:spPr bwMode="auto">
          <a:xfrm>
            <a:off x="2653507" y="2256332"/>
            <a:ext cx="926062" cy="766940"/>
          </a:xfrm>
          <a:custGeom>
            <a:avLst/>
            <a:gdLst>
              <a:gd name="T0" fmla="*/ 2147483647 w 560"/>
              <a:gd name="T1" fmla="*/ 2147483647 h 464"/>
              <a:gd name="T2" fmla="*/ 2147483647 w 560"/>
              <a:gd name="T3" fmla="*/ 2147483647 h 464"/>
              <a:gd name="T4" fmla="*/ 0 w 560"/>
              <a:gd name="T5" fmla="*/ 2147483647 h 464"/>
              <a:gd name="T6" fmla="*/ 0 w 560"/>
              <a:gd name="T7" fmla="*/ 2147483647 h 464"/>
              <a:gd name="T8" fmla="*/ 2147483647 w 560"/>
              <a:gd name="T9" fmla="*/ 2147483647 h 464"/>
              <a:gd name="T10" fmla="*/ 2147483647 w 560"/>
              <a:gd name="T11" fmla="*/ 2147483647 h 464"/>
              <a:gd name="T12" fmla="*/ 2147483647 w 560"/>
              <a:gd name="T13" fmla="*/ 0 h 464"/>
              <a:gd name="T14" fmla="*/ 2147483647 w 560"/>
              <a:gd name="T15" fmla="*/ 0 h 464"/>
              <a:gd name="T16" fmla="*/ 2147483647 w 560"/>
              <a:gd name="T17" fmla="*/ 2147483647 h 464"/>
              <a:gd name="T18" fmla="*/ 2147483647 w 560"/>
              <a:gd name="T19" fmla="*/ 2147483647 h 464"/>
              <a:gd name="T20" fmla="*/ 2147483647 w 560"/>
              <a:gd name="T21" fmla="*/ 2147483647 h 464"/>
              <a:gd name="T22" fmla="*/ 2147483647 w 560"/>
              <a:gd name="T23" fmla="*/ 2147483647 h 464"/>
              <a:gd name="T24" fmla="*/ 2147483647 w 560"/>
              <a:gd name="T25" fmla="*/ 2147483647 h 464"/>
              <a:gd name="T26" fmla="*/ 2147483647 w 560"/>
              <a:gd name="T27" fmla="*/ 2147483647 h 464"/>
              <a:gd name="T28" fmla="*/ 2147483647 w 560"/>
              <a:gd name="T29" fmla="*/ 2147483647 h 464"/>
              <a:gd name="T30" fmla="*/ 2147483647 w 560"/>
              <a:gd name="T31" fmla="*/ 2147483647 h 464"/>
              <a:gd name="T32" fmla="*/ 2147483647 w 560"/>
              <a:gd name="T33" fmla="*/ 2147483647 h 464"/>
              <a:gd name="T34" fmla="*/ 2147483647 w 560"/>
              <a:gd name="T35" fmla="*/ 2147483647 h 464"/>
              <a:gd name="T36" fmla="*/ 2147483647 w 560"/>
              <a:gd name="T37" fmla="*/ 2147483647 h 4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60"/>
              <a:gd name="T58" fmla="*/ 0 h 464"/>
              <a:gd name="T59" fmla="*/ 560 w 560"/>
              <a:gd name="T60" fmla="*/ 464 h 4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60" h="464">
                <a:moveTo>
                  <a:pt x="144" y="424"/>
                </a:moveTo>
                <a:lnTo>
                  <a:pt x="32" y="408"/>
                </a:lnTo>
                <a:lnTo>
                  <a:pt x="0" y="400"/>
                </a:lnTo>
                <a:lnTo>
                  <a:pt x="16" y="304"/>
                </a:lnTo>
                <a:lnTo>
                  <a:pt x="56" y="56"/>
                </a:lnTo>
                <a:lnTo>
                  <a:pt x="64" y="0"/>
                </a:lnTo>
                <a:lnTo>
                  <a:pt x="144" y="16"/>
                </a:lnTo>
                <a:lnTo>
                  <a:pt x="344" y="40"/>
                </a:lnTo>
                <a:lnTo>
                  <a:pt x="560" y="64"/>
                </a:lnTo>
                <a:lnTo>
                  <a:pt x="544" y="264"/>
                </a:lnTo>
                <a:lnTo>
                  <a:pt x="520" y="464"/>
                </a:lnTo>
                <a:lnTo>
                  <a:pt x="480" y="464"/>
                </a:lnTo>
                <a:lnTo>
                  <a:pt x="344" y="448"/>
                </a:lnTo>
                <a:lnTo>
                  <a:pt x="160" y="424"/>
                </a:lnTo>
                <a:lnTo>
                  <a:pt x="144" y="424"/>
                </a:lnTo>
                <a:close/>
              </a:path>
            </a:pathLst>
          </a:custGeom>
          <a:solidFill>
            <a:schemeClr val="tx2">
              <a:lumMod val="20000"/>
              <a:lumOff val="80000"/>
            </a:schemeClr>
          </a:solidFill>
          <a:ln w="6350">
            <a:solidFill>
              <a:srgbClr val="000000"/>
            </a:solidFill>
            <a:round/>
            <a:headEnd/>
            <a:tailEnd/>
          </a:ln>
        </p:spPr>
        <p:txBody>
          <a:bodyPr/>
          <a:lstStyle/>
          <a:p>
            <a:endParaRPr lang="en-US"/>
          </a:p>
        </p:txBody>
      </p:sp>
      <p:sp>
        <p:nvSpPr>
          <p:cNvPr id="41" name="Freeform 38"/>
          <p:cNvSpPr>
            <a:spLocks/>
          </p:cNvSpPr>
          <p:nvPr/>
        </p:nvSpPr>
        <p:spPr bwMode="auto">
          <a:xfrm>
            <a:off x="2679311" y="3631090"/>
            <a:ext cx="926062" cy="966201"/>
          </a:xfrm>
          <a:custGeom>
            <a:avLst/>
            <a:gdLst>
              <a:gd name="T0" fmla="*/ 2147483647 w 560"/>
              <a:gd name="T1" fmla="*/ 2147483647 h 584"/>
              <a:gd name="T2" fmla="*/ 2147483647 w 560"/>
              <a:gd name="T3" fmla="*/ 2147483647 h 584"/>
              <a:gd name="T4" fmla="*/ 2147483647 w 560"/>
              <a:gd name="T5" fmla="*/ 2147483647 h 584"/>
              <a:gd name="T6" fmla="*/ 2147483647 w 560"/>
              <a:gd name="T7" fmla="*/ 2147483647 h 584"/>
              <a:gd name="T8" fmla="*/ 2147483647 w 560"/>
              <a:gd name="T9" fmla="*/ 2147483647 h 584"/>
              <a:gd name="T10" fmla="*/ 2147483647 w 560"/>
              <a:gd name="T11" fmla="*/ 2147483647 h 584"/>
              <a:gd name="T12" fmla="*/ 2147483647 w 560"/>
              <a:gd name="T13" fmla="*/ 2147483647 h 584"/>
              <a:gd name="T14" fmla="*/ 2147483647 w 560"/>
              <a:gd name="T15" fmla="*/ 2147483647 h 584"/>
              <a:gd name="T16" fmla="*/ 2147483647 w 560"/>
              <a:gd name="T17" fmla="*/ 2147483647 h 584"/>
              <a:gd name="T18" fmla="*/ 2147483647 w 560"/>
              <a:gd name="T19" fmla="*/ 2147483647 h 584"/>
              <a:gd name="T20" fmla="*/ 2147483647 w 560"/>
              <a:gd name="T21" fmla="*/ 2147483647 h 584"/>
              <a:gd name="T22" fmla="*/ 2147483647 w 560"/>
              <a:gd name="T23" fmla="*/ 2147483647 h 584"/>
              <a:gd name="T24" fmla="*/ 2147483647 w 560"/>
              <a:gd name="T25" fmla="*/ 2147483647 h 584"/>
              <a:gd name="T26" fmla="*/ 2147483647 w 560"/>
              <a:gd name="T27" fmla="*/ 2147483647 h 584"/>
              <a:gd name="T28" fmla="*/ 2147483647 w 560"/>
              <a:gd name="T29" fmla="*/ 2147483647 h 584"/>
              <a:gd name="T30" fmla="*/ 2147483647 w 560"/>
              <a:gd name="T31" fmla="*/ 2147483647 h 584"/>
              <a:gd name="T32" fmla="*/ 2147483647 w 560"/>
              <a:gd name="T33" fmla="*/ 0 h 584"/>
              <a:gd name="T34" fmla="*/ 2147483647 w 560"/>
              <a:gd name="T35" fmla="*/ 0 h 584"/>
              <a:gd name="T36" fmla="*/ 0 w 560"/>
              <a:gd name="T37" fmla="*/ 2147483647 h 584"/>
              <a:gd name="T38" fmla="*/ 0 w 560"/>
              <a:gd name="T39" fmla="*/ 2147483647 h 584"/>
              <a:gd name="T40" fmla="*/ 2147483647 w 560"/>
              <a:gd name="T41" fmla="*/ 2147483647 h 584"/>
              <a:gd name="T42" fmla="*/ 2147483647 w 560"/>
              <a:gd name="T43" fmla="*/ 2147483647 h 584"/>
              <a:gd name="T44" fmla="*/ 2147483647 w 560"/>
              <a:gd name="T45" fmla="*/ 2147483647 h 58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60"/>
              <a:gd name="T70" fmla="*/ 0 h 584"/>
              <a:gd name="T71" fmla="*/ 560 w 560"/>
              <a:gd name="T72" fmla="*/ 584 h 58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60" h="584">
                <a:moveTo>
                  <a:pt x="80" y="536"/>
                </a:moveTo>
                <a:lnTo>
                  <a:pt x="80" y="536"/>
                </a:lnTo>
                <a:lnTo>
                  <a:pt x="216" y="552"/>
                </a:lnTo>
                <a:lnTo>
                  <a:pt x="216" y="544"/>
                </a:lnTo>
                <a:lnTo>
                  <a:pt x="216" y="528"/>
                </a:lnTo>
                <a:lnTo>
                  <a:pt x="520" y="560"/>
                </a:lnTo>
                <a:lnTo>
                  <a:pt x="552" y="96"/>
                </a:lnTo>
                <a:lnTo>
                  <a:pt x="560" y="48"/>
                </a:lnTo>
                <a:lnTo>
                  <a:pt x="512" y="48"/>
                </a:lnTo>
                <a:lnTo>
                  <a:pt x="328" y="32"/>
                </a:lnTo>
                <a:lnTo>
                  <a:pt x="128" y="8"/>
                </a:lnTo>
                <a:lnTo>
                  <a:pt x="80" y="0"/>
                </a:lnTo>
                <a:lnTo>
                  <a:pt x="0" y="568"/>
                </a:lnTo>
                <a:lnTo>
                  <a:pt x="72" y="584"/>
                </a:lnTo>
                <a:lnTo>
                  <a:pt x="80" y="536"/>
                </a:lnTo>
                <a:close/>
              </a:path>
            </a:pathLst>
          </a:custGeom>
          <a:solidFill>
            <a:schemeClr val="tx2">
              <a:lumMod val="75000"/>
            </a:schemeClr>
          </a:solidFill>
          <a:ln w="6350">
            <a:solidFill>
              <a:srgbClr val="000000"/>
            </a:solidFill>
            <a:round/>
            <a:headEnd/>
            <a:tailEnd/>
          </a:ln>
        </p:spPr>
        <p:txBody>
          <a:bodyPr/>
          <a:lstStyle/>
          <a:p>
            <a:endParaRPr lang="en-US"/>
          </a:p>
        </p:txBody>
      </p:sp>
      <p:sp>
        <p:nvSpPr>
          <p:cNvPr id="42" name="Freeform 39"/>
          <p:cNvSpPr>
            <a:spLocks/>
          </p:cNvSpPr>
          <p:nvPr/>
        </p:nvSpPr>
        <p:spPr bwMode="auto">
          <a:xfrm>
            <a:off x="2283656" y="1502294"/>
            <a:ext cx="1348953" cy="860119"/>
          </a:xfrm>
          <a:custGeom>
            <a:avLst/>
            <a:gdLst>
              <a:gd name="T0" fmla="*/ 2147483647 w 816"/>
              <a:gd name="T1" fmla="*/ 2147483647 h 520"/>
              <a:gd name="T2" fmla="*/ 2147483647 w 816"/>
              <a:gd name="T3" fmla="*/ 2147483647 h 520"/>
              <a:gd name="T4" fmla="*/ 2147483647 w 816"/>
              <a:gd name="T5" fmla="*/ 2147483647 h 520"/>
              <a:gd name="T6" fmla="*/ 2147483647 w 816"/>
              <a:gd name="T7" fmla="*/ 2147483647 h 520"/>
              <a:gd name="T8" fmla="*/ 2147483647 w 816"/>
              <a:gd name="T9" fmla="*/ 0 h 520"/>
              <a:gd name="T10" fmla="*/ 0 w 816"/>
              <a:gd name="T11" fmla="*/ 2147483647 h 520"/>
              <a:gd name="T12" fmla="*/ 2147483647 w 816"/>
              <a:gd name="T13" fmla="*/ 2147483647 h 520"/>
              <a:gd name="T14" fmla="*/ 2147483647 w 816"/>
              <a:gd name="T15" fmla="*/ 2147483647 h 520"/>
              <a:gd name="T16" fmla="*/ 2147483647 w 816"/>
              <a:gd name="T17" fmla="*/ 2147483647 h 520"/>
              <a:gd name="T18" fmla="*/ 2147483647 w 816"/>
              <a:gd name="T19" fmla="*/ 2147483647 h 520"/>
              <a:gd name="T20" fmla="*/ 2147483647 w 816"/>
              <a:gd name="T21" fmla="*/ 2147483647 h 520"/>
              <a:gd name="T22" fmla="*/ 2147483647 w 816"/>
              <a:gd name="T23" fmla="*/ 2147483647 h 520"/>
              <a:gd name="T24" fmla="*/ 2147483647 w 816"/>
              <a:gd name="T25" fmla="*/ 2147483647 h 520"/>
              <a:gd name="T26" fmla="*/ 2147483647 w 816"/>
              <a:gd name="T27" fmla="*/ 2147483647 h 520"/>
              <a:gd name="T28" fmla="*/ 2147483647 w 816"/>
              <a:gd name="T29" fmla="*/ 2147483647 h 520"/>
              <a:gd name="T30" fmla="*/ 2147483647 w 816"/>
              <a:gd name="T31" fmla="*/ 2147483647 h 520"/>
              <a:gd name="T32" fmla="*/ 2147483647 w 816"/>
              <a:gd name="T33" fmla="*/ 2147483647 h 520"/>
              <a:gd name="T34" fmla="*/ 2147483647 w 816"/>
              <a:gd name="T35" fmla="*/ 2147483647 h 520"/>
              <a:gd name="T36" fmla="*/ 2147483647 w 816"/>
              <a:gd name="T37" fmla="*/ 2147483647 h 520"/>
              <a:gd name="T38" fmla="*/ 2147483647 w 816"/>
              <a:gd name="T39" fmla="*/ 2147483647 h 520"/>
              <a:gd name="T40" fmla="*/ 2147483647 w 816"/>
              <a:gd name="T41" fmla="*/ 2147483647 h 520"/>
              <a:gd name="T42" fmla="*/ 2147483647 w 816"/>
              <a:gd name="T43" fmla="*/ 2147483647 h 520"/>
              <a:gd name="T44" fmla="*/ 2147483647 w 816"/>
              <a:gd name="T45" fmla="*/ 2147483647 h 520"/>
              <a:gd name="T46" fmla="*/ 2147483647 w 816"/>
              <a:gd name="T47" fmla="*/ 2147483647 h 520"/>
              <a:gd name="T48" fmla="*/ 2147483647 w 816"/>
              <a:gd name="T49" fmla="*/ 2147483647 h 520"/>
              <a:gd name="T50" fmla="*/ 2147483647 w 816"/>
              <a:gd name="T51" fmla="*/ 2147483647 h 520"/>
              <a:gd name="T52" fmla="*/ 2147483647 w 816"/>
              <a:gd name="T53" fmla="*/ 2147483647 h 520"/>
              <a:gd name="T54" fmla="*/ 2147483647 w 816"/>
              <a:gd name="T55" fmla="*/ 2147483647 h 520"/>
              <a:gd name="T56" fmla="*/ 2147483647 w 816"/>
              <a:gd name="T57" fmla="*/ 2147483647 h 520"/>
              <a:gd name="T58" fmla="*/ 2147483647 w 816"/>
              <a:gd name="T59" fmla="*/ 2147483647 h 520"/>
              <a:gd name="T60" fmla="*/ 2147483647 w 816"/>
              <a:gd name="T61" fmla="*/ 2147483647 h 520"/>
              <a:gd name="T62" fmla="*/ 2147483647 w 816"/>
              <a:gd name="T63" fmla="*/ 2147483647 h 520"/>
              <a:gd name="T64" fmla="*/ 2147483647 w 816"/>
              <a:gd name="T65" fmla="*/ 2147483647 h 520"/>
              <a:gd name="T66" fmla="*/ 2147483647 w 816"/>
              <a:gd name="T67" fmla="*/ 2147483647 h 520"/>
              <a:gd name="T68" fmla="*/ 2147483647 w 816"/>
              <a:gd name="T69" fmla="*/ 2147483647 h 520"/>
              <a:gd name="T70" fmla="*/ 2147483647 w 816"/>
              <a:gd name="T71" fmla="*/ 2147483647 h 520"/>
              <a:gd name="T72" fmla="*/ 2147483647 w 816"/>
              <a:gd name="T73" fmla="*/ 2147483647 h 520"/>
              <a:gd name="T74" fmla="*/ 2147483647 w 816"/>
              <a:gd name="T75" fmla="*/ 2147483647 h 520"/>
              <a:gd name="T76" fmla="*/ 2147483647 w 816"/>
              <a:gd name="T77" fmla="*/ 2147483647 h 520"/>
              <a:gd name="T78" fmla="*/ 2147483647 w 816"/>
              <a:gd name="T79" fmla="*/ 2147483647 h 520"/>
              <a:gd name="T80" fmla="*/ 2147483647 w 816"/>
              <a:gd name="T81" fmla="*/ 2147483647 h 520"/>
              <a:gd name="T82" fmla="*/ 2147483647 w 816"/>
              <a:gd name="T83" fmla="*/ 2147483647 h 520"/>
              <a:gd name="T84" fmla="*/ 2147483647 w 816"/>
              <a:gd name="T85" fmla="*/ 2147483647 h 520"/>
              <a:gd name="T86" fmla="*/ 2147483647 w 816"/>
              <a:gd name="T87" fmla="*/ 2147483647 h 520"/>
              <a:gd name="T88" fmla="*/ 2147483647 w 816"/>
              <a:gd name="T89" fmla="*/ 2147483647 h 520"/>
              <a:gd name="T90" fmla="*/ 2147483647 w 816"/>
              <a:gd name="T91" fmla="*/ 2147483647 h 520"/>
              <a:gd name="T92" fmla="*/ 2147483647 w 816"/>
              <a:gd name="T93" fmla="*/ 2147483647 h 520"/>
              <a:gd name="T94" fmla="*/ 2147483647 w 816"/>
              <a:gd name="T95" fmla="*/ 2147483647 h 520"/>
              <a:gd name="T96" fmla="*/ 2147483647 w 816"/>
              <a:gd name="T97" fmla="*/ 2147483647 h 520"/>
              <a:gd name="T98" fmla="*/ 2147483647 w 816"/>
              <a:gd name="T99" fmla="*/ 2147483647 h 520"/>
              <a:gd name="T100" fmla="*/ 2147483647 w 816"/>
              <a:gd name="T101" fmla="*/ 2147483647 h 520"/>
              <a:gd name="T102" fmla="*/ 2147483647 w 816"/>
              <a:gd name="T103" fmla="*/ 2147483647 h 520"/>
              <a:gd name="T104" fmla="*/ 2147483647 w 816"/>
              <a:gd name="T105" fmla="*/ 2147483647 h 520"/>
              <a:gd name="T106" fmla="*/ 2147483647 w 816"/>
              <a:gd name="T107" fmla="*/ 2147483647 h 520"/>
              <a:gd name="T108" fmla="*/ 2147483647 w 816"/>
              <a:gd name="T109" fmla="*/ 2147483647 h 520"/>
              <a:gd name="T110" fmla="*/ 2147483647 w 816"/>
              <a:gd name="T111" fmla="*/ 2147483647 h 520"/>
              <a:gd name="T112" fmla="*/ 2147483647 w 816"/>
              <a:gd name="T113" fmla="*/ 2147483647 h 520"/>
              <a:gd name="T114" fmla="*/ 2147483647 w 816"/>
              <a:gd name="T115" fmla="*/ 2147483647 h 520"/>
              <a:gd name="T116" fmla="*/ 2147483647 w 816"/>
              <a:gd name="T117" fmla="*/ 2147483647 h 520"/>
              <a:gd name="T118" fmla="*/ 2147483647 w 816"/>
              <a:gd name="T119" fmla="*/ 2147483647 h 520"/>
              <a:gd name="T120" fmla="*/ 2147483647 w 816"/>
              <a:gd name="T121" fmla="*/ 2147483647 h 52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16"/>
              <a:gd name="T184" fmla="*/ 0 h 520"/>
              <a:gd name="T185" fmla="*/ 816 w 816"/>
              <a:gd name="T186" fmla="*/ 520 h 52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16" h="520">
                <a:moveTo>
                  <a:pt x="368" y="472"/>
                </a:moveTo>
                <a:lnTo>
                  <a:pt x="568" y="496"/>
                </a:lnTo>
                <a:lnTo>
                  <a:pt x="784" y="520"/>
                </a:lnTo>
                <a:lnTo>
                  <a:pt x="816" y="112"/>
                </a:lnTo>
                <a:lnTo>
                  <a:pt x="696" y="112"/>
                </a:lnTo>
                <a:lnTo>
                  <a:pt x="328" y="56"/>
                </a:lnTo>
                <a:lnTo>
                  <a:pt x="88" y="16"/>
                </a:lnTo>
                <a:lnTo>
                  <a:pt x="16" y="0"/>
                </a:lnTo>
                <a:lnTo>
                  <a:pt x="0" y="96"/>
                </a:lnTo>
                <a:lnTo>
                  <a:pt x="8" y="112"/>
                </a:lnTo>
                <a:lnTo>
                  <a:pt x="16" y="136"/>
                </a:lnTo>
                <a:lnTo>
                  <a:pt x="16" y="144"/>
                </a:lnTo>
                <a:lnTo>
                  <a:pt x="8" y="144"/>
                </a:lnTo>
                <a:lnTo>
                  <a:pt x="16" y="152"/>
                </a:lnTo>
                <a:lnTo>
                  <a:pt x="8" y="152"/>
                </a:lnTo>
                <a:lnTo>
                  <a:pt x="8" y="160"/>
                </a:lnTo>
                <a:lnTo>
                  <a:pt x="24" y="168"/>
                </a:lnTo>
                <a:lnTo>
                  <a:pt x="24" y="176"/>
                </a:lnTo>
                <a:lnTo>
                  <a:pt x="40" y="176"/>
                </a:lnTo>
                <a:lnTo>
                  <a:pt x="48" y="216"/>
                </a:lnTo>
                <a:lnTo>
                  <a:pt x="48" y="232"/>
                </a:lnTo>
                <a:lnTo>
                  <a:pt x="56" y="232"/>
                </a:lnTo>
                <a:lnTo>
                  <a:pt x="56" y="240"/>
                </a:lnTo>
                <a:lnTo>
                  <a:pt x="64" y="240"/>
                </a:lnTo>
                <a:lnTo>
                  <a:pt x="72" y="248"/>
                </a:lnTo>
                <a:lnTo>
                  <a:pt x="88" y="248"/>
                </a:lnTo>
                <a:lnTo>
                  <a:pt x="88" y="256"/>
                </a:lnTo>
                <a:lnTo>
                  <a:pt x="80" y="272"/>
                </a:lnTo>
                <a:lnTo>
                  <a:pt x="80" y="280"/>
                </a:lnTo>
                <a:lnTo>
                  <a:pt x="72" y="288"/>
                </a:lnTo>
                <a:lnTo>
                  <a:pt x="72" y="296"/>
                </a:lnTo>
                <a:lnTo>
                  <a:pt x="72" y="304"/>
                </a:lnTo>
                <a:lnTo>
                  <a:pt x="64" y="312"/>
                </a:lnTo>
                <a:lnTo>
                  <a:pt x="72" y="320"/>
                </a:lnTo>
                <a:lnTo>
                  <a:pt x="64" y="328"/>
                </a:lnTo>
                <a:lnTo>
                  <a:pt x="56" y="328"/>
                </a:lnTo>
                <a:lnTo>
                  <a:pt x="56" y="344"/>
                </a:lnTo>
                <a:lnTo>
                  <a:pt x="56" y="352"/>
                </a:lnTo>
                <a:lnTo>
                  <a:pt x="56" y="360"/>
                </a:lnTo>
                <a:lnTo>
                  <a:pt x="64" y="360"/>
                </a:lnTo>
                <a:lnTo>
                  <a:pt x="64" y="368"/>
                </a:lnTo>
                <a:lnTo>
                  <a:pt x="80" y="368"/>
                </a:lnTo>
                <a:lnTo>
                  <a:pt x="96" y="352"/>
                </a:lnTo>
                <a:lnTo>
                  <a:pt x="104" y="352"/>
                </a:lnTo>
                <a:lnTo>
                  <a:pt x="104" y="368"/>
                </a:lnTo>
                <a:lnTo>
                  <a:pt x="104" y="376"/>
                </a:lnTo>
                <a:lnTo>
                  <a:pt x="104" y="392"/>
                </a:lnTo>
                <a:lnTo>
                  <a:pt x="112" y="408"/>
                </a:lnTo>
                <a:lnTo>
                  <a:pt x="120" y="424"/>
                </a:lnTo>
                <a:lnTo>
                  <a:pt x="120" y="432"/>
                </a:lnTo>
                <a:lnTo>
                  <a:pt x="112" y="432"/>
                </a:lnTo>
                <a:lnTo>
                  <a:pt x="112" y="440"/>
                </a:lnTo>
                <a:lnTo>
                  <a:pt x="120" y="448"/>
                </a:lnTo>
                <a:lnTo>
                  <a:pt x="128" y="448"/>
                </a:lnTo>
                <a:lnTo>
                  <a:pt x="136" y="464"/>
                </a:lnTo>
                <a:lnTo>
                  <a:pt x="136" y="472"/>
                </a:lnTo>
                <a:lnTo>
                  <a:pt x="144" y="496"/>
                </a:lnTo>
                <a:lnTo>
                  <a:pt x="144" y="504"/>
                </a:lnTo>
                <a:lnTo>
                  <a:pt x="152" y="504"/>
                </a:lnTo>
                <a:lnTo>
                  <a:pt x="152" y="496"/>
                </a:lnTo>
                <a:lnTo>
                  <a:pt x="160" y="488"/>
                </a:lnTo>
                <a:lnTo>
                  <a:pt x="168" y="488"/>
                </a:lnTo>
                <a:lnTo>
                  <a:pt x="176" y="496"/>
                </a:lnTo>
                <a:lnTo>
                  <a:pt x="184" y="496"/>
                </a:lnTo>
                <a:lnTo>
                  <a:pt x="192" y="488"/>
                </a:lnTo>
                <a:lnTo>
                  <a:pt x="200" y="488"/>
                </a:lnTo>
                <a:lnTo>
                  <a:pt x="200" y="496"/>
                </a:lnTo>
                <a:lnTo>
                  <a:pt x="208" y="496"/>
                </a:lnTo>
                <a:lnTo>
                  <a:pt x="224" y="488"/>
                </a:lnTo>
                <a:lnTo>
                  <a:pt x="232" y="496"/>
                </a:lnTo>
                <a:lnTo>
                  <a:pt x="240" y="496"/>
                </a:lnTo>
                <a:lnTo>
                  <a:pt x="248" y="496"/>
                </a:lnTo>
                <a:lnTo>
                  <a:pt x="256" y="480"/>
                </a:lnTo>
                <a:lnTo>
                  <a:pt x="264" y="480"/>
                </a:lnTo>
                <a:lnTo>
                  <a:pt x="272" y="496"/>
                </a:lnTo>
                <a:lnTo>
                  <a:pt x="280" y="512"/>
                </a:lnTo>
                <a:lnTo>
                  <a:pt x="288" y="456"/>
                </a:lnTo>
                <a:lnTo>
                  <a:pt x="368" y="472"/>
                </a:lnTo>
                <a:close/>
              </a:path>
            </a:pathLst>
          </a:custGeom>
          <a:solidFill>
            <a:schemeClr val="tx2">
              <a:lumMod val="20000"/>
              <a:lumOff val="80000"/>
            </a:schemeClr>
          </a:solidFill>
          <a:ln w="6350">
            <a:solidFill>
              <a:srgbClr val="000000"/>
            </a:solidFill>
            <a:round/>
            <a:headEnd/>
            <a:tailEnd/>
          </a:ln>
        </p:spPr>
        <p:txBody>
          <a:bodyPr/>
          <a:lstStyle/>
          <a:p>
            <a:endParaRPr lang="en-US"/>
          </a:p>
        </p:txBody>
      </p:sp>
      <p:sp>
        <p:nvSpPr>
          <p:cNvPr id="43" name="Freeform 40"/>
          <p:cNvSpPr>
            <a:spLocks/>
          </p:cNvSpPr>
          <p:nvPr/>
        </p:nvSpPr>
        <p:spPr bwMode="auto">
          <a:xfrm>
            <a:off x="2812629" y="2957330"/>
            <a:ext cx="964768" cy="766939"/>
          </a:xfrm>
          <a:custGeom>
            <a:avLst/>
            <a:gdLst>
              <a:gd name="T0" fmla="*/ 2147483647 w 584"/>
              <a:gd name="T1" fmla="*/ 2147483647 h 464"/>
              <a:gd name="T2" fmla="*/ 2147483647 w 584"/>
              <a:gd name="T3" fmla="*/ 2147483647 h 464"/>
              <a:gd name="T4" fmla="*/ 2147483647 w 584"/>
              <a:gd name="T5" fmla="*/ 2147483647 h 464"/>
              <a:gd name="T6" fmla="*/ 0 w 584"/>
              <a:gd name="T7" fmla="*/ 2147483647 h 464"/>
              <a:gd name="T8" fmla="*/ 0 w 584"/>
              <a:gd name="T9" fmla="*/ 2147483647 h 464"/>
              <a:gd name="T10" fmla="*/ 2147483647 w 584"/>
              <a:gd name="T11" fmla="*/ 0 h 464"/>
              <a:gd name="T12" fmla="*/ 2147483647 w 584"/>
              <a:gd name="T13" fmla="*/ 0 h 464"/>
              <a:gd name="T14" fmla="*/ 2147483647 w 584"/>
              <a:gd name="T15" fmla="*/ 2147483647 h 464"/>
              <a:gd name="T16" fmla="*/ 2147483647 w 584"/>
              <a:gd name="T17" fmla="*/ 2147483647 h 464"/>
              <a:gd name="T18" fmla="*/ 2147483647 w 584"/>
              <a:gd name="T19" fmla="*/ 2147483647 h 464"/>
              <a:gd name="T20" fmla="*/ 2147483647 w 584"/>
              <a:gd name="T21" fmla="*/ 2147483647 h 464"/>
              <a:gd name="T22" fmla="*/ 2147483647 w 584"/>
              <a:gd name="T23" fmla="*/ 2147483647 h 464"/>
              <a:gd name="T24" fmla="*/ 2147483647 w 584"/>
              <a:gd name="T25" fmla="*/ 2147483647 h 464"/>
              <a:gd name="T26" fmla="*/ 2147483647 w 584"/>
              <a:gd name="T27" fmla="*/ 2147483647 h 464"/>
              <a:gd name="T28" fmla="*/ 2147483647 w 584"/>
              <a:gd name="T29" fmla="*/ 2147483647 h 464"/>
              <a:gd name="T30" fmla="*/ 2147483647 w 584"/>
              <a:gd name="T31" fmla="*/ 2147483647 h 464"/>
              <a:gd name="T32" fmla="*/ 2147483647 w 584"/>
              <a:gd name="T33" fmla="*/ 2147483647 h 464"/>
              <a:gd name="T34" fmla="*/ 2147483647 w 584"/>
              <a:gd name="T35" fmla="*/ 2147483647 h 46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4"/>
              <a:gd name="T55" fmla="*/ 0 h 464"/>
              <a:gd name="T56" fmla="*/ 584 w 584"/>
              <a:gd name="T57" fmla="*/ 464 h 46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4" h="464">
                <a:moveTo>
                  <a:pt x="432" y="456"/>
                </a:moveTo>
                <a:lnTo>
                  <a:pt x="248" y="440"/>
                </a:lnTo>
                <a:lnTo>
                  <a:pt x="48" y="416"/>
                </a:lnTo>
                <a:lnTo>
                  <a:pt x="0" y="408"/>
                </a:lnTo>
                <a:lnTo>
                  <a:pt x="56" y="0"/>
                </a:lnTo>
                <a:lnTo>
                  <a:pt x="248" y="24"/>
                </a:lnTo>
                <a:lnTo>
                  <a:pt x="384" y="40"/>
                </a:lnTo>
                <a:lnTo>
                  <a:pt x="424" y="40"/>
                </a:lnTo>
                <a:lnTo>
                  <a:pt x="584" y="56"/>
                </a:lnTo>
                <a:lnTo>
                  <a:pt x="576" y="152"/>
                </a:lnTo>
                <a:lnTo>
                  <a:pt x="552" y="464"/>
                </a:lnTo>
                <a:lnTo>
                  <a:pt x="480" y="456"/>
                </a:lnTo>
                <a:lnTo>
                  <a:pt x="432" y="456"/>
                </a:lnTo>
                <a:close/>
              </a:path>
            </a:pathLst>
          </a:custGeom>
          <a:solidFill>
            <a:schemeClr val="tx2">
              <a:lumMod val="75000"/>
            </a:schemeClr>
          </a:solidFill>
          <a:ln w="6350">
            <a:solidFill>
              <a:srgbClr val="000000"/>
            </a:solidFill>
            <a:round/>
            <a:headEnd/>
            <a:tailEnd/>
          </a:ln>
        </p:spPr>
        <p:txBody>
          <a:bodyPr/>
          <a:lstStyle/>
          <a:p>
            <a:endParaRPr lang="en-US"/>
          </a:p>
        </p:txBody>
      </p:sp>
      <p:sp>
        <p:nvSpPr>
          <p:cNvPr id="44" name="Freeform 41"/>
          <p:cNvSpPr>
            <a:spLocks/>
          </p:cNvSpPr>
          <p:nvPr/>
        </p:nvSpPr>
        <p:spPr bwMode="auto">
          <a:xfrm>
            <a:off x="3592471" y="1687220"/>
            <a:ext cx="874455" cy="556211"/>
          </a:xfrm>
          <a:custGeom>
            <a:avLst/>
            <a:gdLst>
              <a:gd name="T0" fmla="*/ 0 w 529"/>
              <a:gd name="T1" fmla="*/ 2147483647 h 336"/>
              <a:gd name="T2" fmla="*/ 0 w 529"/>
              <a:gd name="T3" fmla="*/ 2147483647 h 336"/>
              <a:gd name="T4" fmla="*/ 0 w 529"/>
              <a:gd name="T5" fmla="*/ 2147483647 h 336"/>
              <a:gd name="T6" fmla="*/ 2147483647 w 529"/>
              <a:gd name="T7" fmla="*/ 2147483647 h 336"/>
              <a:gd name="T8" fmla="*/ 2147483647 w 529"/>
              <a:gd name="T9" fmla="*/ 0 h 336"/>
              <a:gd name="T10" fmla="*/ 2147483647 w 529"/>
              <a:gd name="T11" fmla="*/ 2147483647 h 336"/>
              <a:gd name="T12" fmla="*/ 2147483647 w 529"/>
              <a:gd name="T13" fmla="*/ 2147483647 h 336"/>
              <a:gd name="T14" fmla="*/ 2147483647 w 529"/>
              <a:gd name="T15" fmla="*/ 2147483647 h 336"/>
              <a:gd name="T16" fmla="*/ 2147483647 w 529"/>
              <a:gd name="T17" fmla="*/ 2147483647 h 336"/>
              <a:gd name="T18" fmla="*/ 2147483647 w 529"/>
              <a:gd name="T19" fmla="*/ 2147483647 h 336"/>
              <a:gd name="T20" fmla="*/ 2147483647 w 529"/>
              <a:gd name="T21" fmla="*/ 2147483647 h 336"/>
              <a:gd name="T22" fmla="*/ 2147483647 w 529"/>
              <a:gd name="T23" fmla="*/ 2147483647 h 336"/>
              <a:gd name="T24" fmla="*/ 2147483647 w 529"/>
              <a:gd name="T25" fmla="*/ 2147483647 h 336"/>
              <a:gd name="T26" fmla="*/ 2147483647 w 529"/>
              <a:gd name="T27" fmla="*/ 2147483647 h 336"/>
              <a:gd name="T28" fmla="*/ 2147483647 w 529"/>
              <a:gd name="T29" fmla="*/ 2147483647 h 336"/>
              <a:gd name="T30" fmla="*/ 2147483647 w 529"/>
              <a:gd name="T31" fmla="*/ 2147483647 h 336"/>
              <a:gd name="T32" fmla="*/ 2147483647 w 529"/>
              <a:gd name="T33" fmla="*/ 2147483647 h 336"/>
              <a:gd name="T34" fmla="*/ 2147483647 w 529"/>
              <a:gd name="T35" fmla="*/ 2147483647 h 336"/>
              <a:gd name="T36" fmla="*/ 2147483647 w 529"/>
              <a:gd name="T37" fmla="*/ 2147483647 h 336"/>
              <a:gd name="T38" fmla="*/ 2147483647 w 529"/>
              <a:gd name="T39" fmla="*/ 2147483647 h 336"/>
              <a:gd name="T40" fmla="*/ 2147483647 w 529"/>
              <a:gd name="T41" fmla="*/ 2147483647 h 336"/>
              <a:gd name="T42" fmla="*/ 2147483647 w 529"/>
              <a:gd name="T43" fmla="*/ 2147483647 h 336"/>
              <a:gd name="T44" fmla="*/ 2147483647 w 529"/>
              <a:gd name="T45" fmla="*/ 2147483647 h 336"/>
              <a:gd name="T46" fmla="*/ 2147483647 w 529"/>
              <a:gd name="T47" fmla="*/ 2147483647 h 336"/>
              <a:gd name="T48" fmla="*/ 2147483647 w 529"/>
              <a:gd name="T49" fmla="*/ 2147483647 h 336"/>
              <a:gd name="T50" fmla="*/ 2147483647 w 529"/>
              <a:gd name="T51" fmla="*/ 2147483647 h 336"/>
              <a:gd name="T52" fmla="*/ 2147483647 w 529"/>
              <a:gd name="T53" fmla="*/ 2147483647 h 336"/>
              <a:gd name="T54" fmla="*/ 2147483647 w 529"/>
              <a:gd name="T55" fmla="*/ 2147483647 h 336"/>
              <a:gd name="T56" fmla="*/ 2147483647 w 529"/>
              <a:gd name="T57" fmla="*/ 2147483647 h 336"/>
              <a:gd name="T58" fmla="*/ 2147483647 w 529"/>
              <a:gd name="T59" fmla="*/ 2147483647 h 336"/>
              <a:gd name="T60" fmla="*/ 2147483647 w 529"/>
              <a:gd name="T61" fmla="*/ 2147483647 h 336"/>
              <a:gd name="T62" fmla="*/ 2147483647 w 529"/>
              <a:gd name="T63" fmla="*/ 2147483647 h 336"/>
              <a:gd name="T64" fmla="*/ 2147483647 w 529"/>
              <a:gd name="T65" fmla="*/ 2147483647 h 336"/>
              <a:gd name="T66" fmla="*/ 2147483647 w 529"/>
              <a:gd name="T67" fmla="*/ 2147483647 h 336"/>
              <a:gd name="T68" fmla="*/ 2147483647 w 529"/>
              <a:gd name="T69" fmla="*/ 2147483647 h 336"/>
              <a:gd name="T70" fmla="*/ 2147483647 w 529"/>
              <a:gd name="T71" fmla="*/ 2147483647 h 336"/>
              <a:gd name="T72" fmla="*/ 2147483647 w 529"/>
              <a:gd name="T73" fmla="*/ 2147483647 h 336"/>
              <a:gd name="T74" fmla="*/ 2147483647 w 529"/>
              <a:gd name="T75" fmla="*/ 2147483647 h 336"/>
              <a:gd name="T76" fmla="*/ 0 w 529"/>
              <a:gd name="T77" fmla="*/ 2147483647 h 3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29"/>
              <a:gd name="T118" fmla="*/ 0 h 336"/>
              <a:gd name="T119" fmla="*/ 529 w 529"/>
              <a:gd name="T120" fmla="*/ 336 h 3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29" h="336">
                <a:moveTo>
                  <a:pt x="0" y="312"/>
                </a:moveTo>
                <a:lnTo>
                  <a:pt x="0" y="304"/>
                </a:lnTo>
                <a:lnTo>
                  <a:pt x="0" y="288"/>
                </a:lnTo>
                <a:lnTo>
                  <a:pt x="16" y="96"/>
                </a:lnTo>
                <a:lnTo>
                  <a:pt x="24" y="0"/>
                </a:lnTo>
                <a:lnTo>
                  <a:pt x="24" y="8"/>
                </a:lnTo>
                <a:lnTo>
                  <a:pt x="32" y="8"/>
                </a:lnTo>
                <a:lnTo>
                  <a:pt x="280" y="16"/>
                </a:lnTo>
                <a:lnTo>
                  <a:pt x="441" y="24"/>
                </a:lnTo>
                <a:lnTo>
                  <a:pt x="473" y="24"/>
                </a:lnTo>
                <a:lnTo>
                  <a:pt x="481" y="24"/>
                </a:lnTo>
                <a:lnTo>
                  <a:pt x="489" y="56"/>
                </a:lnTo>
                <a:lnTo>
                  <a:pt x="489" y="72"/>
                </a:lnTo>
                <a:lnTo>
                  <a:pt x="489" y="112"/>
                </a:lnTo>
                <a:lnTo>
                  <a:pt x="489" y="136"/>
                </a:lnTo>
                <a:lnTo>
                  <a:pt x="497" y="144"/>
                </a:lnTo>
                <a:lnTo>
                  <a:pt x="505" y="152"/>
                </a:lnTo>
                <a:lnTo>
                  <a:pt x="505" y="184"/>
                </a:lnTo>
                <a:lnTo>
                  <a:pt x="505" y="200"/>
                </a:lnTo>
                <a:lnTo>
                  <a:pt x="505" y="216"/>
                </a:lnTo>
                <a:lnTo>
                  <a:pt x="505" y="224"/>
                </a:lnTo>
                <a:lnTo>
                  <a:pt x="513" y="240"/>
                </a:lnTo>
                <a:lnTo>
                  <a:pt x="513" y="256"/>
                </a:lnTo>
                <a:lnTo>
                  <a:pt x="513" y="280"/>
                </a:lnTo>
                <a:lnTo>
                  <a:pt x="521" y="288"/>
                </a:lnTo>
                <a:lnTo>
                  <a:pt x="529" y="304"/>
                </a:lnTo>
                <a:lnTo>
                  <a:pt x="529" y="328"/>
                </a:lnTo>
                <a:lnTo>
                  <a:pt x="529" y="336"/>
                </a:lnTo>
                <a:lnTo>
                  <a:pt x="505" y="336"/>
                </a:lnTo>
                <a:lnTo>
                  <a:pt x="296" y="328"/>
                </a:lnTo>
                <a:lnTo>
                  <a:pt x="16" y="312"/>
                </a:lnTo>
                <a:lnTo>
                  <a:pt x="0" y="312"/>
                </a:lnTo>
                <a:close/>
              </a:path>
            </a:pathLst>
          </a:custGeom>
          <a:solidFill>
            <a:schemeClr val="tx2">
              <a:lumMod val="20000"/>
              <a:lumOff val="80000"/>
            </a:schemeClr>
          </a:solidFill>
          <a:ln w="6350">
            <a:solidFill>
              <a:srgbClr val="000000"/>
            </a:solidFill>
            <a:round/>
            <a:headEnd/>
            <a:tailEnd/>
          </a:ln>
        </p:spPr>
        <p:txBody>
          <a:bodyPr/>
          <a:lstStyle/>
          <a:p>
            <a:endParaRPr lang="en-US"/>
          </a:p>
        </p:txBody>
      </p:sp>
      <p:sp>
        <p:nvSpPr>
          <p:cNvPr id="45" name="Freeform 42"/>
          <p:cNvSpPr>
            <a:spLocks/>
          </p:cNvSpPr>
          <p:nvPr/>
        </p:nvSpPr>
        <p:spPr bwMode="auto">
          <a:xfrm>
            <a:off x="3552331" y="2203292"/>
            <a:ext cx="927496" cy="635054"/>
          </a:xfrm>
          <a:custGeom>
            <a:avLst/>
            <a:gdLst>
              <a:gd name="T0" fmla="*/ 2147483647 w 561"/>
              <a:gd name="T1" fmla="*/ 2147483647 h 384"/>
              <a:gd name="T2" fmla="*/ 2147483647 w 561"/>
              <a:gd name="T3" fmla="*/ 2147483647 h 384"/>
              <a:gd name="T4" fmla="*/ 2147483647 w 561"/>
              <a:gd name="T5" fmla="*/ 2147483647 h 384"/>
              <a:gd name="T6" fmla="*/ 2147483647 w 561"/>
              <a:gd name="T7" fmla="*/ 2147483647 h 384"/>
              <a:gd name="T8" fmla="*/ 2147483647 w 561"/>
              <a:gd name="T9" fmla="*/ 2147483647 h 384"/>
              <a:gd name="T10" fmla="*/ 2147483647 w 561"/>
              <a:gd name="T11" fmla="*/ 2147483647 h 384"/>
              <a:gd name="T12" fmla="*/ 2147483647 w 561"/>
              <a:gd name="T13" fmla="*/ 2147483647 h 384"/>
              <a:gd name="T14" fmla="*/ 2147483647 w 561"/>
              <a:gd name="T15" fmla="*/ 2147483647 h 384"/>
              <a:gd name="T16" fmla="*/ 2147483647 w 561"/>
              <a:gd name="T17" fmla="*/ 2147483647 h 384"/>
              <a:gd name="T18" fmla="*/ 2147483647 w 561"/>
              <a:gd name="T19" fmla="*/ 2147483647 h 384"/>
              <a:gd name="T20" fmla="*/ 2147483647 w 561"/>
              <a:gd name="T21" fmla="*/ 2147483647 h 384"/>
              <a:gd name="T22" fmla="*/ 2147483647 w 561"/>
              <a:gd name="T23" fmla="*/ 2147483647 h 384"/>
              <a:gd name="T24" fmla="*/ 2147483647 w 561"/>
              <a:gd name="T25" fmla="*/ 2147483647 h 384"/>
              <a:gd name="T26" fmla="*/ 2147483647 w 561"/>
              <a:gd name="T27" fmla="*/ 2147483647 h 384"/>
              <a:gd name="T28" fmla="*/ 2147483647 w 561"/>
              <a:gd name="T29" fmla="*/ 2147483647 h 384"/>
              <a:gd name="T30" fmla="*/ 2147483647 w 561"/>
              <a:gd name="T31" fmla="*/ 2147483647 h 384"/>
              <a:gd name="T32" fmla="*/ 2147483647 w 561"/>
              <a:gd name="T33" fmla="*/ 2147483647 h 384"/>
              <a:gd name="T34" fmla="*/ 2147483647 w 561"/>
              <a:gd name="T35" fmla="*/ 2147483647 h 384"/>
              <a:gd name="T36" fmla="*/ 2147483647 w 561"/>
              <a:gd name="T37" fmla="*/ 2147483647 h 384"/>
              <a:gd name="T38" fmla="*/ 2147483647 w 561"/>
              <a:gd name="T39" fmla="*/ 2147483647 h 384"/>
              <a:gd name="T40" fmla="*/ 2147483647 w 561"/>
              <a:gd name="T41" fmla="*/ 2147483647 h 384"/>
              <a:gd name="T42" fmla="*/ 2147483647 w 561"/>
              <a:gd name="T43" fmla="*/ 2147483647 h 384"/>
              <a:gd name="T44" fmla="*/ 2147483647 w 561"/>
              <a:gd name="T45" fmla="*/ 2147483647 h 384"/>
              <a:gd name="T46" fmla="*/ 2147483647 w 561"/>
              <a:gd name="T47" fmla="*/ 2147483647 h 384"/>
              <a:gd name="T48" fmla="*/ 2147483647 w 561"/>
              <a:gd name="T49" fmla="*/ 2147483647 h 384"/>
              <a:gd name="T50" fmla="*/ 2147483647 w 561"/>
              <a:gd name="T51" fmla="*/ 2147483647 h 384"/>
              <a:gd name="T52" fmla="*/ 2147483647 w 561"/>
              <a:gd name="T53" fmla="*/ 0 h 384"/>
              <a:gd name="T54" fmla="*/ 2147483647 w 561"/>
              <a:gd name="T55" fmla="*/ 0 h 384"/>
              <a:gd name="T56" fmla="*/ 2147483647 w 561"/>
              <a:gd name="T57" fmla="*/ 2147483647 h 384"/>
              <a:gd name="T58" fmla="*/ 0 w 561"/>
              <a:gd name="T59" fmla="*/ 2147483647 h 384"/>
              <a:gd name="T60" fmla="*/ 2147483647 w 561"/>
              <a:gd name="T61" fmla="*/ 2147483647 h 384"/>
              <a:gd name="T62" fmla="*/ 2147483647 w 561"/>
              <a:gd name="T63" fmla="*/ 2147483647 h 3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61"/>
              <a:gd name="T97" fmla="*/ 0 h 384"/>
              <a:gd name="T98" fmla="*/ 561 w 561"/>
              <a:gd name="T99" fmla="*/ 384 h 38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61" h="384">
                <a:moveTo>
                  <a:pt x="400" y="312"/>
                </a:moveTo>
                <a:lnTo>
                  <a:pt x="432" y="336"/>
                </a:lnTo>
                <a:lnTo>
                  <a:pt x="440" y="344"/>
                </a:lnTo>
                <a:lnTo>
                  <a:pt x="448" y="336"/>
                </a:lnTo>
                <a:lnTo>
                  <a:pt x="456" y="328"/>
                </a:lnTo>
                <a:lnTo>
                  <a:pt x="497" y="328"/>
                </a:lnTo>
                <a:lnTo>
                  <a:pt x="505" y="336"/>
                </a:lnTo>
                <a:lnTo>
                  <a:pt x="513" y="344"/>
                </a:lnTo>
                <a:lnTo>
                  <a:pt x="521" y="344"/>
                </a:lnTo>
                <a:lnTo>
                  <a:pt x="529" y="344"/>
                </a:lnTo>
                <a:lnTo>
                  <a:pt x="545" y="360"/>
                </a:lnTo>
                <a:lnTo>
                  <a:pt x="553" y="376"/>
                </a:lnTo>
                <a:lnTo>
                  <a:pt x="553" y="384"/>
                </a:lnTo>
                <a:lnTo>
                  <a:pt x="561" y="384"/>
                </a:lnTo>
                <a:lnTo>
                  <a:pt x="561" y="376"/>
                </a:lnTo>
                <a:lnTo>
                  <a:pt x="553" y="360"/>
                </a:lnTo>
                <a:lnTo>
                  <a:pt x="545" y="344"/>
                </a:lnTo>
                <a:lnTo>
                  <a:pt x="545" y="336"/>
                </a:lnTo>
                <a:lnTo>
                  <a:pt x="561" y="296"/>
                </a:lnTo>
                <a:lnTo>
                  <a:pt x="545" y="296"/>
                </a:lnTo>
                <a:lnTo>
                  <a:pt x="545" y="288"/>
                </a:lnTo>
                <a:lnTo>
                  <a:pt x="553" y="288"/>
                </a:lnTo>
                <a:lnTo>
                  <a:pt x="553" y="280"/>
                </a:lnTo>
                <a:lnTo>
                  <a:pt x="545" y="272"/>
                </a:lnTo>
                <a:lnTo>
                  <a:pt x="545" y="264"/>
                </a:lnTo>
                <a:lnTo>
                  <a:pt x="561" y="264"/>
                </a:lnTo>
                <a:lnTo>
                  <a:pt x="561" y="80"/>
                </a:lnTo>
                <a:lnTo>
                  <a:pt x="553" y="80"/>
                </a:lnTo>
                <a:lnTo>
                  <a:pt x="537" y="64"/>
                </a:lnTo>
                <a:lnTo>
                  <a:pt x="529" y="56"/>
                </a:lnTo>
                <a:lnTo>
                  <a:pt x="529" y="48"/>
                </a:lnTo>
                <a:lnTo>
                  <a:pt x="537" y="48"/>
                </a:lnTo>
                <a:lnTo>
                  <a:pt x="537" y="40"/>
                </a:lnTo>
                <a:lnTo>
                  <a:pt x="553" y="24"/>
                </a:lnTo>
                <a:lnTo>
                  <a:pt x="545" y="24"/>
                </a:lnTo>
                <a:lnTo>
                  <a:pt x="553" y="16"/>
                </a:lnTo>
                <a:lnTo>
                  <a:pt x="553" y="24"/>
                </a:lnTo>
                <a:lnTo>
                  <a:pt x="529" y="24"/>
                </a:lnTo>
                <a:lnTo>
                  <a:pt x="320" y="16"/>
                </a:lnTo>
                <a:lnTo>
                  <a:pt x="40" y="0"/>
                </a:lnTo>
                <a:lnTo>
                  <a:pt x="24" y="0"/>
                </a:lnTo>
                <a:lnTo>
                  <a:pt x="16" y="96"/>
                </a:lnTo>
                <a:lnTo>
                  <a:pt x="0" y="296"/>
                </a:lnTo>
                <a:lnTo>
                  <a:pt x="8" y="296"/>
                </a:lnTo>
                <a:lnTo>
                  <a:pt x="208" y="304"/>
                </a:lnTo>
                <a:lnTo>
                  <a:pt x="352" y="312"/>
                </a:lnTo>
                <a:lnTo>
                  <a:pt x="400" y="312"/>
                </a:lnTo>
                <a:close/>
              </a:path>
            </a:pathLst>
          </a:custGeom>
          <a:solidFill>
            <a:schemeClr val="tx2">
              <a:lumMod val="20000"/>
              <a:lumOff val="80000"/>
            </a:schemeClr>
          </a:solidFill>
          <a:ln w="6350">
            <a:solidFill>
              <a:srgbClr val="000000"/>
            </a:solidFill>
            <a:round/>
            <a:headEnd/>
            <a:tailEnd/>
          </a:ln>
        </p:spPr>
        <p:txBody>
          <a:bodyPr/>
          <a:lstStyle/>
          <a:p>
            <a:endParaRPr lang="en-US"/>
          </a:p>
        </p:txBody>
      </p:sp>
      <p:sp>
        <p:nvSpPr>
          <p:cNvPr id="46" name="Freeform 43"/>
          <p:cNvSpPr>
            <a:spLocks/>
          </p:cNvSpPr>
          <p:nvPr/>
        </p:nvSpPr>
        <p:spPr bwMode="auto">
          <a:xfrm>
            <a:off x="3513626" y="2692126"/>
            <a:ext cx="1098086" cy="543309"/>
          </a:xfrm>
          <a:custGeom>
            <a:avLst/>
            <a:gdLst>
              <a:gd name="T0" fmla="*/ 2147483647 w 665"/>
              <a:gd name="T1" fmla="*/ 2147483647 h 328"/>
              <a:gd name="T2" fmla="*/ 2147483647 w 665"/>
              <a:gd name="T3" fmla="*/ 2147483647 h 328"/>
              <a:gd name="T4" fmla="*/ 2147483647 w 665"/>
              <a:gd name="T5" fmla="*/ 2147483647 h 328"/>
              <a:gd name="T6" fmla="*/ 2147483647 w 665"/>
              <a:gd name="T7" fmla="*/ 2147483647 h 328"/>
              <a:gd name="T8" fmla="*/ 2147483647 w 665"/>
              <a:gd name="T9" fmla="*/ 2147483647 h 328"/>
              <a:gd name="T10" fmla="*/ 2147483647 w 665"/>
              <a:gd name="T11" fmla="*/ 2147483647 h 328"/>
              <a:gd name="T12" fmla="*/ 2147483647 w 665"/>
              <a:gd name="T13" fmla="*/ 2147483647 h 328"/>
              <a:gd name="T14" fmla="*/ 2147483647 w 665"/>
              <a:gd name="T15" fmla="*/ 2147483647 h 328"/>
              <a:gd name="T16" fmla="*/ 2147483647 w 665"/>
              <a:gd name="T17" fmla="*/ 2147483647 h 328"/>
              <a:gd name="T18" fmla="*/ 2147483647 w 665"/>
              <a:gd name="T19" fmla="*/ 2147483647 h 328"/>
              <a:gd name="T20" fmla="*/ 2147483647 w 665"/>
              <a:gd name="T21" fmla="*/ 2147483647 h 328"/>
              <a:gd name="T22" fmla="*/ 2147483647 w 665"/>
              <a:gd name="T23" fmla="*/ 2147483647 h 328"/>
              <a:gd name="T24" fmla="*/ 2147483647 w 665"/>
              <a:gd name="T25" fmla="*/ 2147483647 h 328"/>
              <a:gd name="T26" fmla="*/ 2147483647 w 665"/>
              <a:gd name="T27" fmla="*/ 2147483647 h 328"/>
              <a:gd name="T28" fmla="*/ 2147483647 w 665"/>
              <a:gd name="T29" fmla="*/ 2147483647 h 328"/>
              <a:gd name="T30" fmla="*/ 2147483647 w 665"/>
              <a:gd name="T31" fmla="*/ 2147483647 h 328"/>
              <a:gd name="T32" fmla="*/ 2147483647 w 665"/>
              <a:gd name="T33" fmla="*/ 2147483647 h 328"/>
              <a:gd name="T34" fmla="*/ 2147483647 w 665"/>
              <a:gd name="T35" fmla="*/ 2147483647 h 328"/>
              <a:gd name="T36" fmla="*/ 2147483647 w 665"/>
              <a:gd name="T37" fmla="*/ 2147483647 h 328"/>
              <a:gd name="T38" fmla="*/ 2147483647 w 665"/>
              <a:gd name="T39" fmla="*/ 2147483647 h 328"/>
              <a:gd name="T40" fmla="*/ 2147483647 w 665"/>
              <a:gd name="T41" fmla="*/ 2147483647 h 328"/>
              <a:gd name="T42" fmla="*/ 2147483647 w 665"/>
              <a:gd name="T43" fmla="*/ 2147483647 h 328"/>
              <a:gd name="T44" fmla="*/ 2147483647 w 665"/>
              <a:gd name="T45" fmla="*/ 2147483647 h 328"/>
              <a:gd name="T46" fmla="*/ 2147483647 w 665"/>
              <a:gd name="T47" fmla="*/ 2147483647 h 328"/>
              <a:gd name="T48" fmla="*/ 2147483647 w 665"/>
              <a:gd name="T49" fmla="*/ 2147483647 h 328"/>
              <a:gd name="T50" fmla="*/ 2147483647 w 665"/>
              <a:gd name="T51" fmla="*/ 2147483647 h 328"/>
              <a:gd name="T52" fmla="*/ 2147483647 w 665"/>
              <a:gd name="T53" fmla="*/ 2147483647 h 328"/>
              <a:gd name="T54" fmla="*/ 2147483647 w 665"/>
              <a:gd name="T55" fmla="*/ 2147483647 h 328"/>
              <a:gd name="T56" fmla="*/ 2147483647 w 665"/>
              <a:gd name="T57" fmla="*/ 2147483647 h 328"/>
              <a:gd name="T58" fmla="*/ 2147483647 w 665"/>
              <a:gd name="T59" fmla="*/ 2147483647 h 328"/>
              <a:gd name="T60" fmla="*/ 2147483647 w 665"/>
              <a:gd name="T61" fmla="*/ 2147483647 h 328"/>
              <a:gd name="T62" fmla="*/ 2147483647 w 665"/>
              <a:gd name="T63" fmla="*/ 2147483647 h 328"/>
              <a:gd name="T64" fmla="*/ 2147483647 w 665"/>
              <a:gd name="T65" fmla="*/ 2147483647 h 328"/>
              <a:gd name="T66" fmla="*/ 2147483647 w 665"/>
              <a:gd name="T67" fmla="*/ 2147483647 h 328"/>
              <a:gd name="T68" fmla="*/ 2147483647 w 665"/>
              <a:gd name="T69" fmla="*/ 2147483647 h 328"/>
              <a:gd name="T70" fmla="*/ 2147483647 w 665"/>
              <a:gd name="T71" fmla="*/ 2147483647 h 328"/>
              <a:gd name="T72" fmla="*/ 2147483647 w 665"/>
              <a:gd name="T73" fmla="*/ 2147483647 h 328"/>
              <a:gd name="T74" fmla="*/ 2147483647 w 665"/>
              <a:gd name="T75" fmla="*/ 2147483647 h 328"/>
              <a:gd name="T76" fmla="*/ 2147483647 w 665"/>
              <a:gd name="T77" fmla="*/ 2147483647 h 328"/>
              <a:gd name="T78" fmla="*/ 2147483647 w 665"/>
              <a:gd name="T79" fmla="*/ 2147483647 h 328"/>
              <a:gd name="T80" fmla="*/ 2147483647 w 665"/>
              <a:gd name="T81" fmla="*/ 2147483647 h 328"/>
              <a:gd name="T82" fmla="*/ 2147483647 w 665"/>
              <a:gd name="T83" fmla="*/ 2147483647 h 328"/>
              <a:gd name="T84" fmla="*/ 2147483647 w 665"/>
              <a:gd name="T85" fmla="*/ 2147483647 h 328"/>
              <a:gd name="T86" fmla="*/ 2147483647 w 665"/>
              <a:gd name="T87" fmla="*/ 2147483647 h 328"/>
              <a:gd name="T88" fmla="*/ 2147483647 w 665"/>
              <a:gd name="T89" fmla="*/ 2147483647 h 328"/>
              <a:gd name="T90" fmla="*/ 2147483647 w 665"/>
              <a:gd name="T91" fmla="*/ 0 h 328"/>
              <a:gd name="T92" fmla="*/ 2147483647 w 665"/>
              <a:gd name="T93" fmla="*/ 0 h 328"/>
              <a:gd name="T94" fmla="*/ 2147483647 w 665"/>
              <a:gd name="T95" fmla="*/ 0 h 328"/>
              <a:gd name="T96" fmla="*/ 0 w 665"/>
              <a:gd name="T97" fmla="*/ 2147483647 h 328"/>
              <a:gd name="T98" fmla="*/ 0 w 665"/>
              <a:gd name="T99" fmla="*/ 2147483647 h 328"/>
              <a:gd name="T100" fmla="*/ 2147483647 w 665"/>
              <a:gd name="T101" fmla="*/ 2147483647 h 328"/>
              <a:gd name="T102" fmla="*/ 2147483647 w 665"/>
              <a:gd name="T103" fmla="*/ 2147483647 h 328"/>
              <a:gd name="T104" fmla="*/ 2147483647 w 665"/>
              <a:gd name="T105" fmla="*/ 2147483647 h 328"/>
              <a:gd name="T106" fmla="*/ 2147483647 w 665"/>
              <a:gd name="T107" fmla="*/ 2147483647 h 328"/>
              <a:gd name="T108" fmla="*/ 2147483647 w 665"/>
              <a:gd name="T109" fmla="*/ 2147483647 h 328"/>
              <a:gd name="T110" fmla="*/ 2147483647 w 665"/>
              <a:gd name="T111" fmla="*/ 2147483647 h 328"/>
              <a:gd name="T112" fmla="*/ 2147483647 w 665"/>
              <a:gd name="T113" fmla="*/ 2147483647 h 328"/>
              <a:gd name="T114" fmla="*/ 2147483647 w 665"/>
              <a:gd name="T115" fmla="*/ 2147483647 h 3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65"/>
              <a:gd name="T175" fmla="*/ 0 h 328"/>
              <a:gd name="T176" fmla="*/ 665 w 665"/>
              <a:gd name="T177" fmla="*/ 328 h 32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65" h="328">
                <a:moveTo>
                  <a:pt x="665" y="328"/>
                </a:moveTo>
                <a:lnTo>
                  <a:pt x="649" y="304"/>
                </a:lnTo>
                <a:lnTo>
                  <a:pt x="641" y="296"/>
                </a:lnTo>
                <a:lnTo>
                  <a:pt x="641" y="288"/>
                </a:lnTo>
                <a:lnTo>
                  <a:pt x="633" y="264"/>
                </a:lnTo>
                <a:lnTo>
                  <a:pt x="625" y="264"/>
                </a:lnTo>
                <a:lnTo>
                  <a:pt x="625" y="232"/>
                </a:lnTo>
                <a:lnTo>
                  <a:pt x="625" y="224"/>
                </a:lnTo>
                <a:lnTo>
                  <a:pt x="625" y="216"/>
                </a:lnTo>
                <a:lnTo>
                  <a:pt x="625" y="208"/>
                </a:lnTo>
                <a:lnTo>
                  <a:pt x="617" y="184"/>
                </a:lnTo>
                <a:lnTo>
                  <a:pt x="617" y="176"/>
                </a:lnTo>
                <a:lnTo>
                  <a:pt x="609" y="176"/>
                </a:lnTo>
                <a:lnTo>
                  <a:pt x="609" y="160"/>
                </a:lnTo>
                <a:lnTo>
                  <a:pt x="609" y="128"/>
                </a:lnTo>
                <a:lnTo>
                  <a:pt x="593" y="120"/>
                </a:lnTo>
                <a:lnTo>
                  <a:pt x="585" y="112"/>
                </a:lnTo>
                <a:lnTo>
                  <a:pt x="585" y="104"/>
                </a:lnTo>
                <a:lnTo>
                  <a:pt x="585" y="96"/>
                </a:lnTo>
                <a:lnTo>
                  <a:pt x="585" y="88"/>
                </a:lnTo>
                <a:lnTo>
                  <a:pt x="569" y="72"/>
                </a:lnTo>
                <a:lnTo>
                  <a:pt x="569" y="64"/>
                </a:lnTo>
                <a:lnTo>
                  <a:pt x="553" y="48"/>
                </a:lnTo>
                <a:lnTo>
                  <a:pt x="545" y="48"/>
                </a:lnTo>
                <a:lnTo>
                  <a:pt x="537" y="48"/>
                </a:lnTo>
                <a:lnTo>
                  <a:pt x="529" y="40"/>
                </a:lnTo>
                <a:lnTo>
                  <a:pt x="521" y="32"/>
                </a:lnTo>
                <a:lnTo>
                  <a:pt x="480" y="32"/>
                </a:lnTo>
                <a:lnTo>
                  <a:pt x="472" y="40"/>
                </a:lnTo>
                <a:lnTo>
                  <a:pt x="464" y="48"/>
                </a:lnTo>
                <a:lnTo>
                  <a:pt x="456" y="40"/>
                </a:lnTo>
                <a:lnTo>
                  <a:pt x="424" y="16"/>
                </a:lnTo>
                <a:lnTo>
                  <a:pt x="303" y="12"/>
                </a:lnTo>
                <a:lnTo>
                  <a:pt x="55" y="0"/>
                </a:lnTo>
                <a:lnTo>
                  <a:pt x="24" y="0"/>
                </a:lnTo>
                <a:lnTo>
                  <a:pt x="0" y="200"/>
                </a:lnTo>
                <a:lnTo>
                  <a:pt x="160" y="216"/>
                </a:lnTo>
                <a:lnTo>
                  <a:pt x="152" y="312"/>
                </a:lnTo>
                <a:lnTo>
                  <a:pt x="184" y="320"/>
                </a:lnTo>
                <a:lnTo>
                  <a:pt x="424" y="328"/>
                </a:lnTo>
                <a:lnTo>
                  <a:pt x="649" y="328"/>
                </a:lnTo>
                <a:lnTo>
                  <a:pt x="665" y="328"/>
                </a:lnTo>
                <a:close/>
              </a:path>
            </a:pathLst>
          </a:custGeom>
          <a:solidFill>
            <a:schemeClr val="tx2">
              <a:lumMod val="20000"/>
              <a:lumOff val="80000"/>
            </a:schemeClr>
          </a:solidFill>
          <a:ln w="6350">
            <a:solidFill>
              <a:srgbClr val="000000"/>
            </a:solidFill>
            <a:round/>
            <a:headEnd/>
            <a:tailEnd/>
          </a:ln>
        </p:spPr>
        <p:txBody>
          <a:bodyPr/>
          <a:lstStyle/>
          <a:p>
            <a:endParaRPr lang="en-US"/>
          </a:p>
        </p:txBody>
      </p:sp>
      <p:sp>
        <p:nvSpPr>
          <p:cNvPr id="47" name="Freeform 44"/>
          <p:cNvSpPr>
            <a:spLocks/>
          </p:cNvSpPr>
          <p:nvPr/>
        </p:nvSpPr>
        <p:spPr bwMode="auto">
          <a:xfrm>
            <a:off x="3724355" y="3208197"/>
            <a:ext cx="980535" cy="528973"/>
          </a:xfrm>
          <a:custGeom>
            <a:avLst/>
            <a:gdLst>
              <a:gd name="T0" fmla="*/ 0 w 593"/>
              <a:gd name="T1" fmla="*/ 2147483647 h 320"/>
              <a:gd name="T2" fmla="*/ 2147483647 w 593"/>
              <a:gd name="T3" fmla="*/ 0 h 320"/>
              <a:gd name="T4" fmla="*/ 2147483647 w 593"/>
              <a:gd name="T5" fmla="*/ 0 h 320"/>
              <a:gd name="T6" fmla="*/ 2147483647 w 593"/>
              <a:gd name="T7" fmla="*/ 2147483647 h 320"/>
              <a:gd name="T8" fmla="*/ 2147483647 w 593"/>
              <a:gd name="T9" fmla="*/ 2147483647 h 320"/>
              <a:gd name="T10" fmla="*/ 2147483647 w 593"/>
              <a:gd name="T11" fmla="*/ 2147483647 h 320"/>
              <a:gd name="T12" fmla="*/ 2147483647 w 593"/>
              <a:gd name="T13" fmla="*/ 2147483647 h 320"/>
              <a:gd name="T14" fmla="*/ 2147483647 w 593"/>
              <a:gd name="T15" fmla="*/ 2147483647 h 320"/>
              <a:gd name="T16" fmla="*/ 2147483647 w 593"/>
              <a:gd name="T17" fmla="*/ 2147483647 h 320"/>
              <a:gd name="T18" fmla="*/ 2147483647 w 593"/>
              <a:gd name="T19" fmla="*/ 2147483647 h 320"/>
              <a:gd name="T20" fmla="*/ 2147483647 w 593"/>
              <a:gd name="T21" fmla="*/ 2147483647 h 320"/>
              <a:gd name="T22" fmla="*/ 2147483647 w 593"/>
              <a:gd name="T23" fmla="*/ 2147483647 h 320"/>
              <a:gd name="T24" fmla="*/ 2147483647 w 593"/>
              <a:gd name="T25" fmla="*/ 2147483647 h 320"/>
              <a:gd name="T26" fmla="*/ 2147483647 w 593"/>
              <a:gd name="T27" fmla="*/ 2147483647 h 320"/>
              <a:gd name="T28" fmla="*/ 2147483647 w 593"/>
              <a:gd name="T29" fmla="*/ 2147483647 h 320"/>
              <a:gd name="T30" fmla="*/ 2147483647 w 593"/>
              <a:gd name="T31" fmla="*/ 2147483647 h 320"/>
              <a:gd name="T32" fmla="*/ 2147483647 w 593"/>
              <a:gd name="T33" fmla="*/ 2147483647 h 320"/>
              <a:gd name="T34" fmla="*/ 2147483647 w 593"/>
              <a:gd name="T35" fmla="*/ 2147483647 h 320"/>
              <a:gd name="T36" fmla="*/ 2147483647 w 593"/>
              <a:gd name="T37" fmla="*/ 2147483647 h 320"/>
              <a:gd name="T38" fmla="*/ 2147483647 w 593"/>
              <a:gd name="T39" fmla="*/ 2147483647 h 320"/>
              <a:gd name="T40" fmla="*/ 2147483647 w 593"/>
              <a:gd name="T41" fmla="*/ 2147483647 h 320"/>
              <a:gd name="T42" fmla="*/ 2147483647 w 593"/>
              <a:gd name="T43" fmla="*/ 2147483647 h 320"/>
              <a:gd name="T44" fmla="*/ 2147483647 w 593"/>
              <a:gd name="T45" fmla="*/ 2147483647 h 320"/>
              <a:gd name="T46" fmla="*/ 2147483647 w 593"/>
              <a:gd name="T47" fmla="*/ 2147483647 h 320"/>
              <a:gd name="T48" fmla="*/ 2147483647 w 593"/>
              <a:gd name="T49" fmla="*/ 2147483647 h 320"/>
              <a:gd name="T50" fmla="*/ 2147483647 w 593"/>
              <a:gd name="T51" fmla="*/ 2147483647 h 320"/>
              <a:gd name="T52" fmla="*/ 2147483647 w 593"/>
              <a:gd name="T53" fmla="*/ 2147483647 h 320"/>
              <a:gd name="T54" fmla="*/ 2147483647 w 593"/>
              <a:gd name="T55" fmla="*/ 2147483647 h 320"/>
              <a:gd name="T56" fmla="*/ 2147483647 w 593"/>
              <a:gd name="T57" fmla="*/ 2147483647 h 320"/>
              <a:gd name="T58" fmla="*/ 2147483647 w 593"/>
              <a:gd name="T59" fmla="*/ 2147483647 h 320"/>
              <a:gd name="T60" fmla="*/ 2147483647 w 593"/>
              <a:gd name="T61" fmla="*/ 2147483647 h 320"/>
              <a:gd name="T62" fmla="*/ 2147483647 w 593"/>
              <a:gd name="T63" fmla="*/ 2147483647 h 320"/>
              <a:gd name="T64" fmla="*/ 2147483647 w 593"/>
              <a:gd name="T65" fmla="*/ 2147483647 h 320"/>
              <a:gd name="T66" fmla="*/ 0 w 593"/>
              <a:gd name="T67" fmla="*/ 2147483647 h 3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93"/>
              <a:gd name="T103" fmla="*/ 0 h 320"/>
              <a:gd name="T104" fmla="*/ 593 w 593"/>
              <a:gd name="T105" fmla="*/ 320 h 32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93" h="320">
                <a:moveTo>
                  <a:pt x="0" y="312"/>
                </a:moveTo>
                <a:lnTo>
                  <a:pt x="24" y="0"/>
                </a:lnTo>
                <a:lnTo>
                  <a:pt x="56" y="8"/>
                </a:lnTo>
                <a:lnTo>
                  <a:pt x="296" y="16"/>
                </a:lnTo>
                <a:lnTo>
                  <a:pt x="521" y="16"/>
                </a:lnTo>
                <a:lnTo>
                  <a:pt x="537" y="16"/>
                </a:lnTo>
                <a:lnTo>
                  <a:pt x="529" y="16"/>
                </a:lnTo>
                <a:lnTo>
                  <a:pt x="545" y="24"/>
                </a:lnTo>
                <a:lnTo>
                  <a:pt x="553" y="32"/>
                </a:lnTo>
                <a:lnTo>
                  <a:pt x="561" y="24"/>
                </a:lnTo>
                <a:lnTo>
                  <a:pt x="561" y="32"/>
                </a:lnTo>
                <a:lnTo>
                  <a:pt x="569" y="32"/>
                </a:lnTo>
                <a:lnTo>
                  <a:pt x="569" y="40"/>
                </a:lnTo>
                <a:lnTo>
                  <a:pt x="569" y="48"/>
                </a:lnTo>
                <a:lnTo>
                  <a:pt x="553" y="56"/>
                </a:lnTo>
                <a:lnTo>
                  <a:pt x="553" y="64"/>
                </a:lnTo>
                <a:lnTo>
                  <a:pt x="569" y="72"/>
                </a:lnTo>
                <a:lnTo>
                  <a:pt x="569" y="80"/>
                </a:lnTo>
                <a:lnTo>
                  <a:pt x="569" y="88"/>
                </a:lnTo>
                <a:lnTo>
                  <a:pt x="577" y="104"/>
                </a:lnTo>
                <a:lnTo>
                  <a:pt x="593" y="104"/>
                </a:lnTo>
                <a:lnTo>
                  <a:pt x="593" y="320"/>
                </a:lnTo>
                <a:lnTo>
                  <a:pt x="529" y="320"/>
                </a:lnTo>
                <a:lnTo>
                  <a:pt x="369" y="320"/>
                </a:lnTo>
                <a:lnTo>
                  <a:pt x="56" y="312"/>
                </a:lnTo>
                <a:lnTo>
                  <a:pt x="0" y="312"/>
                </a:lnTo>
                <a:close/>
              </a:path>
            </a:pathLst>
          </a:custGeom>
          <a:solidFill>
            <a:schemeClr val="tx2">
              <a:lumMod val="20000"/>
              <a:lumOff val="80000"/>
            </a:schemeClr>
          </a:solidFill>
          <a:ln w="6350">
            <a:solidFill>
              <a:srgbClr val="000000"/>
            </a:solidFill>
            <a:round/>
            <a:headEnd/>
            <a:tailEnd/>
          </a:ln>
        </p:spPr>
        <p:txBody>
          <a:bodyPr/>
          <a:lstStyle/>
          <a:p>
            <a:endParaRPr lang="en-US"/>
          </a:p>
        </p:txBody>
      </p:sp>
      <p:sp>
        <p:nvSpPr>
          <p:cNvPr id="48" name="Freeform 45"/>
          <p:cNvSpPr>
            <a:spLocks/>
          </p:cNvSpPr>
          <p:nvPr/>
        </p:nvSpPr>
        <p:spPr bwMode="auto">
          <a:xfrm>
            <a:off x="3592471" y="3711367"/>
            <a:ext cx="1152560" cy="594916"/>
          </a:xfrm>
          <a:custGeom>
            <a:avLst/>
            <a:gdLst>
              <a:gd name="T0" fmla="*/ 2147483647 w 697"/>
              <a:gd name="T1" fmla="*/ 2147483647 h 360"/>
              <a:gd name="T2" fmla="*/ 2147483647 w 697"/>
              <a:gd name="T3" fmla="*/ 2147483647 h 360"/>
              <a:gd name="T4" fmla="*/ 2147483647 w 697"/>
              <a:gd name="T5" fmla="*/ 2147483647 h 360"/>
              <a:gd name="T6" fmla="*/ 2147483647 w 697"/>
              <a:gd name="T7" fmla="*/ 2147483647 h 360"/>
              <a:gd name="T8" fmla="*/ 2147483647 w 697"/>
              <a:gd name="T9" fmla="*/ 2147483647 h 360"/>
              <a:gd name="T10" fmla="*/ 2147483647 w 697"/>
              <a:gd name="T11" fmla="*/ 2147483647 h 360"/>
              <a:gd name="T12" fmla="*/ 2147483647 w 697"/>
              <a:gd name="T13" fmla="*/ 2147483647 h 360"/>
              <a:gd name="T14" fmla="*/ 2147483647 w 697"/>
              <a:gd name="T15" fmla="*/ 2147483647 h 360"/>
              <a:gd name="T16" fmla="*/ 2147483647 w 697"/>
              <a:gd name="T17" fmla="*/ 2147483647 h 360"/>
              <a:gd name="T18" fmla="*/ 2147483647 w 697"/>
              <a:gd name="T19" fmla="*/ 2147483647 h 360"/>
              <a:gd name="T20" fmla="*/ 2147483647 w 697"/>
              <a:gd name="T21" fmla="*/ 2147483647 h 360"/>
              <a:gd name="T22" fmla="*/ 2147483647 w 697"/>
              <a:gd name="T23" fmla="*/ 2147483647 h 360"/>
              <a:gd name="T24" fmla="*/ 2147483647 w 697"/>
              <a:gd name="T25" fmla="*/ 2147483647 h 360"/>
              <a:gd name="T26" fmla="*/ 2147483647 w 697"/>
              <a:gd name="T27" fmla="*/ 2147483647 h 360"/>
              <a:gd name="T28" fmla="*/ 2147483647 w 697"/>
              <a:gd name="T29" fmla="*/ 2147483647 h 360"/>
              <a:gd name="T30" fmla="*/ 2147483647 w 697"/>
              <a:gd name="T31" fmla="*/ 2147483647 h 360"/>
              <a:gd name="T32" fmla="*/ 2147483647 w 697"/>
              <a:gd name="T33" fmla="*/ 2147483647 h 360"/>
              <a:gd name="T34" fmla="*/ 2147483647 w 697"/>
              <a:gd name="T35" fmla="*/ 2147483647 h 360"/>
              <a:gd name="T36" fmla="*/ 2147483647 w 697"/>
              <a:gd name="T37" fmla="*/ 2147483647 h 360"/>
              <a:gd name="T38" fmla="*/ 2147483647 w 697"/>
              <a:gd name="T39" fmla="*/ 2147483647 h 360"/>
              <a:gd name="T40" fmla="*/ 2147483647 w 697"/>
              <a:gd name="T41" fmla="*/ 2147483647 h 360"/>
              <a:gd name="T42" fmla="*/ 2147483647 w 697"/>
              <a:gd name="T43" fmla="*/ 2147483647 h 360"/>
              <a:gd name="T44" fmla="*/ 2147483647 w 697"/>
              <a:gd name="T45" fmla="*/ 2147483647 h 360"/>
              <a:gd name="T46" fmla="*/ 2147483647 w 697"/>
              <a:gd name="T47" fmla="*/ 2147483647 h 360"/>
              <a:gd name="T48" fmla="*/ 2147483647 w 697"/>
              <a:gd name="T49" fmla="*/ 2147483647 h 360"/>
              <a:gd name="T50" fmla="*/ 2147483647 w 697"/>
              <a:gd name="T51" fmla="*/ 2147483647 h 360"/>
              <a:gd name="T52" fmla="*/ 2147483647 w 697"/>
              <a:gd name="T53" fmla="*/ 2147483647 h 360"/>
              <a:gd name="T54" fmla="*/ 2147483647 w 697"/>
              <a:gd name="T55" fmla="*/ 2147483647 h 360"/>
              <a:gd name="T56" fmla="*/ 2147483647 w 697"/>
              <a:gd name="T57" fmla="*/ 2147483647 h 360"/>
              <a:gd name="T58" fmla="*/ 2147483647 w 697"/>
              <a:gd name="T59" fmla="*/ 2147483647 h 360"/>
              <a:gd name="T60" fmla="*/ 2147483647 w 697"/>
              <a:gd name="T61" fmla="*/ 2147483647 h 360"/>
              <a:gd name="T62" fmla="*/ 2147483647 w 697"/>
              <a:gd name="T63" fmla="*/ 2147483647 h 360"/>
              <a:gd name="T64" fmla="*/ 2147483647 w 697"/>
              <a:gd name="T65" fmla="*/ 2147483647 h 360"/>
              <a:gd name="T66" fmla="*/ 2147483647 w 697"/>
              <a:gd name="T67" fmla="*/ 2147483647 h 360"/>
              <a:gd name="T68" fmla="*/ 2147483647 w 697"/>
              <a:gd name="T69" fmla="*/ 2147483647 h 360"/>
              <a:gd name="T70" fmla="*/ 2147483647 w 697"/>
              <a:gd name="T71" fmla="*/ 2147483647 h 360"/>
              <a:gd name="T72" fmla="*/ 2147483647 w 697"/>
              <a:gd name="T73" fmla="*/ 2147483647 h 360"/>
              <a:gd name="T74" fmla="*/ 2147483647 w 697"/>
              <a:gd name="T75" fmla="*/ 2147483647 h 360"/>
              <a:gd name="T76" fmla="*/ 2147483647 w 697"/>
              <a:gd name="T77" fmla="*/ 2147483647 h 360"/>
              <a:gd name="T78" fmla="*/ 2147483647 w 697"/>
              <a:gd name="T79" fmla="*/ 2147483647 h 360"/>
              <a:gd name="T80" fmla="*/ 2147483647 w 697"/>
              <a:gd name="T81" fmla="*/ 2147483647 h 360"/>
              <a:gd name="T82" fmla="*/ 2147483647 w 697"/>
              <a:gd name="T83" fmla="*/ 2147483647 h 360"/>
              <a:gd name="T84" fmla="*/ 2147483647 w 697"/>
              <a:gd name="T85" fmla="*/ 2147483647 h 360"/>
              <a:gd name="T86" fmla="*/ 2147483647 w 697"/>
              <a:gd name="T87" fmla="*/ 2147483647 h 360"/>
              <a:gd name="T88" fmla="*/ 2147483647 w 697"/>
              <a:gd name="T89" fmla="*/ 2147483647 h 360"/>
              <a:gd name="T90" fmla="*/ 2147483647 w 697"/>
              <a:gd name="T91" fmla="*/ 2147483647 h 360"/>
              <a:gd name="T92" fmla="*/ 2147483647 w 697"/>
              <a:gd name="T93" fmla="*/ 2147483647 h 360"/>
              <a:gd name="T94" fmla="*/ 2147483647 w 697"/>
              <a:gd name="T95" fmla="*/ 2147483647 h 360"/>
              <a:gd name="T96" fmla="*/ 2147483647 w 697"/>
              <a:gd name="T97" fmla="*/ 0 h 360"/>
              <a:gd name="T98" fmla="*/ 0 w 697"/>
              <a:gd name="T99" fmla="*/ 2147483647 h 360"/>
              <a:gd name="T100" fmla="*/ 2147483647 w 697"/>
              <a:gd name="T101" fmla="*/ 2147483647 h 3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97"/>
              <a:gd name="T154" fmla="*/ 0 h 360"/>
              <a:gd name="T155" fmla="*/ 697 w 697"/>
              <a:gd name="T156" fmla="*/ 360 h 3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97" h="360">
                <a:moveTo>
                  <a:pt x="240" y="264"/>
                </a:moveTo>
                <a:lnTo>
                  <a:pt x="240" y="264"/>
                </a:lnTo>
                <a:lnTo>
                  <a:pt x="248" y="264"/>
                </a:lnTo>
                <a:lnTo>
                  <a:pt x="264" y="280"/>
                </a:lnTo>
                <a:lnTo>
                  <a:pt x="272" y="280"/>
                </a:lnTo>
                <a:lnTo>
                  <a:pt x="288" y="280"/>
                </a:lnTo>
                <a:lnTo>
                  <a:pt x="296" y="272"/>
                </a:lnTo>
                <a:lnTo>
                  <a:pt x="312" y="304"/>
                </a:lnTo>
                <a:lnTo>
                  <a:pt x="328" y="304"/>
                </a:lnTo>
                <a:lnTo>
                  <a:pt x="336" y="312"/>
                </a:lnTo>
                <a:lnTo>
                  <a:pt x="344" y="312"/>
                </a:lnTo>
                <a:lnTo>
                  <a:pt x="344" y="304"/>
                </a:lnTo>
                <a:lnTo>
                  <a:pt x="360" y="304"/>
                </a:lnTo>
                <a:lnTo>
                  <a:pt x="368" y="312"/>
                </a:lnTo>
                <a:lnTo>
                  <a:pt x="368" y="320"/>
                </a:lnTo>
                <a:lnTo>
                  <a:pt x="376" y="312"/>
                </a:lnTo>
                <a:lnTo>
                  <a:pt x="384" y="312"/>
                </a:lnTo>
                <a:lnTo>
                  <a:pt x="392" y="304"/>
                </a:lnTo>
                <a:lnTo>
                  <a:pt x="392" y="320"/>
                </a:lnTo>
                <a:lnTo>
                  <a:pt x="408" y="320"/>
                </a:lnTo>
                <a:lnTo>
                  <a:pt x="408" y="328"/>
                </a:lnTo>
                <a:lnTo>
                  <a:pt x="416" y="336"/>
                </a:lnTo>
                <a:lnTo>
                  <a:pt x="424" y="328"/>
                </a:lnTo>
                <a:lnTo>
                  <a:pt x="432" y="328"/>
                </a:lnTo>
                <a:lnTo>
                  <a:pt x="441" y="336"/>
                </a:lnTo>
                <a:lnTo>
                  <a:pt x="449" y="336"/>
                </a:lnTo>
                <a:lnTo>
                  <a:pt x="449" y="344"/>
                </a:lnTo>
                <a:lnTo>
                  <a:pt x="457" y="344"/>
                </a:lnTo>
                <a:lnTo>
                  <a:pt x="465" y="336"/>
                </a:lnTo>
                <a:lnTo>
                  <a:pt x="465" y="328"/>
                </a:lnTo>
                <a:lnTo>
                  <a:pt x="465" y="336"/>
                </a:lnTo>
                <a:lnTo>
                  <a:pt x="473" y="352"/>
                </a:lnTo>
                <a:lnTo>
                  <a:pt x="481" y="344"/>
                </a:lnTo>
                <a:lnTo>
                  <a:pt x="489" y="328"/>
                </a:lnTo>
                <a:lnTo>
                  <a:pt x="505" y="336"/>
                </a:lnTo>
                <a:lnTo>
                  <a:pt x="513" y="336"/>
                </a:lnTo>
                <a:lnTo>
                  <a:pt x="513" y="344"/>
                </a:lnTo>
                <a:lnTo>
                  <a:pt x="537" y="352"/>
                </a:lnTo>
                <a:lnTo>
                  <a:pt x="545" y="360"/>
                </a:lnTo>
                <a:lnTo>
                  <a:pt x="561" y="336"/>
                </a:lnTo>
                <a:lnTo>
                  <a:pt x="577" y="336"/>
                </a:lnTo>
                <a:lnTo>
                  <a:pt x="577" y="344"/>
                </a:lnTo>
                <a:lnTo>
                  <a:pt x="585" y="344"/>
                </a:lnTo>
                <a:lnTo>
                  <a:pt x="593" y="336"/>
                </a:lnTo>
                <a:lnTo>
                  <a:pt x="593" y="328"/>
                </a:lnTo>
                <a:lnTo>
                  <a:pt x="609" y="344"/>
                </a:lnTo>
                <a:lnTo>
                  <a:pt x="617" y="344"/>
                </a:lnTo>
                <a:lnTo>
                  <a:pt x="625" y="328"/>
                </a:lnTo>
                <a:lnTo>
                  <a:pt x="641" y="328"/>
                </a:lnTo>
                <a:lnTo>
                  <a:pt x="641" y="336"/>
                </a:lnTo>
                <a:lnTo>
                  <a:pt x="665" y="352"/>
                </a:lnTo>
                <a:lnTo>
                  <a:pt x="681" y="352"/>
                </a:lnTo>
                <a:lnTo>
                  <a:pt x="689" y="360"/>
                </a:lnTo>
                <a:lnTo>
                  <a:pt x="697" y="184"/>
                </a:lnTo>
                <a:lnTo>
                  <a:pt x="681" y="72"/>
                </a:lnTo>
                <a:lnTo>
                  <a:pt x="673" y="16"/>
                </a:lnTo>
                <a:lnTo>
                  <a:pt x="609" y="16"/>
                </a:lnTo>
                <a:lnTo>
                  <a:pt x="449" y="16"/>
                </a:lnTo>
                <a:lnTo>
                  <a:pt x="136" y="8"/>
                </a:lnTo>
                <a:lnTo>
                  <a:pt x="80" y="8"/>
                </a:lnTo>
                <a:lnTo>
                  <a:pt x="8" y="0"/>
                </a:lnTo>
                <a:lnTo>
                  <a:pt x="0" y="48"/>
                </a:lnTo>
                <a:lnTo>
                  <a:pt x="248" y="64"/>
                </a:lnTo>
                <a:lnTo>
                  <a:pt x="240" y="264"/>
                </a:lnTo>
                <a:close/>
              </a:path>
            </a:pathLst>
          </a:custGeom>
          <a:solidFill>
            <a:schemeClr val="tx2">
              <a:lumMod val="20000"/>
              <a:lumOff val="80000"/>
            </a:schemeClr>
          </a:solidFill>
          <a:ln w="6350">
            <a:solidFill>
              <a:srgbClr val="000000"/>
            </a:solidFill>
            <a:round/>
            <a:headEnd/>
            <a:tailEnd/>
          </a:ln>
        </p:spPr>
        <p:txBody>
          <a:bodyPr/>
          <a:lstStyle/>
          <a:p>
            <a:endParaRPr lang="en-US"/>
          </a:p>
        </p:txBody>
      </p:sp>
      <p:sp>
        <p:nvSpPr>
          <p:cNvPr id="49" name="Freeform 46"/>
          <p:cNvSpPr>
            <a:spLocks/>
          </p:cNvSpPr>
          <p:nvPr/>
        </p:nvSpPr>
        <p:spPr bwMode="auto">
          <a:xfrm>
            <a:off x="3036260" y="3790212"/>
            <a:ext cx="1840656" cy="1824887"/>
          </a:xfrm>
          <a:custGeom>
            <a:avLst/>
            <a:gdLst>
              <a:gd name="T0" fmla="*/ 2147483647 w 1113"/>
              <a:gd name="T1" fmla="*/ 0 h 1104"/>
              <a:gd name="T2" fmla="*/ 2147483647 w 1113"/>
              <a:gd name="T3" fmla="*/ 2147483647 h 1104"/>
              <a:gd name="T4" fmla="*/ 2147483647 w 1113"/>
              <a:gd name="T5" fmla="*/ 2147483647 h 1104"/>
              <a:gd name="T6" fmla="*/ 2147483647 w 1113"/>
              <a:gd name="T7" fmla="*/ 2147483647 h 1104"/>
              <a:gd name="T8" fmla="*/ 2147483647 w 1113"/>
              <a:gd name="T9" fmla="*/ 2147483647 h 1104"/>
              <a:gd name="T10" fmla="*/ 2147483647 w 1113"/>
              <a:gd name="T11" fmla="*/ 2147483647 h 1104"/>
              <a:gd name="T12" fmla="*/ 2147483647 w 1113"/>
              <a:gd name="T13" fmla="*/ 2147483647 h 1104"/>
              <a:gd name="T14" fmla="*/ 2147483647 w 1113"/>
              <a:gd name="T15" fmla="*/ 2147483647 h 1104"/>
              <a:gd name="T16" fmla="*/ 2147483647 w 1113"/>
              <a:gd name="T17" fmla="*/ 2147483647 h 1104"/>
              <a:gd name="T18" fmla="*/ 2147483647 w 1113"/>
              <a:gd name="T19" fmla="*/ 2147483647 h 1104"/>
              <a:gd name="T20" fmla="*/ 2147483647 w 1113"/>
              <a:gd name="T21" fmla="*/ 2147483647 h 1104"/>
              <a:gd name="T22" fmla="*/ 2147483647 w 1113"/>
              <a:gd name="T23" fmla="*/ 2147483647 h 1104"/>
              <a:gd name="T24" fmla="*/ 2147483647 w 1113"/>
              <a:gd name="T25" fmla="*/ 2147483647 h 1104"/>
              <a:gd name="T26" fmla="*/ 2147483647 w 1113"/>
              <a:gd name="T27" fmla="*/ 2147483647 h 1104"/>
              <a:gd name="T28" fmla="*/ 2147483647 w 1113"/>
              <a:gd name="T29" fmla="*/ 2147483647 h 1104"/>
              <a:gd name="T30" fmla="*/ 2147483647 w 1113"/>
              <a:gd name="T31" fmla="*/ 2147483647 h 1104"/>
              <a:gd name="T32" fmla="*/ 2147483647 w 1113"/>
              <a:gd name="T33" fmla="*/ 2147483647 h 1104"/>
              <a:gd name="T34" fmla="*/ 2147483647 w 1113"/>
              <a:gd name="T35" fmla="*/ 2147483647 h 1104"/>
              <a:gd name="T36" fmla="*/ 2147483647 w 1113"/>
              <a:gd name="T37" fmla="*/ 2147483647 h 1104"/>
              <a:gd name="T38" fmla="*/ 2147483647 w 1113"/>
              <a:gd name="T39" fmla="*/ 2147483647 h 1104"/>
              <a:gd name="T40" fmla="*/ 2147483647 w 1113"/>
              <a:gd name="T41" fmla="*/ 2147483647 h 1104"/>
              <a:gd name="T42" fmla="*/ 2147483647 w 1113"/>
              <a:gd name="T43" fmla="*/ 2147483647 h 1104"/>
              <a:gd name="T44" fmla="*/ 2147483647 w 1113"/>
              <a:gd name="T45" fmla="*/ 2147483647 h 1104"/>
              <a:gd name="T46" fmla="*/ 2147483647 w 1113"/>
              <a:gd name="T47" fmla="*/ 2147483647 h 1104"/>
              <a:gd name="T48" fmla="*/ 2147483647 w 1113"/>
              <a:gd name="T49" fmla="*/ 2147483647 h 1104"/>
              <a:gd name="T50" fmla="*/ 2147483647 w 1113"/>
              <a:gd name="T51" fmla="*/ 2147483647 h 1104"/>
              <a:gd name="T52" fmla="*/ 2147483647 w 1113"/>
              <a:gd name="T53" fmla="*/ 2147483647 h 1104"/>
              <a:gd name="T54" fmla="*/ 2147483647 w 1113"/>
              <a:gd name="T55" fmla="*/ 2147483647 h 1104"/>
              <a:gd name="T56" fmla="*/ 2147483647 w 1113"/>
              <a:gd name="T57" fmla="*/ 2147483647 h 1104"/>
              <a:gd name="T58" fmla="*/ 2147483647 w 1113"/>
              <a:gd name="T59" fmla="*/ 2147483647 h 1104"/>
              <a:gd name="T60" fmla="*/ 2147483647 w 1113"/>
              <a:gd name="T61" fmla="*/ 2147483647 h 1104"/>
              <a:gd name="T62" fmla="*/ 2147483647 w 1113"/>
              <a:gd name="T63" fmla="*/ 2147483647 h 1104"/>
              <a:gd name="T64" fmla="*/ 2147483647 w 1113"/>
              <a:gd name="T65" fmla="*/ 2147483647 h 1104"/>
              <a:gd name="T66" fmla="*/ 2147483647 w 1113"/>
              <a:gd name="T67" fmla="*/ 2147483647 h 1104"/>
              <a:gd name="T68" fmla="*/ 2147483647 w 1113"/>
              <a:gd name="T69" fmla="*/ 2147483647 h 1104"/>
              <a:gd name="T70" fmla="*/ 2147483647 w 1113"/>
              <a:gd name="T71" fmla="*/ 2147483647 h 1104"/>
              <a:gd name="T72" fmla="*/ 2147483647 w 1113"/>
              <a:gd name="T73" fmla="*/ 2147483647 h 1104"/>
              <a:gd name="T74" fmla="*/ 2147483647 w 1113"/>
              <a:gd name="T75" fmla="*/ 2147483647 h 1104"/>
              <a:gd name="T76" fmla="*/ 2147483647 w 1113"/>
              <a:gd name="T77" fmla="*/ 2147483647 h 1104"/>
              <a:gd name="T78" fmla="*/ 2147483647 w 1113"/>
              <a:gd name="T79" fmla="*/ 2147483647 h 1104"/>
              <a:gd name="T80" fmla="*/ 2147483647 w 1113"/>
              <a:gd name="T81" fmla="*/ 2147483647 h 1104"/>
              <a:gd name="T82" fmla="*/ 2147483647 w 1113"/>
              <a:gd name="T83" fmla="*/ 2147483647 h 1104"/>
              <a:gd name="T84" fmla="*/ 2147483647 w 1113"/>
              <a:gd name="T85" fmla="*/ 2147483647 h 1104"/>
              <a:gd name="T86" fmla="*/ 2147483647 w 1113"/>
              <a:gd name="T87" fmla="*/ 2147483647 h 1104"/>
              <a:gd name="T88" fmla="*/ 2147483647 w 1113"/>
              <a:gd name="T89" fmla="*/ 2147483647 h 1104"/>
              <a:gd name="T90" fmla="*/ 2147483647 w 1113"/>
              <a:gd name="T91" fmla="*/ 2147483647 h 1104"/>
              <a:gd name="T92" fmla="*/ 2147483647 w 1113"/>
              <a:gd name="T93" fmla="*/ 2147483647 h 1104"/>
              <a:gd name="T94" fmla="*/ 2147483647 w 1113"/>
              <a:gd name="T95" fmla="*/ 2147483647 h 1104"/>
              <a:gd name="T96" fmla="*/ 2147483647 w 1113"/>
              <a:gd name="T97" fmla="*/ 2147483647 h 1104"/>
              <a:gd name="T98" fmla="*/ 2147483647 w 1113"/>
              <a:gd name="T99" fmla="*/ 2147483647 h 1104"/>
              <a:gd name="T100" fmla="*/ 2147483647 w 1113"/>
              <a:gd name="T101" fmla="*/ 2147483647 h 1104"/>
              <a:gd name="T102" fmla="*/ 2147483647 w 1113"/>
              <a:gd name="T103" fmla="*/ 2147483647 h 1104"/>
              <a:gd name="T104" fmla="*/ 2147483647 w 1113"/>
              <a:gd name="T105" fmla="*/ 2147483647 h 1104"/>
              <a:gd name="T106" fmla="*/ 2147483647 w 1113"/>
              <a:gd name="T107" fmla="*/ 2147483647 h 1104"/>
              <a:gd name="T108" fmla="*/ 2147483647 w 1113"/>
              <a:gd name="T109" fmla="*/ 2147483647 h 1104"/>
              <a:gd name="T110" fmla="*/ 2147483647 w 1113"/>
              <a:gd name="T111" fmla="*/ 2147483647 h 110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13"/>
              <a:gd name="T169" fmla="*/ 0 h 1104"/>
              <a:gd name="T170" fmla="*/ 1113 w 1113"/>
              <a:gd name="T171" fmla="*/ 1104 h 110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13" h="1104">
                <a:moveTo>
                  <a:pt x="0" y="448"/>
                </a:moveTo>
                <a:lnTo>
                  <a:pt x="0" y="448"/>
                </a:lnTo>
                <a:lnTo>
                  <a:pt x="0" y="432"/>
                </a:lnTo>
                <a:lnTo>
                  <a:pt x="304" y="464"/>
                </a:lnTo>
                <a:lnTo>
                  <a:pt x="336" y="0"/>
                </a:lnTo>
                <a:lnTo>
                  <a:pt x="584" y="16"/>
                </a:lnTo>
                <a:lnTo>
                  <a:pt x="576" y="216"/>
                </a:lnTo>
                <a:lnTo>
                  <a:pt x="584" y="216"/>
                </a:lnTo>
                <a:lnTo>
                  <a:pt x="600" y="232"/>
                </a:lnTo>
                <a:lnTo>
                  <a:pt x="608" y="232"/>
                </a:lnTo>
                <a:lnTo>
                  <a:pt x="624" y="232"/>
                </a:lnTo>
                <a:lnTo>
                  <a:pt x="632" y="224"/>
                </a:lnTo>
                <a:lnTo>
                  <a:pt x="648" y="256"/>
                </a:lnTo>
                <a:lnTo>
                  <a:pt x="664" y="256"/>
                </a:lnTo>
                <a:lnTo>
                  <a:pt x="672" y="264"/>
                </a:lnTo>
                <a:lnTo>
                  <a:pt x="680" y="264"/>
                </a:lnTo>
                <a:lnTo>
                  <a:pt x="680" y="256"/>
                </a:lnTo>
                <a:lnTo>
                  <a:pt x="696" y="256"/>
                </a:lnTo>
                <a:lnTo>
                  <a:pt x="704" y="264"/>
                </a:lnTo>
                <a:lnTo>
                  <a:pt x="704" y="272"/>
                </a:lnTo>
                <a:lnTo>
                  <a:pt x="712" y="264"/>
                </a:lnTo>
                <a:lnTo>
                  <a:pt x="720" y="264"/>
                </a:lnTo>
                <a:lnTo>
                  <a:pt x="728" y="256"/>
                </a:lnTo>
                <a:lnTo>
                  <a:pt x="728" y="272"/>
                </a:lnTo>
                <a:lnTo>
                  <a:pt x="744" y="272"/>
                </a:lnTo>
                <a:lnTo>
                  <a:pt x="744" y="280"/>
                </a:lnTo>
                <a:lnTo>
                  <a:pt x="752" y="288"/>
                </a:lnTo>
                <a:lnTo>
                  <a:pt x="760" y="280"/>
                </a:lnTo>
                <a:lnTo>
                  <a:pt x="768" y="280"/>
                </a:lnTo>
                <a:lnTo>
                  <a:pt x="777" y="288"/>
                </a:lnTo>
                <a:lnTo>
                  <a:pt x="785" y="288"/>
                </a:lnTo>
                <a:lnTo>
                  <a:pt x="785" y="296"/>
                </a:lnTo>
                <a:lnTo>
                  <a:pt x="793" y="296"/>
                </a:lnTo>
                <a:lnTo>
                  <a:pt x="801" y="288"/>
                </a:lnTo>
                <a:lnTo>
                  <a:pt x="801" y="280"/>
                </a:lnTo>
                <a:lnTo>
                  <a:pt x="801" y="288"/>
                </a:lnTo>
                <a:lnTo>
                  <a:pt x="809" y="304"/>
                </a:lnTo>
                <a:lnTo>
                  <a:pt x="817" y="296"/>
                </a:lnTo>
                <a:lnTo>
                  <a:pt x="825" y="280"/>
                </a:lnTo>
                <a:lnTo>
                  <a:pt x="841" y="288"/>
                </a:lnTo>
                <a:lnTo>
                  <a:pt x="849" y="288"/>
                </a:lnTo>
                <a:lnTo>
                  <a:pt x="849" y="296"/>
                </a:lnTo>
                <a:lnTo>
                  <a:pt x="873" y="304"/>
                </a:lnTo>
                <a:lnTo>
                  <a:pt x="881" y="312"/>
                </a:lnTo>
                <a:lnTo>
                  <a:pt x="897" y="288"/>
                </a:lnTo>
                <a:lnTo>
                  <a:pt x="913" y="288"/>
                </a:lnTo>
                <a:lnTo>
                  <a:pt x="913" y="296"/>
                </a:lnTo>
                <a:lnTo>
                  <a:pt x="921" y="296"/>
                </a:lnTo>
                <a:lnTo>
                  <a:pt x="929" y="288"/>
                </a:lnTo>
                <a:lnTo>
                  <a:pt x="929" y="280"/>
                </a:lnTo>
                <a:lnTo>
                  <a:pt x="945" y="296"/>
                </a:lnTo>
                <a:lnTo>
                  <a:pt x="953" y="296"/>
                </a:lnTo>
                <a:lnTo>
                  <a:pt x="961" y="280"/>
                </a:lnTo>
                <a:lnTo>
                  <a:pt x="977" y="280"/>
                </a:lnTo>
                <a:lnTo>
                  <a:pt x="977" y="288"/>
                </a:lnTo>
                <a:lnTo>
                  <a:pt x="1001" y="304"/>
                </a:lnTo>
                <a:lnTo>
                  <a:pt x="1017" y="304"/>
                </a:lnTo>
                <a:lnTo>
                  <a:pt x="1025" y="312"/>
                </a:lnTo>
                <a:lnTo>
                  <a:pt x="1033" y="320"/>
                </a:lnTo>
                <a:lnTo>
                  <a:pt x="1057" y="320"/>
                </a:lnTo>
                <a:lnTo>
                  <a:pt x="1065" y="320"/>
                </a:lnTo>
                <a:lnTo>
                  <a:pt x="1065" y="376"/>
                </a:lnTo>
                <a:lnTo>
                  <a:pt x="1073" y="472"/>
                </a:lnTo>
                <a:lnTo>
                  <a:pt x="1089" y="496"/>
                </a:lnTo>
                <a:lnTo>
                  <a:pt x="1089" y="528"/>
                </a:lnTo>
                <a:lnTo>
                  <a:pt x="1097" y="536"/>
                </a:lnTo>
                <a:lnTo>
                  <a:pt x="1105" y="552"/>
                </a:lnTo>
                <a:lnTo>
                  <a:pt x="1105" y="560"/>
                </a:lnTo>
                <a:lnTo>
                  <a:pt x="1113" y="576"/>
                </a:lnTo>
                <a:lnTo>
                  <a:pt x="1113" y="600"/>
                </a:lnTo>
                <a:lnTo>
                  <a:pt x="1097" y="616"/>
                </a:lnTo>
                <a:lnTo>
                  <a:pt x="1097" y="632"/>
                </a:lnTo>
                <a:lnTo>
                  <a:pt x="1105" y="632"/>
                </a:lnTo>
                <a:lnTo>
                  <a:pt x="1097" y="648"/>
                </a:lnTo>
                <a:lnTo>
                  <a:pt x="1105" y="656"/>
                </a:lnTo>
                <a:lnTo>
                  <a:pt x="1105" y="664"/>
                </a:lnTo>
                <a:lnTo>
                  <a:pt x="1105" y="672"/>
                </a:lnTo>
                <a:lnTo>
                  <a:pt x="1097" y="680"/>
                </a:lnTo>
                <a:lnTo>
                  <a:pt x="1089" y="680"/>
                </a:lnTo>
                <a:lnTo>
                  <a:pt x="1081" y="696"/>
                </a:lnTo>
                <a:lnTo>
                  <a:pt x="1089" y="704"/>
                </a:lnTo>
                <a:lnTo>
                  <a:pt x="1089" y="712"/>
                </a:lnTo>
                <a:lnTo>
                  <a:pt x="1081" y="712"/>
                </a:lnTo>
                <a:lnTo>
                  <a:pt x="1049" y="728"/>
                </a:lnTo>
                <a:lnTo>
                  <a:pt x="1009" y="744"/>
                </a:lnTo>
                <a:lnTo>
                  <a:pt x="1017" y="736"/>
                </a:lnTo>
                <a:lnTo>
                  <a:pt x="1033" y="728"/>
                </a:lnTo>
                <a:lnTo>
                  <a:pt x="1025" y="728"/>
                </a:lnTo>
                <a:lnTo>
                  <a:pt x="1017" y="728"/>
                </a:lnTo>
                <a:lnTo>
                  <a:pt x="1009" y="728"/>
                </a:lnTo>
                <a:lnTo>
                  <a:pt x="1017" y="712"/>
                </a:lnTo>
                <a:lnTo>
                  <a:pt x="1017" y="704"/>
                </a:lnTo>
                <a:lnTo>
                  <a:pt x="1009" y="712"/>
                </a:lnTo>
                <a:lnTo>
                  <a:pt x="1001" y="712"/>
                </a:lnTo>
                <a:lnTo>
                  <a:pt x="1001" y="720"/>
                </a:lnTo>
                <a:lnTo>
                  <a:pt x="993" y="720"/>
                </a:lnTo>
                <a:lnTo>
                  <a:pt x="993" y="712"/>
                </a:lnTo>
                <a:lnTo>
                  <a:pt x="985" y="712"/>
                </a:lnTo>
                <a:lnTo>
                  <a:pt x="993" y="720"/>
                </a:lnTo>
                <a:lnTo>
                  <a:pt x="985" y="728"/>
                </a:lnTo>
                <a:lnTo>
                  <a:pt x="985" y="736"/>
                </a:lnTo>
                <a:lnTo>
                  <a:pt x="1001" y="744"/>
                </a:lnTo>
                <a:lnTo>
                  <a:pt x="1001" y="752"/>
                </a:lnTo>
                <a:lnTo>
                  <a:pt x="985" y="768"/>
                </a:lnTo>
                <a:lnTo>
                  <a:pt x="977" y="768"/>
                </a:lnTo>
                <a:lnTo>
                  <a:pt x="969" y="784"/>
                </a:lnTo>
                <a:lnTo>
                  <a:pt x="977" y="784"/>
                </a:lnTo>
                <a:lnTo>
                  <a:pt x="969" y="792"/>
                </a:lnTo>
                <a:lnTo>
                  <a:pt x="937" y="816"/>
                </a:lnTo>
                <a:lnTo>
                  <a:pt x="921" y="816"/>
                </a:lnTo>
                <a:lnTo>
                  <a:pt x="905" y="832"/>
                </a:lnTo>
                <a:lnTo>
                  <a:pt x="889" y="840"/>
                </a:lnTo>
                <a:lnTo>
                  <a:pt x="881" y="848"/>
                </a:lnTo>
                <a:lnTo>
                  <a:pt x="873" y="848"/>
                </a:lnTo>
                <a:lnTo>
                  <a:pt x="881" y="840"/>
                </a:lnTo>
                <a:lnTo>
                  <a:pt x="889" y="840"/>
                </a:lnTo>
                <a:lnTo>
                  <a:pt x="897" y="832"/>
                </a:lnTo>
                <a:lnTo>
                  <a:pt x="929" y="808"/>
                </a:lnTo>
                <a:lnTo>
                  <a:pt x="889" y="832"/>
                </a:lnTo>
                <a:lnTo>
                  <a:pt x="889" y="824"/>
                </a:lnTo>
                <a:lnTo>
                  <a:pt x="889" y="808"/>
                </a:lnTo>
                <a:lnTo>
                  <a:pt x="881" y="824"/>
                </a:lnTo>
                <a:lnTo>
                  <a:pt x="873" y="824"/>
                </a:lnTo>
                <a:lnTo>
                  <a:pt x="873" y="816"/>
                </a:lnTo>
                <a:lnTo>
                  <a:pt x="873" y="824"/>
                </a:lnTo>
                <a:lnTo>
                  <a:pt x="865" y="832"/>
                </a:lnTo>
                <a:lnTo>
                  <a:pt x="865" y="824"/>
                </a:lnTo>
                <a:lnTo>
                  <a:pt x="857" y="816"/>
                </a:lnTo>
                <a:lnTo>
                  <a:pt x="849" y="816"/>
                </a:lnTo>
                <a:lnTo>
                  <a:pt x="857" y="832"/>
                </a:lnTo>
                <a:lnTo>
                  <a:pt x="865" y="840"/>
                </a:lnTo>
                <a:lnTo>
                  <a:pt x="873" y="840"/>
                </a:lnTo>
                <a:lnTo>
                  <a:pt x="865" y="848"/>
                </a:lnTo>
                <a:lnTo>
                  <a:pt x="857" y="848"/>
                </a:lnTo>
                <a:lnTo>
                  <a:pt x="849" y="856"/>
                </a:lnTo>
                <a:lnTo>
                  <a:pt x="841" y="856"/>
                </a:lnTo>
                <a:lnTo>
                  <a:pt x="841" y="840"/>
                </a:lnTo>
                <a:lnTo>
                  <a:pt x="833" y="840"/>
                </a:lnTo>
                <a:lnTo>
                  <a:pt x="825" y="824"/>
                </a:lnTo>
                <a:lnTo>
                  <a:pt x="833" y="840"/>
                </a:lnTo>
                <a:lnTo>
                  <a:pt x="841" y="848"/>
                </a:lnTo>
                <a:lnTo>
                  <a:pt x="833" y="848"/>
                </a:lnTo>
                <a:lnTo>
                  <a:pt x="833" y="864"/>
                </a:lnTo>
                <a:lnTo>
                  <a:pt x="825" y="872"/>
                </a:lnTo>
                <a:lnTo>
                  <a:pt x="825" y="864"/>
                </a:lnTo>
                <a:lnTo>
                  <a:pt x="817" y="872"/>
                </a:lnTo>
                <a:lnTo>
                  <a:pt x="801" y="880"/>
                </a:lnTo>
                <a:lnTo>
                  <a:pt x="801" y="888"/>
                </a:lnTo>
                <a:lnTo>
                  <a:pt x="809" y="880"/>
                </a:lnTo>
                <a:lnTo>
                  <a:pt x="817" y="880"/>
                </a:lnTo>
                <a:lnTo>
                  <a:pt x="809" y="888"/>
                </a:lnTo>
                <a:lnTo>
                  <a:pt x="801" y="904"/>
                </a:lnTo>
                <a:lnTo>
                  <a:pt x="768" y="904"/>
                </a:lnTo>
                <a:lnTo>
                  <a:pt x="777" y="904"/>
                </a:lnTo>
                <a:lnTo>
                  <a:pt x="785" y="904"/>
                </a:lnTo>
                <a:lnTo>
                  <a:pt x="785" y="912"/>
                </a:lnTo>
                <a:lnTo>
                  <a:pt x="785" y="920"/>
                </a:lnTo>
                <a:lnTo>
                  <a:pt x="793" y="920"/>
                </a:lnTo>
                <a:lnTo>
                  <a:pt x="785" y="952"/>
                </a:lnTo>
                <a:lnTo>
                  <a:pt x="777" y="960"/>
                </a:lnTo>
                <a:lnTo>
                  <a:pt x="777" y="952"/>
                </a:lnTo>
                <a:lnTo>
                  <a:pt x="777" y="944"/>
                </a:lnTo>
                <a:lnTo>
                  <a:pt x="768" y="944"/>
                </a:lnTo>
                <a:lnTo>
                  <a:pt x="768" y="952"/>
                </a:lnTo>
                <a:lnTo>
                  <a:pt x="760" y="960"/>
                </a:lnTo>
                <a:lnTo>
                  <a:pt x="752" y="952"/>
                </a:lnTo>
                <a:lnTo>
                  <a:pt x="752" y="960"/>
                </a:lnTo>
                <a:lnTo>
                  <a:pt x="760" y="968"/>
                </a:lnTo>
                <a:lnTo>
                  <a:pt x="777" y="968"/>
                </a:lnTo>
                <a:lnTo>
                  <a:pt x="777" y="976"/>
                </a:lnTo>
                <a:lnTo>
                  <a:pt x="768" y="1000"/>
                </a:lnTo>
                <a:lnTo>
                  <a:pt x="768" y="1008"/>
                </a:lnTo>
                <a:lnTo>
                  <a:pt x="785" y="1032"/>
                </a:lnTo>
                <a:lnTo>
                  <a:pt x="777" y="1056"/>
                </a:lnTo>
                <a:lnTo>
                  <a:pt x="785" y="1064"/>
                </a:lnTo>
                <a:lnTo>
                  <a:pt x="793" y="1080"/>
                </a:lnTo>
                <a:lnTo>
                  <a:pt x="793" y="1088"/>
                </a:lnTo>
                <a:lnTo>
                  <a:pt x="785" y="1096"/>
                </a:lnTo>
                <a:lnTo>
                  <a:pt x="777" y="1104"/>
                </a:lnTo>
                <a:lnTo>
                  <a:pt x="768" y="1096"/>
                </a:lnTo>
                <a:lnTo>
                  <a:pt x="752" y="1080"/>
                </a:lnTo>
                <a:lnTo>
                  <a:pt x="728" y="1080"/>
                </a:lnTo>
                <a:lnTo>
                  <a:pt x="720" y="1080"/>
                </a:lnTo>
                <a:lnTo>
                  <a:pt x="704" y="1080"/>
                </a:lnTo>
                <a:lnTo>
                  <a:pt x="680" y="1064"/>
                </a:lnTo>
                <a:lnTo>
                  <a:pt x="664" y="1064"/>
                </a:lnTo>
                <a:lnTo>
                  <a:pt x="664" y="1056"/>
                </a:lnTo>
                <a:lnTo>
                  <a:pt x="656" y="1048"/>
                </a:lnTo>
                <a:lnTo>
                  <a:pt x="632" y="1048"/>
                </a:lnTo>
                <a:lnTo>
                  <a:pt x="624" y="1048"/>
                </a:lnTo>
                <a:lnTo>
                  <a:pt x="624" y="1032"/>
                </a:lnTo>
                <a:lnTo>
                  <a:pt x="616" y="1016"/>
                </a:lnTo>
                <a:lnTo>
                  <a:pt x="608" y="984"/>
                </a:lnTo>
                <a:lnTo>
                  <a:pt x="600" y="984"/>
                </a:lnTo>
                <a:lnTo>
                  <a:pt x="600" y="968"/>
                </a:lnTo>
                <a:lnTo>
                  <a:pt x="600" y="960"/>
                </a:lnTo>
                <a:lnTo>
                  <a:pt x="592" y="952"/>
                </a:lnTo>
                <a:lnTo>
                  <a:pt x="592" y="944"/>
                </a:lnTo>
                <a:lnTo>
                  <a:pt x="592" y="920"/>
                </a:lnTo>
                <a:lnTo>
                  <a:pt x="576" y="920"/>
                </a:lnTo>
                <a:lnTo>
                  <a:pt x="552" y="888"/>
                </a:lnTo>
                <a:lnTo>
                  <a:pt x="544" y="864"/>
                </a:lnTo>
                <a:lnTo>
                  <a:pt x="536" y="856"/>
                </a:lnTo>
                <a:lnTo>
                  <a:pt x="528" y="848"/>
                </a:lnTo>
                <a:lnTo>
                  <a:pt x="496" y="776"/>
                </a:lnTo>
                <a:lnTo>
                  <a:pt x="488" y="768"/>
                </a:lnTo>
                <a:lnTo>
                  <a:pt x="480" y="744"/>
                </a:lnTo>
                <a:lnTo>
                  <a:pt x="456" y="728"/>
                </a:lnTo>
                <a:lnTo>
                  <a:pt x="448" y="720"/>
                </a:lnTo>
                <a:lnTo>
                  <a:pt x="432" y="696"/>
                </a:lnTo>
                <a:lnTo>
                  <a:pt x="400" y="696"/>
                </a:lnTo>
                <a:lnTo>
                  <a:pt x="368" y="688"/>
                </a:lnTo>
                <a:lnTo>
                  <a:pt x="360" y="680"/>
                </a:lnTo>
                <a:lnTo>
                  <a:pt x="352" y="680"/>
                </a:lnTo>
                <a:lnTo>
                  <a:pt x="344" y="696"/>
                </a:lnTo>
                <a:lnTo>
                  <a:pt x="336" y="696"/>
                </a:lnTo>
                <a:lnTo>
                  <a:pt x="336" y="688"/>
                </a:lnTo>
                <a:lnTo>
                  <a:pt x="328" y="688"/>
                </a:lnTo>
                <a:lnTo>
                  <a:pt x="320" y="688"/>
                </a:lnTo>
                <a:lnTo>
                  <a:pt x="304" y="704"/>
                </a:lnTo>
                <a:lnTo>
                  <a:pt x="304" y="728"/>
                </a:lnTo>
                <a:lnTo>
                  <a:pt x="296" y="736"/>
                </a:lnTo>
                <a:lnTo>
                  <a:pt x="296" y="744"/>
                </a:lnTo>
                <a:lnTo>
                  <a:pt x="288" y="744"/>
                </a:lnTo>
                <a:lnTo>
                  <a:pt x="280" y="760"/>
                </a:lnTo>
                <a:lnTo>
                  <a:pt x="280" y="768"/>
                </a:lnTo>
                <a:lnTo>
                  <a:pt x="264" y="768"/>
                </a:lnTo>
                <a:lnTo>
                  <a:pt x="256" y="760"/>
                </a:lnTo>
                <a:lnTo>
                  <a:pt x="216" y="736"/>
                </a:lnTo>
                <a:lnTo>
                  <a:pt x="208" y="728"/>
                </a:lnTo>
                <a:lnTo>
                  <a:pt x="192" y="720"/>
                </a:lnTo>
                <a:lnTo>
                  <a:pt x="176" y="704"/>
                </a:lnTo>
                <a:lnTo>
                  <a:pt x="160" y="688"/>
                </a:lnTo>
                <a:lnTo>
                  <a:pt x="152" y="672"/>
                </a:lnTo>
                <a:lnTo>
                  <a:pt x="152" y="648"/>
                </a:lnTo>
                <a:lnTo>
                  <a:pt x="152" y="640"/>
                </a:lnTo>
                <a:lnTo>
                  <a:pt x="144" y="632"/>
                </a:lnTo>
                <a:lnTo>
                  <a:pt x="136" y="616"/>
                </a:lnTo>
                <a:lnTo>
                  <a:pt x="136" y="608"/>
                </a:lnTo>
                <a:lnTo>
                  <a:pt x="128" y="584"/>
                </a:lnTo>
                <a:lnTo>
                  <a:pt x="96" y="560"/>
                </a:lnTo>
                <a:lnTo>
                  <a:pt x="88" y="552"/>
                </a:lnTo>
                <a:lnTo>
                  <a:pt x="80" y="544"/>
                </a:lnTo>
                <a:lnTo>
                  <a:pt x="72" y="528"/>
                </a:lnTo>
                <a:lnTo>
                  <a:pt x="48" y="496"/>
                </a:lnTo>
                <a:lnTo>
                  <a:pt x="32" y="496"/>
                </a:lnTo>
                <a:lnTo>
                  <a:pt x="16" y="456"/>
                </a:lnTo>
                <a:lnTo>
                  <a:pt x="0" y="456"/>
                </a:lnTo>
                <a:lnTo>
                  <a:pt x="0" y="448"/>
                </a:lnTo>
                <a:close/>
              </a:path>
            </a:pathLst>
          </a:custGeom>
          <a:solidFill>
            <a:schemeClr val="tx2">
              <a:lumMod val="20000"/>
              <a:lumOff val="80000"/>
            </a:schemeClr>
          </a:solidFill>
          <a:ln w="6350">
            <a:solidFill>
              <a:srgbClr val="000000"/>
            </a:solidFill>
            <a:round/>
            <a:headEnd/>
            <a:tailEnd/>
          </a:ln>
        </p:spPr>
        <p:txBody>
          <a:bodyPr/>
          <a:lstStyle/>
          <a:p>
            <a:endParaRPr lang="en-US"/>
          </a:p>
        </p:txBody>
      </p:sp>
      <p:sp>
        <p:nvSpPr>
          <p:cNvPr id="50" name="Freeform 47"/>
          <p:cNvSpPr>
            <a:spLocks/>
          </p:cNvSpPr>
          <p:nvPr/>
        </p:nvSpPr>
        <p:spPr bwMode="auto">
          <a:xfrm>
            <a:off x="4386647" y="1661416"/>
            <a:ext cx="873022" cy="977668"/>
          </a:xfrm>
          <a:custGeom>
            <a:avLst/>
            <a:gdLst>
              <a:gd name="T0" fmla="*/ 2147483647 w 528"/>
              <a:gd name="T1" fmla="*/ 2147483647 h 592"/>
              <a:gd name="T2" fmla="*/ 2147483647 w 528"/>
              <a:gd name="T3" fmla="*/ 2147483647 h 592"/>
              <a:gd name="T4" fmla="*/ 2147483647 w 528"/>
              <a:gd name="T5" fmla="*/ 2147483647 h 592"/>
              <a:gd name="T6" fmla="*/ 2147483647 w 528"/>
              <a:gd name="T7" fmla="*/ 2147483647 h 592"/>
              <a:gd name="T8" fmla="*/ 2147483647 w 528"/>
              <a:gd name="T9" fmla="*/ 2147483647 h 592"/>
              <a:gd name="T10" fmla="*/ 2147483647 w 528"/>
              <a:gd name="T11" fmla="*/ 2147483647 h 592"/>
              <a:gd name="T12" fmla="*/ 2147483647 w 528"/>
              <a:gd name="T13" fmla="*/ 2147483647 h 592"/>
              <a:gd name="T14" fmla="*/ 2147483647 w 528"/>
              <a:gd name="T15" fmla="*/ 2147483647 h 592"/>
              <a:gd name="T16" fmla="*/ 2147483647 w 528"/>
              <a:gd name="T17" fmla="*/ 2147483647 h 592"/>
              <a:gd name="T18" fmla="*/ 2147483647 w 528"/>
              <a:gd name="T19" fmla="*/ 2147483647 h 592"/>
              <a:gd name="T20" fmla="*/ 2147483647 w 528"/>
              <a:gd name="T21" fmla="*/ 2147483647 h 592"/>
              <a:gd name="T22" fmla="*/ 2147483647 w 528"/>
              <a:gd name="T23" fmla="*/ 2147483647 h 592"/>
              <a:gd name="T24" fmla="*/ 2147483647 w 528"/>
              <a:gd name="T25" fmla="*/ 2147483647 h 592"/>
              <a:gd name="T26" fmla="*/ 2147483647 w 528"/>
              <a:gd name="T27" fmla="*/ 2147483647 h 592"/>
              <a:gd name="T28" fmla="*/ 2147483647 w 528"/>
              <a:gd name="T29" fmla="*/ 2147483647 h 592"/>
              <a:gd name="T30" fmla="*/ 2147483647 w 528"/>
              <a:gd name="T31" fmla="*/ 2147483647 h 592"/>
              <a:gd name="T32" fmla="*/ 2147483647 w 528"/>
              <a:gd name="T33" fmla="*/ 2147483647 h 592"/>
              <a:gd name="T34" fmla="*/ 2147483647 w 528"/>
              <a:gd name="T35" fmla="*/ 2147483647 h 592"/>
              <a:gd name="T36" fmla="*/ 2147483647 w 528"/>
              <a:gd name="T37" fmla="*/ 2147483647 h 592"/>
              <a:gd name="T38" fmla="*/ 2147483647 w 528"/>
              <a:gd name="T39" fmla="*/ 2147483647 h 592"/>
              <a:gd name="T40" fmla="*/ 2147483647 w 528"/>
              <a:gd name="T41" fmla="*/ 2147483647 h 592"/>
              <a:gd name="T42" fmla="*/ 2147483647 w 528"/>
              <a:gd name="T43" fmla="*/ 2147483647 h 592"/>
              <a:gd name="T44" fmla="*/ 2147483647 w 528"/>
              <a:gd name="T45" fmla="*/ 2147483647 h 592"/>
              <a:gd name="T46" fmla="*/ 2147483647 w 528"/>
              <a:gd name="T47" fmla="*/ 2147483647 h 592"/>
              <a:gd name="T48" fmla="*/ 2147483647 w 528"/>
              <a:gd name="T49" fmla="*/ 2147483647 h 592"/>
              <a:gd name="T50" fmla="*/ 2147483647 w 528"/>
              <a:gd name="T51" fmla="*/ 2147483647 h 592"/>
              <a:gd name="T52" fmla="*/ 2147483647 w 528"/>
              <a:gd name="T53" fmla="*/ 2147483647 h 592"/>
              <a:gd name="T54" fmla="*/ 2147483647 w 528"/>
              <a:gd name="T55" fmla="*/ 2147483647 h 592"/>
              <a:gd name="T56" fmla="*/ 2147483647 w 528"/>
              <a:gd name="T57" fmla="*/ 2147483647 h 592"/>
              <a:gd name="T58" fmla="*/ 2147483647 w 528"/>
              <a:gd name="T59" fmla="*/ 2147483647 h 592"/>
              <a:gd name="T60" fmla="*/ 2147483647 w 528"/>
              <a:gd name="T61" fmla="*/ 2147483647 h 592"/>
              <a:gd name="T62" fmla="*/ 2147483647 w 528"/>
              <a:gd name="T63" fmla="*/ 2147483647 h 592"/>
              <a:gd name="T64" fmla="*/ 2147483647 w 528"/>
              <a:gd name="T65" fmla="*/ 0 h 592"/>
              <a:gd name="T66" fmla="*/ 2147483647 w 528"/>
              <a:gd name="T67" fmla="*/ 2147483647 h 592"/>
              <a:gd name="T68" fmla="*/ 0 w 528"/>
              <a:gd name="T69" fmla="*/ 2147483647 h 592"/>
              <a:gd name="T70" fmla="*/ 2147483647 w 528"/>
              <a:gd name="T71" fmla="*/ 2147483647 h 592"/>
              <a:gd name="T72" fmla="*/ 2147483647 w 528"/>
              <a:gd name="T73" fmla="*/ 2147483647 h 592"/>
              <a:gd name="T74" fmla="*/ 2147483647 w 528"/>
              <a:gd name="T75" fmla="*/ 2147483647 h 592"/>
              <a:gd name="T76" fmla="*/ 2147483647 w 528"/>
              <a:gd name="T77" fmla="*/ 2147483647 h 592"/>
              <a:gd name="T78" fmla="*/ 2147483647 w 528"/>
              <a:gd name="T79" fmla="*/ 2147483647 h 592"/>
              <a:gd name="T80" fmla="*/ 2147483647 w 528"/>
              <a:gd name="T81" fmla="*/ 2147483647 h 592"/>
              <a:gd name="T82" fmla="*/ 2147483647 w 528"/>
              <a:gd name="T83" fmla="*/ 2147483647 h 592"/>
              <a:gd name="T84" fmla="*/ 2147483647 w 528"/>
              <a:gd name="T85" fmla="*/ 2147483647 h 592"/>
              <a:gd name="T86" fmla="*/ 2147483647 w 528"/>
              <a:gd name="T87" fmla="*/ 2147483647 h 592"/>
              <a:gd name="T88" fmla="*/ 2147483647 w 528"/>
              <a:gd name="T89" fmla="*/ 2147483647 h 592"/>
              <a:gd name="T90" fmla="*/ 2147483647 w 528"/>
              <a:gd name="T91" fmla="*/ 2147483647 h 592"/>
              <a:gd name="T92" fmla="*/ 2147483647 w 528"/>
              <a:gd name="T93" fmla="*/ 2147483647 h 592"/>
              <a:gd name="T94" fmla="*/ 2147483647 w 528"/>
              <a:gd name="T95" fmla="*/ 2147483647 h 592"/>
              <a:gd name="T96" fmla="*/ 2147483647 w 528"/>
              <a:gd name="T97" fmla="*/ 2147483647 h 59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8"/>
              <a:gd name="T148" fmla="*/ 0 h 592"/>
              <a:gd name="T149" fmla="*/ 528 w 528"/>
              <a:gd name="T150" fmla="*/ 592 h 59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8" h="592">
                <a:moveTo>
                  <a:pt x="432" y="584"/>
                </a:moveTo>
                <a:lnTo>
                  <a:pt x="432" y="576"/>
                </a:lnTo>
                <a:lnTo>
                  <a:pt x="424" y="544"/>
                </a:lnTo>
                <a:lnTo>
                  <a:pt x="400" y="536"/>
                </a:lnTo>
                <a:lnTo>
                  <a:pt x="376" y="512"/>
                </a:lnTo>
                <a:lnTo>
                  <a:pt x="376" y="496"/>
                </a:lnTo>
                <a:lnTo>
                  <a:pt x="352" y="488"/>
                </a:lnTo>
                <a:lnTo>
                  <a:pt x="344" y="480"/>
                </a:lnTo>
                <a:lnTo>
                  <a:pt x="336" y="480"/>
                </a:lnTo>
                <a:lnTo>
                  <a:pt x="328" y="480"/>
                </a:lnTo>
                <a:lnTo>
                  <a:pt x="312" y="464"/>
                </a:lnTo>
                <a:lnTo>
                  <a:pt x="312" y="456"/>
                </a:lnTo>
                <a:lnTo>
                  <a:pt x="320" y="448"/>
                </a:lnTo>
                <a:lnTo>
                  <a:pt x="320" y="440"/>
                </a:lnTo>
                <a:lnTo>
                  <a:pt x="312" y="432"/>
                </a:lnTo>
                <a:lnTo>
                  <a:pt x="312" y="424"/>
                </a:lnTo>
                <a:lnTo>
                  <a:pt x="312" y="416"/>
                </a:lnTo>
                <a:lnTo>
                  <a:pt x="320" y="392"/>
                </a:lnTo>
                <a:lnTo>
                  <a:pt x="312" y="384"/>
                </a:lnTo>
                <a:lnTo>
                  <a:pt x="304" y="384"/>
                </a:lnTo>
                <a:lnTo>
                  <a:pt x="304" y="368"/>
                </a:lnTo>
                <a:lnTo>
                  <a:pt x="304" y="360"/>
                </a:lnTo>
                <a:lnTo>
                  <a:pt x="312" y="352"/>
                </a:lnTo>
                <a:lnTo>
                  <a:pt x="336" y="336"/>
                </a:lnTo>
                <a:lnTo>
                  <a:pt x="344" y="328"/>
                </a:lnTo>
                <a:lnTo>
                  <a:pt x="344" y="272"/>
                </a:lnTo>
                <a:lnTo>
                  <a:pt x="336" y="272"/>
                </a:lnTo>
                <a:lnTo>
                  <a:pt x="344" y="264"/>
                </a:lnTo>
                <a:lnTo>
                  <a:pt x="376" y="240"/>
                </a:lnTo>
                <a:lnTo>
                  <a:pt x="416" y="200"/>
                </a:lnTo>
                <a:lnTo>
                  <a:pt x="424" y="176"/>
                </a:lnTo>
                <a:lnTo>
                  <a:pt x="456" y="152"/>
                </a:lnTo>
                <a:lnTo>
                  <a:pt x="488" y="152"/>
                </a:lnTo>
                <a:lnTo>
                  <a:pt x="512" y="136"/>
                </a:lnTo>
                <a:lnTo>
                  <a:pt x="520" y="120"/>
                </a:lnTo>
                <a:lnTo>
                  <a:pt x="528" y="120"/>
                </a:lnTo>
                <a:lnTo>
                  <a:pt x="520" y="120"/>
                </a:lnTo>
                <a:lnTo>
                  <a:pt x="504" y="128"/>
                </a:lnTo>
                <a:lnTo>
                  <a:pt x="496" y="128"/>
                </a:lnTo>
                <a:lnTo>
                  <a:pt x="488" y="120"/>
                </a:lnTo>
                <a:lnTo>
                  <a:pt x="432" y="120"/>
                </a:lnTo>
                <a:lnTo>
                  <a:pt x="432" y="104"/>
                </a:lnTo>
                <a:lnTo>
                  <a:pt x="424" y="104"/>
                </a:lnTo>
                <a:lnTo>
                  <a:pt x="408" y="128"/>
                </a:lnTo>
                <a:lnTo>
                  <a:pt x="384" y="128"/>
                </a:lnTo>
                <a:lnTo>
                  <a:pt x="368" y="120"/>
                </a:lnTo>
                <a:lnTo>
                  <a:pt x="368" y="112"/>
                </a:lnTo>
                <a:lnTo>
                  <a:pt x="352" y="112"/>
                </a:lnTo>
                <a:lnTo>
                  <a:pt x="352" y="96"/>
                </a:lnTo>
                <a:lnTo>
                  <a:pt x="344" y="96"/>
                </a:lnTo>
                <a:lnTo>
                  <a:pt x="328" y="112"/>
                </a:lnTo>
                <a:lnTo>
                  <a:pt x="320" y="96"/>
                </a:lnTo>
                <a:lnTo>
                  <a:pt x="312" y="88"/>
                </a:lnTo>
                <a:lnTo>
                  <a:pt x="304" y="88"/>
                </a:lnTo>
                <a:lnTo>
                  <a:pt x="304" y="80"/>
                </a:lnTo>
                <a:lnTo>
                  <a:pt x="312" y="80"/>
                </a:lnTo>
                <a:lnTo>
                  <a:pt x="304" y="80"/>
                </a:lnTo>
                <a:lnTo>
                  <a:pt x="288" y="80"/>
                </a:lnTo>
                <a:lnTo>
                  <a:pt x="264" y="72"/>
                </a:lnTo>
                <a:lnTo>
                  <a:pt x="256" y="72"/>
                </a:lnTo>
                <a:lnTo>
                  <a:pt x="248" y="88"/>
                </a:lnTo>
                <a:lnTo>
                  <a:pt x="232" y="88"/>
                </a:lnTo>
                <a:lnTo>
                  <a:pt x="224" y="72"/>
                </a:lnTo>
                <a:lnTo>
                  <a:pt x="200" y="72"/>
                </a:lnTo>
                <a:lnTo>
                  <a:pt x="200" y="64"/>
                </a:lnTo>
                <a:lnTo>
                  <a:pt x="192" y="72"/>
                </a:lnTo>
                <a:lnTo>
                  <a:pt x="176" y="72"/>
                </a:lnTo>
                <a:lnTo>
                  <a:pt x="168" y="64"/>
                </a:lnTo>
                <a:lnTo>
                  <a:pt x="168" y="56"/>
                </a:lnTo>
                <a:lnTo>
                  <a:pt x="168" y="24"/>
                </a:lnTo>
                <a:lnTo>
                  <a:pt x="152" y="0"/>
                </a:lnTo>
                <a:lnTo>
                  <a:pt x="136" y="0"/>
                </a:lnTo>
                <a:lnTo>
                  <a:pt x="136" y="32"/>
                </a:lnTo>
                <a:lnTo>
                  <a:pt x="128" y="40"/>
                </a:lnTo>
                <a:lnTo>
                  <a:pt x="0" y="40"/>
                </a:lnTo>
                <a:lnTo>
                  <a:pt x="8" y="72"/>
                </a:lnTo>
                <a:lnTo>
                  <a:pt x="8" y="88"/>
                </a:lnTo>
                <a:lnTo>
                  <a:pt x="8" y="128"/>
                </a:lnTo>
                <a:lnTo>
                  <a:pt x="8" y="152"/>
                </a:lnTo>
                <a:lnTo>
                  <a:pt x="16" y="160"/>
                </a:lnTo>
                <a:lnTo>
                  <a:pt x="24" y="168"/>
                </a:lnTo>
                <a:lnTo>
                  <a:pt x="24" y="200"/>
                </a:lnTo>
                <a:lnTo>
                  <a:pt x="24" y="216"/>
                </a:lnTo>
                <a:lnTo>
                  <a:pt x="24" y="232"/>
                </a:lnTo>
                <a:lnTo>
                  <a:pt x="24" y="240"/>
                </a:lnTo>
                <a:lnTo>
                  <a:pt x="32" y="256"/>
                </a:lnTo>
                <a:lnTo>
                  <a:pt x="32" y="272"/>
                </a:lnTo>
                <a:lnTo>
                  <a:pt x="32" y="296"/>
                </a:lnTo>
                <a:lnTo>
                  <a:pt x="40" y="304"/>
                </a:lnTo>
                <a:lnTo>
                  <a:pt x="48" y="320"/>
                </a:lnTo>
                <a:lnTo>
                  <a:pt x="48" y="344"/>
                </a:lnTo>
                <a:lnTo>
                  <a:pt x="48" y="352"/>
                </a:lnTo>
                <a:lnTo>
                  <a:pt x="32" y="368"/>
                </a:lnTo>
                <a:lnTo>
                  <a:pt x="24" y="376"/>
                </a:lnTo>
                <a:lnTo>
                  <a:pt x="24" y="384"/>
                </a:lnTo>
                <a:lnTo>
                  <a:pt x="40" y="400"/>
                </a:lnTo>
                <a:lnTo>
                  <a:pt x="48" y="408"/>
                </a:lnTo>
                <a:lnTo>
                  <a:pt x="56" y="408"/>
                </a:lnTo>
                <a:lnTo>
                  <a:pt x="56" y="448"/>
                </a:lnTo>
                <a:lnTo>
                  <a:pt x="48" y="544"/>
                </a:lnTo>
                <a:lnTo>
                  <a:pt x="56" y="584"/>
                </a:lnTo>
                <a:lnTo>
                  <a:pt x="56" y="592"/>
                </a:lnTo>
                <a:lnTo>
                  <a:pt x="136" y="592"/>
                </a:lnTo>
                <a:lnTo>
                  <a:pt x="400" y="592"/>
                </a:lnTo>
                <a:lnTo>
                  <a:pt x="432" y="584"/>
                </a:lnTo>
                <a:close/>
              </a:path>
            </a:pathLst>
          </a:custGeom>
          <a:solidFill>
            <a:schemeClr val="tx2">
              <a:lumMod val="75000"/>
            </a:schemeClr>
          </a:solidFill>
          <a:ln w="6350">
            <a:solidFill>
              <a:srgbClr val="000000"/>
            </a:solidFill>
            <a:round/>
            <a:headEnd/>
            <a:tailEnd/>
          </a:ln>
        </p:spPr>
        <p:txBody>
          <a:bodyPr/>
          <a:lstStyle/>
          <a:p>
            <a:endParaRPr lang="en-US"/>
          </a:p>
        </p:txBody>
      </p:sp>
      <p:sp>
        <p:nvSpPr>
          <p:cNvPr id="51" name="Freeform 48"/>
          <p:cNvSpPr>
            <a:spLocks/>
          </p:cNvSpPr>
          <p:nvPr/>
        </p:nvSpPr>
        <p:spPr bwMode="auto">
          <a:xfrm>
            <a:off x="4454024" y="2626183"/>
            <a:ext cx="792743" cy="528973"/>
          </a:xfrm>
          <a:custGeom>
            <a:avLst/>
            <a:gdLst>
              <a:gd name="T0" fmla="*/ 2147483647 w 480"/>
              <a:gd name="T1" fmla="*/ 2147483647 h 320"/>
              <a:gd name="T2" fmla="*/ 2147483647 w 480"/>
              <a:gd name="T3" fmla="*/ 2147483647 h 320"/>
              <a:gd name="T4" fmla="*/ 2147483647 w 480"/>
              <a:gd name="T5" fmla="*/ 2147483647 h 320"/>
              <a:gd name="T6" fmla="*/ 2147483647 w 480"/>
              <a:gd name="T7" fmla="*/ 2147483647 h 320"/>
              <a:gd name="T8" fmla="*/ 2147483647 w 480"/>
              <a:gd name="T9" fmla="*/ 2147483647 h 320"/>
              <a:gd name="T10" fmla="*/ 2147483647 w 480"/>
              <a:gd name="T11" fmla="*/ 2147483647 h 320"/>
              <a:gd name="T12" fmla="*/ 2147483647 w 480"/>
              <a:gd name="T13" fmla="*/ 2147483647 h 320"/>
              <a:gd name="T14" fmla="*/ 2147483647 w 480"/>
              <a:gd name="T15" fmla="*/ 2147483647 h 320"/>
              <a:gd name="T16" fmla="*/ 2147483647 w 480"/>
              <a:gd name="T17" fmla="*/ 2147483647 h 320"/>
              <a:gd name="T18" fmla="*/ 2147483647 w 480"/>
              <a:gd name="T19" fmla="*/ 2147483647 h 320"/>
              <a:gd name="T20" fmla="*/ 0 w 480"/>
              <a:gd name="T21" fmla="*/ 2147483647 h 320"/>
              <a:gd name="T22" fmla="*/ 0 w 480"/>
              <a:gd name="T23" fmla="*/ 2147483647 h 320"/>
              <a:gd name="T24" fmla="*/ 2147483647 w 480"/>
              <a:gd name="T25" fmla="*/ 2147483647 h 320"/>
              <a:gd name="T26" fmla="*/ 0 w 480"/>
              <a:gd name="T27" fmla="*/ 2147483647 h 320"/>
              <a:gd name="T28" fmla="*/ 2147483647 w 480"/>
              <a:gd name="T29" fmla="*/ 2147483647 h 320"/>
              <a:gd name="T30" fmla="*/ 2147483647 w 480"/>
              <a:gd name="T31" fmla="*/ 2147483647 h 320"/>
              <a:gd name="T32" fmla="*/ 0 w 480"/>
              <a:gd name="T33" fmla="*/ 2147483647 h 320"/>
              <a:gd name="T34" fmla="*/ 2147483647 w 480"/>
              <a:gd name="T35" fmla="*/ 2147483647 h 320"/>
              <a:gd name="T36" fmla="*/ 2147483647 w 480"/>
              <a:gd name="T37" fmla="*/ 2147483647 h 320"/>
              <a:gd name="T38" fmla="*/ 2147483647 w 480"/>
              <a:gd name="T39" fmla="*/ 0 h 320"/>
              <a:gd name="T40" fmla="*/ 2147483647 w 480"/>
              <a:gd name="T41" fmla="*/ 2147483647 h 320"/>
              <a:gd name="T42" fmla="*/ 2147483647 w 480"/>
              <a:gd name="T43" fmla="*/ 2147483647 h 320"/>
              <a:gd name="T44" fmla="*/ 2147483647 w 480"/>
              <a:gd name="T45" fmla="*/ 2147483647 h 320"/>
              <a:gd name="T46" fmla="*/ 2147483647 w 480"/>
              <a:gd name="T47" fmla="*/ 2147483647 h 320"/>
              <a:gd name="T48" fmla="*/ 2147483647 w 480"/>
              <a:gd name="T49" fmla="*/ 2147483647 h 320"/>
              <a:gd name="T50" fmla="*/ 2147483647 w 480"/>
              <a:gd name="T51" fmla="*/ 2147483647 h 320"/>
              <a:gd name="T52" fmla="*/ 2147483647 w 480"/>
              <a:gd name="T53" fmla="*/ 2147483647 h 320"/>
              <a:gd name="T54" fmla="*/ 2147483647 w 480"/>
              <a:gd name="T55" fmla="*/ 2147483647 h 320"/>
              <a:gd name="T56" fmla="*/ 2147483647 w 480"/>
              <a:gd name="T57" fmla="*/ 2147483647 h 320"/>
              <a:gd name="T58" fmla="*/ 2147483647 w 480"/>
              <a:gd name="T59" fmla="*/ 2147483647 h 320"/>
              <a:gd name="T60" fmla="*/ 2147483647 w 480"/>
              <a:gd name="T61" fmla="*/ 2147483647 h 320"/>
              <a:gd name="T62" fmla="*/ 2147483647 w 480"/>
              <a:gd name="T63" fmla="*/ 2147483647 h 320"/>
              <a:gd name="T64" fmla="*/ 2147483647 w 480"/>
              <a:gd name="T65" fmla="*/ 2147483647 h 320"/>
              <a:gd name="T66" fmla="*/ 2147483647 w 480"/>
              <a:gd name="T67" fmla="*/ 2147483647 h 320"/>
              <a:gd name="T68" fmla="*/ 2147483647 w 480"/>
              <a:gd name="T69" fmla="*/ 2147483647 h 320"/>
              <a:gd name="T70" fmla="*/ 2147483647 w 480"/>
              <a:gd name="T71" fmla="*/ 2147483647 h 320"/>
              <a:gd name="T72" fmla="*/ 2147483647 w 480"/>
              <a:gd name="T73" fmla="*/ 2147483647 h 320"/>
              <a:gd name="T74" fmla="*/ 2147483647 w 480"/>
              <a:gd name="T75" fmla="*/ 2147483647 h 320"/>
              <a:gd name="T76" fmla="*/ 2147483647 w 480"/>
              <a:gd name="T77" fmla="*/ 2147483647 h 320"/>
              <a:gd name="T78" fmla="*/ 2147483647 w 480"/>
              <a:gd name="T79" fmla="*/ 2147483647 h 320"/>
              <a:gd name="T80" fmla="*/ 2147483647 w 480"/>
              <a:gd name="T81" fmla="*/ 2147483647 h 320"/>
              <a:gd name="T82" fmla="*/ 2147483647 w 480"/>
              <a:gd name="T83" fmla="*/ 2147483647 h 320"/>
              <a:gd name="T84" fmla="*/ 2147483647 w 480"/>
              <a:gd name="T85" fmla="*/ 2147483647 h 320"/>
              <a:gd name="T86" fmla="*/ 2147483647 w 480"/>
              <a:gd name="T87" fmla="*/ 2147483647 h 320"/>
              <a:gd name="T88" fmla="*/ 2147483647 w 480"/>
              <a:gd name="T89" fmla="*/ 2147483647 h 320"/>
              <a:gd name="T90" fmla="*/ 2147483647 w 480"/>
              <a:gd name="T91" fmla="*/ 2147483647 h 320"/>
              <a:gd name="T92" fmla="*/ 2147483647 w 480"/>
              <a:gd name="T93" fmla="*/ 2147483647 h 32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80"/>
              <a:gd name="T142" fmla="*/ 0 h 320"/>
              <a:gd name="T143" fmla="*/ 480 w 480"/>
              <a:gd name="T144" fmla="*/ 320 h 32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80" h="320">
                <a:moveTo>
                  <a:pt x="56" y="304"/>
                </a:moveTo>
                <a:lnTo>
                  <a:pt x="56" y="272"/>
                </a:lnTo>
                <a:lnTo>
                  <a:pt x="56" y="264"/>
                </a:lnTo>
                <a:lnTo>
                  <a:pt x="56" y="256"/>
                </a:lnTo>
                <a:lnTo>
                  <a:pt x="56" y="248"/>
                </a:lnTo>
                <a:lnTo>
                  <a:pt x="48" y="224"/>
                </a:lnTo>
                <a:lnTo>
                  <a:pt x="48" y="216"/>
                </a:lnTo>
                <a:lnTo>
                  <a:pt x="40" y="216"/>
                </a:lnTo>
                <a:lnTo>
                  <a:pt x="40" y="200"/>
                </a:lnTo>
                <a:lnTo>
                  <a:pt x="40" y="168"/>
                </a:lnTo>
                <a:lnTo>
                  <a:pt x="24" y="160"/>
                </a:lnTo>
                <a:lnTo>
                  <a:pt x="16" y="152"/>
                </a:lnTo>
                <a:lnTo>
                  <a:pt x="16" y="144"/>
                </a:lnTo>
                <a:lnTo>
                  <a:pt x="16" y="136"/>
                </a:lnTo>
                <a:lnTo>
                  <a:pt x="16" y="128"/>
                </a:lnTo>
                <a:lnTo>
                  <a:pt x="16" y="120"/>
                </a:lnTo>
                <a:lnTo>
                  <a:pt x="8" y="104"/>
                </a:lnTo>
                <a:lnTo>
                  <a:pt x="0" y="88"/>
                </a:lnTo>
                <a:lnTo>
                  <a:pt x="0" y="80"/>
                </a:lnTo>
                <a:lnTo>
                  <a:pt x="16" y="40"/>
                </a:lnTo>
                <a:lnTo>
                  <a:pt x="0" y="40"/>
                </a:lnTo>
                <a:lnTo>
                  <a:pt x="0" y="32"/>
                </a:lnTo>
                <a:lnTo>
                  <a:pt x="8" y="32"/>
                </a:lnTo>
                <a:lnTo>
                  <a:pt x="8" y="24"/>
                </a:lnTo>
                <a:lnTo>
                  <a:pt x="0" y="16"/>
                </a:lnTo>
                <a:lnTo>
                  <a:pt x="0" y="8"/>
                </a:lnTo>
                <a:lnTo>
                  <a:pt x="16" y="8"/>
                </a:lnTo>
                <a:lnTo>
                  <a:pt x="96" y="8"/>
                </a:lnTo>
                <a:lnTo>
                  <a:pt x="360" y="8"/>
                </a:lnTo>
                <a:lnTo>
                  <a:pt x="392" y="0"/>
                </a:lnTo>
                <a:lnTo>
                  <a:pt x="400" y="16"/>
                </a:lnTo>
                <a:lnTo>
                  <a:pt x="400" y="24"/>
                </a:lnTo>
                <a:lnTo>
                  <a:pt x="400" y="32"/>
                </a:lnTo>
                <a:lnTo>
                  <a:pt x="400" y="48"/>
                </a:lnTo>
                <a:lnTo>
                  <a:pt x="400" y="56"/>
                </a:lnTo>
                <a:lnTo>
                  <a:pt x="408" y="72"/>
                </a:lnTo>
                <a:lnTo>
                  <a:pt x="408" y="80"/>
                </a:lnTo>
                <a:lnTo>
                  <a:pt x="424" y="88"/>
                </a:lnTo>
                <a:lnTo>
                  <a:pt x="432" y="88"/>
                </a:lnTo>
                <a:lnTo>
                  <a:pt x="440" y="88"/>
                </a:lnTo>
                <a:lnTo>
                  <a:pt x="440" y="104"/>
                </a:lnTo>
                <a:lnTo>
                  <a:pt x="448" y="104"/>
                </a:lnTo>
                <a:lnTo>
                  <a:pt x="456" y="120"/>
                </a:lnTo>
                <a:lnTo>
                  <a:pt x="456" y="128"/>
                </a:lnTo>
                <a:lnTo>
                  <a:pt x="464" y="128"/>
                </a:lnTo>
                <a:lnTo>
                  <a:pt x="472" y="136"/>
                </a:lnTo>
                <a:lnTo>
                  <a:pt x="480" y="136"/>
                </a:lnTo>
                <a:lnTo>
                  <a:pt x="480" y="152"/>
                </a:lnTo>
                <a:lnTo>
                  <a:pt x="480" y="160"/>
                </a:lnTo>
                <a:lnTo>
                  <a:pt x="472" y="176"/>
                </a:lnTo>
                <a:lnTo>
                  <a:pt x="464" y="176"/>
                </a:lnTo>
                <a:lnTo>
                  <a:pt x="464" y="184"/>
                </a:lnTo>
                <a:lnTo>
                  <a:pt x="464" y="192"/>
                </a:lnTo>
                <a:lnTo>
                  <a:pt x="464" y="200"/>
                </a:lnTo>
                <a:lnTo>
                  <a:pt x="448" y="200"/>
                </a:lnTo>
                <a:lnTo>
                  <a:pt x="448" y="208"/>
                </a:lnTo>
                <a:lnTo>
                  <a:pt x="432" y="208"/>
                </a:lnTo>
                <a:lnTo>
                  <a:pt x="416" y="216"/>
                </a:lnTo>
                <a:lnTo>
                  <a:pt x="416" y="232"/>
                </a:lnTo>
                <a:lnTo>
                  <a:pt x="416" y="240"/>
                </a:lnTo>
                <a:lnTo>
                  <a:pt x="424" y="256"/>
                </a:lnTo>
                <a:lnTo>
                  <a:pt x="424" y="264"/>
                </a:lnTo>
                <a:lnTo>
                  <a:pt x="416" y="272"/>
                </a:lnTo>
                <a:lnTo>
                  <a:pt x="416" y="280"/>
                </a:lnTo>
                <a:lnTo>
                  <a:pt x="416" y="288"/>
                </a:lnTo>
                <a:lnTo>
                  <a:pt x="408" y="296"/>
                </a:lnTo>
                <a:lnTo>
                  <a:pt x="392" y="296"/>
                </a:lnTo>
                <a:lnTo>
                  <a:pt x="392" y="312"/>
                </a:lnTo>
                <a:lnTo>
                  <a:pt x="400" y="312"/>
                </a:lnTo>
                <a:lnTo>
                  <a:pt x="392" y="320"/>
                </a:lnTo>
                <a:lnTo>
                  <a:pt x="376" y="304"/>
                </a:lnTo>
                <a:lnTo>
                  <a:pt x="368" y="296"/>
                </a:lnTo>
                <a:lnTo>
                  <a:pt x="64" y="304"/>
                </a:lnTo>
                <a:lnTo>
                  <a:pt x="56" y="304"/>
                </a:lnTo>
                <a:close/>
              </a:path>
            </a:pathLst>
          </a:custGeom>
          <a:solidFill>
            <a:schemeClr val="tx2">
              <a:lumMod val="40000"/>
              <a:lumOff val="60000"/>
            </a:schemeClr>
          </a:solidFill>
          <a:ln w="6350">
            <a:solidFill>
              <a:srgbClr val="000000"/>
            </a:solidFill>
            <a:round/>
            <a:headEnd/>
            <a:tailEnd/>
          </a:ln>
        </p:spPr>
        <p:txBody>
          <a:bodyPr/>
          <a:lstStyle/>
          <a:p>
            <a:endParaRPr lang="en-US"/>
          </a:p>
        </p:txBody>
      </p:sp>
      <p:sp>
        <p:nvSpPr>
          <p:cNvPr id="52" name="Freeform 49"/>
          <p:cNvSpPr>
            <a:spLocks/>
          </p:cNvSpPr>
          <p:nvPr/>
        </p:nvSpPr>
        <p:spPr bwMode="auto">
          <a:xfrm>
            <a:off x="4558670" y="3116451"/>
            <a:ext cx="885923" cy="766940"/>
          </a:xfrm>
          <a:custGeom>
            <a:avLst/>
            <a:gdLst>
              <a:gd name="T0" fmla="*/ 2147483647 w 536"/>
              <a:gd name="T1" fmla="*/ 2147483647 h 464"/>
              <a:gd name="T2" fmla="*/ 2147483647 w 536"/>
              <a:gd name="T3" fmla="*/ 2147483647 h 464"/>
              <a:gd name="T4" fmla="*/ 2147483647 w 536"/>
              <a:gd name="T5" fmla="*/ 2147483647 h 464"/>
              <a:gd name="T6" fmla="*/ 2147483647 w 536"/>
              <a:gd name="T7" fmla="*/ 2147483647 h 464"/>
              <a:gd name="T8" fmla="*/ 2147483647 w 536"/>
              <a:gd name="T9" fmla="*/ 2147483647 h 464"/>
              <a:gd name="T10" fmla="*/ 2147483647 w 536"/>
              <a:gd name="T11" fmla="*/ 2147483647 h 464"/>
              <a:gd name="T12" fmla="*/ 2147483647 w 536"/>
              <a:gd name="T13" fmla="*/ 2147483647 h 464"/>
              <a:gd name="T14" fmla="*/ 2147483647 w 536"/>
              <a:gd name="T15" fmla="*/ 2147483647 h 464"/>
              <a:gd name="T16" fmla="*/ 2147483647 w 536"/>
              <a:gd name="T17" fmla="*/ 2147483647 h 464"/>
              <a:gd name="T18" fmla="*/ 2147483647 w 536"/>
              <a:gd name="T19" fmla="*/ 2147483647 h 464"/>
              <a:gd name="T20" fmla="*/ 2147483647 w 536"/>
              <a:gd name="T21" fmla="*/ 2147483647 h 464"/>
              <a:gd name="T22" fmla="*/ 2147483647 w 536"/>
              <a:gd name="T23" fmla="*/ 2147483647 h 464"/>
              <a:gd name="T24" fmla="*/ 2147483647 w 536"/>
              <a:gd name="T25" fmla="*/ 2147483647 h 464"/>
              <a:gd name="T26" fmla="*/ 2147483647 w 536"/>
              <a:gd name="T27" fmla="*/ 2147483647 h 464"/>
              <a:gd name="T28" fmla="*/ 0 w 536"/>
              <a:gd name="T29" fmla="*/ 2147483647 h 464"/>
              <a:gd name="T30" fmla="*/ 2147483647 w 536"/>
              <a:gd name="T31" fmla="*/ 0 h 464"/>
              <a:gd name="T32" fmla="*/ 2147483647 w 536"/>
              <a:gd name="T33" fmla="*/ 2147483647 h 464"/>
              <a:gd name="T34" fmla="*/ 2147483647 w 536"/>
              <a:gd name="T35" fmla="*/ 2147483647 h 464"/>
              <a:gd name="T36" fmla="*/ 2147483647 w 536"/>
              <a:gd name="T37" fmla="*/ 2147483647 h 464"/>
              <a:gd name="T38" fmla="*/ 2147483647 w 536"/>
              <a:gd name="T39" fmla="*/ 2147483647 h 464"/>
              <a:gd name="T40" fmla="*/ 2147483647 w 536"/>
              <a:gd name="T41" fmla="*/ 2147483647 h 464"/>
              <a:gd name="T42" fmla="*/ 2147483647 w 536"/>
              <a:gd name="T43" fmla="*/ 2147483647 h 464"/>
              <a:gd name="T44" fmla="*/ 2147483647 w 536"/>
              <a:gd name="T45" fmla="*/ 2147483647 h 464"/>
              <a:gd name="T46" fmla="*/ 2147483647 w 536"/>
              <a:gd name="T47" fmla="*/ 2147483647 h 464"/>
              <a:gd name="T48" fmla="*/ 2147483647 w 536"/>
              <a:gd name="T49" fmla="*/ 2147483647 h 464"/>
              <a:gd name="T50" fmla="*/ 2147483647 w 536"/>
              <a:gd name="T51" fmla="*/ 2147483647 h 464"/>
              <a:gd name="T52" fmla="*/ 2147483647 w 536"/>
              <a:gd name="T53" fmla="*/ 2147483647 h 464"/>
              <a:gd name="T54" fmla="*/ 2147483647 w 536"/>
              <a:gd name="T55" fmla="*/ 2147483647 h 464"/>
              <a:gd name="T56" fmla="*/ 2147483647 w 536"/>
              <a:gd name="T57" fmla="*/ 2147483647 h 464"/>
              <a:gd name="T58" fmla="*/ 2147483647 w 536"/>
              <a:gd name="T59" fmla="*/ 2147483647 h 464"/>
              <a:gd name="T60" fmla="*/ 2147483647 w 536"/>
              <a:gd name="T61" fmla="*/ 2147483647 h 464"/>
              <a:gd name="T62" fmla="*/ 2147483647 w 536"/>
              <a:gd name="T63" fmla="*/ 2147483647 h 464"/>
              <a:gd name="T64" fmla="*/ 2147483647 w 536"/>
              <a:gd name="T65" fmla="*/ 2147483647 h 464"/>
              <a:gd name="T66" fmla="*/ 2147483647 w 536"/>
              <a:gd name="T67" fmla="*/ 2147483647 h 464"/>
              <a:gd name="T68" fmla="*/ 2147483647 w 536"/>
              <a:gd name="T69" fmla="*/ 2147483647 h 464"/>
              <a:gd name="T70" fmla="*/ 2147483647 w 536"/>
              <a:gd name="T71" fmla="*/ 2147483647 h 464"/>
              <a:gd name="T72" fmla="*/ 2147483647 w 536"/>
              <a:gd name="T73" fmla="*/ 2147483647 h 464"/>
              <a:gd name="T74" fmla="*/ 2147483647 w 536"/>
              <a:gd name="T75" fmla="*/ 2147483647 h 464"/>
              <a:gd name="T76" fmla="*/ 2147483647 w 536"/>
              <a:gd name="T77" fmla="*/ 2147483647 h 464"/>
              <a:gd name="T78" fmla="*/ 2147483647 w 536"/>
              <a:gd name="T79" fmla="*/ 2147483647 h 464"/>
              <a:gd name="T80" fmla="*/ 2147483647 w 536"/>
              <a:gd name="T81" fmla="*/ 2147483647 h 464"/>
              <a:gd name="T82" fmla="*/ 2147483647 w 536"/>
              <a:gd name="T83" fmla="*/ 2147483647 h 464"/>
              <a:gd name="T84" fmla="*/ 2147483647 w 536"/>
              <a:gd name="T85" fmla="*/ 2147483647 h 464"/>
              <a:gd name="T86" fmla="*/ 2147483647 w 536"/>
              <a:gd name="T87" fmla="*/ 2147483647 h 464"/>
              <a:gd name="T88" fmla="*/ 2147483647 w 536"/>
              <a:gd name="T89" fmla="*/ 2147483647 h 464"/>
              <a:gd name="T90" fmla="*/ 2147483647 w 536"/>
              <a:gd name="T91" fmla="*/ 2147483647 h 464"/>
              <a:gd name="T92" fmla="*/ 2147483647 w 536"/>
              <a:gd name="T93" fmla="*/ 2147483647 h 464"/>
              <a:gd name="T94" fmla="*/ 2147483647 w 536"/>
              <a:gd name="T95" fmla="*/ 2147483647 h 464"/>
              <a:gd name="T96" fmla="*/ 2147483647 w 536"/>
              <a:gd name="T97" fmla="*/ 2147483647 h 464"/>
              <a:gd name="T98" fmla="*/ 2147483647 w 536"/>
              <a:gd name="T99" fmla="*/ 2147483647 h 464"/>
              <a:gd name="T100" fmla="*/ 2147483647 w 536"/>
              <a:gd name="T101" fmla="*/ 2147483647 h 464"/>
              <a:gd name="T102" fmla="*/ 2147483647 w 536"/>
              <a:gd name="T103" fmla="*/ 2147483647 h 464"/>
              <a:gd name="T104" fmla="*/ 2147483647 w 536"/>
              <a:gd name="T105" fmla="*/ 2147483647 h 464"/>
              <a:gd name="T106" fmla="*/ 2147483647 w 536"/>
              <a:gd name="T107" fmla="*/ 2147483647 h 464"/>
              <a:gd name="T108" fmla="*/ 2147483647 w 536"/>
              <a:gd name="T109" fmla="*/ 2147483647 h 464"/>
              <a:gd name="T110" fmla="*/ 2147483647 w 536"/>
              <a:gd name="T111" fmla="*/ 2147483647 h 464"/>
              <a:gd name="T112" fmla="*/ 2147483647 w 536"/>
              <a:gd name="T113" fmla="*/ 2147483647 h 464"/>
              <a:gd name="T114" fmla="*/ 2147483647 w 536"/>
              <a:gd name="T115" fmla="*/ 2147483647 h 464"/>
              <a:gd name="T116" fmla="*/ 2147483647 w 536"/>
              <a:gd name="T117" fmla="*/ 2147483647 h 464"/>
              <a:gd name="T118" fmla="*/ 2147483647 w 536"/>
              <a:gd name="T119" fmla="*/ 2147483647 h 46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36"/>
              <a:gd name="T181" fmla="*/ 0 h 464"/>
              <a:gd name="T182" fmla="*/ 536 w 536"/>
              <a:gd name="T183" fmla="*/ 464 h 46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36" h="464">
                <a:moveTo>
                  <a:pt x="96" y="432"/>
                </a:moveTo>
                <a:lnTo>
                  <a:pt x="88" y="376"/>
                </a:lnTo>
                <a:lnTo>
                  <a:pt x="88" y="160"/>
                </a:lnTo>
                <a:lnTo>
                  <a:pt x="72" y="160"/>
                </a:lnTo>
                <a:lnTo>
                  <a:pt x="64" y="144"/>
                </a:lnTo>
                <a:lnTo>
                  <a:pt x="64" y="136"/>
                </a:lnTo>
                <a:lnTo>
                  <a:pt x="64" y="128"/>
                </a:lnTo>
                <a:lnTo>
                  <a:pt x="48" y="120"/>
                </a:lnTo>
                <a:lnTo>
                  <a:pt x="48" y="112"/>
                </a:lnTo>
                <a:lnTo>
                  <a:pt x="64" y="104"/>
                </a:lnTo>
                <a:lnTo>
                  <a:pt x="64" y="96"/>
                </a:lnTo>
                <a:lnTo>
                  <a:pt x="64" y="88"/>
                </a:lnTo>
                <a:lnTo>
                  <a:pt x="56" y="88"/>
                </a:lnTo>
                <a:lnTo>
                  <a:pt x="56" y="80"/>
                </a:lnTo>
                <a:lnTo>
                  <a:pt x="48" y="88"/>
                </a:lnTo>
                <a:lnTo>
                  <a:pt x="40" y="80"/>
                </a:lnTo>
                <a:lnTo>
                  <a:pt x="24" y="72"/>
                </a:lnTo>
                <a:lnTo>
                  <a:pt x="32" y="72"/>
                </a:lnTo>
                <a:lnTo>
                  <a:pt x="16" y="48"/>
                </a:lnTo>
                <a:lnTo>
                  <a:pt x="8" y="40"/>
                </a:lnTo>
                <a:lnTo>
                  <a:pt x="8" y="32"/>
                </a:lnTo>
                <a:lnTo>
                  <a:pt x="0" y="8"/>
                </a:lnTo>
                <a:lnTo>
                  <a:pt x="304" y="0"/>
                </a:lnTo>
                <a:lnTo>
                  <a:pt x="312" y="8"/>
                </a:lnTo>
                <a:lnTo>
                  <a:pt x="328" y="24"/>
                </a:lnTo>
                <a:lnTo>
                  <a:pt x="328" y="32"/>
                </a:lnTo>
                <a:lnTo>
                  <a:pt x="320" y="40"/>
                </a:lnTo>
                <a:lnTo>
                  <a:pt x="320" y="64"/>
                </a:lnTo>
                <a:lnTo>
                  <a:pt x="344" y="104"/>
                </a:lnTo>
                <a:lnTo>
                  <a:pt x="376" y="128"/>
                </a:lnTo>
                <a:lnTo>
                  <a:pt x="392" y="136"/>
                </a:lnTo>
                <a:lnTo>
                  <a:pt x="392" y="176"/>
                </a:lnTo>
                <a:lnTo>
                  <a:pt x="408" y="176"/>
                </a:lnTo>
                <a:lnTo>
                  <a:pt x="408" y="160"/>
                </a:lnTo>
                <a:lnTo>
                  <a:pt x="424" y="168"/>
                </a:lnTo>
                <a:lnTo>
                  <a:pt x="440" y="176"/>
                </a:lnTo>
                <a:lnTo>
                  <a:pt x="440" y="184"/>
                </a:lnTo>
                <a:lnTo>
                  <a:pt x="432" y="200"/>
                </a:lnTo>
                <a:lnTo>
                  <a:pt x="432" y="216"/>
                </a:lnTo>
                <a:lnTo>
                  <a:pt x="424" y="224"/>
                </a:lnTo>
                <a:lnTo>
                  <a:pt x="424" y="240"/>
                </a:lnTo>
                <a:lnTo>
                  <a:pt x="432" y="256"/>
                </a:lnTo>
                <a:lnTo>
                  <a:pt x="456" y="264"/>
                </a:lnTo>
                <a:lnTo>
                  <a:pt x="456" y="272"/>
                </a:lnTo>
                <a:lnTo>
                  <a:pt x="472" y="272"/>
                </a:lnTo>
                <a:lnTo>
                  <a:pt x="480" y="280"/>
                </a:lnTo>
                <a:lnTo>
                  <a:pt x="496" y="288"/>
                </a:lnTo>
                <a:lnTo>
                  <a:pt x="496" y="304"/>
                </a:lnTo>
                <a:lnTo>
                  <a:pt x="504" y="320"/>
                </a:lnTo>
                <a:lnTo>
                  <a:pt x="496" y="328"/>
                </a:lnTo>
                <a:lnTo>
                  <a:pt x="496" y="336"/>
                </a:lnTo>
                <a:lnTo>
                  <a:pt x="504" y="344"/>
                </a:lnTo>
                <a:lnTo>
                  <a:pt x="512" y="352"/>
                </a:lnTo>
                <a:lnTo>
                  <a:pt x="512" y="360"/>
                </a:lnTo>
                <a:lnTo>
                  <a:pt x="512" y="352"/>
                </a:lnTo>
                <a:lnTo>
                  <a:pt x="512" y="344"/>
                </a:lnTo>
                <a:lnTo>
                  <a:pt x="520" y="344"/>
                </a:lnTo>
                <a:lnTo>
                  <a:pt x="520" y="352"/>
                </a:lnTo>
                <a:lnTo>
                  <a:pt x="528" y="360"/>
                </a:lnTo>
                <a:lnTo>
                  <a:pt x="536" y="368"/>
                </a:lnTo>
                <a:lnTo>
                  <a:pt x="528" y="368"/>
                </a:lnTo>
                <a:lnTo>
                  <a:pt x="528" y="400"/>
                </a:lnTo>
                <a:lnTo>
                  <a:pt x="520" y="400"/>
                </a:lnTo>
                <a:lnTo>
                  <a:pt x="504" y="408"/>
                </a:lnTo>
                <a:lnTo>
                  <a:pt x="496" y="432"/>
                </a:lnTo>
                <a:lnTo>
                  <a:pt x="496" y="440"/>
                </a:lnTo>
                <a:lnTo>
                  <a:pt x="488" y="440"/>
                </a:lnTo>
                <a:lnTo>
                  <a:pt x="496" y="440"/>
                </a:lnTo>
                <a:lnTo>
                  <a:pt x="496" y="448"/>
                </a:lnTo>
                <a:lnTo>
                  <a:pt x="504" y="448"/>
                </a:lnTo>
                <a:lnTo>
                  <a:pt x="496" y="448"/>
                </a:lnTo>
                <a:lnTo>
                  <a:pt x="488" y="464"/>
                </a:lnTo>
                <a:lnTo>
                  <a:pt x="440" y="464"/>
                </a:lnTo>
                <a:lnTo>
                  <a:pt x="448" y="440"/>
                </a:lnTo>
                <a:lnTo>
                  <a:pt x="456" y="432"/>
                </a:lnTo>
                <a:lnTo>
                  <a:pt x="456" y="424"/>
                </a:lnTo>
                <a:lnTo>
                  <a:pt x="448" y="416"/>
                </a:lnTo>
                <a:lnTo>
                  <a:pt x="440" y="416"/>
                </a:lnTo>
                <a:lnTo>
                  <a:pt x="96" y="432"/>
                </a:lnTo>
                <a:close/>
              </a:path>
            </a:pathLst>
          </a:custGeom>
          <a:solidFill>
            <a:schemeClr val="tx2">
              <a:lumMod val="20000"/>
              <a:lumOff val="80000"/>
            </a:schemeClr>
          </a:solidFill>
          <a:ln w="6350">
            <a:solidFill>
              <a:srgbClr val="000000"/>
            </a:solidFill>
            <a:round/>
            <a:headEnd/>
            <a:tailEnd/>
          </a:ln>
        </p:spPr>
        <p:txBody>
          <a:bodyPr/>
          <a:lstStyle/>
          <a:p>
            <a:endParaRPr lang="en-US"/>
          </a:p>
        </p:txBody>
      </p:sp>
      <p:sp>
        <p:nvSpPr>
          <p:cNvPr id="53" name="Freeform 50"/>
          <p:cNvSpPr>
            <a:spLocks/>
          </p:cNvSpPr>
          <p:nvPr/>
        </p:nvSpPr>
        <p:spPr bwMode="auto">
          <a:xfrm>
            <a:off x="4717793" y="3803113"/>
            <a:ext cx="660857" cy="609251"/>
          </a:xfrm>
          <a:custGeom>
            <a:avLst/>
            <a:gdLst>
              <a:gd name="T0" fmla="*/ 2147483647 w 400"/>
              <a:gd name="T1" fmla="*/ 2147483647 h 368"/>
              <a:gd name="T2" fmla="*/ 2147483647 w 400"/>
              <a:gd name="T3" fmla="*/ 2147483647 h 368"/>
              <a:gd name="T4" fmla="*/ 2147483647 w 400"/>
              <a:gd name="T5" fmla="*/ 2147483647 h 368"/>
              <a:gd name="T6" fmla="*/ 2147483647 w 400"/>
              <a:gd name="T7" fmla="*/ 2147483647 h 368"/>
              <a:gd name="T8" fmla="*/ 2147483647 w 400"/>
              <a:gd name="T9" fmla="*/ 2147483647 h 368"/>
              <a:gd name="T10" fmla="*/ 2147483647 w 400"/>
              <a:gd name="T11" fmla="*/ 2147483647 h 368"/>
              <a:gd name="T12" fmla="*/ 2147483647 w 400"/>
              <a:gd name="T13" fmla="*/ 2147483647 h 368"/>
              <a:gd name="T14" fmla="*/ 2147483647 w 400"/>
              <a:gd name="T15" fmla="*/ 2147483647 h 368"/>
              <a:gd name="T16" fmla="*/ 2147483647 w 400"/>
              <a:gd name="T17" fmla="*/ 2147483647 h 368"/>
              <a:gd name="T18" fmla="*/ 2147483647 w 400"/>
              <a:gd name="T19" fmla="*/ 2147483647 h 368"/>
              <a:gd name="T20" fmla="*/ 2147483647 w 400"/>
              <a:gd name="T21" fmla="*/ 2147483647 h 368"/>
              <a:gd name="T22" fmla="*/ 2147483647 w 400"/>
              <a:gd name="T23" fmla="*/ 2147483647 h 368"/>
              <a:gd name="T24" fmla="*/ 2147483647 w 400"/>
              <a:gd name="T25" fmla="*/ 2147483647 h 368"/>
              <a:gd name="T26" fmla="*/ 2147483647 w 400"/>
              <a:gd name="T27" fmla="*/ 2147483647 h 368"/>
              <a:gd name="T28" fmla="*/ 2147483647 w 400"/>
              <a:gd name="T29" fmla="*/ 2147483647 h 368"/>
              <a:gd name="T30" fmla="*/ 2147483647 w 400"/>
              <a:gd name="T31" fmla="*/ 2147483647 h 368"/>
              <a:gd name="T32" fmla="*/ 2147483647 w 400"/>
              <a:gd name="T33" fmla="*/ 2147483647 h 368"/>
              <a:gd name="T34" fmla="*/ 2147483647 w 400"/>
              <a:gd name="T35" fmla="*/ 2147483647 h 368"/>
              <a:gd name="T36" fmla="*/ 2147483647 w 400"/>
              <a:gd name="T37" fmla="*/ 2147483647 h 368"/>
              <a:gd name="T38" fmla="*/ 2147483647 w 400"/>
              <a:gd name="T39" fmla="*/ 2147483647 h 368"/>
              <a:gd name="T40" fmla="*/ 2147483647 w 400"/>
              <a:gd name="T41" fmla="*/ 2147483647 h 368"/>
              <a:gd name="T42" fmla="*/ 2147483647 w 400"/>
              <a:gd name="T43" fmla="*/ 2147483647 h 368"/>
              <a:gd name="T44" fmla="*/ 2147483647 w 400"/>
              <a:gd name="T45" fmla="*/ 2147483647 h 368"/>
              <a:gd name="T46" fmla="*/ 2147483647 w 400"/>
              <a:gd name="T47" fmla="*/ 2147483647 h 368"/>
              <a:gd name="T48" fmla="*/ 2147483647 w 400"/>
              <a:gd name="T49" fmla="*/ 2147483647 h 368"/>
              <a:gd name="T50" fmla="*/ 2147483647 w 400"/>
              <a:gd name="T51" fmla="*/ 2147483647 h 368"/>
              <a:gd name="T52" fmla="*/ 2147483647 w 400"/>
              <a:gd name="T53" fmla="*/ 2147483647 h 368"/>
              <a:gd name="T54" fmla="*/ 2147483647 w 400"/>
              <a:gd name="T55" fmla="*/ 2147483647 h 368"/>
              <a:gd name="T56" fmla="*/ 2147483647 w 400"/>
              <a:gd name="T57" fmla="*/ 2147483647 h 368"/>
              <a:gd name="T58" fmla="*/ 2147483647 w 400"/>
              <a:gd name="T59" fmla="*/ 2147483647 h 368"/>
              <a:gd name="T60" fmla="*/ 2147483647 w 400"/>
              <a:gd name="T61" fmla="*/ 2147483647 h 368"/>
              <a:gd name="T62" fmla="*/ 2147483647 w 400"/>
              <a:gd name="T63" fmla="*/ 2147483647 h 368"/>
              <a:gd name="T64" fmla="*/ 2147483647 w 400"/>
              <a:gd name="T65" fmla="*/ 2147483647 h 368"/>
              <a:gd name="T66" fmla="*/ 2147483647 w 400"/>
              <a:gd name="T67" fmla="*/ 2147483647 h 368"/>
              <a:gd name="T68" fmla="*/ 2147483647 w 400"/>
              <a:gd name="T69" fmla="*/ 2147483647 h 368"/>
              <a:gd name="T70" fmla="*/ 2147483647 w 400"/>
              <a:gd name="T71" fmla="*/ 2147483647 h 368"/>
              <a:gd name="T72" fmla="*/ 2147483647 w 400"/>
              <a:gd name="T73" fmla="*/ 0 h 368"/>
              <a:gd name="T74" fmla="*/ 2147483647 w 400"/>
              <a:gd name="T75" fmla="*/ 0 h 368"/>
              <a:gd name="T76" fmla="*/ 0 w 400"/>
              <a:gd name="T77" fmla="*/ 2147483647 h 368"/>
              <a:gd name="T78" fmla="*/ 0 w 400"/>
              <a:gd name="T79" fmla="*/ 2147483647 h 368"/>
              <a:gd name="T80" fmla="*/ 2147483647 w 400"/>
              <a:gd name="T81" fmla="*/ 2147483647 h 368"/>
              <a:gd name="T82" fmla="*/ 2147483647 w 400"/>
              <a:gd name="T83" fmla="*/ 2147483647 h 368"/>
              <a:gd name="T84" fmla="*/ 2147483647 w 400"/>
              <a:gd name="T85" fmla="*/ 2147483647 h 368"/>
              <a:gd name="T86" fmla="*/ 2147483647 w 400"/>
              <a:gd name="T87" fmla="*/ 2147483647 h 368"/>
              <a:gd name="T88" fmla="*/ 2147483647 w 400"/>
              <a:gd name="T89" fmla="*/ 2147483647 h 368"/>
              <a:gd name="T90" fmla="*/ 2147483647 w 400"/>
              <a:gd name="T91" fmla="*/ 2147483647 h 368"/>
              <a:gd name="T92" fmla="*/ 2147483647 w 400"/>
              <a:gd name="T93" fmla="*/ 2147483647 h 36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00"/>
              <a:gd name="T142" fmla="*/ 0 h 368"/>
              <a:gd name="T143" fmla="*/ 400 w 400"/>
              <a:gd name="T144" fmla="*/ 368 h 36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00" h="368">
                <a:moveTo>
                  <a:pt x="296" y="344"/>
                </a:moveTo>
                <a:lnTo>
                  <a:pt x="296" y="344"/>
                </a:lnTo>
                <a:lnTo>
                  <a:pt x="296" y="336"/>
                </a:lnTo>
                <a:lnTo>
                  <a:pt x="288" y="320"/>
                </a:lnTo>
                <a:lnTo>
                  <a:pt x="288" y="312"/>
                </a:lnTo>
                <a:lnTo>
                  <a:pt x="280" y="304"/>
                </a:lnTo>
                <a:lnTo>
                  <a:pt x="288" y="296"/>
                </a:lnTo>
                <a:lnTo>
                  <a:pt x="288" y="288"/>
                </a:lnTo>
                <a:lnTo>
                  <a:pt x="296" y="288"/>
                </a:lnTo>
                <a:lnTo>
                  <a:pt x="288" y="280"/>
                </a:lnTo>
                <a:lnTo>
                  <a:pt x="296" y="280"/>
                </a:lnTo>
                <a:lnTo>
                  <a:pt x="296" y="272"/>
                </a:lnTo>
                <a:lnTo>
                  <a:pt x="296" y="264"/>
                </a:lnTo>
                <a:lnTo>
                  <a:pt x="296" y="256"/>
                </a:lnTo>
                <a:lnTo>
                  <a:pt x="304" y="256"/>
                </a:lnTo>
                <a:lnTo>
                  <a:pt x="304" y="248"/>
                </a:lnTo>
                <a:lnTo>
                  <a:pt x="312" y="240"/>
                </a:lnTo>
                <a:lnTo>
                  <a:pt x="312" y="232"/>
                </a:lnTo>
                <a:lnTo>
                  <a:pt x="328" y="216"/>
                </a:lnTo>
                <a:lnTo>
                  <a:pt x="336" y="208"/>
                </a:lnTo>
                <a:lnTo>
                  <a:pt x="336" y="184"/>
                </a:lnTo>
                <a:lnTo>
                  <a:pt x="344" y="176"/>
                </a:lnTo>
                <a:lnTo>
                  <a:pt x="352" y="168"/>
                </a:lnTo>
                <a:lnTo>
                  <a:pt x="360" y="152"/>
                </a:lnTo>
                <a:lnTo>
                  <a:pt x="352" y="152"/>
                </a:lnTo>
                <a:lnTo>
                  <a:pt x="360" y="144"/>
                </a:lnTo>
                <a:lnTo>
                  <a:pt x="368" y="144"/>
                </a:lnTo>
                <a:lnTo>
                  <a:pt x="368" y="136"/>
                </a:lnTo>
                <a:lnTo>
                  <a:pt x="368" y="128"/>
                </a:lnTo>
                <a:lnTo>
                  <a:pt x="368" y="120"/>
                </a:lnTo>
                <a:lnTo>
                  <a:pt x="368" y="112"/>
                </a:lnTo>
                <a:lnTo>
                  <a:pt x="376" y="96"/>
                </a:lnTo>
                <a:lnTo>
                  <a:pt x="384" y="88"/>
                </a:lnTo>
                <a:lnTo>
                  <a:pt x="384" y="80"/>
                </a:lnTo>
                <a:lnTo>
                  <a:pt x="376" y="80"/>
                </a:lnTo>
                <a:lnTo>
                  <a:pt x="384" y="80"/>
                </a:lnTo>
                <a:lnTo>
                  <a:pt x="384" y="72"/>
                </a:lnTo>
                <a:lnTo>
                  <a:pt x="400" y="64"/>
                </a:lnTo>
                <a:lnTo>
                  <a:pt x="400" y="56"/>
                </a:lnTo>
                <a:lnTo>
                  <a:pt x="392" y="48"/>
                </a:lnTo>
                <a:lnTo>
                  <a:pt x="344" y="48"/>
                </a:lnTo>
                <a:lnTo>
                  <a:pt x="352" y="24"/>
                </a:lnTo>
                <a:lnTo>
                  <a:pt x="360" y="16"/>
                </a:lnTo>
                <a:lnTo>
                  <a:pt x="360" y="8"/>
                </a:lnTo>
                <a:lnTo>
                  <a:pt x="352" y="0"/>
                </a:lnTo>
                <a:lnTo>
                  <a:pt x="344" y="0"/>
                </a:lnTo>
                <a:lnTo>
                  <a:pt x="0" y="16"/>
                </a:lnTo>
                <a:lnTo>
                  <a:pt x="16" y="128"/>
                </a:lnTo>
                <a:lnTo>
                  <a:pt x="8" y="304"/>
                </a:lnTo>
                <a:lnTo>
                  <a:pt x="16" y="312"/>
                </a:lnTo>
                <a:lnTo>
                  <a:pt x="40" y="312"/>
                </a:lnTo>
                <a:lnTo>
                  <a:pt x="48" y="312"/>
                </a:lnTo>
                <a:lnTo>
                  <a:pt x="48" y="368"/>
                </a:lnTo>
                <a:lnTo>
                  <a:pt x="288" y="360"/>
                </a:lnTo>
                <a:lnTo>
                  <a:pt x="296" y="344"/>
                </a:lnTo>
                <a:close/>
              </a:path>
            </a:pathLst>
          </a:custGeom>
          <a:solidFill>
            <a:schemeClr val="tx2">
              <a:lumMod val="40000"/>
              <a:lumOff val="60000"/>
            </a:schemeClr>
          </a:solidFill>
          <a:ln w="6350">
            <a:solidFill>
              <a:srgbClr val="000000"/>
            </a:solidFill>
            <a:round/>
            <a:headEnd/>
            <a:tailEnd/>
          </a:ln>
        </p:spPr>
        <p:txBody>
          <a:bodyPr/>
          <a:lstStyle/>
          <a:p>
            <a:endParaRPr lang="en-US"/>
          </a:p>
        </p:txBody>
      </p:sp>
      <p:sp>
        <p:nvSpPr>
          <p:cNvPr id="54" name="Freeform 51"/>
          <p:cNvSpPr>
            <a:spLocks/>
          </p:cNvSpPr>
          <p:nvPr/>
        </p:nvSpPr>
        <p:spPr bwMode="auto">
          <a:xfrm>
            <a:off x="4796637" y="4398029"/>
            <a:ext cx="741137" cy="662291"/>
          </a:xfrm>
          <a:custGeom>
            <a:avLst/>
            <a:gdLst>
              <a:gd name="T0" fmla="*/ 2147483647 w 448"/>
              <a:gd name="T1" fmla="*/ 2147483647 h 400"/>
              <a:gd name="T2" fmla="*/ 2147483647 w 448"/>
              <a:gd name="T3" fmla="*/ 2147483647 h 400"/>
              <a:gd name="T4" fmla="*/ 2147483647 w 448"/>
              <a:gd name="T5" fmla="*/ 2147483647 h 400"/>
              <a:gd name="T6" fmla="*/ 2147483647 w 448"/>
              <a:gd name="T7" fmla="*/ 2147483647 h 400"/>
              <a:gd name="T8" fmla="*/ 2147483647 w 448"/>
              <a:gd name="T9" fmla="*/ 0 h 400"/>
              <a:gd name="T10" fmla="*/ 2147483647 w 448"/>
              <a:gd name="T11" fmla="*/ 2147483647 h 400"/>
              <a:gd name="T12" fmla="*/ 2147483647 w 448"/>
              <a:gd name="T13" fmla="*/ 2147483647 h 400"/>
              <a:gd name="T14" fmla="*/ 2147483647 w 448"/>
              <a:gd name="T15" fmla="*/ 2147483647 h 400"/>
              <a:gd name="T16" fmla="*/ 2147483647 w 448"/>
              <a:gd name="T17" fmla="*/ 2147483647 h 400"/>
              <a:gd name="T18" fmla="*/ 2147483647 w 448"/>
              <a:gd name="T19" fmla="*/ 2147483647 h 400"/>
              <a:gd name="T20" fmla="*/ 2147483647 w 448"/>
              <a:gd name="T21" fmla="*/ 2147483647 h 400"/>
              <a:gd name="T22" fmla="*/ 2147483647 w 448"/>
              <a:gd name="T23" fmla="*/ 2147483647 h 400"/>
              <a:gd name="T24" fmla="*/ 2147483647 w 448"/>
              <a:gd name="T25" fmla="*/ 2147483647 h 400"/>
              <a:gd name="T26" fmla="*/ 2147483647 w 448"/>
              <a:gd name="T27" fmla="*/ 2147483647 h 400"/>
              <a:gd name="T28" fmla="*/ 2147483647 w 448"/>
              <a:gd name="T29" fmla="*/ 2147483647 h 400"/>
              <a:gd name="T30" fmla="*/ 2147483647 w 448"/>
              <a:gd name="T31" fmla="*/ 2147483647 h 400"/>
              <a:gd name="T32" fmla="*/ 2147483647 w 448"/>
              <a:gd name="T33" fmla="*/ 2147483647 h 400"/>
              <a:gd name="T34" fmla="*/ 2147483647 w 448"/>
              <a:gd name="T35" fmla="*/ 2147483647 h 400"/>
              <a:gd name="T36" fmla="*/ 2147483647 w 448"/>
              <a:gd name="T37" fmla="*/ 2147483647 h 400"/>
              <a:gd name="T38" fmla="*/ 2147483647 w 448"/>
              <a:gd name="T39" fmla="*/ 2147483647 h 400"/>
              <a:gd name="T40" fmla="*/ 2147483647 w 448"/>
              <a:gd name="T41" fmla="*/ 2147483647 h 400"/>
              <a:gd name="T42" fmla="*/ 2147483647 w 448"/>
              <a:gd name="T43" fmla="*/ 2147483647 h 400"/>
              <a:gd name="T44" fmla="*/ 2147483647 w 448"/>
              <a:gd name="T45" fmla="*/ 2147483647 h 400"/>
              <a:gd name="T46" fmla="*/ 2147483647 w 448"/>
              <a:gd name="T47" fmla="*/ 2147483647 h 400"/>
              <a:gd name="T48" fmla="*/ 2147483647 w 448"/>
              <a:gd name="T49" fmla="*/ 2147483647 h 400"/>
              <a:gd name="T50" fmla="*/ 2147483647 w 448"/>
              <a:gd name="T51" fmla="*/ 2147483647 h 400"/>
              <a:gd name="T52" fmla="*/ 2147483647 w 448"/>
              <a:gd name="T53" fmla="*/ 2147483647 h 400"/>
              <a:gd name="T54" fmla="*/ 2147483647 w 448"/>
              <a:gd name="T55" fmla="*/ 2147483647 h 400"/>
              <a:gd name="T56" fmla="*/ 2147483647 w 448"/>
              <a:gd name="T57" fmla="*/ 2147483647 h 400"/>
              <a:gd name="T58" fmla="*/ 2147483647 w 448"/>
              <a:gd name="T59" fmla="*/ 2147483647 h 400"/>
              <a:gd name="T60" fmla="*/ 2147483647 w 448"/>
              <a:gd name="T61" fmla="*/ 2147483647 h 400"/>
              <a:gd name="T62" fmla="*/ 2147483647 w 448"/>
              <a:gd name="T63" fmla="*/ 2147483647 h 400"/>
              <a:gd name="T64" fmla="*/ 2147483647 w 448"/>
              <a:gd name="T65" fmla="*/ 2147483647 h 400"/>
              <a:gd name="T66" fmla="*/ 2147483647 w 448"/>
              <a:gd name="T67" fmla="*/ 2147483647 h 400"/>
              <a:gd name="T68" fmla="*/ 2147483647 w 448"/>
              <a:gd name="T69" fmla="*/ 2147483647 h 400"/>
              <a:gd name="T70" fmla="*/ 2147483647 w 448"/>
              <a:gd name="T71" fmla="*/ 2147483647 h 400"/>
              <a:gd name="T72" fmla="*/ 2147483647 w 448"/>
              <a:gd name="T73" fmla="*/ 2147483647 h 400"/>
              <a:gd name="T74" fmla="*/ 2147483647 w 448"/>
              <a:gd name="T75" fmla="*/ 2147483647 h 400"/>
              <a:gd name="T76" fmla="*/ 2147483647 w 448"/>
              <a:gd name="T77" fmla="*/ 2147483647 h 400"/>
              <a:gd name="T78" fmla="*/ 2147483647 w 448"/>
              <a:gd name="T79" fmla="*/ 2147483647 h 400"/>
              <a:gd name="T80" fmla="*/ 2147483647 w 448"/>
              <a:gd name="T81" fmla="*/ 2147483647 h 400"/>
              <a:gd name="T82" fmla="*/ 2147483647 w 448"/>
              <a:gd name="T83" fmla="*/ 2147483647 h 400"/>
              <a:gd name="T84" fmla="*/ 2147483647 w 448"/>
              <a:gd name="T85" fmla="*/ 2147483647 h 400"/>
              <a:gd name="T86" fmla="*/ 2147483647 w 448"/>
              <a:gd name="T87" fmla="*/ 2147483647 h 400"/>
              <a:gd name="T88" fmla="*/ 2147483647 w 448"/>
              <a:gd name="T89" fmla="*/ 2147483647 h 400"/>
              <a:gd name="T90" fmla="*/ 2147483647 w 448"/>
              <a:gd name="T91" fmla="*/ 2147483647 h 400"/>
              <a:gd name="T92" fmla="*/ 2147483647 w 448"/>
              <a:gd name="T93" fmla="*/ 2147483647 h 400"/>
              <a:gd name="T94" fmla="*/ 2147483647 w 448"/>
              <a:gd name="T95" fmla="*/ 2147483647 h 400"/>
              <a:gd name="T96" fmla="*/ 2147483647 w 448"/>
              <a:gd name="T97" fmla="*/ 2147483647 h 400"/>
              <a:gd name="T98" fmla="*/ 2147483647 w 448"/>
              <a:gd name="T99" fmla="*/ 2147483647 h 400"/>
              <a:gd name="T100" fmla="*/ 2147483647 w 448"/>
              <a:gd name="T101" fmla="*/ 2147483647 h 400"/>
              <a:gd name="T102" fmla="*/ 2147483647 w 448"/>
              <a:gd name="T103" fmla="*/ 2147483647 h 400"/>
              <a:gd name="T104" fmla="*/ 2147483647 w 448"/>
              <a:gd name="T105" fmla="*/ 2147483647 h 400"/>
              <a:gd name="T106" fmla="*/ 2147483647 w 448"/>
              <a:gd name="T107" fmla="*/ 2147483647 h 400"/>
              <a:gd name="T108" fmla="*/ 2147483647 w 448"/>
              <a:gd name="T109" fmla="*/ 2147483647 h 400"/>
              <a:gd name="T110" fmla="*/ 2147483647 w 448"/>
              <a:gd name="T111" fmla="*/ 2147483647 h 400"/>
              <a:gd name="T112" fmla="*/ 2147483647 w 448"/>
              <a:gd name="T113" fmla="*/ 2147483647 h 400"/>
              <a:gd name="T114" fmla="*/ 2147483647 w 448"/>
              <a:gd name="T115" fmla="*/ 2147483647 h 400"/>
              <a:gd name="T116" fmla="*/ 2147483647 w 448"/>
              <a:gd name="T117" fmla="*/ 2147483647 h 400"/>
              <a:gd name="T118" fmla="*/ 2147483647 w 448"/>
              <a:gd name="T119" fmla="*/ 2147483647 h 4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48"/>
              <a:gd name="T181" fmla="*/ 0 h 400"/>
              <a:gd name="T182" fmla="*/ 448 w 448"/>
              <a:gd name="T183" fmla="*/ 400 h 40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48" h="400">
                <a:moveTo>
                  <a:pt x="40" y="304"/>
                </a:moveTo>
                <a:lnTo>
                  <a:pt x="40" y="288"/>
                </a:lnTo>
                <a:lnTo>
                  <a:pt x="32" y="280"/>
                </a:lnTo>
                <a:lnTo>
                  <a:pt x="40" y="264"/>
                </a:lnTo>
                <a:lnTo>
                  <a:pt x="32" y="264"/>
                </a:lnTo>
                <a:lnTo>
                  <a:pt x="32" y="248"/>
                </a:lnTo>
                <a:lnTo>
                  <a:pt x="48" y="232"/>
                </a:lnTo>
                <a:lnTo>
                  <a:pt x="48" y="208"/>
                </a:lnTo>
                <a:lnTo>
                  <a:pt x="40" y="192"/>
                </a:lnTo>
                <a:lnTo>
                  <a:pt x="40" y="184"/>
                </a:lnTo>
                <a:lnTo>
                  <a:pt x="32" y="168"/>
                </a:lnTo>
                <a:lnTo>
                  <a:pt x="24" y="160"/>
                </a:lnTo>
                <a:lnTo>
                  <a:pt x="24" y="128"/>
                </a:lnTo>
                <a:lnTo>
                  <a:pt x="8" y="104"/>
                </a:lnTo>
                <a:lnTo>
                  <a:pt x="0" y="8"/>
                </a:lnTo>
                <a:lnTo>
                  <a:pt x="240" y="0"/>
                </a:lnTo>
                <a:lnTo>
                  <a:pt x="240" y="8"/>
                </a:lnTo>
                <a:lnTo>
                  <a:pt x="248" y="8"/>
                </a:lnTo>
                <a:lnTo>
                  <a:pt x="248" y="16"/>
                </a:lnTo>
                <a:lnTo>
                  <a:pt x="248" y="24"/>
                </a:lnTo>
                <a:lnTo>
                  <a:pt x="256" y="24"/>
                </a:lnTo>
                <a:lnTo>
                  <a:pt x="248" y="32"/>
                </a:lnTo>
                <a:lnTo>
                  <a:pt x="248" y="40"/>
                </a:lnTo>
                <a:lnTo>
                  <a:pt x="256" y="40"/>
                </a:lnTo>
                <a:lnTo>
                  <a:pt x="256" y="48"/>
                </a:lnTo>
                <a:lnTo>
                  <a:pt x="256" y="56"/>
                </a:lnTo>
                <a:lnTo>
                  <a:pt x="256" y="64"/>
                </a:lnTo>
                <a:lnTo>
                  <a:pt x="264" y="64"/>
                </a:lnTo>
                <a:lnTo>
                  <a:pt x="264" y="72"/>
                </a:lnTo>
                <a:lnTo>
                  <a:pt x="264" y="80"/>
                </a:lnTo>
                <a:lnTo>
                  <a:pt x="256" y="80"/>
                </a:lnTo>
                <a:lnTo>
                  <a:pt x="248" y="80"/>
                </a:lnTo>
                <a:lnTo>
                  <a:pt x="248" y="88"/>
                </a:lnTo>
                <a:lnTo>
                  <a:pt x="256" y="88"/>
                </a:lnTo>
                <a:lnTo>
                  <a:pt x="248" y="96"/>
                </a:lnTo>
                <a:lnTo>
                  <a:pt x="248" y="104"/>
                </a:lnTo>
                <a:lnTo>
                  <a:pt x="248" y="120"/>
                </a:lnTo>
                <a:lnTo>
                  <a:pt x="240" y="112"/>
                </a:lnTo>
                <a:lnTo>
                  <a:pt x="232" y="136"/>
                </a:lnTo>
                <a:lnTo>
                  <a:pt x="224" y="144"/>
                </a:lnTo>
                <a:lnTo>
                  <a:pt x="232" y="144"/>
                </a:lnTo>
                <a:lnTo>
                  <a:pt x="224" y="152"/>
                </a:lnTo>
                <a:lnTo>
                  <a:pt x="224" y="160"/>
                </a:lnTo>
                <a:lnTo>
                  <a:pt x="216" y="168"/>
                </a:lnTo>
                <a:lnTo>
                  <a:pt x="224" y="168"/>
                </a:lnTo>
                <a:lnTo>
                  <a:pt x="224" y="176"/>
                </a:lnTo>
                <a:lnTo>
                  <a:pt x="208" y="184"/>
                </a:lnTo>
                <a:lnTo>
                  <a:pt x="208" y="192"/>
                </a:lnTo>
                <a:lnTo>
                  <a:pt x="216" y="192"/>
                </a:lnTo>
                <a:lnTo>
                  <a:pt x="216" y="200"/>
                </a:lnTo>
                <a:lnTo>
                  <a:pt x="216" y="208"/>
                </a:lnTo>
                <a:lnTo>
                  <a:pt x="376" y="192"/>
                </a:lnTo>
                <a:lnTo>
                  <a:pt x="376" y="216"/>
                </a:lnTo>
                <a:lnTo>
                  <a:pt x="368" y="224"/>
                </a:lnTo>
                <a:lnTo>
                  <a:pt x="368" y="240"/>
                </a:lnTo>
                <a:lnTo>
                  <a:pt x="376" y="240"/>
                </a:lnTo>
                <a:lnTo>
                  <a:pt x="392" y="264"/>
                </a:lnTo>
                <a:lnTo>
                  <a:pt x="392" y="272"/>
                </a:lnTo>
                <a:lnTo>
                  <a:pt x="384" y="280"/>
                </a:lnTo>
                <a:lnTo>
                  <a:pt x="368" y="272"/>
                </a:lnTo>
                <a:lnTo>
                  <a:pt x="360" y="272"/>
                </a:lnTo>
                <a:lnTo>
                  <a:pt x="360" y="264"/>
                </a:lnTo>
                <a:lnTo>
                  <a:pt x="352" y="256"/>
                </a:lnTo>
                <a:lnTo>
                  <a:pt x="344" y="256"/>
                </a:lnTo>
                <a:lnTo>
                  <a:pt x="336" y="264"/>
                </a:lnTo>
                <a:lnTo>
                  <a:pt x="328" y="272"/>
                </a:lnTo>
                <a:lnTo>
                  <a:pt x="320" y="288"/>
                </a:lnTo>
                <a:lnTo>
                  <a:pt x="320" y="296"/>
                </a:lnTo>
                <a:lnTo>
                  <a:pt x="344" y="296"/>
                </a:lnTo>
                <a:lnTo>
                  <a:pt x="360" y="296"/>
                </a:lnTo>
                <a:lnTo>
                  <a:pt x="368" y="288"/>
                </a:lnTo>
                <a:lnTo>
                  <a:pt x="376" y="288"/>
                </a:lnTo>
                <a:lnTo>
                  <a:pt x="384" y="280"/>
                </a:lnTo>
                <a:lnTo>
                  <a:pt x="392" y="288"/>
                </a:lnTo>
                <a:lnTo>
                  <a:pt x="384" y="296"/>
                </a:lnTo>
                <a:lnTo>
                  <a:pt x="376" y="296"/>
                </a:lnTo>
                <a:lnTo>
                  <a:pt x="376" y="304"/>
                </a:lnTo>
                <a:lnTo>
                  <a:pt x="384" y="304"/>
                </a:lnTo>
                <a:lnTo>
                  <a:pt x="392" y="304"/>
                </a:lnTo>
                <a:lnTo>
                  <a:pt x="400" y="304"/>
                </a:lnTo>
                <a:lnTo>
                  <a:pt x="400" y="296"/>
                </a:lnTo>
                <a:lnTo>
                  <a:pt x="408" y="288"/>
                </a:lnTo>
                <a:lnTo>
                  <a:pt x="408" y="296"/>
                </a:lnTo>
                <a:lnTo>
                  <a:pt x="416" y="296"/>
                </a:lnTo>
                <a:lnTo>
                  <a:pt x="408" y="312"/>
                </a:lnTo>
                <a:lnTo>
                  <a:pt x="416" y="312"/>
                </a:lnTo>
                <a:lnTo>
                  <a:pt x="424" y="312"/>
                </a:lnTo>
                <a:lnTo>
                  <a:pt x="424" y="320"/>
                </a:lnTo>
                <a:lnTo>
                  <a:pt x="408" y="320"/>
                </a:lnTo>
                <a:lnTo>
                  <a:pt x="392" y="320"/>
                </a:lnTo>
                <a:lnTo>
                  <a:pt x="392" y="336"/>
                </a:lnTo>
                <a:lnTo>
                  <a:pt x="392" y="344"/>
                </a:lnTo>
                <a:lnTo>
                  <a:pt x="392" y="352"/>
                </a:lnTo>
                <a:lnTo>
                  <a:pt x="400" y="352"/>
                </a:lnTo>
                <a:lnTo>
                  <a:pt x="408" y="352"/>
                </a:lnTo>
                <a:lnTo>
                  <a:pt x="408" y="360"/>
                </a:lnTo>
                <a:lnTo>
                  <a:pt x="424" y="360"/>
                </a:lnTo>
                <a:lnTo>
                  <a:pt x="440" y="368"/>
                </a:lnTo>
                <a:lnTo>
                  <a:pt x="440" y="376"/>
                </a:lnTo>
                <a:lnTo>
                  <a:pt x="448" y="376"/>
                </a:lnTo>
                <a:lnTo>
                  <a:pt x="448" y="384"/>
                </a:lnTo>
                <a:lnTo>
                  <a:pt x="440" y="384"/>
                </a:lnTo>
                <a:lnTo>
                  <a:pt x="440" y="392"/>
                </a:lnTo>
                <a:lnTo>
                  <a:pt x="432" y="384"/>
                </a:lnTo>
                <a:lnTo>
                  <a:pt x="424" y="400"/>
                </a:lnTo>
                <a:lnTo>
                  <a:pt x="424" y="392"/>
                </a:lnTo>
                <a:lnTo>
                  <a:pt x="424" y="384"/>
                </a:lnTo>
                <a:lnTo>
                  <a:pt x="416" y="376"/>
                </a:lnTo>
                <a:lnTo>
                  <a:pt x="400" y="368"/>
                </a:lnTo>
                <a:lnTo>
                  <a:pt x="384" y="368"/>
                </a:lnTo>
                <a:lnTo>
                  <a:pt x="384" y="360"/>
                </a:lnTo>
                <a:lnTo>
                  <a:pt x="376" y="352"/>
                </a:lnTo>
                <a:lnTo>
                  <a:pt x="368" y="352"/>
                </a:lnTo>
                <a:lnTo>
                  <a:pt x="352" y="344"/>
                </a:lnTo>
                <a:lnTo>
                  <a:pt x="360" y="360"/>
                </a:lnTo>
                <a:lnTo>
                  <a:pt x="360" y="368"/>
                </a:lnTo>
                <a:lnTo>
                  <a:pt x="360" y="360"/>
                </a:lnTo>
                <a:lnTo>
                  <a:pt x="352" y="360"/>
                </a:lnTo>
                <a:lnTo>
                  <a:pt x="352" y="368"/>
                </a:lnTo>
                <a:lnTo>
                  <a:pt x="352" y="376"/>
                </a:lnTo>
                <a:lnTo>
                  <a:pt x="360" y="384"/>
                </a:lnTo>
                <a:lnTo>
                  <a:pt x="352" y="392"/>
                </a:lnTo>
                <a:lnTo>
                  <a:pt x="344" y="392"/>
                </a:lnTo>
                <a:lnTo>
                  <a:pt x="344" y="384"/>
                </a:lnTo>
                <a:lnTo>
                  <a:pt x="336" y="368"/>
                </a:lnTo>
                <a:lnTo>
                  <a:pt x="328" y="368"/>
                </a:lnTo>
                <a:lnTo>
                  <a:pt x="320" y="376"/>
                </a:lnTo>
                <a:lnTo>
                  <a:pt x="312" y="368"/>
                </a:lnTo>
                <a:lnTo>
                  <a:pt x="312" y="376"/>
                </a:lnTo>
                <a:lnTo>
                  <a:pt x="304" y="392"/>
                </a:lnTo>
                <a:lnTo>
                  <a:pt x="296" y="392"/>
                </a:lnTo>
                <a:lnTo>
                  <a:pt x="288" y="392"/>
                </a:lnTo>
                <a:lnTo>
                  <a:pt x="288" y="384"/>
                </a:lnTo>
                <a:lnTo>
                  <a:pt x="288" y="376"/>
                </a:lnTo>
                <a:lnTo>
                  <a:pt x="296" y="376"/>
                </a:lnTo>
                <a:lnTo>
                  <a:pt x="280" y="376"/>
                </a:lnTo>
                <a:lnTo>
                  <a:pt x="280" y="384"/>
                </a:lnTo>
                <a:lnTo>
                  <a:pt x="264" y="384"/>
                </a:lnTo>
                <a:lnTo>
                  <a:pt x="272" y="376"/>
                </a:lnTo>
                <a:lnTo>
                  <a:pt x="248" y="352"/>
                </a:lnTo>
                <a:lnTo>
                  <a:pt x="232" y="352"/>
                </a:lnTo>
                <a:lnTo>
                  <a:pt x="224" y="352"/>
                </a:lnTo>
                <a:lnTo>
                  <a:pt x="224" y="344"/>
                </a:lnTo>
                <a:lnTo>
                  <a:pt x="224" y="336"/>
                </a:lnTo>
                <a:lnTo>
                  <a:pt x="216" y="328"/>
                </a:lnTo>
                <a:lnTo>
                  <a:pt x="208" y="328"/>
                </a:lnTo>
                <a:lnTo>
                  <a:pt x="208" y="336"/>
                </a:lnTo>
                <a:lnTo>
                  <a:pt x="200" y="336"/>
                </a:lnTo>
                <a:lnTo>
                  <a:pt x="200" y="328"/>
                </a:lnTo>
                <a:lnTo>
                  <a:pt x="200" y="320"/>
                </a:lnTo>
                <a:lnTo>
                  <a:pt x="192" y="328"/>
                </a:lnTo>
                <a:lnTo>
                  <a:pt x="176" y="336"/>
                </a:lnTo>
                <a:lnTo>
                  <a:pt x="168" y="336"/>
                </a:lnTo>
                <a:lnTo>
                  <a:pt x="184" y="344"/>
                </a:lnTo>
                <a:lnTo>
                  <a:pt x="184" y="352"/>
                </a:lnTo>
                <a:lnTo>
                  <a:pt x="168" y="360"/>
                </a:lnTo>
                <a:lnTo>
                  <a:pt x="144" y="352"/>
                </a:lnTo>
                <a:lnTo>
                  <a:pt x="104" y="352"/>
                </a:lnTo>
                <a:lnTo>
                  <a:pt x="88" y="336"/>
                </a:lnTo>
                <a:lnTo>
                  <a:pt x="72" y="336"/>
                </a:lnTo>
                <a:lnTo>
                  <a:pt x="72" y="328"/>
                </a:lnTo>
                <a:lnTo>
                  <a:pt x="80" y="320"/>
                </a:lnTo>
                <a:lnTo>
                  <a:pt x="72" y="304"/>
                </a:lnTo>
                <a:lnTo>
                  <a:pt x="64" y="312"/>
                </a:lnTo>
                <a:lnTo>
                  <a:pt x="72" y="320"/>
                </a:lnTo>
                <a:lnTo>
                  <a:pt x="64" y="320"/>
                </a:lnTo>
                <a:lnTo>
                  <a:pt x="64" y="328"/>
                </a:lnTo>
                <a:lnTo>
                  <a:pt x="72" y="328"/>
                </a:lnTo>
                <a:lnTo>
                  <a:pt x="64" y="336"/>
                </a:lnTo>
                <a:lnTo>
                  <a:pt x="40" y="336"/>
                </a:lnTo>
                <a:lnTo>
                  <a:pt x="32" y="344"/>
                </a:lnTo>
                <a:lnTo>
                  <a:pt x="24" y="336"/>
                </a:lnTo>
                <a:lnTo>
                  <a:pt x="32" y="320"/>
                </a:lnTo>
                <a:lnTo>
                  <a:pt x="32" y="312"/>
                </a:lnTo>
                <a:lnTo>
                  <a:pt x="40" y="304"/>
                </a:lnTo>
                <a:close/>
              </a:path>
            </a:pathLst>
          </a:custGeom>
          <a:solidFill>
            <a:schemeClr val="tx2">
              <a:lumMod val="20000"/>
              <a:lumOff val="80000"/>
            </a:schemeClr>
          </a:solidFill>
          <a:ln w="6350">
            <a:solidFill>
              <a:srgbClr val="000000"/>
            </a:solidFill>
            <a:round/>
            <a:headEnd/>
            <a:tailEnd/>
          </a:ln>
        </p:spPr>
        <p:txBody>
          <a:bodyPr/>
          <a:lstStyle/>
          <a:p>
            <a:endParaRPr lang="en-US"/>
          </a:p>
        </p:txBody>
      </p:sp>
      <p:sp>
        <p:nvSpPr>
          <p:cNvPr id="55" name="Freeform 52"/>
          <p:cNvSpPr>
            <a:spLocks/>
          </p:cNvSpPr>
          <p:nvPr/>
        </p:nvSpPr>
        <p:spPr bwMode="auto">
          <a:xfrm>
            <a:off x="4889817" y="2044169"/>
            <a:ext cx="688096" cy="754037"/>
          </a:xfrm>
          <a:custGeom>
            <a:avLst/>
            <a:gdLst>
              <a:gd name="T0" fmla="*/ 2147483647 w 416"/>
              <a:gd name="T1" fmla="*/ 2147483647 h 456"/>
              <a:gd name="T2" fmla="*/ 2147483647 w 416"/>
              <a:gd name="T3" fmla="*/ 2147483647 h 456"/>
              <a:gd name="T4" fmla="*/ 2147483647 w 416"/>
              <a:gd name="T5" fmla="*/ 2147483647 h 456"/>
              <a:gd name="T6" fmla="*/ 2147483647 w 416"/>
              <a:gd name="T7" fmla="*/ 2147483647 h 456"/>
              <a:gd name="T8" fmla="*/ 2147483647 w 416"/>
              <a:gd name="T9" fmla="*/ 2147483647 h 456"/>
              <a:gd name="T10" fmla="*/ 2147483647 w 416"/>
              <a:gd name="T11" fmla="*/ 2147483647 h 456"/>
              <a:gd name="T12" fmla="*/ 2147483647 w 416"/>
              <a:gd name="T13" fmla="*/ 2147483647 h 456"/>
              <a:gd name="T14" fmla="*/ 2147483647 w 416"/>
              <a:gd name="T15" fmla="*/ 2147483647 h 456"/>
              <a:gd name="T16" fmla="*/ 2147483647 w 416"/>
              <a:gd name="T17" fmla="*/ 2147483647 h 456"/>
              <a:gd name="T18" fmla="*/ 2147483647 w 416"/>
              <a:gd name="T19" fmla="*/ 2147483647 h 456"/>
              <a:gd name="T20" fmla="*/ 2147483647 w 416"/>
              <a:gd name="T21" fmla="*/ 2147483647 h 456"/>
              <a:gd name="T22" fmla="*/ 2147483647 w 416"/>
              <a:gd name="T23" fmla="*/ 2147483647 h 456"/>
              <a:gd name="T24" fmla="*/ 2147483647 w 416"/>
              <a:gd name="T25" fmla="*/ 2147483647 h 456"/>
              <a:gd name="T26" fmla="*/ 2147483647 w 416"/>
              <a:gd name="T27" fmla="*/ 2147483647 h 456"/>
              <a:gd name="T28" fmla="*/ 2147483647 w 416"/>
              <a:gd name="T29" fmla="*/ 2147483647 h 456"/>
              <a:gd name="T30" fmla="*/ 0 w 416"/>
              <a:gd name="T31" fmla="*/ 2147483647 h 456"/>
              <a:gd name="T32" fmla="*/ 2147483647 w 416"/>
              <a:gd name="T33" fmla="*/ 2147483647 h 456"/>
              <a:gd name="T34" fmla="*/ 2147483647 w 416"/>
              <a:gd name="T35" fmla="*/ 2147483647 h 456"/>
              <a:gd name="T36" fmla="*/ 2147483647 w 416"/>
              <a:gd name="T37" fmla="*/ 2147483647 h 456"/>
              <a:gd name="T38" fmla="*/ 2147483647 w 416"/>
              <a:gd name="T39" fmla="*/ 2147483647 h 456"/>
              <a:gd name="T40" fmla="*/ 2147483647 w 416"/>
              <a:gd name="T41" fmla="*/ 2147483647 h 456"/>
              <a:gd name="T42" fmla="*/ 2147483647 w 416"/>
              <a:gd name="T43" fmla="*/ 2147483647 h 456"/>
              <a:gd name="T44" fmla="*/ 2147483647 w 416"/>
              <a:gd name="T45" fmla="*/ 0 h 456"/>
              <a:gd name="T46" fmla="*/ 2147483647 w 416"/>
              <a:gd name="T47" fmla="*/ 2147483647 h 456"/>
              <a:gd name="T48" fmla="*/ 2147483647 w 416"/>
              <a:gd name="T49" fmla="*/ 2147483647 h 456"/>
              <a:gd name="T50" fmla="*/ 2147483647 w 416"/>
              <a:gd name="T51" fmla="*/ 2147483647 h 456"/>
              <a:gd name="T52" fmla="*/ 2147483647 w 416"/>
              <a:gd name="T53" fmla="*/ 2147483647 h 456"/>
              <a:gd name="T54" fmla="*/ 2147483647 w 416"/>
              <a:gd name="T55" fmla="*/ 2147483647 h 456"/>
              <a:gd name="T56" fmla="*/ 2147483647 w 416"/>
              <a:gd name="T57" fmla="*/ 2147483647 h 456"/>
              <a:gd name="T58" fmla="*/ 2147483647 w 416"/>
              <a:gd name="T59" fmla="*/ 2147483647 h 456"/>
              <a:gd name="T60" fmla="*/ 2147483647 w 416"/>
              <a:gd name="T61" fmla="*/ 2147483647 h 456"/>
              <a:gd name="T62" fmla="*/ 2147483647 w 416"/>
              <a:gd name="T63" fmla="*/ 2147483647 h 456"/>
              <a:gd name="T64" fmla="*/ 2147483647 w 416"/>
              <a:gd name="T65" fmla="*/ 2147483647 h 456"/>
              <a:gd name="T66" fmla="*/ 2147483647 w 416"/>
              <a:gd name="T67" fmla="*/ 2147483647 h 456"/>
              <a:gd name="T68" fmla="*/ 2147483647 w 416"/>
              <a:gd name="T69" fmla="*/ 2147483647 h 456"/>
              <a:gd name="T70" fmla="*/ 2147483647 w 416"/>
              <a:gd name="T71" fmla="*/ 2147483647 h 456"/>
              <a:gd name="T72" fmla="*/ 2147483647 w 416"/>
              <a:gd name="T73" fmla="*/ 2147483647 h 456"/>
              <a:gd name="T74" fmla="*/ 2147483647 w 416"/>
              <a:gd name="T75" fmla="*/ 2147483647 h 456"/>
              <a:gd name="T76" fmla="*/ 2147483647 w 416"/>
              <a:gd name="T77" fmla="*/ 2147483647 h 456"/>
              <a:gd name="T78" fmla="*/ 2147483647 w 416"/>
              <a:gd name="T79" fmla="*/ 2147483647 h 456"/>
              <a:gd name="T80" fmla="*/ 2147483647 w 416"/>
              <a:gd name="T81" fmla="*/ 2147483647 h 456"/>
              <a:gd name="T82" fmla="*/ 2147483647 w 416"/>
              <a:gd name="T83" fmla="*/ 2147483647 h 456"/>
              <a:gd name="T84" fmla="*/ 2147483647 w 416"/>
              <a:gd name="T85" fmla="*/ 2147483647 h 456"/>
              <a:gd name="T86" fmla="*/ 2147483647 w 416"/>
              <a:gd name="T87" fmla="*/ 2147483647 h 456"/>
              <a:gd name="T88" fmla="*/ 2147483647 w 416"/>
              <a:gd name="T89" fmla="*/ 2147483647 h 456"/>
              <a:gd name="T90" fmla="*/ 2147483647 w 416"/>
              <a:gd name="T91" fmla="*/ 2147483647 h 456"/>
              <a:gd name="T92" fmla="*/ 2147483647 w 416"/>
              <a:gd name="T93" fmla="*/ 2147483647 h 456"/>
              <a:gd name="T94" fmla="*/ 2147483647 w 416"/>
              <a:gd name="T95" fmla="*/ 2147483647 h 456"/>
              <a:gd name="T96" fmla="*/ 2147483647 w 416"/>
              <a:gd name="T97" fmla="*/ 2147483647 h 456"/>
              <a:gd name="T98" fmla="*/ 2147483647 w 416"/>
              <a:gd name="T99" fmla="*/ 2147483647 h 456"/>
              <a:gd name="T100" fmla="*/ 2147483647 w 416"/>
              <a:gd name="T101" fmla="*/ 2147483647 h 456"/>
              <a:gd name="T102" fmla="*/ 2147483647 w 416"/>
              <a:gd name="T103" fmla="*/ 2147483647 h 456"/>
              <a:gd name="T104" fmla="*/ 2147483647 w 416"/>
              <a:gd name="T105" fmla="*/ 2147483647 h 456"/>
              <a:gd name="T106" fmla="*/ 2147483647 w 416"/>
              <a:gd name="T107" fmla="*/ 2147483647 h 45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16"/>
              <a:gd name="T163" fmla="*/ 0 h 456"/>
              <a:gd name="T164" fmla="*/ 416 w 416"/>
              <a:gd name="T165" fmla="*/ 456 h 45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16" h="456">
                <a:moveTo>
                  <a:pt x="176" y="448"/>
                </a:moveTo>
                <a:lnTo>
                  <a:pt x="168" y="440"/>
                </a:lnTo>
                <a:lnTo>
                  <a:pt x="160" y="440"/>
                </a:lnTo>
                <a:lnTo>
                  <a:pt x="144" y="432"/>
                </a:lnTo>
                <a:lnTo>
                  <a:pt x="144" y="424"/>
                </a:lnTo>
                <a:lnTo>
                  <a:pt x="136" y="408"/>
                </a:lnTo>
                <a:lnTo>
                  <a:pt x="136" y="400"/>
                </a:lnTo>
                <a:lnTo>
                  <a:pt x="136" y="392"/>
                </a:lnTo>
                <a:lnTo>
                  <a:pt x="136" y="384"/>
                </a:lnTo>
                <a:lnTo>
                  <a:pt x="136" y="376"/>
                </a:lnTo>
                <a:lnTo>
                  <a:pt x="136" y="368"/>
                </a:lnTo>
                <a:lnTo>
                  <a:pt x="128" y="352"/>
                </a:lnTo>
                <a:lnTo>
                  <a:pt x="128" y="344"/>
                </a:lnTo>
                <a:lnTo>
                  <a:pt x="120" y="312"/>
                </a:lnTo>
                <a:lnTo>
                  <a:pt x="96" y="304"/>
                </a:lnTo>
                <a:lnTo>
                  <a:pt x="72" y="280"/>
                </a:lnTo>
                <a:lnTo>
                  <a:pt x="72" y="264"/>
                </a:lnTo>
                <a:lnTo>
                  <a:pt x="48" y="256"/>
                </a:lnTo>
                <a:lnTo>
                  <a:pt x="40" y="248"/>
                </a:lnTo>
                <a:lnTo>
                  <a:pt x="32" y="248"/>
                </a:lnTo>
                <a:lnTo>
                  <a:pt x="24" y="248"/>
                </a:lnTo>
                <a:lnTo>
                  <a:pt x="8" y="232"/>
                </a:lnTo>
                <a:lnTo>
                  <a:pt x="8" y="224"/>
                </a:lnTo>
                <a:lnTo>
                  <a:pt x="16" y="216"/>
                </a:lnTo>
                <a:lnTo>
                  <a:pt x="16" y="208"/>
                </a:lnTo>
                <a:lnTo>
                  <a:pt x="8" y="200"/>
                </a:lnTo>
                <a:lnTo>
                  <a:pt x="8" y="192"/>
                </a:lnTo>
                <a:lnTo>
                  <a:pt x="8" y="184"/>
                </a:lnTo>
                <a:lnTo>
                  <a:pt x="16" y="160"/>
                </a:lnTo>
                <a:lnTo>
                  <a:pt x="8" y="152"/>
                </a:lnTo>
                <a:lnTo>
                  <a:pt x="0" y="152"/>
                </a:lnTo>
                <a:lnTo>
                  <a:pt x="0" y="136"/>
                </a:lnTo>
                <a:lnTo>
                  <a:pt x="0" y="128"/>
                </a:lnTo>
                <a:lnTo>
                  <a:pt x="8" y="120"/>
                </a:lnTo>
                <a:lnTo>
                  <a:pt x="32" y="104"/>
                </a:lnTo>
                <a:lnTo>
                  <a:pt x="40" y="96"/>
                </a:lnTo>
                <a:lnTo>
                  <a:pt x="40" y="40"/>
                </a:lnTo>
                <a:lnTo>
                  <a:pt x="32" y="40"/>
                </a:lnTo>
                <a:lnTo>
                  <a:pt x="40" y="32"/>
                </a:lnTo>
                <a:lnTo>
                  <a:pt x="48" y="24"/>
                </a:lnTo>
                <a:lnTo>
                  <a:pt x="56" y="24"/>
                </a:lnTo>
                <a:lnTo>
                  <a:pt x="64" y="32"/>
                </a:lnTo>
                <a:lnTo>
                  <a:pt x="72" y="32"/>
                </a:lnTo>
                <a:lnTo>
                  <a:pt x="88" y="24"/>
                </a:lnTo>
                <a:lnTo>
                  <a:pt x="96" y="24"/>
                </a:lnTo>
                <a:lnTo>
                  <a:pt x="112" y="16"/>
                </a:lnTo>
                <a:lnTo>
                  <a:pt x="128" y="8"/>
                </a:lnTo>
                <a:lnTo>
                  <a:pt x="136" y="0"/>
                </a:lnTo>
                <a:lnTo>
                  <a:pt x="144" y="8"/>
                </a:lnTo>
                <a:lnTo>
                  <a:pt x="136" y="16"/>
                </a:lnTo>
                <a:lnTo>
                  <a:pt x="136" y="24"/>
                </a:lnTo>
                <a:lnTo>
                  <a:pt x="136" y="32"/>
                </a:lnTo>
                <a:lnTo>
                  <a:pt x="136" y="40"/>
                </a:lnTo>
                <a:lnTo>
                  <a:pt x="144" y="32"/>
                </a:lnTo>
                <a:lnTo>
                  <a:pt x="152" y="32"/>
                </a:lnTo>
                <a:lnTo>
                  <a:pt x="168" y="40"/>
                </a:lnTo>
                <a:lnTo>
                  <a:pt x="184" y="40"/>
                </a:lnTo>
                <a:lnTo>
                  <a:pt x="192" y="56"/>
                </a:lnTo>
                <a:lnTo>
                  <a:pt x="192" y="64"/>
                </a:lnTo>
                <a:lnTo>
                  <a:pt x="224" y="64"/>
                </a:lnTo>
                <a:lnTo>
                  <a:pt x="272" y="72"/>
                </a:lnTo>
                <a:lnTo>
                  <a:pt x="280" y="88"/>
                </a:lnTo>
                <a:lnTo>
                  <a:pt x="328" y="96"/>
                </a:lnTo>
                <a:lnTo>
                  <a:pt x="336" y="96"/>
                </a:lnTo>
                <a:lnTo>
                  <a:pt x="336" y="104"/>
                </a:lnTo>
                <a:lnTo>
                  <a:pt x="344" y="104"/>
                </a:lnTo>
                <a:lnTo>
                  <a:pt x="360" y="112"/>
                </a:lnTo>
                <a:lnTo>
                  <a:pt x="360" y="136"/>
                </a:lnTo>
                <a:lnTo>
                  <a:pt x="352" y="144"/>
                </a:lnTo>
                <a:lnTo>
                  <a:pt x="352" y="152"/>
                </a:lnTo>
                <a:lnTo>
                  <a:pt x="368" y="152"/>
                </a:lnTo>
                <a:lnTo>
                  <a:pt x="368" y="160"/>
                </a:lnTo>
                <a:lnTo>
                  <a:pt x="368" y="176"/>
                </a:lnTo>
                <a:lnTo>
                  <a:pt x="376" y="176"/>
                </a:lnTo>
                <a:lnTo>
                  <a:pt x="368" y="184"/>
                </a:lnTo>
                <a:lnTo>
                  <a:pt x="360" y="192"/>
                </a:lnTo>
                <a:lnTo>
                  <a:pt x="360" y="200"/>
                </a:lnTo>
                <a:lnTo>
                  <a:pt x="360" y="208"/>
                </a:lnTo>
                <a:lnTo>
                  <a:pt x="352" y="216"/>
                </a:lnTo>
                <a:lnTo>
                  <a:pt x="352" y="232"/>
                </a:lnTo>
                <a:lnTo>
                  <a:pt x="360" y="232"/>
                </a:lnTo>
                <a:lnTo>
                  <a:pt x="368" y="224"/>
                </a:lnTo>
                <a:lnTo>
                  <a:pt x="376" y="216"/>
                </a:lnTo>
                <a:lnTo>
                  <a:pt x="376" y="208"/>
                </a:lnTo>
                <a:lnTo>
                  <a:pt x="384" y="192"/>
                </a:lnTo>
                <a:lnTo>
                  <a:pt x="392" y="192"/>
                </a:lnTo>
                <a:lnTo>
                  <a:pt x="392" y="184"/>
                </a:lnTo>
                <a:lnTo>
                  <a:pt x="392" y="176"/>
                </a:lnTo>
                <a:lnTo>
                  <a:pt x="400" y="160"/>
                </a:lnTo>
                <a:lnTo>
                  <a:pt x="416" y="152"/>
                </a:lnTo>
                <a:lnTo>
                  <a:pt x="416" y="160"/>
                </a:lnTo>
                <a:lnTo>
                  <a:pt x="416" y="168"/>
                </a:lnTo>
                <a:lnTo>
                  <a:pt x="416" y="176"/>
                </a:lnTo>
                <a:lnTo>
                  <a:pt x="408" y="184"/>
                </a:lnTo>
                <a:lnTo>
                  <a:pt x="408" y="192"/>
                </a:lnTo>
                <a:lnTo>
                  <a:pt x="408" y="200"/>
                </a:lnTo>
                <a:lnTo>
                  <a:pt x="392" y="232"/>
                </a:lnTo>
                <a:lnTo>
                  <a:pt x="392" y="256"/>
                </a:lnTo>
                <a:lnTo>
                  <a:pt x="392" y="264"/>
                </a:lnTo>
                <a:lnTo>
                  <a:pt x="384" y="272"/>
                </a:lnTo>
                <a:lnTo>
                  <a:pt x="376" y="288"/>
                </a:lnTo>
                <a:lnTo>
                  <a:pt x="384" y="304"/>
                </a:lnTo>
                <a:lnTo>
                  <a:pt x="384" y="320"/>
                </a:lnTo>
                <a:lnTo>
                  <a:pt x="376" y="328"/>
                </a:lnTo>
                <a:lnTo>
                  <a:pt x="376" y="352"/>
                </a:lnTo>
                <a:lnTo>
                  <a:pt x="376" y="384"/>
                </a:lnTo>
                <a:lnTo>
                  <a:pt x="384" y="400"/>
                </a:lnTo>
                <a:lnTo>
                  <a:pt x="384" y="408"/>
                </a:lnTo>
                <a:lnTo>
                  <a:pt x="384" y="416"/>
                </a:lnTo>
                <a:lnTo>
                  <a:pt x="384" y="432"/>
                </a:lnTo>
                <a:lnTo>
                  <a:pt x="384" y="440"/>
                </a:lnTo>
                <a:lnTo>
                  <a:pt x="176" y="456"/>
                </a:lnTo>
                <a:lnTo>
                  <a:pt x="176" y="448"/>
                </a:lnTo>
                <a:close/>
              </a:path>
            </a:pathLst>
          </a:custGeom>
          <a:solidFill>
            <a:schemeClr val="tx2">
              <a:lumMod val="20000"/>
              <a:lumOff val="80000"/>
            </a:schemeClr>
          </a:solidFill>
          <a:ln w="6350">
            <a:solidFill>
              <a:srgbClr val="000000"/>
            </a:solidFill>
            <a:round/>
            <a:headEnd/>
            <a:tailEnd/>
          </a:ln>
        </p:spPr>
        <p:txBody>
          <a:bodyPr/>
          <a:lstStyle/>
          <a:p>
            <a:endParaRPr lang="en-US"/>
          </a:p>
        </p:txBody>
      </p:sp>
      <p:sp>
        <p:nvSpPr>
          <p:cNvPr id="56" name="Freeform 53"/>
          <p:cNvSpPr>
            <a:spLocks/>
          </p:cNvSpPr>
          <p:nvPr/>
        </p:nvSpPr>
        <p:spPr bwMode="auto">
          <a:xfrm>
            <a:off x="5087645" y="2772404"/>
            <a:ext cx="528973" cy="938964"/>
          </a:xfrm>
          <a:custGeom>
            <a:avLst/>
            <a:gdLst>
              <a:gd name="T0" fmla="*/ 2147483647 w 320"/>
              <a:gd name="T1" fmla="*/ 2147483647 h 568"/>
              <a:gd name="T2" fmla="*/ 2147483647 w 320"/>
              <a:gd name="T3" fmla="*/ 2147483647 h 568"/>
              <a:gd name="T4" fmla="*/ 2147483647 w 320"/>
              <a:gd name="T5" fmla="*/ 2147483647 h 568"/>
              <a:gd name="T6" fmla="*/ 2147483647 w 320"/>
              <a:gd name="T7" fmla="*/ 2147483647 h 568"/>
              <a:gd name="T8" fmla="*/ 2147483647 w 320"/>
              <a:gd name="T9" fmla="*/ 2147483647 h 568"/>
              <a:gd name="T10" fmla="*/ 2147483647 w 320"/>
              <a:gd name="T11" fmla="*/ 2147483647 h 568"/>
              <a:gd name="T12" fmla="*/ 2147483647 w 320"/>
              <a:gd name="T13" fmla="*/ 2147483647 h 568"/>
              <a:gd name="T14" fmla="*/ 2147483647 w 320"/>
              <a:gd name="T15" fmla="*/ 2147483647 h 568"/>
              <a:gd name="T16" fmla="*/ 2147483647 w 320"/>
              <a:gd name="T17" fmla="*/ 2147483647 h 568"/>
              <a:gd name="T18" fmla="*/ 2147483647 w 320"/>
              <a:gd name="T19" fmla="*/ 2147483647 h 568"/>
              <a:gd name="T20" fmla="*/ 2147483647 w 320"/>
              <a:gd name="T21" fmla="*/ 2147483647 h 568"/>
              <a:gd name="T22" fmla="*/ 2147483647 w 320"/>
              <a:gd name="T23" fmla="*/ 2147483647 h 568"/>
              <a:gd name="T24" fmla="*/ 2147483647 w 320"/>
              <a:gd name="T25" fmla="*/ 2147483647 h 568"/>
              <a:gd name="T26" fmla="*/ 2147483647 w 320"/>
              <a:gd name="T27" fmla="*/ 2147483647 h 568"/>
              <a:gd name="T28" fmla="*/ 2147483647 w 320"/>
              <a:gd name="T29" fmla="*/ 2147483647 h 568"/>
              <a:gd name="T30" fmla="*/ 2147483647 w 320"/>
              <a:gd name="T31" fmla="*/ 2147483647 h 568"/>
              <a:gd name="T32" fmla="*/ 2147483647 w 320"/>
              <a:gd name="T33" fmla="*/ 2147483647 h 568"/>
              <a:gd name="T34" fmla="*/ 2147483647 w 320"/>
              <a:gd name="T35" fmla="*/ 2147483647 h 568"/>
              <a:gd name="T36" fmla="*/ 2147483647 w 320"/>
              <a:gd name="T37" fmla="*/ 2147483647 h 568"/>
              <a:gd name="T38" fmla="*/ 2147483647 w 320"/>
              <a:gd name="T39" fmla="*/ 2147483647 h 568"/>
              <a:gd name="T40" fmla="*/ 2147483647 w 320"/>
              <a:gd name="T41" fmla="*/ 2147483647 h 568"/>
              <a:gd name="T42" fmla="*/ 2147483647 w 320"/>
              <a:gd name="T43" fmla="*/ 2147483647 h 568"/>
              <a:gd name="T44" fmla="*/ 2147483647 w 320"/>
              <a:gd name="T45" fmla="*/ 2147483647 h 568"/>
              <a:gd name="T46" fmla="*/ 2147483647 w 320"/>
              <a:gd name="T47" fmla="*/ 2147483647 h 568"/>
              <a:gd name="T48" fmla="*/ 2147483647 w 320"/>
              <a:gd name="T49" fmla="*/ 2147483647 h 568"/>
              <a:gd name="T50" fmla="*/ 2147483647 w 320"/>
              <a:gd name="T51" fmla="*/ 2147483647 h 568"/>
              <a:gd name="T52" fmla="*/ 2147483647 w 320"/>
              <a:gd name="T53" fmla="*/ 2147483647 h 568"/>
              <a:gd name="T54" fmla="*/ 2147483647 w 320"/>
              <a:gd name="T55" fmla="*/ 2147483647 h 568"/>
              <a:gd name="T56" fmla="*/ 2147483647 w 320"/>
              <a:gd name="T57" fmla="*/ 2147483647 h 568"/>
              <a:gd name="T58" fmla="*/ 0 w 320"/>
              <a:gd name="T59" fmla="*/ 2147483647 h 568"/>
              <a:gd name="T60" fmla="*/ 2147483647 w 320"/>
              <a:gd name="T61" fmla="*/ 2147483647 h 568"/>
              <a:gd name="T62" fmla="*/ 2147483647 w 320"/>
              <a:gd name="T63" fmla="*/ 2147483647 h 568"/>
              <a:gd name="T64" fmla="*/ 2147483647 w 320"/>
              <a:gd name="T65" fmla="*/ 2147483647 h 568"/>
              <a:gd name="T66" fmla="*/ 2147483647 w 320"/>
              <a:gd name="T67" fmla="*/ 2147483647 h 568"/>
              <a:gd name="T68" fmla="*/ 2147483647 w 320"/>
              <a:gd name="T69" fmla="*/ 2147483647 h 568"/>
              <a:gd name="T70" fmla="*/ 2147483647 w 320"/>
              <a:gd name="T71" fmla="*/ 2147483647 h 568"/>
              <a:gd name="T72" fmla="*/ 2147483647 w 320"/>
              <a:gd name="T73" fmla="*/ 2147483647 h 568"/>
              <a:gd name="T74" fmla="*/ 2147483647 w 320"/>
              <a:gd name="T75" fmla="*/ 2147483647 h 568"/>
              <a:gd name="T76" fmla="*/ 2147483647 w 320"/>
              <a:gd name="T77" fmla="*/ 2147483647 h 568"/>
              <a:gd name="T78" fmla="*/ 2147483647 w 320"/>
              <a:gd name="T79" fmla="*/ 2147483647 h 568"/>
              <a:gd name="T80" fmla="*/ 2147483647 w 320"/>
              <a:gd name="T81" fmla="*/ 2147483647 h 568"/>
              <a:gd name="T82" fmla="*/ 2147483647 w 320"/>
              <a:gd name="T83" fmla="*/ 2147483647 h 568"/>
              <a:gd name="T84" fmla="*/ 2147483647 w 320"/>
              <a:gd name="T85" fmla="*/ 2147483647 h 568"/>
              <a:gd name="T86" fmla="*/ 2147483647 w 320"/>
              <a:gd name="T87" fmla="*/ 2147483647 h 568"/>
              <a:gd name="T88" fmla="*/ 2147483647 w 320"/>
              <a:gd name="T89" fmla="*/ 2147483647 h 568"/>
              <a:gd name="T90" fmla="*/ 2147483647 w 320"/>
              <a:gd name="T91" fmla="*/ 2147483647 h 56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20"/>
              <a:gd name="T139" fmla="*/ 0 h 568"/>
              <a:gd name="T140" fmla="*/ 320 w 320"/>
              <a:gd name="T141" fmla="*/ 568 h 56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20" h="568">
                <a:moveTo>
                  <a:pt x="216" y="544"/>
                </a:moveTo>
                <a:lnTo>
                  <a:pt x="232" y="544"/>
                </a:lnTo>
                <a:lnTo>
                  <a:pt x="240" y="544"/>
                </a:lnTo>
                <a:lnTo>
                  <a:pt x="256" y="552"/>
                </a:lnTo>
                <a:lnTo>
                  <a:pt x="264" y="552"/>
                </a:lnTo>
                <a:lnTo>
                  <a:pt x="264" y="544"/>
                </a:lnTo>
                <a:lnTo>
                  <a:pt x="256" y="536"/>
                </a:lnTo>
                <a:lnTo>
                  <a:pt x="256" y="520"/>
                </a:lnTo>
                <a:lnTo>
                  <a:pt x="272" y="512"/>
                </a:lnTo>
                <a:lnTo>
                  <a:pt x="288" y="512"/>
                </a:lnTo>
                <a:lnTo>
                  <a:pt x="288" y="504"/>
                </a:lnTo>
                <a:lnTo>
                  <a:pt x="280" y="496"/>
                </a:lnTo>
                <a:lnTo>
                  <a:pt x="288" y="488"/>
                </a:lnTo>
                <a:lnTo>
                  <a:pt x="288" y="480"/>
                </a:lnTo>
                <a:lnTo>
                  <a:pt x="288" y="472"/>
                </a:lnTo>
                <a:lnTo>
                  <a:pt x="288" y="464"/>
                </a:lnTo>
                <a:lnTo>
                  <a:pt x="288" y="456"/>
                </a:lnTo>
                <a:lnTo>
                  <a:pt x="296" y="456"/>
                </a:lnTo>
                <a:lnTo>
                  <a:pt x="296" y="448"/>
                </a:lnTo>
                <a:lnTo>
                  <a:pt x="296" y="432"/>
                </a:lnTo>
                <a:lnTo>
                  <a:pt x="304" y="424"/>
                </a:lnTo>
                <a:lnTo>
                  <a:pt x="312" y="400"/>
                </a:lnTo>
                <a:lnTo>
                  <a:pt x="320" y="392"/>
                </a:lnTo>
                <a:lnTo>
                  <a:pt x="320" y="384"/>
                </a:lnTo>
                <a:lnTo>
                  <a:pt x="320" y="376"/>
                </a:lnTo>
                <a:lnTo>
                  <a:pt x="320" y="360"/>
                </a:lnTo>
                <a:lnTo>
                  <a:pt x="320" y="344"/>
                </a:lnTo>
                <a:lnTo>
                  <a:pt x="312" y="344"/>
                </a:lnTo>
                <a:lnTo>
                  <a:pt x="312" y="336"/>
                </a:lnTo>
                <a:lnTo>
                  <a:pt x="312" y="320"/>
                </a:lnTo>
                <a:lnTo>
                  <a:pt x="312" y="312"/>
                </a:lnTo>
                <a:lnTo>
                  <a:pt x="296" y="72"/>
                </a:lnTo>
                <a:lnTo>
                  <a:pt x="288" y="72"/>
                </a:lnTo>
                <a:lnTo>
                  <a:pt x="280" y="56"/>
                </a:lnTo>
                <a:lnTo>
                  <a:pt x="280" y="48"/>
                </a:lnTo>
                <a:lnTo>
                  <a:pt x="280" y="40"/>
                </a:lnTo>
                <a:lnTo>
                  <a:pt x="264" y="32"/>
                </a:lnTo>
                <a:lnTo>
                  <a:pt x="264" y="16"/>
                </a:lnTo>
                <a:lnTo>
                  <a:pt x="264" y="8"/>
                </a:lnTo>
                <a:lnTo>
                  <a:pt x="264" y="0"/>
                </a:lnTo>
                <a:lnTo>
                  <a:pt x="56" y="16"/>
                </a:lnTo>
                <a:lnTo>
                  <a:pt x="64" y="16"/>
                </a:lnTo>
                <a:lnTo>
                  <a:pt x="72" y="32"/>
                </a:lnTo>
                <a:lnTo>
                  <a:pt x="72" y="40"/>
                </a:lnTo>
                <a:lnTo>
                  <a:pt x="80" y="40"/>
                </a:lnTo>
                <a:lnTo>
                  <a:pt x="88" y="48"/>
                </a:lnTo>
                <a:lnTo>
                  <a:pt x="96" y="48"/>
                </a:lnTo>
                <a:lnTo>
                  <a:pt x="96" y="64"/>
                </a:lnTo>
                <a:lnTo>
                  <a:pt x="96" y="72"/>
                </a:lnTo>
                <a:lnTo>
                  <a:pt x="88" y="88"/>
                </a:lnTo>
                <a:lnTo>
                  <a:pt x="80" y="88"/>
                </a:lnTo>
                <a:lnTo>
                  <a:pt x="80" y="96"/>
                </a:lnTo>
                <a:lnTo>
                  <a:pt x="80" y="104"/>
                </a:lnTo>
                <a:lnTo>
                  <a:pt x="80" y="112"/>
                </a:lnTo>
                <a:lnTo>
                  <a:pt x="64" y="112"/>
                </a:lnTo>
                <a:lnTo>
                  <a:pt x="64" y="120"/>
                </a:lnTo>
                <a:lnTo>
                  <a:pt x="48" y="120"/>
                </a:lnTo>
                <a:lnTo>
                  <a:pt x="32" y="128"/>
                </a:lnTo>
                <a:lnTo>
                  <a:pt x="32" y="144"/>
                </a:lnTo>
                <a:lnTo>
                  <a:pt x="32" y="152"/>
                </a:lnTo>
                <a:lnTo>
                  <a:pt x="40" y="168"/>
                </a:lnTo>
                <a:lnTo>
                  <a:pt x="40" y="176"/>
                </a:lnTo>
                <a:lnTo>
                  <a:pt x="32" y="184"/>
                </a:lnTo>
                <a:lnTo>
                  <a:pt x="32" y="192"/>
                </a:lnTo>
                <a:lnTo>
                  <a:pt x="32" y="200"/>
                </a:lnTo>
                <a:lnTo>
                  <a:pt x="24" y="208"/>
                </a:lnTo>
                <a:lnTo>
                  <a:pt x="8" y="208"/>
                </a:lnTo>
                <a:lnTo>
                  <a:pt x="8" y="224"/>
                </a:lnTo>
                <a:lnTo>
                  <a:pt x="16" y="224"/>
                </a:lnTo>
                <a:lnTo>
                  <a:pt x="8" y="232"/>
                </a:lnTo>
                <a:lnTo>
                  <a:pt x="8" y="240"/>
                </a:lnTo>
                <a:lnTo>
                  <a:pt x="0" y="248"/>
                </a:lnTo>
                <a:lnTo>
                  <a:pt x="0" y="272"/>
                </a:lnTo>
                <a:lnTo>
                  <a:pt x="24" y="312"/>
                </a:lnTo>
                <a:lnTo>
                  <a:pt x="56" y="336"/>
                </a:lnTo>
                <a:lnTo>
                  <a:pt x="72" y="344"/>
                </a:lnTo>
                <a:lnTo>
                  <a:pt x="72" y="384"/>
                </a:lnTo>
                <a:lnTo>
                  <a:pt x="88" y="384"/>
                </a:lnTo>
                <a:lnTo>
                  <a:pt x="88" y="368"/>
                </a:lnTo>
                <a:lnTo>
                  <a:pt x="104" y="376"/>
                </a:lnTo>
                <a:lnTo>
                  <a:pt x="120" y="384"/>
                </a:lnTo>
                <a:lnTo>
                  <a:pt x="120" y="392"/>
                </a:lnTo>
                <a:lnTo>
                  <a:pt x="112" y="408"/>
                </a:lnTo>
                <a:lnTo>
                  <a:pt x="112" y="424"/>
                </a:lnTo>
                <a:lnTo>
                  <a:pt x="104" y="432"/>
                </a:lnTo>
                <a:lnTo>
                  <a:pt x="104" y="448"/>
                </a:lnTo>
                <a:lnTo>
                  <a:pt x="112" y="464"/>
                </a:lnTo>
                <a:lnTo>
                  <a:pt x="136" y="472"/>
                </a:lnTo>
                <a:lnTo>
                  <a:pt x="136" y="480"/>
                </a:lnTo>
                <a:lnTo>
                  <a:pt x="152" y="480"/>
                </a:lnTo>
                <a:lnTo>
                  <a:pt x="160" y="488"/>
                </a:lnTo>
                <a:lnTo>
                  <a:pt x="176" y="496"/>
                </a:lnTo>
                <a:lnTo>
                  <a:pt x="176" y="512"/>
                </a:lnTo>
                <a:lnTo>
                  <a:pt x="184" y="528"/>
                </a:lnTo>
                <a:lnTo>
                  <a:pt x="176" y="536"/>
                </a:lnTo>
                <a:lnTo>
                  <a:pt x="176" y="544"/>
                </a:lnTo>
                <a:lnTo>
                  <a:pt x="184" y="552"/>
                </a:lnTo>
                <a:lnTo>
                  <a:pt x="192" y="560"/>
                </a:lnTo>
                <a:lnTo>
                  <a:pt x="192" y="568"/>
                </a:lnTo>
                <a:lnTo>
                  <a:pt x="192" y="560"/>
                </a:lnTo>
                <a:lnTo>
                  <a:pt x="192" y="552"/>
                </a:lnTo>
                <a:lnTo>
                  <a:pt x="200" y="552"/>
                </a:lnTo>
                <a:lnTo>
                  <a:pt x="200" y="560"/>
                </a:lnTo>
                <a:lnTo>
                  <a:pt x="208" y="552"/>
                </a:lnTo>
                <a:lnTo>
                  <a:pt x="216" y="544"/>
                </a:lnTo>
                <a:close/>
              </a:path>
            </a:pathLst>
          </a:custGeom>
          <a:solidFill>
            <a:schemeClr val="tx2">
              <a:lumMod val="40000"/>
              <a:lumOff val="60000"/>
            </a:schemeClr>
          </a:solidFill>
          <a:ln w="6350">
            <a:solidFill>
              <a:srgbClr val="000000"/>
            </a:solidFill>
            <a:round/>
            <a:headEnd/>
            <a:tailEnd/>
          </a:ln>
        </p:spPr>
        <p:txBody>
          <a:bodyPr/>
          <a:lstStyle/>
          <a:p>
            <a:endParaRPr lang="en-US"/>
          </a:p>
        </p:txBody>
      </p:sp>
      <p:sp>
        <p:nvSpPr>
          <p:cNvPr id="57" name="Freeform 54"/>
          <p:cNvSpPr>
            <a:spLocks/>
          </p:cNvSpPr>
          <p:nvPr/>
        </p:nvSpPr>
        <p:spPr bwMode="auto">
          <a:xfrm>
            <a:off x="5656756" y="2177488"/>
            <a:ext cx="501736" cy="700997"/>
          </a:xfrm>
          <a:custGeom>
            <a:avLst/>
            <a:gdLst>
              <a:gd name="T0" fmla="*/ 2147483647 w 304"/>
              <a:gd name="T1" fmla="*/ 2147483647 h 424"/>
              <a:gd name="T2" fmla="*/ 2147483647 w 304"/>
              <a:gd name="T3" fmla="*/ 2147483647 h 424"/>
              <a:gd name="T4" fmla="*/ 2147483647 w 304"/>
              <a:gd name="T5" fmla="*/ 2147483647 h 424"/>
              <a:gd name="T6" fmla="*/ 2147483647 w 304"/>
              <a:gd name="T7" fmla="*/ 2147483647 h 424"/>
              <a:gd name="T8" fmla="*/ 2147483647 w 304"/>
              <a:gd name="T9" fmla="*/ 2147483647 h 424"/>
              <a:gd name="T10" fmla="*/ 2147483647 w 304"/>
              <a:gd name="T11" fmla="*/ 2147483647 h 424"/>
              <a:gd name="T12" fmla="*/ 2147483647 w 304"/>
              <a:gd name="T13" fmla="*/ 2147483647 h 424"/>
              <a:gd name="T14" fmla="*/ 2147483647 w 304"/>
              <a:gd name="T15" fmla="*/ 2147483647 h 424"/>
              <a:gd name="T16" fmla="*/ 2147483647 w 304"/>
              <a:gd name="T17" fmla="*/ 2147483647 h 424"/>
              <a:gd name="T18" fmla="*/ 2147483647 w 304"/>
              <a:gd name="T19" fmla="*/ 2147483647 h 424"/>
              <a:gd name="T20" fmla="*/ 2147483647 w 304"/>
              <a:gd name="T21" fmla="*/ 2147483647 h 424"/>
              <a:gd name="T22" fmla="*/ 2147483647 w 304"/>
              <a:gd name="T23" fmla="*/ 2147483647 h 424"/>
              <a:gd name="T24" fmla="*/ 2147483647 w 304"/>
              <a:gd name="T25" fmla="*/ 2147483647 h 424"/>
              <a:gd name="T26" fmla="*/ 2147483647 w 304"/>
              <a:gd name="T27" fmla="*/ 2147483647 h 424"/>
              <a:gd name="T28" fmla="*/ 2147483647 w 304"/>
              <a:gd name="T29" fmla="*/ 2147483647 h 424"/>
              <a:gd name="T30" fmla="*/ 2147483647 w 304"/>
              <a:gd name="T31" fmla="*/ 2147483647 h 424"/>
              <a:gd name="T32" fmla="*/ 2147483647 w 304"/>
              <a:gd name="T33" fmla="*/ 2147483647 h 424"/>
              <a:gd name="T34" fmla="*/ 2147483647 w 304"/>
              <a:gd name="T35" fmla="*/ 2147483647 h 424"/>
              <a:gd name="T36" fmla="*/ 2147483647 w 304"/>
              <a:gd name="T37" fmla="*/ 2147483647 h 424"/>
              <a:gd name="T38" fmla="*/ 2147483647 w 304"/>
              <a:gd name="T39" fmla="*/ 2147483647 h 424"/>
              <a:gd name="T40" fmla="*/ 2147483647 w 304"/>
              <a:gd name="T41" fmla="*/ 2147483647 h 424"/>
              <a:gd name="T42" fmla="*/ 2147483647 w 304"/>
              <a:gd name="T43" fmla="*/ 2147483647 h 424"/>
              <a:gd name="T44" fmla="*/ 2147483647 w 304"/>
              <a:gd name="T45" fmla="*/ 2147483647 h 424"/>
              <a:gd name="T46" fmla="*/ 2147483647 w 304"/>
              <a:gd name="T47" fmla="*/ 2147483647 h 424"/>
              <a:gd name="T48" fmla="*/ 2147483647 w 304"/>
              <a:gd name="T49" fmla="*/ 2147483647 h 424"/>
              <a:gd name="T50" fmla="*/ 2147483647 w 304"/>
              <a:gd name="T51" fmla="*/ 0 h 424"/>
              <a:gd name="T52" fmla="*/ 2147483647 w 304"/>
              <a:gd name="T53" fmla="*/ 2147483647 h 424"/>
              <a:gd name="T54" fmla="*/ 2147483647 w 304"/>
              <a:gd name="T55" fmla="*/ 2147483647 h 424"/>
              <a:gd name="T56" fmla="*/ 2147483647 w 304"/>
              <a:gd name="T57" fmla="*/ 2147483647 h 424"/>
              <a:gd name="T58" fmla="*/ 2147483647 w 304"/>
              <a:gd name="T59" fmla="*/ 2147483647 h 424"/>
              <a:gd name="T60" fmla="*/ 2147483647 w 304"/>
              <a:gd name="T61" fmla="*/ 2147483647 h 424"/>
              <a:gd name="T62" fmla="*/ 2147483647 w 304"/>
              <a:gd name="T63" fmla="*/ 2147483647 h 424"/>
              <a:gd name="T64" fmla="*/ 2147483647 w 304"/>
              <a:gd name="T65" fmla="*/ 2147483647 h 424"/>
              <a:gd name="T66" fmla="*/ 2147483647 w 304"/>
              <a:gd name="T67" fmla="*/ 2147483647 h 424"/>
              <a:gd name="T68" fmla="*/ 2147483647 w 304"/>
              <a:gd name="T69" fmla="*/ 2147483647 h 424"/>
              <a:gd name="T70" fmla="*/ 2147483647 w 304"/>
              <a:gd name="T71" fmla="*/ 2147483647 h 424"/>
              <a:gd name="T72" fmla="*/ 2147483647 w 304"/>
              <a:gd name="T73" fmla="*/ 2147483647 h 424"/>
              <a:gd name="T74" fmla="*/ 2147483647 w 304"/>
              <a:gd name="T75" fmla="*/ 2147483647 h 424"/>
              <a:gd name="T76" fmla="*/ 2147483647 w 304"/>
              <a:gd name="T77" fmla="*/ 2147483647 h 424"/>
              <a:gd name="T78" fmla="*/ 2147483647 w 304"/>
              <a:gd name="T79" fmla="*/ 2147483647 h 424"/>
              <a:gd name="T80" fmla="*/ 2147483647 w 304"/>
              <a:gd name="T81" fmla="*/ 2147483647 h 424"/>
              <a:gd name="T82" fmla="*/ 2147483647 w 304"/>
              <a:gd name="T83" fmla="*/ 2147483647 h 424"/>
              <a:gd name="T84" fmla="*/ 2147483647 w 304"/>
              <a:gd name="T85" fmla="*/ 2147483647 h 424"/>
              <a:gd name="T86" fmla="*/ 0 w 304"/>
              <a:gd name="T87" fmla="*/ 2147483647 h 424"/>
              <a:gd name="T88" fmla="*/ 2147483647 w 304"/>
              <a:gd name="T89" fmla="*/ 2147483647 h 424"/>
              <a:gd name="T90" fmla="*/ 2147483647 w 304"/>
              <a:gd name="T91" fmla="*/ 2147483647 h 424"/>
              <a:gd name="T92" fmla="*/ 2147483647 w 304"/>
              <a:gd name="T93" fmla="*/ 2147483647 h 424"/>
              <a:gd name="T94" fmla="*/ 0 w 304"/>
              <a:gd name="T95" fmla="*/ 2147483647 h 424"/>
              <a:gd name="T96" fmla="*/ 2147483647 w 304"/>
              <a:gd name="T97" fmla="*/ 2147483647 h 424"/>
              <a:gd name="T98" fmla="*/ 2147483647 w 304"/>
              <a:gd name="T99" fmla="*/ 2147483647 h 42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04"/>
              <a:gd name="T151" fmla="*/ 0 h 424"/>
              <a:gd name="T152" fmla="*/ 304 w 304"/>
              <a:gd name="T153" fmla="*/ 424 h 42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04" h="424">
                <a:moveTo>
                  <a:pt x="248" y="400"/>
                </a:moveTo>
                <a:lnTo>
                  <a:pt x="248" y="392"/>
                </a:lnTo>
                <a:lnTo>
                  <a:pt x="264" y="376"/>
                </a:lnTo>
                <a:lnTo>
                  <a:pt x="264" y="368"/>
                </a:lnTo>
                <a:lnTo>
                  <a:pt x="264" y="360"/>
                </a:lnTo>
                <a:lnTo>
                  <a:pt x="264" y="344"/>
                </a:lnTo>
                <a:lnTo>
                  <a:pt x="272" y="336"/>
                </a:lnTo>
                <a:lnTo>
                  <a:pt x="280" y="336"/>
                </a:lnTo>
                <a:lnTo>
                  <a:pt x="288" y="328"/>
                </a:lnTo>
                <a:lnTo>
                  <a:pt x="288" y="320"/>
                </a:lnTo>
                <a:lnTo>
                  <a:pt x="288" y="312"/>
                </a:lnTo>
                <a:lnTo>
                  <a:pt x="288" y="304"/>
                </a:lnTo>
                <a:lnTo>
                  <a:pt x="288" y="296"/>
                </a:lnTo>
                <a:lnTo>
                  <a:pt x="296" y="296"/>
                </a:lnTo>
                <a:lnTo>
                  <a:pt x="304" y="304"/>
                </a:lnTo>
                <a:lnTo>
                  <a:pt x="304" y="296"/>
                </a:lnTo>
                <a:lnTo>
                  <a:pt x="304" y="264"/>
                </a:lnTo>
                <a:lnTo>
                  <a:pt x="296" y="200"/>
                </a:lnTo>
                <a:lnTo>
                  <a:pt x="272" y="160"/>
                </a:lnTo>
                <a:lnTo>
                  <a:pt x="264" y="160"/>
                </a:lnTo>
                <a:lnTo>
                  <a:pt x="256" y="160"/>
                </a:lnTo>
                <a:lnTo>
                  <a:pt x="248" y="168"/>
                </a:lnTo>
                <a:lnTo>
                  <a:pt x="240" y="168"/>
                </a:lnTo>
                <a:lnTo>
                  <a:pt x="232" y="176"/>
                </a:lnTo>
                <a:lnTo>
                  <a:pt x="232" y="184"/>
                </a:lnTo>
                <a:lnTo>
                  <a:pt x="224" y="200"/>
                </a:lnTo>
                <a:lnTo>
                  <a:pt x="216" y="200"/>
                </a:lnTo>
                <a:lnTo>
                  <a:pt x="216" y="208"/>
                </a:lnTo>
                <a:lnTo>
                  <a:pt x="216" y="216"/>
                </a:lnTo>
                <a:lnTo>
                  <a:pt x="208" y="216"/>
                </a:lnTo>
                <a:lnTo>
                  <a:pt x="200" y="208"/>
                </a:lnTo>
                <a:lnTo>
                  <a:pt x="192" y="208"/>
                </a:lnTo>
                <a:lnTo>
                  <a:pt x="192" y="192"/>
                </a:lnTo>
                <a:lnTo>
                  <a:pt x="192" y="176"/>
                </a:lnTo>
                <a:lnTo>
                  <a:pt x="200" y="176"/>
                </a:lnTo>
                <a:lnTo>
                  <a:pt x="208" y="168"/>
                </a:lnTo>
                <a:lnTo>
                  <a:pt x="216" y="144"/>
                </a:lnTo>
                <a:lnTo>
                  <a:pt x="224" y="136"/>
                </a:lnTo>
                <a:lnTo>
                  <a:pt x="224" y="128"/>
                </a:lnTo>
                <a:lnTo>
                  <a:pt x="224" y="104"/>
                </a:lnTo>
                <a:lnTo>
                  <a:pt x="224" y="96"/>
                </a:lnTo>
                <a:lnTo>
                  <a:pt x="216" y="80"/>
                </a:lnTo>
                <a:lnTo>
                  <a:pt x="208" y="72"/>
                </a:lnTo>
                <a:lnTo>
                  <a:pt x="208" y="64"/>
                </a:lnTo>
                <a:lnTo>
                  <a:pt x="216" y="64"/>
                </a:lnTo>
                <a:lnTo>
                  <a:pt x="224" y="64"/>
                </a:lnTo>
                <a:lnTo>
                  <a:pt x="216" y="56"/>
                </a:lnTo>
                <a:lnTo>
                  <a:pt x="200" y="40"/>
                </a:lnTo>
                <a:lnTo>
                  <a:pt x="192" y="40"/>
                </a:lnTo>
                <a:lnTo>
                  <a:pt x="176" y="32"/>
                </a:lnTo>
                <a:lnTo>
                  <a:pt x="168" y="24"/>
                </a:lnTo>
                <a:lnTo>
                  <a:pt x="160" y="24"/>
                </a:lnTo>
                <a:lnTo>
                  <a:pt x="144" y="16"/>
                </a:lnTo>
                <a:lnTo>
                  <a:pt x="128" y="8"/>
                </a:lnTo>
                <a:lnTo>
                  <a:pt x="112" y="0"/>
                </a:lnTo>
                <a:lnTo>
                  <a:pt x="104" y="0"/>
                </a:lnTo>
                <a:lnTo>
                  <a:pt x="104" y="8"/>
                </a:lnTo>
                <a:lnTo>
                  <a:pt x="96" y="8"/>
                </a:lnTo>
                <a:lnTo>
                  <a:pt x="96" y="16"/>
                </a:lnTo>
                <a:lnTo>
                  <a:pt x="88" y="16"/>
                </a:lnTo>
                <a:lnTo>
                  <a:pt x="88" y="32"/>
                </a:lnTo>
                <a:lnTo>
                  <a:pt x="96" y="40"/>
                </a:lnTo>
                <a:lnTo>
                  <a:pt x="96" y="48"/>
                </a:lnTo>
                <a:lnTo>
                  <a:pt x="88" y="48"/>
                </a:lnTo>
                <a:lnTo>
                  <a:pt x="72" y="56"/>
                </a:lnTo>
                <a:lnTo>
                  <a:pt x="72" y="72"/>
                </a:lnTo>
                <a:lnTo>
                  <a:pt x="72" y="96"/>
                </a:lnTo>
                <a:lnTo>
                  <a:pt x="72" y="104"/>
                </a:lnTo>
                <a:lnTo>
                  <a:pt x="64" y="112"/>
                </a:lnTo>
                <a:lnTo>
                  <a:pt x="56" y="112"/>
                </a:lnTo>
                <a:lnTo>
                  <a:pt x="56" y="104"/>
                </a:lnTo>
                <a:lnTo>
                  <a:pt x="56" y="80"/>
                </a:lnTo>
                <a:lnTo>
                  <a:pt x="56" y="72"/>
                </a:lnTo>
                <a:lnTo>
                  <a:pt x="48" y="80"/>
                </a:lnTo>
                <a:lnTo>
                  <a:pt x="40" y="96"/>
                </a:lnTo>
                <a:lnTo>
                  <a:pt x="32" y="96"/>
                </a:lnTo>
                <a:lnTo>
                  <a:pt x="24" y="104"/>
                </a:lnTo>
                <a:lnTo>
                  <a:pt x="24" y="120"/>
                </a:lnTo>
                <a:lnTo>
                  <a:pt x="16" y="120"/>
                </a:lnTo>
                <a:lnTo>
                  <a:pt x="16" y="128"/>
                </a:lnTo>
                <a:lnTo>
                  <a:pt x="16" y="136"/>
                </a:lnTo>
                <a:lnTo>
                  <a:pt x="16" y="152"/>
                </a:lnTo>
                <a:lnTo>
                  <a:pt x="8" y="184"/>
                </a:lnTo>
                <a:lnTo>
                  <a:pt x="0" y="192"/>
                </a:lnTo>
                <a:lnTo>
                  <a:pt x="8" y="208"/>
                </a:lnTo>
                <a:lnTo>
                  <a:pt x="8" y="216"/>
                </a:lnTo>
                <a:lnTo>
                  <a:pt x="8" y="224"/>
                </a:lnTo>
                <a:lnTo>
                  <a:pt x="0" y="224"/>
                </a:lnTo>
                <a:lnTo>
                  <a:pt x="0" y="232"/>
                </a:lnTo>
                <a:lnTo>
                  <a:pt x="16" y="272"/>
                </a:lnTo>
                <a:lnTo>
                  <a:pt x="32" y="280"/>
                </a:lnTo>
                <a:lnTo>
                  <a:pt x="40" y="304"/>
                </a:lnTo>
                <a:lnTo>
                  <a:pt x="40" y="344"/>
                </a:lnTo>
                <a:lnTo>
                  <a:pt x="32" y="368"/>
                </a:lnTo>
                <a:lnTo>
                  <a:pt x="24" y="384"/>
                </a:lnTo>
                <a:lnTo>
                  <a:pt x="16" y="400"/>
                </a:lnTo>
                <a:lnTo>
                  <a:pt x="16" y="408"/>
                </a:lnTo>
                <a:lnTo>
                  <a:pt x="8" y="424"/>
                </a:lnTo>
                <a:lnTo>
                  <a:pt x="0" y="424"/>
                </a:lnTo>
                <a:lnTo>
                  <a:pt x="152" y="408"/>
                </a:lnTo>
                <a:lnTo>
                  <a:pt x="152" y="424"/>
                </a:lnTo>
                <a:lnTo>
                  <a:pt x="248" y="408"/>
                </a:lnTo>
                <a:lnTo>
                  <a:pt x="248" y="400"/>
                </a:lnTo>
                <a:close/>
              </a:path>
            </a:pathLst>
          </a:custGeom>
          <a:solidFill>
            <a:schemeClr val="tx2">
              <a:lumMod val="40000"/>
              <a:lumOff val="60000"/>
            </a:schemeClr>
          </a:solidFill>
          <a:ln w="6350">
            <a:solidFill>
              <a:srgbClr val="000000"/>
            </a:solidFill>
            <a:round/>
            <a:headEnd/>
            <a:tailEnd/>
          </a:ln>
        </p:spPr>
        <p:txBody>
          <a:bodyPr/>
          <a:lstStyle/>
          <a:p>
            <a:endParaRPr lang="en-US"/>
          </a:p>
        </p:txBody>
      </p:sp>
      <p:sp>
        <p:nvSpPr>
          <p:cNvPr id="58" name="Freeform 55"/>
          <p:cNvSpPr>
            <a:spLocks/>
          </p:cNvSpPr>
          <p:nvPr/>
        </p:nvSpPr>
        <p:spPr bwMode="auto">
          <a:xfrm>
            <a:off x="5167922" y="1939522"/>
            <a:ext cx="752603" cy="395655"/>
          </a:xfrm>
          <a:custGeom>
            <a:avLst/>
            <a:gdLst>
              <a:gd name="T0" fmla="*/ 2147483647 w 456"/>
              <a:gd name="T1" fmla="*/ 2147483647 h 240"/>
              <a:gd name="T2" fmla="*/ 2147483647 w 456"/>
              <a:gd name="T3" fmla="*/ 2147483647 h 240"/>
              <a:gd name="T4" fmla="*/ 2147483647 w 456"/>
              <a:gd name="T5" fmla="*/ 2147483647 h 240"/>
              <a:gd name="T6" fmla="*/ 2147483647 w 456"/>
              <a:gd name="T7" fmla="*/ 2147483647 h 240"/>
              <a:gd name="T8" fmla="*/ 2147483647 w 456"/>
              <a:gd name="T9" fmla="*/ 2147483647 h 240"/>
              <a:gd name="T10" fmla="*/ 2147483647 w 456"/>
              <a:gd name="T11" fmla="*/ 2147483647 h 240"/>
              <a:gd name="T12" fmla="*/ 2147483647 w 456"/>
              <a:gd name="T13" fmla="*/ 2147483647 h 240"/>
              <a:gd name="T14" fmla="*/ 2147483647 w 456"/>
              <a:gd name="T15" fmla="*/ 2147483647 h 240"/>
              <a:gd name="T16" fmla="*/ 2147483647 w 456"/>
              <a:gd name="T17" fmla="*/ 2147483647 h 240"/>
              <a:gd name="T18" fmla="*/ 2147483647 w 456"/>
              <a:gd name="T19" fmla="*/ 2147483647 h 240"/>
              <a:gd name="T20" fmla="*/ 2147483647 w 456"/>
              <a:gd name="T21" fmla="*/ 2147483647 h 240"/>
              <a:gd name="T22" fmla="*/ 2147483647 w 456"/>
              <a:gd name="T23" fmla="*/ 2147483647 h 240"/>
              <a:gd name="T24" fmla="*/ 2147483647 w 456"/>
              <a:gd name="T25" fmla="*/ 2147483647 h 240"/>
              <a:gd name="T26" fmla="*/ 2147483647 w 456"/>
              <a:gd name="T27" fmla="*/ 2147483647 h 240"/>
              <a:gd name="T28" fmla="*/ 2147483647 w 456"/>
              <a:gd name="T29" fmla="*/ 2147483647 h 240"/>
              <a:gd name="T30" fmla="*/ 2147483647 w 456"/>
              <a:gd name="T31" fmla="*/ 2147483647 h 240"/>
              <a:gd name="T32" fmla="*/ 2147483647 w 456"/>
              <a:gd name="T33" fmla="*/ 2147483647 h 240"/>
              <a:gd name="T34" fmla="*/ 2147483647 w 456"/>
              <a:gd name="T35" fmla="*/ 2147483647 h 240"/>
              <a:gd name="T36" fmla="*/ 2147483647 w 456"/>
              <a:gd name="T37" fmla="*/ 2147483647 h 240"/>
              <a:gd name="T38" fmla="*/ 2147483647 w 456"/>
              <a:gd name="T39" fmla="*/ 2147483647 h 240"/>
              <a:gd name="T40" fmla="*/ 2147483647 w 456"/>
              <a:gd name="T41" fmla="*/ 2147483647 h 240"/>
              <a:gd name="T42" fmla="*/ 2147483647 w 456"/>
              <a:gd name="T43" fmla="*/ 2147483647 h 240"/>
              <a:gd name="T44" fmla="*/ 2147483647 w 456"/>
              <a:gd name="T45" fmla="*/ 2147483647 h 240"/>
              <a:gd name="T46" fmla="*/ 2147483647 w 456"/>
              <a:gd name="T47" fmla="*/ 2147483647 h 240"/>
              <a:gd name="T48" fmla="*/ 2147483647 w 456"/>
              <a:gd name="T49" fmla="*/ 2147483647 h 240"/>
              <a:gd name="T50" fmla="*/ 2147483647 w 456"/>
              <a:gd name="T51" fmla="*/ 2147483647 h 240"/>
              <a:gd name="T52" fmla="*/ 2147483647 w 456"/>
              <a:gd name="T53" fmla="*/ 2147483647 h 240"/>
              <a:gd name="T54" fmla="*/ 2147483647 w 456"/>
              <a:gd name="T55" fmla="*/ 2147483647 h 240"/>
              <a:gd name="T56" fmla="*/ 2147483647 w 456"/>
              <a:gd name="T57" fmla="*/ 2147483647 h 240"/>
              <a:gd name="T58" fmla="*/ 2147483647 w 456"/>
              <a:gd name="T59" fmla="*/ 2147483647 h 240"/>
              <a:gd name="T60" fmla="*/ 2147483647 w 456"/>
              <a:gd name="T61" fmla="*/ 2147483647 h 240"/>
              <a:gd name="T62" fmla="*/ 2147483647 w 456"/>
              <a:gd name="T63" fmla="*/ 2147483647 h 240"/>
              <a:gd name="T64" fmla="*/ 2147483647 w 456"/>
              <a:gd name="T65" fmla="*/ 2147483647 h 240"/>
              <a:gd name="T66" fmla="*/ 2147483647 w 456"/>
              <a:gd name="T67" fmla="*/ 2147483647 h 240"/>
              <a:gd name="T68" fmla="*/ 2147483647 w 456"/>
              <a:gd name="T69" fmla="*/ 2147483647 h 240"/>
              <a:gd name="T70" fmla="*/ 2147483647 w 456"/>
              <a:gd name="T71" fmla="*/ 2147483647 h 240"/>
              <a:gd name="T72" fmla="*/ 2147483647 w 456"/>
              <a:gd name="T73" fmla="*/ 2147483647 h 240"/>
              <a:gd name="T74" fmla="*/ 2147483647 w 456"/>
              <a:gd name="T75" fmla="*/ 2147483647 h 240"/>
              <a:gd name="T76" fmla="*/ 2147483647 w 456"/>
              <a:gd name="T77" fmla="*/ 2147483647 h 240"/>
              <a:gd name="T78" fmla="*/ 2147483647 w 456"/>
              <a:gd name="T79" fmla="*/ 2147483647 h 240"/>
              <a:gd name="T80" fmla="*/ 2147483647 w 456"/>
              <a:gd name="T81" fmla="*/ 2147483647 h 240"/>
              <a:gd name="T82" fmla="*/ 2147483647 w 456"/>
              <a:gd name="T83" fmla="*/ 2147483647 h 240"/>
              <a:gd name="T84" fmla="*/ 2147483647 w 456"/>
              <a:gd name="T85" fmla="*/ 2147483647 h 240"/>
              <a:gd name="T86" fmla="*/ 2147483647 w 456"/>
              <a:gd name="T87" fmla="*/ 0 h 240"/>
              <a:gd name="T88" fmla="*/ 2147483647 w 456"/>
              <a:gd name="T89" fmla="*/ 2147483647 h 240"/>
              <a:gd name="T90" fmla="*/ 2147483647 w 456"/>
              <a:gd name="T91" fmla="*/ 2147483647 h 240"/>
              <a:gd name="T92" fmla="*/ 2147483647 w 456"/>
              <a:gd name="T93" fmla="*/ 2147483647 h 240"/>
              <a:gd name="T94" fmla="*/ 2147483647 w 456"/>
              <a:gd name="T95" fmla="*/ 2147483647 h 24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56"/>
              <a:gd name="T145" fmla="*/ 0 h 240"/>
              <a:gd name="T146" fmla="*/ 456 w 456"/>
              <a:gd name="T147" fmla="*/ 240 h 24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56" h="240">
                <a:moveTo>
                  <a:pt x="0" y="104"/>
                </a:moveTo>
                <a:lnTo>
                  <a:pt x="0" y="104"/>
                </a:lnTo>
                <a:lnTo>
                  <a:pt x="16" y="104"/>
                </a:lnTo>
                <a:lnTo>
                  <a:pt x="24" y="120"/>
                </a:lnTo>
                <a:lnTo>
                  <a:pt x="24" y="128"/>
                </a:lnTo>
                <a:lnTo>
                  <a:pt x="56" y="128"/>
                </a:lnTo>
                <a:lnTo>
                  <a:pt x="104" y="136"/>
                </a:lnTo>
                <a:lnTo>
                  <a:pt x="112" y="152"/>
                </a:lnTo>
                <a:lnTo>
                  <a:pt x="160" y="160"/>
                </a:lnTo>
                <a:lnTo>
                  <a:pt x="168" y="160"/>
                </a:lnTo>
                <a:lnTo>
                  <a:pt x="168" y="168"/>
                </a:lnTo>
                <a:lnTo>
                  <a:pt x="176" y="168"/>
                </a:lnTo>
                <a:lnTo>
                  <a:pt x="192" y="176"/>
                </a:lnTo>
                <a:lnTo>
                  <a:pt x="192" y="200"/>
                </a:lnTo>
                <a:lnTo>
                  <a:pt x="184" y="208"/>
                </a:lnTo>
                <a:lnTo>
                  <a:pt x="184" y="216"/>
                </a:lnTo>
                <a:lnTo>
                  <a:pt x="200" y="216"/>
                </a:lnTo>
                <a:lnTo>
                  <a:pt x="200" y="224"/>
                </a:lnTo>
                <a:lnTo>
                  <a:pt x="200" y="240"/>
                </a:lnTo>
                <a:lnTo>
                  <a:pt x="208" y="240"/>
                </a:lnTo>
                <a:lnTo>
                  <a:pt x="216" y="224"/>
                </a:lnTo>
                <a:lnTo>
                  <a:pt x="232" y="192"/>
                </a:lnTo>
                <a:lnTo>
                  <a:pt x="240" y="176"/>
                </a:lnTo>
                <a:lnTo>
                  <a:pt x="240" y="152"/>
                </a:lnTo>
                <a:lnTo>
                  <a:pt x="248" y="152"/>
                </a:lnTo>
                <a:lnTo>
                  <a:pt x="248" y="160"/>
                </a:lnTo>
                <a:lnTo>
                  <a:pt x="248" y="168"/>
                </a:lnTo>
                <a:lnTo>
                  <a:pt x="248" y="176"/>
                </a:lnTo>
                <a:lnTo>
                  <a:pt x="264" y="160"/>
                </a:lnTo>
                <a:lnTo>
                  <a:pt x="272" y="152"/>
                </a:lnTo>
                <a:lnTo>
                  <a:pt x="280" y="152"/>
                </a:lnTo>
                <a:lnTo>
                  <a:pt x="272" y="160"/>
                </a:lnTo>
                <a:lnTo>
                  <a:pt x="272" y="168"/>
                </a:lnTo>
                <a:lnTo>
                  <a:pt x="272" y="176"/>
                </a:lnTo>
                <a:lnTo>
                  <a:pt x="280" y="168"/>
                </a:lnTo>
                <a:lnTo>
                  <a:pt x="288" y="160"/>
                </a:lnTo>
                <a:lnTo>
                  <a:pt x="296" y="152"/>
                </a:lnTo>
                <a:lnTo>
                  <a:pt x="288" y="152"/>
                </a:lnTo>
                <a:lnTo>
                  <a:pt x="288" y="144"/>
                </a:lnTo>
                <a:lnTo>
                  <a:pt x="296" y="136"/>
                </a:lnTo>
                <a:lnTo>
                  <a:pt x="304" y="136"/>
                </a:lnTo>
                <a:lnTo>
                  <a:pt x="320" y="136"/>
                </a:lnTo>
                <a:lnTo>
                  <a:pt x="336" y="136"/>
                </a:lnTo>
                <a:lnTo>
                  <a:pt x="344" y="120"/>
                </a:lnTo>
                <a:lnTo>
                  <a:pt x="376" y="120"/>
                </a:lnTo>
                <a:lnTo>
                  <a:pt x="384" y="128"/>
                </a:lnTo>
                <a:lnTo>
                  <a:pt x="400" y="136"/>
                </a:lnTo>
                <a:lnTo>
                  <a:pt x="400" y="144"/>
                </a:lnTo>
                <a:lnTo>
                  <a:pt x="408" y="144"/>
                </a:lnTo>
                <a:lnTo>
                  <a:pt x="400" y="128"/>
                </a:lnTo>
                <a:lnTo>
                  <a:pt x="408" y="120"/>
                </a:lnTo>
                <a:lnTo>
                  <a:pt x="408" y="128"/>
                </a:lnTo>
                <a:lnTo>
                  <a:pt x="416" y="128"/>
                </a:lnTo>
                <a:lnTo>
                  <a:pt x="424" y="120"/>
                </a:lnTo>
                <a:lnTo>
                  <a:pt x="432" y="120"/>
                </a:lnTo>
                <a:lnTo>
                  <a:pt x="456" y="120"/>
                </a:lnTo>
                <a:lnTo>
                  <a:pt x="456" y="112"/>
                </a:lnTo>
                <a:lnTo>
                  <a:pt x="448" y="104"/>
                </a:lnTo>
                <a:lnTo>
                  <a:pt x="432" y="104"/>
                </a:lnTo>
                <a:lnTo>
                  <a:pt x="432" y="96"/>
                </a:lnTo>
                <a:lnTo>
                  <a:pt x="432" y="72"/>
                </a:lnTo>
                <a:lnTo>
                  <a:pt x="424" y="72"/>
                </a:lnTo>
                <a:lnTo>
                  <a:pt x="416" y="80"/>
                </a:lnTo>
                <a:lnTo>
                  <a:pt x="408" y="80"/>
                </a:lnTo>
                <a:lnTo>
                  <a:pt x="400" y="80"/>
                </a:lnTo>
                <a:lnTo>
                  <a:pt x="392" y="80"/>
                </a:lnTo>
                <a:lnTo>
                  <a:pt x="376" y="80"/>
                </a:lnTo>
                <a:lnTo>
                  <a:pt x="376" y="72"/>
                </a:lnTo>
                <a:lnTo>
                  <a:pt x="376" y="56"/>
                </a:lnTo>
                <a:lnTo>
                  <a:pt x="376" y="48"/>
                </a:lnTo>
                <a:lnTo>
                  <a:pt x="360" y="56"/>
                </a:lnTo>
                <a:lnTo>
                  <a:pt x="344" y="64"/>
                </a:lnTo>
                <a:lnTo>
                  <a:pt x="312" y="64"/>
                </a:lnTo>
                <a:lnTo>
                  <a:pt x="296" y="64"/>
                </a:lnTo>
                <a:lnTo>
                  <a:pt x="264" y="96"/>
                </a:lnTo>
                <a:lnTo>
                  <a:pt x="256" y="96"/>
                </a:lnTo>
                <a:lnTo>
                  <a:pt x="248" y="96"/>
                </a:lnTo>
                <a:lnTo>
                  <a:pt x="248" y="88"/>
                </a:lnTo>
                <a:lnTo>
                  <a:pt x="240" y="88"/>
                </a:lnTo>
                <a:lnTo>
                  <a:pt x="232" y="88"/>
                </a:lnTo>
                <a:lnTo>
                  <a:pt x="232" y="96"/>
                </a:lnTo>
                <a:lnTo>
                  <a:pt x="216" y="96"/>
                </a:lnTo>
                <a:lnTo>
                  <a:pt x="208" y="88"/>
                </a:lnTo>
                <a:lnTo>
                  <a:pt x="208" y="80"/>
                </a:lnTo>
                <a:lnTo>
                  <a:pt x="200" y="80"/>
                </a:lnTo>
                <a:lnTo>
                  <a:pt x="184" y="56"/>
                </a:lnTo>
                <a:lnTo>
                  <a:pt x="168" y="56"/>
                </a:lnTo>
                <a:lnTo>
                  <a:pt x="152" y="64"/>
                </a:lnTo>
                <a:lnTo>
                  <a:pt x="152" y="56"/>
                </a:lnTo>
                <a:lnTo>
                  <a:pt x="144" y="56"/>
                </a:lnTo>
                <a:lnTo>
                  <a:pt x="136" y="72"/>
                </a:lnTo>
                <a:lnTo>
                  <a:pt x="136" y="48"/>
                </a:lnTo>
                <a:lnTo>
                  <a:pt x="136" y="56"/>
                </a:lnTo>
                <a:lnTo>
                  <a:pt x="128" y="56"/>
                </a:lnTo>
                <a:lnTo>
                  <a:pt x="128" y="48"/>
                </a:lnTo>
                <a:lnTo>
                  <a:pt x="128" y="40"/>
                </a:lnTo>
                <a:lnTo>
                  <a:pt x="136" y="40"/>
                </a:lnTo>
                <a:lnTo>
                  <a:pt x="136" y="48"/>
                </a:lnTo>
                <a:lnTo>
                  <a:pt x="144" y="40"/>
                </a:lnTo>
                <a:lnTo>
                  <a:pt x="144" y="32"/>
                </a:lnTo>
                <a:lnTo>
                  <a:pt x="152" y="32"/>
                </a:lnTo>
                <a:lnTo>
                  <a:pt x="168" y="16"/>
                </a:lnTo>
                <a:lnTo>
                  <a:pt x="168" y="8"/>
                </a:lnTo>
                <a:lnTo>
                  <a:pt x="176" y="8"/>
                </a:lnTo>
                <a:lnTo>
                  <a:pt x="184" y="0"/>
                </a:lnTo>
                <a:lnTo>
                  <a:pt x="176" y="0"/>
                </a:lnTo>
                <a:lnTo>
                  <a:pt x="152" y="0"/>
                </a:lnTo>
                <a:lnTo>
                  <a:pt x="128" y="16"/>
                </a:lnTo>
                <a:lnTo>
                  <a:pt x="120" y="24"/>
                </a:lnTo>
                <a:lnTo>
                  <a:pt x="112" y="24"/>
                </a:lnTo>
                <a:lnTo>
                  <a:pt x="96" y="56"/>
                </a:lnTo>
                <a:lnTo>
                  <a:pt x="80" y="64"/>
                </a:lnTo>
                <a:lnTo>
                  <a:pt x="72" y="72"/>
                </a:lnTo>
                <a:lnTo>
                  <a:pt x="64" y="72"/>
                </a:lnTo>
                <a:lnTo>
                  <a:pt x="56" y="72"/>
                </a:lnTo>
                <a:lnTo>
                  <a:pt x="40" y="80"/>
                </a:lnTo>
                <a:lnTo>
                  <a:pt x="32" y="88"/>
                </a:lnTo>
                <a:lnTo>
                  <a:pt x="8" y="96"/>
                </a:lnTo>
                <a:lnTo>
                  <a:pt x="0" y="104"/>
                </a:lnTo>
                <a:close/>
              </a:path>
            </a:pathLst>
          </a:custGeom>
          <a:solidFill>
            <a:schemeClr val="tx2">
              <a:lumMod val="40000"/>
              <a:lumOff val="60000"/>
            </a:schemeClr>
          </a:solidFill>
          <a:ln w="6350">
            <a:solidFill>
              <a:srgbClr val="000000"/>
            </a:solidFill>
            <a:round/>
            <a:headEnd/>
            <a:tailEnd/>
          </a:ln>
        </p:spPr>
        <p:txBody>
          <a:bodyPr/>
          <a:lstStyle/>
          <a:p>
            <a:endParaRPr lang="en-US"/>
          </a:p>
        </p:txBody>
      </p:sp>
      <p:sp>
        <p:nvSpPr>
          <p:cNvPr id="59" name="Freeform 56"/>
          <p:cNvSpPr>
            <a:spLocks/>
          </p:cNvSpPr>
          <p:nvPr/>
        </p:nvSpPr>
        <p:spPr bwMode="auto">
          <a:xfrm>
            <a:off x="5907625" y="2745167"/>
            <a:ext cx="556211" cy="622153"/>
          </a:xfrm>
          <a:custGeom>
            <a:avLst/>
            <a:gdLst>
              <a:gd name="T0" fmla="*/ 2147483647 w 336"/>
              <a:gd name="T1" fmla="*/ 2147483647 h 376"/>
              <a:gd name="T2" fmla="*/ 2147483647 w 336"/>
              <a:gd name="T3" fmla="*/ 2147483647 h 376"/>
              <a:gd name="T4" fmla="*/ 2147483647 w 336"/>
              <a:gd name="T5" fmla="*/ 2147483647 h 376"/>
              <a:gd name="T6" fmla="*/ 2147483647 w 336"/>
              <a:gd name="T7" fmla="*/ 2147483647 h 376"/>
              <a:gd name="T8" fmla="*/ 2147483647 w 336"/>
              <a:gd name="T9" fmla="*/ 2147483647 h 376"/>
              <a:gd name="T10" fmla="*/ 2147483647 w 336"/>
              <a:gd name="T11" fmla="*/ 2147483647 h 376"/>
              <a:gd name="T12" fmla="*/ 2147483647 w 336"/>
              <a:gd name="T13" fmla="*/ 2147483647 h 376"/>
              <a:gd name="T14" fmla="*/ 2147483647 w 336"/>
              <a:gd name="T15" fmla="*/ 2147483647 h 376"/>
              <a:gd name="T16" fmla="*/ 2147483647 w 336"/>
              <a:gd name="T17" fmla="*/ 2147483647 h 376"/>
              <a:gd name="T18" fmla="*/ 2147483647 w 336"/>
              <a:gd name="T19" fmla="*/ 2147483647 h 376"/>
              <a:gd name="T20" fmla="*/ 2147483647 w 336"/>
              <a:gd name="T21" fmla="*/ 2147483647 h 376"/>
              <a:gd name="T22" fmla="*/ 2147483647 w 336"/>
              <a:gd name="T23" fmla="*/ 2147483647 h 376"/>
              <a:gd name="T24" fmla="*/ 2147483647 w 336"/>
              <a:gd name="T25" fmla="*/ 2147483647 h 376"/>
              <a:gd name="T26" fmla="*/ 2147483647 w 336"/>
              <a:gd name="T27" fmla="*/ 2147483647 h 376"/>
              <a:gd name="T28" fmla="*/ 2147483647 w 336"/>
              <a:gd name="T29" fmla="*/ 2147483647 h 376"/>
              <a:gd name="T30" fmla="*/ 2147483647 w 336"/>
              <a:gd name="T31" fmla="*/ 0 h 376"/>
              <a:gd name="T32" fmla="*/ 2147483647 w 336"/>
              <a:gd name="T33" fmla="*/ 2147483647 h 376"/>
              <a:gd name="T34" fmla="*/ 2147483647 w 336"/>
              <a:gd name="T35" fmla="*/ 2147483647 h 376"/>
              <a:gd name="T36" fmla="*/ 2147483647 w 336"/>
              <a:gd name="T37" fmla="*/ 2147483647 h 376"/>
              <a:gd name="T38" fmla="*/ 2147483647 w 336"/>
              <a:gd name="T39" fmla="*/ 2147483647 h 376"/>
              <a:gd name="T40" fmla="*/ 2147483647 w 336"/>
              <a:gd name="T41" fmla="*/ 2147483647 h 376"/>
              <a:gd name="T42" fmla="*/ 2147483647 w 336"/>
              <a:gd name="T43" fmla="*/ 2147483647 h 376"/>
              <a:gd name="T44" fmla="*/ 2147483647 w 336"/>
              <a:gd name="T45" fmla="*/ 2147483647 h 376"/>
              <a:gd name="T46" fmla="*/ 2147483647 w 336"/>
              <a:gd name="T47" fmla="*/ 2147483647 h 376"/>
              <a:gd name="T48" fmla="*/ 2147483647 w 336"/>
              <a:gd name="T49" fmla="*/ 2147483647 h 376"/>
              <a:gd name="T50" fmla="*/ 2147483647 w 336"/>
              <a:gd name="T51" fmla="*/ 2147483647 h 376"/>
              <a:gd name="T52" fmla="*/ 2147483647 w 336"/>
              <a:gd name="T53" fmla="*/ 2147483647 h 376"/>
              <a:gd name="T54" fmla="*/ 2147483647 w 336"/>
              <a:gd name="T55" fmla="*/ 2147483647 h 376"/>
              <a:gd name="T56" fmla="*/ 2147483647 w 336"/>
              <a:gd name="T57" fmla="*/ 2147483647 h 376"/>
              <a:gd name="T58" fmla="*/ 2147483647 w 336"/>
              <a:gd name="T59" fmla="*/ 2147483647 h 376"/>
              <a:gd name="T60" fmla="*/ 2147483647 w 336"/>
              <a:gd name="T61" fmla="*/ 2147483647 h 376"/>
              <a:gd name="T62" fmla="*/ 2147483647 w 336"/>
              <a:gd name="T63" fmla="*/ 2147483647 h 376"/>
              <a:gd name="T64" fmla="*/ 2147483647 w 336"/>
              <a:gd name="T65" fmla="*/ 2147483647 h 376"/>
              <a:gd name="T66" fmla="*/ 2147483647 w 336"/>
              <a:gd name="T67" fmla="*/ 2147483647 h 376"/>
              <a:gd name="T68" fmla="*/ 2147483647 w 336"/>
              <a:gd name="T69" fmla="*/ 2147483647 h 376"/>
              <a:gd name="T70" fmla="*/ 2147483647 w 336"/>
              <a:gd name="T71" fmla="*/ 2147483647 h 376"/>
              <a:gd name="T72" fmla="*/ 2147483647 w 336"/>
              <a:gd name="T73" fmla="*/ 2147483647 h 376"/>
              <a:gd name="T74" fmla="*/ 2147483647 w 336"/>
              <a:gd name="T75" fmla="*/ 2147483647 h 376"/>
              <a:gd name="T76" fmla="*/ 2147483647 w 336"/>
              <a:gd name="T77" fmla="*/ 2147483647 h 376"/>
              <a:gd name="T78" fmla="*/ 2147483647 w 336"/>
              <a:gd name="T79" fmla="*/ 2147483647 h 376"/>
              <a:gd name="T80" fmla="*/ 2147483647 w 336"/>
              <a:gd name="T81" fmla="*/ 2147483647 h 376"/>
              <a:gd name="T82" fmla="*/ 2147483647 w 336"/>
              <a:gd name="T83" fmla="*/ 2147483647 h 376"/>
              <a:gd name="T84" fmla="*/ 2147483647 w 336"/>
              <a:gd name="T85" fmla="*/ 2147483647 h 376"/>
              <a:gd name="T86" fmla="*/ 2147483647 w 336"/>
              <a:gd name="T87" fmla="*/ 2147483647 h 376"/>
              <a:gd name="T88" fmla="*/ 2147483647 w 336"/>
              <a:gd name="T89" fmla="*/ 2147483647 h 376"/>
              <a:gd name="T90" fmla="*/ 2147483647 w 336"/>
              <a:gd name="T91" fmla="*/ 2147483647 h 376"/>
              <a:gd name="T92" fmla="*/ 2147483647 w 336"/>
              <a:gd name="T93" fmla="*/ 2147483647 h 376"/>
              <a:gd name="T94" fmla="*/ 0 w 336"/>
              <a:gd name="T95" fmla="*/ 2147483647 h 3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36"/>
              <a:gd name="T145" fmla="*/ 0 h 376"/>
              <a:gd name="T146" fmla="*/ 336 w 336"/>
              <a:gd name="T147" fmla="*/ 376 h 37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36" h="376">
                <a:moveTo>
                  <a:pt x="96" y="64"/>
                </a:moveTo>
                <a:lnTo>
                  <a:pt x="96" y="64"/>
                </a:lnTo>
                <a:lnTo>
                  <a:pt x="104" y="64"/>
                </a:lnTo>
                <a:lnTo>
                  <a:pt x="104" y="56"/>
                </a:lnTo>
                <a:lnTo>
                  <a:pt x="128" y="56"/>
                </a:lnTo>
                <a:lnTo>
                  <a:pt x="136" y="72"/>
                </a:lnTo>
                <a:lnTo>
                  <a:pt x="144" y="72"/>
                </a:lnTo>
                <a:lnTo>
                  <a:pt x="152" y="64"/>
                </a:lnTo>
                <a:lnTo>
                  <a:pt x="160" y="72"/>
                </a:lnTo>
                <a:lnTo>
                  <a:pt x="144" y="72"/>
                </a:lnTo>
                <a:lnTo>
                  <a:pt x="136" y="80"/>
                </a:lnTo>
                <a:lnTo>
                  <a:pt x="144" y="80"/>
                </a:lnTo>
                <a:lnTo>
                  <a:pt x="152" y="80"/>
                </a:lnTo>
                <a:lnTo>
                  <a:pt x="160" y="72"/>
                </a:lnTo>
                <a:lnTo>
                  <a:pt x="168" y="80"/>
                </a:lnTo>
                <a:lnTo>
                  <a:pt x="176" y="80"/>
                </a:lnTo>
                <a:lnTo>
                  <a:pt x="192" y="72"/>
                </a:lnTo>
                <a:lnTo>
                  <a:pt x="198" y="64"/>
                </a:lnTo>
                <a:lnTo>
                  <a:pt x="208" y="64"/>
                </a:lnTo>
                <a:lnTo>
                  <a:pt x="224" y="64"/>
                </a:lnTo>
                <a:lnTo>
                  <a:pt x="240" y="48"/>
                </a:lnTo>
                <a:lnTo>
                  <a:pt x="278" y="6"/>
                </a:lnTo>
                <a:lnTo>
                  <a:pt x="312" y="0"/>
                </a:lnTo>
                <a:lnTo>
                  <a:pt x="336" y="136"/>
                </a:lnTo>
                <a:lnTo>
                  <a:pt x="328" y="136"/>
                </a:lnTo>
                <a:lnTo>
                  <a:pt x="328" y="144"/>
                </a:lnTo>
                <a:lnTo>
                  <a:pt x="336" y="152"/>
                </a:lnTo>
                <a:lnTo>
                  <a:pt x="336" y="176"/>
                </a:lnTo>
                <a:lnTo>
                  <a:pt x="328" y="176"/>
                </a:lnTo>
                <a:lnTo>
                  <a:pt x="328" y="216"/>
                </a:lnTo>
                <a:lnTo>
                  <a:pt x="328" y="224"/>
                </a:lnTo>
                <a:lnTo>
                  <a:pt x="328" y="240"/>
                </a:lnTo>
                <a:lnTo>
                  <a:pt x="312" y="256"/>
                </a:lnTo>
                <a:lnTo>
                  <a:pt x="304" y="264"/>
                </a:lnTo>
                <a:lnTo>
                  <a:pt x="296" y="272"/>
                </a:lnTo>
                <a:lnTo>
                  <a:pt x="288" y="272"/>
                </a:lnTo>
                <a:lnTo>
                  <a:pt x="272" y="288"/>
                </a:lnTo>
                <a:lnTo>
                  <a:pt x="264" y="312"/>
                </a:lnTo>
                <a:lnTo>
                  <a:pt x="264" y="328"/>
                </a:lnTo>
                <a:lnTo>
                  <a:pt x="256" y="328"/>
                </a:lnTo>
                <a:lnTo>
                  <a:pt x="256" y="312"/>
                </a:lnTo>
                <a:lnTo>
                  <a:pt x="240" y="312"/>
                </a:lnTo>
                <a:lnTo>
                  <a:pt x="240" y="328"/>
                </a:lnTo>
                <a:lnTo>
                  <a:pt x="240" y="336"/>
                </a:lnTo>
                <a:lnTo>
                  <a:pt x="240" y="344"/>
                </a:lnTo>
                <a:lnTo>
                  <a:pt x="240" y="360"/>
                </a:lnTo>
                <a:lnTo>
                  <a:pt x="232" y="368"/>
                </a:lnTo>
                <a:lnTo>
                  <a:pt x="224" y="376"/>
                </a:lnTo>
                <a:lnTo>
                  <a:pt x="216" y="376"/>
                </a:lnTo>
                <a:lnTo>
                  <a:pt x="208" y="376"/>
                </a:lnTo>
                <a:lnTo>
                  <a:pt x="200" y="368"/>
                </a:lnTo>
                <a:lnTo>
                  <a:pt x="192" y="368"/>
                </a:lnTo>
                <a:lnTo>
                  <a:pt x="192" y="360"/>
                </a:lnTo>
                <a:lnTo>
                  <a:pt x="184" y="352"/>
                </a:lnTo>
                <a:lnTo>
                  <a:pt x="176" y="352"/>
                </a:lnTo>
                <a:lnTo>
                  <a:pt x="168" y="368"/>
                </a:lnTo>
                <a:lnTo>
                  <a:pt x="160" y="368"/>
                </a:lnTo>
                <a:lnTo>
                  <a:pt x="144" y="368"/>
                </a:lnTo>
                <a:lnTo>
                  <a:pt x="136" y="360"/>
                </a:lnTo>
                <a:lnTo>
                  <a:pt x="128" y="360"/>
                </a:lnTo>
                <a:lnTo>
                  <a:pt x="128" y="368"/>
                </a:lnTo>
                <a:lnTo>
                  <a:pt x="120" y="368"/>
                </a:lnTo>
                <a:lnTo>
                  <a:pt x="104" y="360"/>
                </a:lnTo>
                <a:lnTo>
                  <a:pt x="80" y="360"/>
                </a:lnTo>
                <a:lnTo>
                  <a:pt x="80" y="352"/>
                </a:lnTo>
                <a:lnTo>
                  <a:pt x="72" y="336"/>
                </a:lnTo>
                <a:lnTo>
                  <a:pt x="48" y="336"/>
                </a:lnTo>
                <a:lnTo>
                  <a:pt x="32" y="336"/>
                </a:lnTo>
                <a:lnTo>
                  <a:pt x="0" y="80"/>
                </a:lnTo>
                <a:lnTo>
                  <a:pt x="96" y="64"/>
                </a:lnTo>
                <a:close/>
              </a:path>
            </a:pathLst>
          </a:custGeom>
          <a:solidFill>
            <a:schemeClr val="tx2">
              <a:lumMod val="20000"/>
              <a:lumOff val="80000"/>
            </a:schemeClr>
          </a:solidFill>
          <a:ln w="6350">
            <a:solidFill>
              <a:srgbClr val="000000"/>
            </a:solidFill>
            <a:round/>
            <a:headEnd/>
            <a:tailEnd/>
          </a:ln>
        </p:spPr>
        <p:txBody>
          <a:bodyPr/>
          <a:lstStyle/>
          <a:p>
            <a:endParaRPr lang="en-US">
              <a:solidFill>
                <a:schemeClr val="bg1"/>
              </a:solidFill>
            </a:endParaRPr>
          </a:p>
        </p:txBody>
      </p:sp>
      <p:sp>
        <p:nvSpPr>
          <p:cNvPr id="60" name="Freeform 57"/>
          <p:cNvSpPr>
            <a:spLocks/>
          </p:cNvSpPr>
          <p:nvPr/>
        </p:nvSpPr>
        <p:spPr bwMode="auto">
          <a:xfrm>
            <a:off x="6502541" y="2071406"/>
            <a:ext cx="807079" cy="713899"/>
          </a:xfrm>
          <a:custGeom>
            <a:avLst/>
            <a:gdLst>
              <a:gd name="T0" fmla="*/ 2147483647 w 488"/>
              <a:gd name="T1" fmla="*/ 2147483647 h 432"/>
              <a:gd name="T2" fmla="*/ 2147483647 w 488"/>
              <a:gd name="T3" fmla="*/ 2147483647 h 432"/>
              <a:gd name="T4" fmla="*/ 2147483647 w 488"/>
              <a:gd name="T5" fmla="*/ 2147483647 h 432"/>
              <a:gd name="T6" fmla="*/ 2147483647 w 488"/>
              <a:gd name="T7" fmla="*/ 2147483647 h 432"/>
              <a:gd name="T8" fmla="*/ 2147483647 w 488"/>
              <a:gd name="T9" fmla="*/ 2147483647 h 432"/>
              <a:gd name="T10" fmla="*/ 2147483647 w 488"/>
              <a:gd name="T11" fmla="*/ 2147483647 h 432"/>
              <a:gd name="T12" fmla="*/ 2147483647 w 488"/>
              <a:gd name="T13" fmla="*/ 2147483647 h 432"/>
              <a:gd name="T14" fmla="*/ 2147483647 w 488"/>
              <a:gd name="T15" fmla="*/ 2147483647 h 432"/>
              <a:gd name="T16" fmla="*/ 2147483647 w 488"/>
              <a:gd name="T17" fmla="*/ 2147483647 h 432"/>
              <a:gd name="T18" fmla="*/ 2147483647 w 488"/>
              <a:gd name="T19" fmla="*/ 2147483647 h 432"/>
              <a:gd name="T20" fmla="*/ 2147483647 w 488"/>
              <a:gd name="T21" fmla="*/ 2147483647 h 432"/>
              <a:gd name="T22" fmla="*/ 2147483647 w 488"/>
              <a:gd name="T23" fmla="*/ 2147483647 h 432"/>
              <a:gd name="T24" fmla="*/ 2147483647 w 488"/>
              <a:gd name="T25" fmla="*/ 2147483647 h 432"/>
              <a:gd name="T26" fmla="*/ 2147483647 w 488"/>
              <a:gd name="T27" fmla="*/ 2147483647 h 432"/>
              <a:gd name="T28" fmla="*/ 2147483647 w 488"/>
              <a:gd name="T29" fmla="*/ 2147483647 h 432"/>
              <a:gd name="T30" fmla="*/ 2147483647 w 488"/>
              <a:gd name="T31" fmla="*/ 2147483647 h 432"/>
              <a:gd name="T32" fmla="*/ 2147483647 w 488"/>
              <a:gd name="T33" fmla="*/ 2147483647 h 432"/>
              <a:gd name="T34" fmla="*/ 2147483647 w 488"/>
              <a:gd name="T35" fmla="*/ 2147483647 h 432"/>
              <a:gd name="T36" fmla="*/ 2147483647 w 488"/>
              <a:gd name="T37" fmla="*/ 2147483647 h 432"/>
              <a:gd name="T38" fmla="*/ 2147483647 w 488"/>
              <a:gd name="T39" fmla="*/ 2147483647 h 432"/>
              <a:gd name="T40" fmla="*/ 2147483647 w 488"/>
              <a:gd name="T41" fmla="*/ 2147483647 h 432"/>
              <a:gd name="T42" fmla="*/ 2147483647 w 488"/>
              <a:gd name="T43" fmla="*/ 0 h 432"/>
              <a:gd name="T44" fmla="*/ 2147483647 w 488"/>
              <a:gd name="T45" fmla="*/ 2147483647 h 432"/>
              <a:gd name="T46" fmla="*/ 2147483647 w 488"/>
              <a:gd name="T47" fmla="*/ 2147483647 h 432"/>
              <a:gd name="T48" fmla="*/ 2147483647 w 488"/>
              <a:gd name="T49" fmla="*/ 2147483647 h 432"/>
              <a:gd name="T50" fmla="*/ 2147483647 w 488"/>
              <a:gd name="T51" fmla="*/ 2147483647 h 432"/>
              <a:gd name="T52" fmla="*/ 2147483647 w 488"/>
              <a:gd name="T53" fmla="*/ 2147483647 h 432"/>
              <a:gd name="T54" fmla="*/ 2147483647 w 488"/>
              <a:gd name="T55" fmla="*/ 2147483647 h 432"/>
              <a:gd name="T56" fmla="*/ 2147483647 w 488"/>
              <a:gd name="T57" fmla="*/ 2147483647 h 432"/>
              <a:gd name="T58" fmla="*/ 2147483647 w 488"/>
              <a:gd name="T59" fmla="*/ 2147483647 h 432"/>
              <a:gd name="T60" fmla="*/ 2147483647 w 488"/>
              <a:gd name="T61" fmla="*/ 2147483647 h 432"/>
              <a:gd name="T62" fmla="*/ 2147483647 w 488"/>
              <a:gd name="T63" fmla="*/ 2147483647 h 432"/>
              <a:gd name="T64" fmla="*/ 2147483647 w 488"/>
              <a:gd name="T65" fmla="*/ 2147483647 h 432"/>
              <a:gd name="T66" fmla="*/ 2147483647 w 488"/>
              <a:gd name="T67" fmla="*/ 2147483647 h 432"/>
              <a:gd name="T68" fmla="*/ 2147483647 w 488"/>
              <a:gd name="T69" fmla="*/ 2147483647 h 432"/>
              <a:gd name="T70" fmla="*/ 2147483647 w 488"/>
              <a:gd name="T71" fmla="*/ 2147483647 h 432"/>
              <a:gd name="T72" fmla="*/ 2147483647 w 488"/>
              <a:gd name="T73" fmla="*/ 2147483647 h 432"/>
              <a:gd name="T74" fmla="*/ 2147483647 w 488"/>
              <a:gd name="T75" fmla="*/ 2147483647 h 432"/>
              <a:gd name="T76" fmla="*/ 2147483647 w 488"/>
              <a:gd name="T77" fmla="*/ 2147483647 h 432"/>
              <a:gd name="T78" fmla="*/ 2147483647 w 488"/>
              <a:gd name="T79" fmla="*/ 2147483647 h 432"/>
              <a:gd name="T80" fmla="*/ 2147483647 w 488"/>
              <a:gd name="T81" fmla="*/ 2147483647 h 432"/>
              <a:gd name="T82" fmla="*/ 2147483647 w 488"/>
              <a:gd name="T83" fmla="*/ 2147483647 h 432"/>
              <a:gd name="T84" fmla="*/ 2147483647 w 488"/>
              <a:gd name="T85" fmla="*/ 2147483647 h 432"/>
              <a:gd name="T86" fmla="*/ 2147483647 w 488"/>
              <a:gd name="T87" fmla="*/ 2147483647 h 432"/>
              <a:gd name="T88" fmla="*/ 2147483647 w 488"/>
              <a:gd name="T89" fmla="*/ 2147483647 h 432"/>
              <a:gd name="T90" fmla="*/ 2147483647 w 488"/>
              <a:gd name="T91" fmla="*/ 2147483647 h 432"/>
              <a:gd name="T92" fmla="*/ 2147483647 w 488"/>
              <a:gd name="T93" fmla="*/ 2147483647 h 432"/>
              <a:gd name="T94" fmla="*/ 2147483647 w 488"/>
              <a:gd name="T95" fmla="*/ 2147483647 h 432"/>
              <a:gd name="T96" fmla="*/ 2147483647 w 488"/>
              <a:gd name="T97" fmla="*/ 2147483647 h 432"/>
              <a:gd name="T98" fmla="*/ 0 w 488"/>
              <a:gd name="T99" fmla="*/ 2147483647 h 432"/>
              <a:gd name="T100" fmla="*/ 2147483647 w 488"/>
              <a:gd name="T101" fmla="*/ 2147483647 h 43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88"/>
              <a:gd name="T154" fmla="*/ 0 h 432"/>
              <a:gd name="T155" fmla="*/ 488 w 488"/>
              <a:gd name="T156" fmla="*/ 432 h 43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88" h="432">
                <a:moveTo>
                  <a:pt x="112" y="376"/>
                </a:moveTo>
                <a:lnTo>
                  <a:pt x="320" y="336"/>
                </a:lnTo>
                <a:lnTo>
                  <a:pt x="328" y="328"/>
                </a:lnTo>
                <a:lnTo>
                  <a:pt x="336" y="328"/>
                </a:lnTo>
                <a:lnTo>
                  <a:pt x="344" y="344"/>
                </a:lnTo>
                <a:lnTo>
                  <a:pt x="352" y="344"/>
                </a:lnTo>
                <a:lnTo>
                  <a:pt x="360" y="352"/>
                </a:lnTo>
                <a:lnTo>
                  <a:pt x="360" y="368"/>
                </a:lnTo>
                <a:lnTo>
                  <a:pt x="368" y="376"/>
                </a:lnTo>
                <a:lnTo>
                  <a:pt x="376" y="376"/>
                </a:lnTo>
                <a:lnTo>
                  <a:pt x="392" y="384"/>
                </a:lnTo>
                <a:lnTo>
                  <a:pt x="464" y="408"/>
                </a:lnTo>
                <a:lnTo>
                  <a:pt x="464" y="432"/>
                </a:lnTo>
                <a:lnTo>
                  <a:pt x="472" y="424"/>
                </a:lnTo>
                <a:lnTo>
                  <a:pt x="480" y="400"/>
                </a:lnTo>
                <a:lnTo>
                  <a:pt x="472" y="392"/>
                </a:lnTo>
                <a:lnTo>
                  <a:pt x="488" y="376"/>
                </a:lnTo>
                <a:lnTo>
                  <a:pt x="480" y="368"/>
                </a:lnTo>
                <a:lnTo>
                  <a:pt x="464" y="296"/>
                </a:lnTo>
                <a:lnTo>
                  <a:pt x="464" y="224"/>
                </a:lnTo>
                <a:lnTo>
                  <a:pt x="456" y="200"/>
                </a:lnTo>
                <a:lnTo>
                  <a:pt x="448" y="152"/>
                </a:lnTo>
                <a:lnTo>
                  <a:pt x="448" y="136"/>
                </a:lnTo>
                <a:lnTo>
                  <a:pt x="440" y="136"/>
                </a:lnTo>
                <a:lnTo>
                  <a:pt x="440" y="144"/>
                </a:lnTo>
                <a:lnTo>
                  <a:pt x="432" y="136"/>
                </a:lnTo>
                <a:lnTo>
                  <a:pt x="424" y="96"/>
                </a:lnTo>
                <a:lnTo>
                  <a:pt x="424" y="72"/>
                </a:lnTo>
                <a:lnTo>
                  <a:pt x="416" y="56"/>
                </a:lnTo>
                <a:lnTo>
                  <a:pt x="408" y="0"/>
                </a:lnTo>
                <a:lnTo>
                  <a:pt x="320" y="16"/>
                </a:lnTo>
                <a:lnTo>
                  <a:pt x="296" y="24"/>
                </a:lnTo>
                <a:lnTo>
                  <a:pt x="264" y="72"/>
                </a:lnTo>
                <a:lnTo>
                  <a:pt x="248" y="96"/>
                </a:lnTo>
                <a:lnTo>
                  <a:pt x="240" y="112"/>
                </a:lnTo>
                <a:lnTo>
                  <a:pt x="216" y="136"/>
                </a:lnTo>
                <a:lnTo>
                  <a:pt x="224" y="136"/>
                </a:lnTo>
                <a:lnTo>
                  <a:pt x="232" y="144"/>
                </a:lnTo>
                <a:lnTo>
                  <a:pt x="232" y="160"/>
                </a:lnTo>
                <a:lnTo>
                  <a:pt x="224" y="160"/>
                </a:lnTo>
                <a:lnTo>
                  <a:pt x="232" y="168"/>
                </a:lnTo>
                <a:lnTo>
                  <a:pt x="232" y="184"/>
                </a:lnTo>
                <a:lnTo>
                  <a:pt x="232" y="192"/>
                </a:lnTo>
                <a:lnTo>
                  <a:pt x="224" y="192"/>
                </a:lnTo>
                <a:lnTo>
                  <a:pt x="208" y="208"/>
                </a:lnTo>
                <a:lnTo>
                  <a:pt x="200" y="224"/>
                </a:lnTo>
                <a:lnTo>
                  <a:pt x="184" y="232"/>
                </a:lnTo>
                <a:lnTo>
                  <a:pt x="176" y="232"/>
                </a:lnTo>
                <a:lnTo>
                  <a:pt x="168" y="232"/>
                </a:lnTo>
                <a:lnTo>
                  <a:pt x="160" y="232"/>
                </a:lnTo>
                <a:lnTo>
                  <a:pt x="152" y="240"/>
                </a:lnTo>
                <a:lnTo>
                  <a:pt x="136" y="240"/>
                </a:lnTo>
                <a:lnTo>
                  <a:pt x="128" y="232"/>
                </a:lnTo>
                <a:lnTo>
                  <a:pt x="80" y="232"/>
                </a:lnTo>
                <a:lnTo>
                  <a:pt x="48" y="256"/>
                </a:lnTo>
                <a:lnTo>
                  <a:pt x="40" y="264"/>
                </a:lnTo>
                <a:lnTo>
                  <a:pt x="40" y="272"/>
                </a:lnTo>
                <a:lnTo>
                  <a:pt x="48" y="280"/>
                </a:lnTo>
                <a:lnTo>
                  <a:pt x="56" y="288"/>
                </a:lnTo>
                <a:lnTo>
                  <a:pt x="56" y="296"/>
                </a:lnTo>
                <a:lnTo>
                  <a:pt x="56" y="304"/>
                </a:lnTo>
                <a:lnTo>
                  <a:pt x="56" y="312"/>
                </a:lnTo>
                <a:lnTo>
                  <a:pt x="48" y="320"/>
                </a:lnTo>
                <a:lnTo>
                  <a:pt x="40" y="328"/>
                </a:lnTo>
                <a:lnTo>
                  <a:pt x="32" y="344"/>
                </a:lnTo>
                <a:lnTo>
                  <a:pt x="24" y="352"/>
                </a:lnTo>
                <a:lnTo>
                  <a:pt x="8" y="368"/>
                </a:lnTo>
                <a:lnTo>
                  <a:pt x="0" y="368"/>
                </a:lnTo>
                <a:lnTo>
                  <a:pt x="8" y="392"/>
                </a:lnTo>
                <a:lnTo>
                  <a:pt x="112" y="376"/>
                </a:lnTo>
                <a:close/>
              </a:path>
            </a:pathLst>
          </a:custGeom>
          <a:solidFill>
            <a:schemeClr val="tx2">
              <a:lumMod val="75000"/>
            </a:schemeClr>
          </a:solidFill>
          <a:ln w="6350">
            <a:solidFill>
              <a:srgbClr val="000000"/>
            </a:solidFill>
            <a:round/>
            <a:headEnd/>
            <a:tailEnd/>
          </a:ln>
        </p:spPr>
        <p:txBody>
          <a:bodyPr/>
          <a:lstStyle/>
          <a:p>
            <a:endParaRPr lang="en-US"/>
          </a:p>
        </p:txBody>
      </p:sp>
      <p:sp>
        <p:nvSpPr>
          <p:cNvPr id="61" name="Freeform 58"/>
          <p:cNvSpPr>
            <a:spLocks/>
          </p:cNvSpPr>
          <p:nvPr/>
        </p:nvSpPr>
        <p:spPr bwMode="auto">
          <a:xfrm>
            <a:off x="5563577" y="2851248"/>
            <a:ext cx="397088" cy="713899"/>
          </a:xfrm>
          <a:custGeom>
            <a:avLst/>
            <a:gdLst>
              <a:gd name="T0" fmla="*/ 0 w 240"/>
              <a:gd name="T1" fmla="*/ 2147483647 h 432"/>
              <a:gd name="T2" fmla="*/ 0 w 240"/>
              <a:gd name="T3" fmla="*/ 2147483647 h 432"/>
              <a:gd name="T4" fmla="*/ 2147483647 w 240"/>
              <a:gd name="T5" fmla="*/ 2147483647 h 432"/>
              <a:gd name="T6" fmla="*/ 2147483647 w 240"/>
              <a:gd name="T7" fmla="*/ 2147483647 h 432"/>
              <a:gd name="T8" fmla="*/ 2147483647 w 240"/>
              <a:gd name="T9" fmla="*/ 2147483647 h 432"/>
              <a:gd name="T10" fmla="*/ 2147483647 w 240"/>
              <a:gd name="T11" fmla="*/ 2147483647 h 432"/>
              <a:gd name="T12" fmla="*/ 2147483647 w 240"/>
              <a:gd name="T13" fmla="*/ 2147483647 h 432"/>
              <a:gd name="T14" fmla="*/ 2147483647 w 240"/>
              <a:gd name="T15" fmla="*/ 2147483647 h 432"/>
              <a:gd name="T16" fmla="*/ 2147483647 w 240"/>
              <a:gd name="T17" fmla="*/ 2147483647 h 432"/>
              <a:gd name="T18" fmla="*/ 2147483647 w 240"/>
              <a:gd name="T19" fmla="*/ 2147483647 h 432"/>
              <a:gd name="T20" fmla="*/ 2147483647 w 240"/>
              <a:gd name="T21" fmla="*/ 2147483647 h 432"/>
              <a:gd name="T22" fmla="*/ 2147483647 w 240"/>
              <a:gd name="T23" fmla="*/ 2147483647 h 432"/>
              <a:gd name="T24" fmla="*/ 2147483647 w 240"/>
              <a:gd name="T25" fmla="*/ 2147483647 h 432"/>
              <a:gd name="T26" fmla="*/ 2147483647 w 240"/>
              <a:gd name="T27" fmla="*/ 0 h 432"/>
              <a:gd name="T28" fmla="*/ 2147483647 w 240"/>
              <a:gd name="T29" fmla="*/ 2147483647 h 432"/>
              <a:gd name="T30" fmla="*/ 2147483647 w 240"/>
              <a:gd name="T31" fmla="*/ 2147483647 h 432"/>
              <a:gd name="T32" fmla="*/ 2147483647 w 240"/>
              <a:gd name="T33" fmla="*/ 2147483647 h 432"/>
              <a:gd name="T34" fmla="*/ 2147483647 w 240"/>
              <a:gd name="T35" fmla="*/ 2147483647 h 432"/>
              <a:gd name="T36" fmla="*/ 2147483647 w 240"/>
              <a:gd name="T37" fmla="*/ 2147483647 h 432"/>
              <a:gd name="T38" fmla="*/ 2147483647 w 240"/>
              <a:gd name="T39" fmla="*/ 2147483647 h 432"/>
              <a:gd name="T40" fmla="*/ 2147483647 w 240"/>
              <a:gd name="T41" fmla="*/ 2147483647 h 432"/>
              <a:gd name="T42" fmla="*/ 2147483647 w 240"/>
              <a:gd name="T43" fmla="*/ 2147483647 h 432"/>
              <a:gd name="T44" fmla="*/ 2147483647 w 240"/>
              <a:gd name="T45" fmla="*/ 2147483647 h 432"/>
              <a:gd name="T46" fmla="*/ 2147483647 w 240"/>
              <a:gd name="T47" fmla="*/ 2147483647 h 432"/>
              <a:gd name="T48" fmla="*/ 2147483647 w 240"/>
              <a:gd name="T49" fmla="*/ 2147483647 h 432"/>
              <a:gd name="T50" fmla="*/ 2147483647 w 240"/>
              <a:gd name="T51" fmla="*/ 2147483647 h 432"/>
              <a:gd name="T52" fmla="*/ 2147483647 w 240"/>
              <a:gd name="T53" fmla="*/ 2147483647 h 432"/>
              <a:gd name="T54" fmla="*/ 2147483647 w 240"/>
              <a:gd name="T55" fmla="*/ 2147483647 h 432"/>
              <a:gd name="T56" fmla="*/ 2147483647 w 240"/>
              <a:gd name="T57" fmla="*/ 2147483647 h 432"/>
              <a:gd name="T58" fmla="*/ 2147483647 w 240"/>
              <a:gd name="T59" fmla="*/ 2147483647 h 432"/>
              <a:gd name="T60" fmla="*/ 2147483647 w 240"/>
              <a:gd name="T61" fmla="*/ 2147483647 h 432"/>
              <a:gd name="T62" fmla="*/ 2147483647 w 240"/>
              <a:gd name="T63" fmla="*/ 2147483647 h 432"/>
              <a:gd name="T64" fmla="*/ 2147483647 w 240"/>
              <a:gd name="T65" fmla="*/ 2147483647 h 432"/>
              <a:gd name="T66" fmla="*/ 2147483647 w 240"/>
              <a:gd name="T67" fmla="*/ 2147483647 h 432"/>
              <a:gd name="T68" fmla="*/ 2147483647 w 240"/>
              <a:gd name="T69" fmla="*/ 2147483647 h 432"/>
              <a:gd name="T70" fmla="*/ 2147483647 w 240"/>
              <a:gd name="T71" fmla="*/ 2147483647 h 432"/>
              <a:gd name="T72" fmla="*/ 2147483647 w 240"/>
              <a:gd name="T73" fmla="*/ 2147483647 h 432"/>
              <a:gd name="T74" fmla="*/ 2147483647 w 240"/>
              <a:gd name="T75" fmla="*/ 2147483647 h 432"/>
              <a:gd name="T76" fmla="*/ 2147483647 w 240"/>
              <a:gd name="T77" fmla="*/ 2147483647 h 432"/>
              <a:gd name="T78" fmla="*/ 2147483647 w 240"/>
              <a:gd name="T79" fmla="*/ 2147483647 h 432"/>
              <a:gd name="T80" fmla="*/ 2147483647 w 240"/>
              <a:gd name="T81" fmla="*/ 2147483647 h 43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40"/>
              <a:gd name="T124" fmla="*/ 0 h 432"/>
              <a:gd name="T125" fmla="*/ 240 w 240"/>
              <a:gd name="T126" fmla="*/ 432 h 43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40" h="432">
                <a:moveTo>
                  <a:pt x="0" y="424"/>
                </a:moveTo>
                <a:lnTo>
                  <a:pt x="0" y="424"/>
                </a:lnTo>
                <a:lnTo>
                  <a:pt x="0" y="416"/>
                </a:lnTo>
                <a:lnTo>
                  <a:pt x="0" y="408"/>
                </a:lnTo>
                <a:lnTo>
                  <a:pt x="8" y="408"/>
                </a:lnTo>
                <a:lnTo>
                  <a:pt x="8" y="400"/>
                </a:lnTo>
                <a:lnTo>
                  <a:pt x="8" y="384"/>
                </a:lnTo>
                <a:lnTo>
                  <a:pt x="16" y="376"/>
                </a:lnTo>
                <a:lnTo>
                  <a:pt x="24" y="352"/>
                </a:lnTo>
                <a:lnTo>
                  <a:pt x="32" y="344"/>
                </a:lnTo>
                <a:lnTo>
                  <a:pt x="32" y="336"/>
                </a:lnTo>
                <a:lnTo>
                  <a:pt x="32" y="328"/>
                </a:lnTo>
                <a:lnTo>
                  <a:pt x="32" y="312"/>
                </a:lnTo>
                <a:lnTo>
                  <a:pt x="32" y="296"/>
                </a:lnTo>
                <a:lnTo>
                  <a:pt x="24" y="296"/>
                </a:lnTo>
                <a:lnTo>
                  <a:pt x="24" y="288"/>
                </a:lnTo>
                <a:lnTo>
                  <a:pt x="24" y="272"/>
                </a:lnTo>
                <a:lnTo>
                  <a:pt x="24" y="264"/>
                </a:lnTo>
                <a:lnTo>
                  <a:pt x="8" y="24"/>
                </a:lnTo>
                <a:lnTo>
                  <a:pt x="8" y="32"/>
                </a:lnTo>
                <a:lnTo>
                  <a:pt x="8" y="40"/>
                </a:lnTo>
                <a:lnTo>
                  <a:pt x="24" y="32"/>
                </a:lnTo>
                <a:lnTo>
                  <a:pt x="40" y="32"/>
                </a:lnTo>
                <a:lnTo>
                  <a:pt x="56" y="16"/>
                </a:lnTo>
                <a:lnTo>
                  <a:pt x="208" y="0"/>
                </a:lnTo>
                <a:lnTo>
                  <a:pt x="208" y="16"/>
                </a:lnTo>
                <a:lnTo>
                  <a:pt x="240" y="272"/>
                </a:lnTo>
                <a:lnTo>
                  <a:pt x="232" y="280"/>
                </a:lnTo>
                <a:lnTo>
                  <a:pt x="232" y="288"/>
                </a:lnTo>
                <a:lnTo>
                  <a:pt x="240" y="296"/>
                </a:lnTo>
                <a:lnTo>
                  <a:pt x="240" y="304"/>
                </a:lnTo>
                <a:lnTo>
                  <a:pt x="224" y="304"/>
                </a:lnTo>
                <a:lnTo>
                  <a:pt x="216" y="312"/>
                </a:lnTo>
                <a:lnTo>
                  <a:pt x="208" y="312"/>
                </a:lnTo>
                <a:lnTo>
                  <a:pt x="192" y="312"/>
                </a:lnTo>
                <a:lnTo>
                  <a:pt x="192" y="328"/>
                </a:lnTo>
                <a:lnTo>
                  <a:pt x="200" y="328"/>
                </a:lnTo>
                <a:lnTo>
                  <a:pt x="200" y="336"/>
                </a:lnTo>
                <a:lnTo>
                  <a:pt x="192" y="344"/>
                </a:lnTo>
                <a:lnTo>
                  <a:pt x="184" y="360"/>
                </a:lnTo>
                <a:lnTo>
                  <a:pt x="176" y="360"/>
                </a:lnTo>
                <a:lnTo>
                  <a:pt x="168" y="360"/>
                </a:lnTo>
                <a:lnTo>
                  <a:pt x="168" y="384"/>
                </a:lnTo>
                <a:lnTo>
                  <a:pt x="160" y="392"/>
                </a:lnTo>
                <a:lnTo>
                  <a:pt x="144" y="392"/>
                </a:lnTo>
                <a:lnTo>
                  <a:pt x="136" y="384"/>
                </a:lnTo>
                <a:lnTo>
                  <a:pt x="136" y="376"/>
                </a:lnTo>
                <a:lnTo>
                  <a:pt x="128" y="376"/>
                </a:lnTo>
                <a:lnTo>
                  <a:pt x="120" y="400"/>
                </a:lnTo>
                <a:lnTo>
                  <a:pt x="120" y="416"/>
                </a:lnTo>
                <a:lnTo>
                  <a:pt x="112" y="416"/>
                </a:lnTo>
                <a:lnTo>
                  <a:pt x="104" y="408"/>
                </a:lnTo>
                <a:lnTo>
                  <a:pt x="104" y="400"/>
                </a:lnTo>
                <a:lnTo>
                  <a:pt x="96" y="400"/>
                </a:lnTo>
                <a:lnTo>
                  <a:pt x="80" y="416"/>
                </a:lnTo>
                <a:lnTo>
                  <a:pt x="80" y="424"/>
                </a:lnTo>
                <a:lnTo>
                  <a:pt x="72" y="424"/>
                </a:lnTo>
                <a:lnTo>
                  <a:pt x="56" y="408"/>
                </a:lnTo>
                <a:lnTo>
                  <a:pt x="48" y="408"/>
                </a:lnTo>
                <a:lnTo>
                  <a:pt x="40" y="416"/>
                </a:lnTo>
                <a:lnTo>
                  <a:pt x="40" y="408"/>
                </a:lnTo>
                <a:lnTo>
                  <a:pt x="40" y="416"/>
                </a:lnTo>
                <a:lnTo>
                  <a:pt x="40" y="424"/>
                </a:lnTo>
                <a:lnTo>
                  <a:pt x="32" y="424"/>
                </a:lnTo>
                <a:lnTo>
                  <a:pt x="24" y="416"/>
                </a:lnTo>
                <a:lnTo>
                  <a:pt x="16" y="416"/>
                </a:lnTo>
                <a:lnTo>
                  <a:pt x="8" y="416"/>
                </a:lnTo>
                <a:lnTo>
                  <a:pt x="8" y="424"/>
                </a:lnTo>
                <a:lnTo>
                  <a:pt x="8" y="432"/>
                </a:lnTo>
                <a:lnTo>
                  <a:pt x="0" y="424"/>
                </a:lnTo>
                <a:close/>
              </a:path>
            </a:pathLst>
          </a:custGeom>
          <a:solidFill>
            <a:schemeClr val="tx2">
              <a:lumMod val="20000"/>
              <a:lumOff val="80000"/>
            </a:schemeClr>
          </a:solidFill>
          <a:ln w="6350">
            <a:solidFill>
              <a:srgbClr val="000000"/>
            </a:solidFill>
            <a:round/>
            <a:headEnd/>
            <a:tailEnd/>
          </a:ln>
        </p:spPr>
        <p:txBody>
          <a:bodyPr/>
          <a:lstStyle/>
          <a:p>
            <a:endParaRPr lang="en-US">
              <a:solidFill>
                <a:schemeClr val="bg1"/>
              </a:solidFill>
            </a:endParaRPr>
          </a:p>
        </p:txBody>
      </p:sp>
      <p:sp>
        <p:nvSpPr>
          <p:cNvPr id="62" name="Freeform 59"/>
          <p:cNvSpPr>
            <a:spLocks/>
          </p:cNvSpPr>
          <p:nvPr/>
        </p:nvSpPr>
        <p:spPr bwMode="auto">
          <a:xfrm>
            <a:off x="6423696" y="2613283"/>
            <a:ext cx="766939" cy="503169"/>
          </a:xfrm>
          <a:custGeom>
            <a:avLst/>
            <a:gdLst>
              <a:gd name="T0" fmla="*/ 2147483647 w 464"/>
              <a:gd name="T1" fmla="*/ 2147483647 h 304"/>
              <a:gd name="T2" fmla="*/ 2147483647 w 464"/>
              <a:gd name="T3" fmla="*/ 2147483647 h 304"/>
              <a:gd name="T4" fmla="*/ 2147483647 w 464"/>
              <a:gd name="T5" fmla="*/ 2147483647 h 304"/>
              <a:gd name="T6" fmla="*/ 2147483647 w 464"/>
              <a:gd name="T7" fmla="*/ 2147483647 h 304"/>
              <a:gd name="T8" fmla="*/ 2147483647 w 464"/>
              <a:gd name="T9" fmla="*/ 2147483647 h 304"/>
              <a:gd name="T10" fmla="*/ 2147483647 w 464"/>
              <a:gd name="T11" fmla="*/ 2147483647 h 304"/>
              <a:gd name="T12" fmla="*/ 2147483647 w 464"/>
              <a:gd name="T13" fmla="*/ 2147483647 h 304"/>
              <a:gd name="T14" fmla="*/ 2147483647 w 464"/>
              <a:gd name="T15" fmla="*/ 2147483647 h 304"/>
              <a:gd name="T16" fmla="*/ 2147483647 w 464"/>
              <a:gd name="T17" fmla="*/ 2147483647 h 304"/>
              <a:gd name="T18" fmla="*/ 2147483647 w 464"/>
              <a:gd name="T19" fmla="*/ 2147483647 h 304"/>
              <a:gd name="T20" fmla="*/ 2147483647 w 464"/>
              <a:gd name="T21" fmla="*/ 2147483647 h 304"/>
              <a:gd name="T22" fmla="*/ 2147483647 w 464"/>
              <a:gd name="T23" fmla="*/ 2147483647 h 304"/>
              <a:gd name="T24" fmla="*/ 2147483647 w 464"/>
              <a:gd name="T25" fmla="*/ 2147483647 h 304"/>
              <a:gd name="T26" fmla="*/ 2147483647 w 464"/>
              <a:gd name="T27" fmla="*/ 2147483647 h 304"/>
              <a:gd name="T28" fmla="*/ 2147483647 w 464"/>
              <a:gd name="T29" fmla="*/ 2147483647 h 304"/>
              <a:gd name="T30" fmla="*/ 2147483647 w 464"/>
              <a:gd name="T31" fmla="*/ 2147483647 h 304"/>
              <a:gd name="T32" fmla="*/ 2147483647 w 464"/>
              <a:gd name="T33" fmla="*/ 2147483647 h 304"/>
              <a:gd name="T34" fmla="*/ 2147483647 w 464"/>
              <a:gd name="T35" fmla="*/ 2147483647 h 304"/>
              <a:gd name="T36" fmla="*/ 2147483647 w 464"/>
              <a:gd name="T37" fmla="*/ 2147483647 h 304"/>
              <a:gd name="T38" fmla="*/ 2147483647 w 464"/>
              <a:gd name="T39" fmla="*/ 2147483647 h 304"/>
              <a:gd name="T40" fmla="*/ 2147483647 w 464"/>
              <a:gd name="T41" fmla="*/ 2147483647 h 304"/>
              <a:gd name="T42" fmla="*/ 2147483647 w 464"/>
              <a:gd name="T43" fmla="*/ 2147483647 h 304"/>
              <a:gd name="T44" fmla="*/ 2147483647 w 464"/>
              <a:gd name="T45" fmla="*/ 2147483647 h 304"/>
              <a:gd name="T46" fmla="*/ 2147483647 w 464"/>
              <a:gd name="T47" fmla="*/ 2147483647 h 304"/>
              <a:gd name="T48" fmla="*/ 2147483647 w 464"/>
              <a:gd name="T49" fmla="*/ 2147483647 h 304"/>
              <a:gd name="T50" fmla="*/ 2147483647 w 464"/>
              <a:gd name="T51" fmla="*/ 2147483647 h 304"/>
              <a:gd name="T52" fmla="*/ 2147483647 w 464"/>
              <a:gd name="T53" fmla="*/ 2147483647 h 304"/>
              <a:gd name="T54" fmla="*/ 2147483647 w 464"/>
              <a:gd name="T55" fmla="*/ 2147483647 h 304"/>
              <a:gd name="T56" fmla="*/ 2147483647 w 464"/>
              <a:gd name="T57" fmla="*/ 2147483647 h 304"/>
              <a:gd name="T58" fmla="*/ 2147483647 w 464"/>
              <a:gd name="T59" fmla="*/ 2147483647 h 304"/>
              <a:gd name="T60" fmla="*/ 2147483647 w 464"/>
              <a:gd name="T61" fmla="*/ 2147483647 h 304"/>
              <a:gd name="T62" fmla="*/ 2147483647 w 464"/>
              <a:gd name="T63" fmla="*/ 2147483647 h 304"/>
              <a:gd name="T64" fmla="*/ 2147483647 w 464"/>
              <a:gd name="T65" fmla="*/ 2147483647 h 304"/>
              <a:gd name="T66" fmla="*/ 2147483647 w 464"/>
              <a:gd name="T67" fmla="*/ 2147483647 h 304"/>
              <a:gd name="T68" fmla="*/ 2147483647 w 464"/>
              <a:gd name="T69" fmla="*/ 0 h 304"/>
              <a:gd name="T70" fmla="*/ 2147483647 w 464"/>
              <a:gd name="T71" fmla="*/ 0 h 304"/>
              <a:gd name="T72" fmla="*/ 2147483647 w 464"/>
              <a:gd name="T73" fmla="*/ 2147483647 h 304"/>
              <a:gd name="T74" fmla="*/ 2147483647 w 464"/>
              <a:gd name="T75" fmla="*/ 2147483647 h 304"/>
              <a:gd name="T76" fmla="*/ 2147483647 w 464"/>
              <a:gd name="T77" fmla="*/ 2147483647 h 304"/>
              <a:gd name="T78" fmla="*/ 2147483647 w 464"/>
              <a:gd name="T79" fmla="*/ 2147483647 h 304"/>
              <a:gd name="T80" fmla="*/ 2147483647 w 464"/>
              <a:gd name="T81" fmla="*/ 2147483647 h 304"/>
              <a:gd name="T82" fmla="*/ 2147483647 w 464"/>
              <a:gd name="T83" fmla="*/ 2147483647 h 304"/>
              <a:gd name="T84" fmla="*/ 2147483647 w 464"/>
              <a:gd name="T85" fmla="*/ 2147483647 h 304"/>
              <a:gd name="T86" fmla="*/ 2147483647 w 464"/>
              <a:gd name="T87" fmla="*/ 2147483647 h 304"/>
              <a:gd name="T88" fmla="*/ 2147483647 w 464"/>
              <a:gd name="T89" fmla="*/ 2147483647 h 304"/>
              <a:gd name="T90" fmla="*/ 0 w 464"/>
              <a:gd name="T91" fmla="*/ 2147483647 h 304"/>
              <a:gd name="T92" fmla="*/ 0 w 464"/>
              <a:gd name="T93" fmla="*/ 2147483647 h 304"/>
              <a:gd name="T94" fmla="*/ 2147483647 w 464"/>
              <a:gd name="T95" fmla="*/ 2147483647 h 304"/>
              <a:gd name="T96" fmla="*/ 2147483647 w 464"/>
              <a:gd name="T97" fmla="*/ 2147483647 h 304"/>
              <a:gd name="T98" fmla="*/ 2147483647 w 464"/>
              <a:gd name="T99" fmla="*/ 2147483647 h 304"/>
              <a:gd name="T100" fmla="*/ 2147483647 w 464"/>
              <a:gd name="T101" fmla="*/ 2147483647 h 30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64"/>
              <a:gd name="T154" fmla="*/ 0 h 304"/>
              <a:gd name="T155" fmla="*/ 464 w 464"/>
              <a:gd name="T156" fmla="*/ 304 h 30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64" h="304">
                <a:moveTo>
                  <a:pt x="120" y="288"/>
                </a:moveTo>
                <a:lnTo>
                  <a:pt x="400" y="240"/>
                </a:lnTo>
                <a:lnTo>
                  <a:pt x="400" y="216"/>
                </a:lnTo>
                <a:lnTo>
                  <a:pt x="416" y="216"/>
                </a:lnTo>
                <a:lnTo>
                  <a:pt x="424" y="224"/>
                </a:lnTo>
                <a:lnTo>
                  <a:pt x="440" y="208"/>
                </a:lnTo>
                <a:lnTo>
                  <a:pt x="440" y="200"/>
                </a:lnTo>
                <a:lnTo>
                  <a:pt x="456" y="184"/>
                </a:lnTo>
                <a:lnTo>
                  <a:pt x="464" y="176"/>
                </a:lnTo>
                <a:lnTo>
                  <a:pt x="464" y="168"/>
                </a:lnTo>
                <a:lnTo>
                  <a:pt x="432" y="144"/>
                </a:lnTo>
                <a:lnTo>
                  <a:pt x="416" y="136"/>
                </a:lnTo>
                <a:lnTo>
                  <a:pt x="416" y="120"/>
                </a:lnTo>
                <a:lnTo>
                  <a:pt x="424" y="120"/>
                </a:lnTo>
                <a:lnTo>
                  <a:pt x="424" y="112"/>
                </a:lnTo>
                <a:lnTo>
                  <a:pt x="416" y="96"/>
                </a:lnTo>
                <a:lnTo>
                  <a:pt x="432" y="80"/>
                </a:lnTo>
                <a:lnTo>
                  <a:pt x="432" y="64"/>
                </a:lnTo>
                <a:lnTo>
                  <a:pt x="440" y="56"/>
                </a:lnTo>
                <a:lnTo>
                  <a:pt x="424" y="48"/>
                </a:lnTo>
                <a:lnTo>
                  <a:pt x="416" y="48"/>
                </a:lnTo>
                <a:lnTo>
                  <a:pt x="408" y="40"/>
                </a:lnTo>
                <a:lnTo>
                  <a:pt x="408" y="24"/>
                </a:lnTo>
                <a:lnTo>
                  <a:pt x="400" y="16"/>
                </a:lnTo>
                <a:lnTo>
                  <a:pt x="392" y="16"/>
                </a:lnTo>
                <a:lnTo>
                  <a:pt x="384" y="0"/>
                </a:lnTo>
                <a:lnTo>
                  <a:pt x="376" y="0"/>
                </a:lnTo>
                <a:lnTo>
                  <a:pt x="328" y="8"/>
                </a:lnTo>
                <a:lnTo>
                  <a:pt x="216" y="32"/>
                </a:lnTo>
                <a:lnTo>
                  <a:pt x="96" y="56"/>
                </a:lnTo>
                <a:lnTo>
                  <a:pt x="56" y="64"/>
                </a:lnTo>
                <a:lnTo>
                  <a:pt x="48" y="40"/>
                </a:lnTo>
                <a:lnTo>
                  <a:pt x="40" y="48"/>
                </a:lnTo>
                <a:lnTo>
                  <a:pt x="16" y="72"/>
                </a:lnTo>
                <a:lnTo>
                  <a:pt x="0" y="80"/>
                </a:lnTo>
                <a:lnTo>
                  <a:pt x="24" y="216"/>
                </a:lnTo>
                <a:lnTo>
                  <a:pt x="40" y="304"/>
                </a:lnTo>
                <a:lnTo>
                  <a:pt x="120" y="288"/>
                </a:lnTo>
                <a:close/>
              </a:path>
            </a:pathLst>
          </a:custGeom>
          <a:solidFill>
            <a:schemeClr val="tx2">
              <a:lumMod val="20000"/>
              <a:lumOff val="80000"/>
            </a:schemeClr>
          </a:solidFill>
          <a:ln w="6350">
            <a:solidFill>
              <a:srgbClr val="000000"/>
            </a:solidFill>
            <a:round/>
            <a:headEnd/>
            <a:tailEnd/>
          </a:ln>
        </p:spPr>
        <p:txBody>
          <a:bodyPr/>
          <a:lstStyle/>
          <a:p>
            <a:endParaRPr lang="en-US">
              <a:solidFill>
                <a:schemeClr val="bg1"/>
              </a:solidFill>
            </a:endParaRPr>
          </a:p>
        </p:txBody>
      </p:sp>
      <p:sp>
        <p:nvSpPr>
          <p:cNvPr id="63" name="Freeform 60"/>
          <p:cNvSpPr>
            <a:spLocks/>
          </p:cNvSpPr>
          <p:nvPr/>
        </p:nvSpPr>
        <p:spPr bwMode="auto">
          <a:xfrm>
            <a:off x="7177735" y="2018366"/>
            <a:ext cx="210728" cy="422893"/>
          </a:xfrm>
          <a:custGeom>
            <a:avLst/>
            <a:gdLst>
              <a:gd name="T0" fmla="*/ 2147483647 w 128"/>
              <a:gd name="T1" fmla="*/ 2147483647 h 256"/>
              <a:gd name="T2" fmla="*/ 2147483647 w 128"/>
              <a:gd name="T3" fmla="*/ 2147483647 h 256"/>
              <a:gd name="T4" fmla="*/ 2147483647 w 128"/>
              <a:gd name="T5" fmla="*/ 2147483647 h 256"/>
              <a:gd name="T6" fmla="*/ 2147483647 w 128"/>
              <a:gd name="T7" fmla="*/ 2147483647 h 256"/>
              <a:gd name="T8" fmla="*/ 2147483647 w 128"/>
              <a:gd name="T9" fmla="*/ 2147483647 h 256"/>
              <a:gd name="T10" fmla="*/ 2147483647 w 128"/>
              <a:gd name="T11" fmla="*/ 2147483647 h 256"/>
              <a:gd name="T12" fmla="*/ 2147483647 w 128"/>
              <a:gd name="T13" fmla="*/ 2147483647 h 256"/>
              <a:gd name="T14" fmla="*/ 2147483647 w 128"/>
              <a:gd name="T15" fmla="*/ 2147483647 h 256"/>
              <a:gd name="T16" fmla="*/ 2147483647 w 128"/>
              <a:gd name="T17" fmla="*/ 2147483647 h 256"/>
              <a:gd name="T18" fmla="*/ 2147483647 w 128"/>
              <a:gd name="T19" fmla="*/ 2147483647 h 256"/>
              <a:gd name="T20" fmla="*/ 2147483647 w 128"/>
              <a:gd name="T21" fmla="*/ 2147483647 h 256"/>
              <a:gd name="T22" fmla="*/ 2147483647 w 128"/>
              <a:gd name="T23" fmla="*/ 2147483647 h 256"/>
              <a:gd name="T24" fmla="*/ 0 w 128"/>
              <a:gd name="T25" fmla="*/ 2147483647 h 256"/>
              <a:gd name="T26" fmla="*/ 0 w 128"/>
              <a:gd name="T27" fmla="*/ 2147483647 h 256"/>
              <a:gd name="T28" fmla="*/ 2147483647 w 128"/>
              <a:gd name="T29" fmla="*/ 0 h 256"/>
              <a:gd name="T30" fmla="*/ 2147483647 w 128"/>
              <a:gd name="T31" fmla="*/ 0 h 256"/>
              <a:gd name="T32" fmla="*/ 2147483647 w 128"/>
              <a:gd name="T33" fmla="*/ 2147483647 h 256"/>
              <a:gd name="T34" fmla="*/ 2147483647 w 128"/>
              <a:gd name="T35" fmla="*/ 2147483647 h 256"/>
              <a:gd name="T36" fmla="*/ 2147483647 w 128"/>
              <a:gd name="T37" fmla="*/ 2147483647 h 256"/>
              <a:gd name="T38" fmla="*/ 2147483647 w 128"/>
              <a:gd name="T39" fmla="*/ 2147483647 h 256"/>
              <a:gd name="T40" fmla="*/ 2147483647 w 128"/>
              <a:gd name="T41" fmla="*/ 2147483647 h 256"/>
              <a:gd name="T42" fmla="*/ 2147483647 w 128"/>
              <a:gd name="T43" fmla="*/ 2147483647 h 256"/>
              <a:gd name="T44" fmla="*/ 2147483647 w 128"/>
              <a:gd name="T45" fmla="*/ 2147483647 h 256"/>
              <a:gd name="T46" fmla="*/ 2147483647 w 128"/>
              <a:gd name="T47" fmla="*/ 2147483647 h 256"/>
              <a:gd name="T48" fmla="*/ 2147483647 w 128"/>
              <a:gd name="T49" fmla="*/ 2147483647 h 256"/>
              <a:gd name="T50" fmla="*/ 2147483647 w 128"/>
              <a:gd name="T51" fmla="*/ 2147483647 h 256"/>
              <a:gd name="T52" fmla="*/ 2147483647 w 128"/>
              <a:gd name="T53" fmla="*/ 2147483647 h 256"/>
              <a:gd name="T54" fmla="*/ 2147483647 w 128"/>
              <a:gd name="T55" fmla="*/ 2147483647 h 256"/>
              <a:gd name="T56" fmla="*/ 2147483647 w 128"/>
              <a:gd name="T57" fmla="*/ 2147483647 h 256"/>
              <a:gd name="T58" fmla="*/ 2147483647 w 128"/>
              <a:gd name="T59" fmla="*/ 2147483647 h 256"/>
              <a:gd name="T60" fmla="*/ 2147483647 w 128"/>
              <a:gd name="T61" fmla="*/ 2147483647 h 256"/>
              <a:gd name="T62" fmla="*/ 2147483647 w 128"/>
              <a:gd name="T63" fmla="*/ 2147483647 h 256"/>
              <a:gd name="T64" fmla="*/ 2147483647 w 128"/>
              <a:gd name="T65" fmla="*/ 2147483647 h 256"/>
              <a:gd name="T66" fmla="*/ 2147483647 w 128"/>
              <a:gd name="T67" fmla="*/ 2147483647 h 256"/>
              <a:gd name="T68" fmla="*/ 2147483647 w 128"/>
              <a:gd name="T69" fmla="*/ 2147483647 h 256"/>
              <a:gd name="T70" fmla="*/ 2147483647 w 128"/>
              <a:gd name="T71" fmla="*/ 2147483647 h 256"/>
              <a:gd name="T72" fmla="*/ 2147483647 w 128"/>
              <a:gd name="T73" fmla="*/ 2147483647 h 256"/>
              <a:gd name="T74" fmla="*/ 2147483647 w 128"/>
              <a:gd name="T75" fmla="*/ 2147483647 h 256"/>
              <a:gd name="T76" fmla="*/ 2147483647 w 128"/>
              <a:gd name="T77" fmla="*/ 2147483647 h 256"/>
              <a:gd name="T78" fmla="*/ 2147483647 w 128"/>
              <a:gd name="T79" fmla="*/ 2147483647 h 256"/>
              <a:gd name="T80" fmla="*/ 2147483647 w 128"/>
              <a:gd name="T81" fmla="*/ 2147483647 h 256"/>
              <a:gd name="T82" fmla="*/ 2147483647 w 128"/>
              <a:gd name="T83" fmla="*/ 2147483647 h 256"/>
              <a:gd name="T84" fmla="*/ 2147483647 w 128"/>
              <a:gd name="T85" fmla="*/ 2147483647 h 256"/>
              <a:gd name="T86" fmla="*/ 2147483647 w 128"/>
              <a:gd name="T87" fmla="*/ 2147483647 h 256"/>
              <a:gd name="T88" fmla="*/ 2147483647 w 128"/>
              <a:gd name="T89" fmla="*/ 2147483647 h 256"/>
              <a:gd name="T90" fmla="*/ 2147483647 w 128"/>
              <a:gd name="T91" fmla="*/ 2147483647 h 256"/>
              <a:gd name="T92" fmla="*/ 2147483647 w 128"/>
              <a:gd name="T93" fmla="*/ 2147483647 h 256"/>
              <a:gd name="T94" fmla="*/ 2147483647 w 128"/>
              <a:gd name="T95" fmla="*/ 2147483647 h 256"/>
              <a:gd name="T96" fmla="*/ 2147483647 w 128"/>
              <a:gd name="T97" fmla="*/ 2147483647 h 2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8"/>
              <a:gd name="T148" fmla="*/ 0 h 256"/>
              <a:gd name="T149" fmla="*/ 128 w 128"/>
              <a:gd name="T150" fmla="*/ 256 h 25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8" h="256">
                <a:moveTo>
                  <a:pt x="48" y="232"/>
                </a:moveTo>
                <a:lnTo>
                  <a:pt x="40" y="184"/>
                </a:lnTo>
                <a:lnTo>
                  <a:pt x="40" y="168"/>
                </a:lnTo>
                <a:lnTo>
                  <a:pt x="32" y="168"/>
                </a:lnTo>
                <a:lnTo>
                  <a:pt x="32" y="176"/>
                </a:lnTo>
                <a:lnTo>
                  <a:pt x="24" y="168"/>
                </a:lnTo>
                <a:lnTo>
                  <a:pt x="16" y="128"/>
                </a:lnTo>
                <a:lnTo>
                  <a:pt x="16" y="104"/>
                </a:lnTo>
                <a:lnTo>
                  <a:pt x="8" y="88"/>
                </a:lnTo>
                <a:lnTo>
                  <a:pt x="0" y="32"/>
                </a:lnTo>
                <a:lnTo>
                  <a:pt x="128" y="0"/>
                </a:lnTo>
                <a:lnTo>
                  <a:pt x="128" y="8"/>
                </a:lnTo>
                <a:lnTo>
                  <a:pt x="128" y="16"/>
                </a:lnTo>
                <a:lnTo>
                  <a:pt x="120" y="24"/>
                </a:lnTo>
                <a:lnTo>
                  <a:pt x="128" y="32"/>
                </a:lnTo>
                <a:lnTo>
                  <a:pt x="128" y="56"/>
                </a:lnTo>
                <a:lnTo>
                  <a:pt x="128" y="64"/>
                </a:lnTo>
                <a:lnTo>
                  <a:pt x="112" y="72"/>
                </a:lnTo>
                <a:lnTo>
                  <a:pt x="104" y="80"/>
                </a:lnTo>
                <a:lnTo>
                  <a:pt x="112" y="88"/>
                </a:lnTo>
                <a:lnTo>
                  <a:pt x="112" y="104"/>
                </a:lnTo>
                <a:lnTo>
                  <a:pt x="112" y="128"/>
                </a:lnTo>
                <a:lnTo>
                  <a:pt x="104" y="136"/>
                </a:lnTo>
                <a:lnTo>
                  <a:pt x="104" y="144"/>
                </a:lnTo>
                <a:lnTo>
                  <a:pt x="104" y="152"/>
                </a:lnTo>
                <a:lnTo>
                  <a:pt x="96" y="160"/>
                </a:lnTo>
                <a:lnTo>
                  <a:pt x="96" y="176"/>
                </a:lnTo>
                <a:lnTo>
                  <a:pt x="104" y="184"/>
                </a:lnTo>
                <a:lnTo>
                  <a:pt x="104" y="192"/>
                </a:lnTo>
                <a:lnTo>
                  <a:pt x="112" y="208"/>
                </a:lnTo>
                <a:lnTo>
                  <a:pt x="112" y="216"/>
                </a:lnTo>
                <a:lnTo>
                  <a:pt x="104" y="224"/>
                </a:lnTo>
                <a:lnTo>
                  <a:pt x="104" y="240"/>
                </a:lnTo>
                <a:lnTo>
                  <a:pt x="112" y="240"/>
                </a:lnTo>
                <a:lnTo>
                  <a:pt x="56" y="256"/>
                </a:lnTo>
                <a:lnTo>
                  <a:pt x="48" y="232"/>
                </a:lnTo>
                <a:close/>
              </a:path>
            </a:pathLst>
          </a:custGeom>
          <a:solidFill>
            <a:schemeClr val="tx2">
              <a:lumMod val="75000"/>
            </a:schemeClr>
          </a:solidFill>
          <a:ln w="6350">
            <a:solidFill>
              <a:srgbClr val="000000"/>
            </a:solidFill>
            <a:round/>
            <a:headEnd/>
            <a:tailEnd/>
          </a:ln>
        </p:spPr>
        <p:txBody>
          <a:bodyPr/>
          <a:lstStyle/>
          <a:p>
            <a:endParaRPr lang="en-US"/>
          </a:p>
        </p:txBody>
      </p:sp>
      <p:sp>
        <p:nvSpPr>
          <p:cNvPr id="64" name="Freeform 61"/>
          <p:cNvSpPr>
            <a:spLocks/>
          </p:cNvSpPr>
          <p:nvPr/>
        </p:nvSpPr>
        <p:spPr bwMode="auto">
          <a:xfrm>
            <a:off x="5391553" y="3301377"/>
            <a:ext cx="966201" cy="488834"/>
          </a:xfrm>
          <a:custGeom>
            <a:avLst/>
            <a:gdLst>
              <a:gd name="T0" fmla="*/ 2147483647 w 584"/>
              <a:gd name="T1" fmla="*/ 2147483647 h 296"/>
              <a:gd name="T2" fmla="*/ 2147483647 w 584"/>
              <a:gd name="T3" fmla="*/ 2147483647 h 296"/>
              <a:gd name="T4" fmla="*/ 2147483647 w 584"/>
              <a:gd name="T5" fmla="*/ 2147483647 h 296"/>
              <a:gd name="T6" fmla="*/ 2147483647 w 584"/>
              <a:gd name="T7" fmla="*/ 2147483647 h 296"/>
              <a:gd name="T8" fmla="*/ 2147483647 w 584"/>
              <a:gd name="T9" fmla="*/ 2147483647 h 296"/>
              <a:gd name="T10" fmla="*/ 2147483647 w 584"/>
              <a:gd name="T11" fmla="*/ 2147483647 h 296"/>
              <a:gd name="T12" fmla="*/ 2147483647 w 584"/>
              <a:gd name="T13" fmla="*/ 2147483647 h 296"/>
              <a:gd name="T14" fmla="*/ 2147483647 w 584"/>
              <a:gd name="T15" fmla="*/ 0 h 296"/>
              <a:gd name="T16" fmla="*/ 2147483647 w 584"/>
              <a:gd name="T17" fmla="*/ 0 h 296"/>
              <a:gd name="T18" fmla="*/ 2147483647 w 584"/>
              <a:gd name="T19" fmla="*/ 2147483647 h 296"/>
              <a:gd name="T20" fmla="*/ 2147483647 w 584"/>
              <a:gd name="T21" fmla="*/ 2147483647 h 296"/>
              <a:gd name="T22" fmla="*/ 2147483647 w 584"/>
              <a:gd name="T23" fmla="*/ 2147483647 h 296"/>
              <a:gd name="T24" fmla="*/ 2147483647 w 584"/>
              <a:gd name="T25" fmla="*/ 2147483647 h 296"/>
              <a:gd name="T26" fmla="*/ 2147483647 w 584"/>
              <a:gd name="T27" fmla="*/ 2147483647 h 296"/>
              <a:gd name="T28" fmla="*/ 2147483647 w 584"/>
              <a:gd name="T29" fmla="*/ 2147483647 h 296"/>
              <a:gd name="T30" fmla="*/ 2147483647 w 584"/>
              <a:gd name="T31" fmla="*/ 2147483647 h 296"/>
              <a:gd name="T32" fmla="*/ 2147483647 w 584"/>
              <a:gd name="T33" fmla="*/ 2147483647 h 296"/>
              <a:gd name="T34" fmla="*/ 2147483647 w 584"/>
              <a:gd name="T35" fmla="*/ 2147483647 h 296"/>
              <a:gd name="T36" fmla="*/ 2147483647 w 584"/>
              <a:gd name="T37" fmla="*/ 2147483647 h 296"/>
              <a:gd name="T38" fmla="*/ 2147483647 w 584"/>
              <a:gd name="T39" fmla="*/ 2147483647 h 296"/>
              <a:gd name="T40" fmla="*/ 2147483647 w 584"/>
              <a:gd name="T41" fmla="*/ 2147483647 h 296"/>
              <a:gd name="T42" fmla="*/ 2147483647 w 584"/>
              <a:gd name="T43" fmla="*/ 2147483647 h 296"/>
              <a:gd name="T44" fmla="*/ 2147483647 w 584"/>
              <a:gd name="T45" fmla="*/ 2147483647 h 296"/>
              <a:gd name="T46" fmla="*/ 2147483647 w 584"/>
              <a:gd name="T47" fmla="*/ 2147483647 h 296"/>
              <a:gd name="T48" fmla="*/ 2147483647 w 584"/>
              <a:gd name="T49" fmla="*/ 2147483647 h 296"/>
              <a:gd name="T50" fmla="*/ 2147483647 w 584"/>
              <a:gd name="T51" fmla="*/ 2147483647 h 296"/>
              <a:gd name="T52" fmla="*/ 2147483647 w 584"/>
              <a:gd name="T53" fmla="*/ 2147483647 h 296"/>
              <a:gd name="T54" fmla="*/ 2147483647 w 584"/>
              <a:gd name="T55" fmla="*/ 2147483647 h 296"/>
              <a:gd name="T56" fmla="*/ 2147483647 w 584"/>
              <a:gd name="T57" fmla="*/ 2147483647 h 296"/>
              <a:gd name="T58" fmla="*/ 2147483647 w 584"/>
              <a:gd name="T59" fmla="*/ 2147483647 h 296"/>
              <a:gd name="T60" fmla="*/ 2147483647 w 584"/>
              <a:gd name="T61" fmla="*/ 2147483647 h 296"/>
              <a:gd name="T62" fmla="*/ 2147483647 w 584"/>
              <a:gd name="T63" fmla="*/ 2147483647 h 296"/>
              <a:gd name="T64" fmla="*/ 2147483647 w 584"/>
              <a:gd name="T65" fmla="*/ 2147483647 h 296"/>
              <a:gd name="T66" fmla="*/ 2147483647 w 584"/>
              <a:gd name="T67" fmla="*/ 2147483647 h 296"/>
              <a:gd name="T68" fmla="*/ 2147483647 w 584"/>
              <a:gd name="T69" fmla="*/ 2147483647 h 296"/>
              <a:gd name="T70" fmla="*/ 2147483647 w 584"/>
              <a:gd name="T71" fmla="*/ 2147483647 h 296"/>
              <a:gd name="T72" fmla="*/ 2147483647 w 584"/>
              <a:gd name="T73" fmla="*/ 2147483647 h 296"/>
              <a:gd name="T74" fmla="*/ 2147483647 w 584"/>
              <a:gd name="T75" fmla="*/ 2147483647 h 296"/>
              <a:gd name="T76" fmla="*/ 2147483647 w 584"/>
              <a:gd name="T77" fmla="*/ 2147483647 h 296"/>
              <a:gd name="T78" fmla="*/ 2147483647 w 584"/>
              <a:gd name="T79" fmla="*/ 2147483647 h 296"/>
              <a:gd name="T80" fmla="*/ 2147483647 w 584"/>
              <a:gd name="T81" fmla="*/ 2147483647 h 296"/>
              <a:gd name="T82" fmla="*/ 2147483647 w 584"/>
              <a:gd name="T83" fmla="*/ 2147483647 h 296"/>
              <a:gd name="T84" fmla="*/ 2147483647 w 584"/>
              <a:gd name="T85" fmla="*/ 2147483647 h 296"/>
              <a:gd name="T86" fmla="*/ 2147483647 w 584"/>
              <a:gd name="T87" fmla="*/ 2147483647 h 296"/>
              <a:gd name="T88" fmla="*/ 2147483647 w 584"/>
              <a:gd name="T89" fmla="*/ 2147483647 h 296"/>
              <a:gd name="T90" fmla="*/ 2147483647 w 584"/>
              <a:gd name="T91" fmla="*/ 2147483647 h 296"/>
              <a:gd name="T92" fmla="*/ 2147483647 w 584"/>
              <a:gd name="T93" fmla="*/ 2147483647 h 296"/>
              <a:gd name="T94" fmla="*/ 2147483647 w 584"/>
              <a:gd name="T95" fmla="*/ 2147483647 h 296"/>
              <a:gd name="T96" fmla="*/ 2147483647 w 584"/>
              <a:gd name="T97" fmla="*/ 2147483647 h 29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84"/>
              <a:gd name="T148" fmla="*/ 0 h 296"/>
              <a:gd name="T149" fmla="*/ 584 w 584"/>
              <a:gd name="T150" fmla="*/ 296 h 29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84" h="296">
                <a:moveTo>
                  <a:pt x="520" y="40"/>
                </a:moveTo>
                <a:lnTo>
                  <a:pt x="512" y="32"/>
                </a:lnTo>
                <a:lnTo>
                  <a:pt x="504" y="32"/>
                </a:lnTo>
                <a:lnTo>
                  <a:pt x="504" y="24"/>
                </a:lnTo>
                <a:lnTo>
                  <a:pt x="496" y="16"/>
                </a:lnTo>
                <a:lnTo>
                  <a:pt x="488" y="16"/>
                </a:lnTo>
                <a:lnTo>
                  <a:pt x="480" y="32"/>
                </a:lnTo>
                <a:lnTo>
                  <a:pt x="472" y="32"/>
                </a:lnTo>
                <a:lnTo>
                  <a:pt x="456" y="32"/>
                </a:lnTo>
                <a:lnTo>
                  <a:pt x="448" y="24"/>
                </a:lnTo>
                <a:lnTo>
                  <a:pt x="440" y="24"/>
                </a:lnTo>
                <a:lnTo>
                  <a:pt x="440" y="32"/>
                </a:lnTo>
                <a:lnTo>
                  <a:pt x="432" y="32"/>
                </a:lnTo>
                <a:lnTo>
                  <a:pt x="416" y="24"/>
                </a:lnTo>
                <a:lnTo>
                  <a:pt x="392" y="24"/>
                </a:lnTo>
                <a:lnTo>
                  <a:pt x="392" y="16"/>
                </a:lnTo>
                <a:lnTo>
                  <a:pt x="384" y="0"/>
                </a:lnTo>
                <a:lnTo>
                  <a:pt x="360" y="0"/>
                </a:lnTo>
                <a:lnTo>
                  <a:pt x="344" y="0"/>
                </a:lnTo>
                <a:lnTo>
                  <a:pt x="336" y="8"/>
                </a:lnTo>
                <a:lnTo>
                  <a:pt x="336" y="16"/>
                </a:lnTo>
                <a:lnTo>
                  <a:pt x="344" y="24"/>
                </a:lnTo>
                <a:lnTo>
                  <a:pt x="344" y="32"/>
                </a:lnTo>
                <a:lnTo>
                  <a:pt x="328" y="32"/>
                </a:lnTo>
                <a:lnTo>
                  <a:pt x="320" y="40"/>
                </a:lnTo>
                <a:lnTo>
                  <a:pt x="312" y="40"/>
                </a:lnTo>
                <a:lnTo>
                  <a:pt x="296" y="40"/>
                </a:lnTo>
                <a:lnTo>
                  <a:pt x="296" y="56"/>
                </a:lnTo>
                <a:lnTo>
                  <a:pt x="304" y="56"/>
                </a:lnTo>
                <a:lnTo>
                  <a:pt x="304" y="64"/>
                </a:lnTo>
                <a:lnTo>
                  <a:pt x="296" y="72"/>
                </a:lnTo>
                <a:lnTo>
                  <a:pt x="288" y="88"/>
                </a:lnTo>
                <a:lnTo>
                  <a:pt x="280" y="88"/>
                </a:lnTo>
                <a:lnTo>
                  <a:pt x="272" y="88"/>
                </a:lnTo>
                <a:lnTo>
                  <a:pt x="272" y="112"/>
                </a:lnTo>
                <a:lnTo>
                  <a:pt x="264" y="120"/>
                </a:lnTo>
                <a:lnTo>
                  <a:pt x="248" y="120"/>
                </a:lnTo>
                <a:lnTo>
                  <a:pt x="240" y="112"/>
                </a:lnTo>
                <a:lnTo>
                  <a:pt x="240" y="104"/>
                </a:lnTo>
                <a:lnTo>
                  <a:pt x="232" y="104"/>
                </a:lnTo>
                <a:lnTo>
                  <a:pt x="224" y="128"/>
                </a:lnTo>
                <a:lnTo>
                  <a:pt x="224" y="144"/>
                </a:lnTo>
                <a:lnTo>
                  <a:pt x="216" y="144"/>
                </a:lnTo>
                <a:lnTo>
                  <a:pt x="208" y="136"/>
                </a:lnTo>
                <a:lnTo>
                  <a:pt x="208" y="128"/>
                </a:lnTo>
                <a:lnTo>
                  <a:pt x="200" y="128"/>
                </a:lnTo>
                <a:lnTo>
                  <a:pt x="184" y="144"/>
                </a:lnTo>
                <a:lnTo>
                  <a:pt x="184" y="152"/>
                </a:lnTo>
                <a:lnTo>
                  <a:pt x="176" y="152"/>
                </a:lnTo>
                <a:lnTo>
                  <a:pt x="160" y="136"/>
                </a:lnTo>
                <a:lnTo>
                  <a:pt x="152" y="136"/>
                </a:lnTo>
                <a:lnTo>
                  <a:pt x="144" y="144"/>
                </a:lnTo>
                <a:lnTo>
                  <a:pt x="144" y="136"/>
                </a:lnTo>
                <a:lnTo>
                  <a:pt x="144" y="144"/>
                </a:lnTo>
                <a:lnTo>
                  <a:pt x="144" y="152"/>
                </a:lnTo>
                <a:lnTo>
                  <a:pt x="136" y="152"/>
                </a:lnTo>
                <a:lnTo>
                  <a:pt x="128" y="144"/>
                </a:lnTo>
                <a:lnTo>
                  <a:pt x="120" y="144"/>
                </a:lnTo>
                <a:lnTo>
                  <a:pt x="112" y="144"/>
                </a:lnTo>
                <a:lnTo>
                  <a:pt x="112" y="152"/>
                </a:lnTo>
                <a:lnTo>
                  <a:pt x="112" y="160"/>
                </a:lnTo>
                <a:lnTo>
                  <a:pt x="104" y="160"/>
                </a:lnTo>
                <a:lnTo>
                  <a:pt x="112" y="160"/>
                </a:lnTo>
                <a:lnTo>
                  <a:pt x="104" y="168"/>
                </a:lnTo>
                <a:lnTo>
                  <a:pt x="96" y="176"/>
                </a:lnTo>
                <a:lnTo>
                  <a:pt x="104" y="184"/>
                </a:lnTo>
                <a:lnTo>
                  <a:pt x="104" y="192"/>
                </a:lnTo>
                <a:lnTo>
                  <a:pt x="88" y="192"/>
                </a:lnTo>
                <a:lnTo>
                  <a:pt x="72" y="200"/>
                </a:lnTo>
                <a:lnTo>
                  <a:pt x="72" y="216"/>
                </a:lnTo>
                <a:lnTo>
                  <a:pt x="80" y="224"/>
                </a:lnTo>
                <a:lnTo>
                  <a:pt x="80" y="232"/>
                </a:lnTo>
                <a:lnTo>
                  <a:pt x="72" y="232"/>
                </a:lnTo>
                <a:lnTo>
                  <a:pt x="48" y="224"/>
                </a:lnTo>
                <a:lnTo>
                  <a:pt x="32" y="224"/>
                </a:lnTo>
                <a:lnTo>
                  <a:pt x="24" y="232"/>
                </a:lnTo>
                <a:lnTo>
                  <a:pt x="16" y="240"/>
                </a:lnTo>
                <a:lnTo>
                  <a:pt x="24" y="248"/>
                </a:lnTo>
                <a:lnTo>
                  <a:pt x="32" y="256"/>
                </a:lnTo>
                <a:lnTo>
                  <a:pt x="24" y="256"/>
                </a:lnTo>
                <a:lnTo>
                  <a:pt x="24" y="288"/>
                </a:lnTo>
                <a:lnTo>
                  <a:pt x="16" y="288"/>
                </a:lnTo>
                <a:lnTo>
                  <a:pt x="0" y="296"/>
                </a:lnTo>
                <a:lnTo>
                  <a:pt x="120" y="288"/>
                </a:lnTo>
                <a:lnTo>
                  <a:pt x="112" y="272"/>
                </a:lnTo>
                <a:lnTo>
                  <a:pt x="120" y="272"/>
                </a:lnTo>
                <a:lnTo>
                  <a:pt x="136" y="272"/>
                </a:lnTo>
                <a:lnTo>
                  <a:pt x="144" y="272"/>
                </a:lnTo>
                <a:lnTo>
                  <a:pt x="448" y="248"/>
                </a:lnTo>
                <a:lnTo>
                  <a:pt x="464" y="240"/>
                </a:lnTo>
                <a:lnTo>
                  <a:pt x="482" y="234"/>
                </a:lnTo>
                <a:lnTo>
                  <a:pt x="504" y="216"/>
                </a:lnTo>
                <a:lnTo>
                  <a:pt x="504" y="208"/>
                </a:lnTo>
                <a:lnTo>
                  <a:pt x="520" y="208"/>
                </a:lnTo>
                <a:lnTo>
                  <a:pt x="526" y="194"/>
                </a:lnTo>
                <a:lnTo>
                  <a:pt x="536" y="184"/>
                </a:lnTo>
                <a:lnTo>
                  <a:pt x="546" y="170"/>
                </a:lnTo>
                <a:lnTo>
                  <a:pt x="560" y="160"/>
                </a:lnTo>
                <a:lnTo>
                  <a:pt x="568" y="152"/>
                </a:lnTo>
                <a:lnTo>
                  <a:pt x="568" y="144"/>
                </a:lnTo>
                <a:lnTo>
                  <a:pt x="568" y="152"/>
                </a:lnTo>
                <a:lnTo>
                  <a:pt x="584" y="128"/>
                </a:lnTo>
                <a:lnTo>
                  <a:pt x="576" y="128"/>
                </a:lnTo>
                <a:lnTo>
                  <a:pt x="568" y="120"/>
                </a:lnTo>
                <a:lnTo>
                  <a:pt x="560" y="120"/>
                </a:lnTo>
                <a:lnTo>
                  <a:pt x="552" y="112"/>
                </a:lnTo>
                <a:lnTo>
                  <a:pt x="536" y="88"/>
                </a:lnTo>
                <a:lnTo>
                  <a:pt x="528" y="72"/>
                </a:lnTo>
                <a:lnTo>
                  <a:pt x="528" y="64"/>
                </a:lnTo>
                <a:lnTo>
                  <a:pt x="528" y="56"/>
                </a:lnTo>
                <a:lnTo>
                  <a:pt x="520" y="48"/>
                </a:lnTo>
                <a:lnTo>
                  <a:pt x="520" y="40"/>
                </a:lnTo>
                <a:lnTo>
                  <a:pt x="528" y="40"/>
                </a:lnTo>
                <a:lnTo>
                  <a:pt x="520" y="40"/>
                </a:lnTo>
                <a:close/>
              </a:path>
            </a:pathLst>
          </a:custGeom>
          <a:solidFill>
            <a:schemeClr val="tx2">
              <a:lumMod val="75000"/>
            </a:schemeClr>
          </a:solidFill>
          <a:ln w="6350">
            <a:solidFill>
              <a:srgbClr val="000000"/>
            </a:solidFill>
            <a:round/>
            <a:headEnd/>
            <a:tailEnd/>
          </a:ln>
        </p:spPr>
        <p:txBody>
          <a:bodyPr/>
          <a:lstStyle/>
          <a:p>
            <a:endParaRPr lang="en-US"/>
          </a:p>
        </p:txBody>
      </p:sp>
      <p:sp>
        <p:nvSpPr>
          <p:cNvPr id="65" name="Freeform 62"/>
          <p:cNvSpPr>
            <a:spLocks/>
          </p:cNvSpPr>
          <p:nvPr/>
        </p:nvSpPr>
        <p:spPr bwMode="auto">
          <a:xfrm>
            <a:off x="6251672" y="2970231"/>
            <a:ext cx="607818" cy="594916"/>
          </a:xfrm>
          <a:custGeom>
            <a:avLst/>
            <a:gdLst>
              <a:gd name="T0" fmla="*/ 2147483647 w 368"/>
              <a:gd name="T1" fmla="*/ 2147483647 h 360"/>
              <a:gd name="T2" fmla="*/ 2147483647 w 368"/>
              <a:gd name="T3" fmla="*/ 2147483647 h 360"/>
              <a:gd name="T4" fmla="*/ 2147483647 w 368"/>
              <a:gd name="T5" fmla="*/ 2147483647 h 360"/>
              <a:gd name="T6" fmla="*/ 0 w 368"/>
              <a:gd name="T7" fmla="*/ 2147483647 h 360"/>
              <a:gd name="T8" fmla="*/ 0 w 368"/>
              <a:gd name="T9" fmla="*/ 2147483647 h 360"/>
              <a:gd name="T10" fmla="*/ 2147483647 w 368"/>
              <a:gd name="T11" fmla="*/ 2147483647 h 360"/>
              <a:gd name="T12" fmla="*/ 2147483647 w 368"/>
              <a:gd name="T13" fmla="*/ 2147483647 h 360"/>
              <a:gd name="T14" fmla="*/ 2147483647 w 368"/>
              <a:gd name="T15" fmla="*/ 2147483647 h 360"/>
              <a:gd name="T16" fmla="*/ 2147483647 w 368"/>
              <a:gd name="T17" fmla="*/ 2147483647 h 360"/>
              <a:gd name="T18" fmla="*/ 2147483647 w 368"/>
              <a:gd name="T19" fmla="*/ 2147483647 h 360"/>
              <a:gd name="T20" fmla="*/ 2147483647 w 368"/>
              <a:gd name="T21" fmla="*/ 2147483647 h 360"/>
              <a:gd name="T22" fmla="*/ 2147483647 w 368"/>
              <a:gd name="T23" fmla="*/ 2147483647 h 360"/>
              <a:gd name="T24" fmla="*/ 2147483647 w 368"/>
              <a:gd name="T25" fmla="*/ 2147483647 h 360"/>
              <a:gd name="T26" fmla="*/ 2147483647 w 368"/>
              <a:gd name="T27" fmla="*/ 2147483647 h 360"/>
              <a:gd name="T28" fmla="*/ 2147483647 w 368"/>
              <a:gd name="T29" fmla="*/ 2147483647 h 360"/>
              <a:gd name="T30" fmla="*/ 2147483647 w 368"/>
              <a:gd name="T31" fmla="*/ 0 h 360"/>
              <a:gd name="T32" fmla="*/ 2147483647 w 368"/>
              <a:gd name="T33" fmla="*/ 0 h 360"/>
              <a:gd name="T34" fmla="*/ 2147483647 w 368"/>
              <a:gd name="T35" fmla="*/ 2147483647 h 360"/>
              <a:gd name="T36" fmla="*/ 2147483647 w 368"/>
              <a:gd name="T37" fmla="*/ 2147483647 h 360"/>
              <a:gd name="T38" fmla="*/ 2147483647 w 368"/>
              <a:gd name="T39" fmla="*/ 2147483647 h 360"/>
              <a:gd name="T40" fmla="*/ 2147483647 w 368"/>
              <a:gd name="T41" fmla="*/ 2147483647 h 360"/>
              <a:gd name="T42" fmla="*/ 2147483647 w 368"/>
              <a:gd name="T43" fmla="*/ 2147483647 h 360"/>
              <a:gd name="T44" fmla="*/ 2147483647 w 368"/>
              <a:gd name="T45" fmla="*/ 2147483647 h 360"/>
              <a:gd name="T46" fmla="*/ 2147483647 w 368"/>
              <a:gd name="T47" fmla="*/ 2147483647 h 360"/>
              <a:gd name="T48" fmla="*/ 2147483647 w 368"/>
              <a:gd name="T49" fmla="*/ 2147483647 h 360"/>
              <a:gd name="T50" fmla="*/ 2147483647 w 368"/>
              <a:gd name="T51" fmla="*/ 2147483647 h 360"/>
              <a:gd name="T52" fmla="*/ 2147483647 w 368"/>
              <a:gd name="T53" fmla="*/ 2147483647 h 360"/>
              <a:gd name="T54" fmla="*/ 2147483647 w 368"/>
              <a:gd name="T55" fmla="*/ 2147483647 h 360"/>
              <a:gd name="T56" fmla="*/ 2147483647 w 368"/>
              <a:gd name="T57" fmla="*/ 2147483647 h 360"/>
              <a:gd name="T58" fmla="*/ 2147483647 w 368"/>
              <a:gd name="T59" fmla="*/ 2147483647 h 360"/>
              <a:gd name="T60" fmla="*/ 2147483647 w 368"/>
              <a:gd name="T61" fmla="*/ 2147483647 h 360"/>
              <a:gd name="T62" fmla="*/ 2147483647 w 368"/>
              <a:gd name="T63" fmla="*/ 2147483647 h 360"/>
              <a:gd name="T64" fmla="*/ 2147483647 w 368"/>
              <a:gd name="T65" fmla="*/ 2147483647 h 360"/>
              <a:gd name="T66" fmla="*/ 2147483647 w 368"/>
              <a:gd name="T67" fmla="*/ 2147483647 h 360"/>
              <a:gd name="T68" fmla="*/ 2147483647 w 368"/>
              <a:gd name="T69" fmla="*/ 2147483647 h 360"/>
              <a:gd name="T70" fmla="*/ 2147483647 w 368"/>
              <a:gd name="T71" fmla="*/ 2147483647 h 360"/>
              <a:gd name="T72" fmla="*/ 2147483647 w 368"/>
              <a:gd name="T73" fmla="*/ 2147483647 h 360"/>
              <a:gd name="T74" fmla="*/ 2147483647 w 368"/>
              <a:gd name="T75" fmla="*/ 2147483647 h 360"/>
              <a:gd name="T76" fmla="*/ 2147483647 w 368"/>
              <a:gd name="T77" fmla="*/ 2147483647 h 360"/>
              <a:gd name="T78" fmla="*/ 2147483647 w 368"/>
              <a:gd name="T79" fmla="*/ 2147483647 h 360"/>
              <a:gd name="T80" fmla="*/ 2147483647 w 368"/>
              <a:gd name="T81" fmla="*/ 2147483647 h 360"/>
              <a:gd name="T82" fmla="*/ 2147483647 w 368"/>
              <a:gd name="T83" fmla="*/ 2147483647 h 360"/>
              <a:gd name="T84" fmla="*/ 2147483647 w 368"/>
              <a:gd name="T85" fmla="*/ 2147483647 h 360"/>
              <a:gd name="T86" fmla="*/ 2147483647 w 368"/>
              <a:gd name="T87" fmla="*/ 2147483647 h 360"/>
              <a:gd name="T88" fmla="*/ 2147483647 w 368"/>
              <a:gd name="T89" fmla="*/ 2147483647 h 360"/>
              <a:gd name="T90" fmla="*/ 2147483647 w 368"/>
              <a:gd name="T91" fmla="*/ 2147483647 h 360"/>
              <a:gd name="T92" fmla="*/ 2147483647 w 368"/>
              <a:gd name="T93" fmla="*/ 2147483647 h 360"/>
              <a:gd name="T94" fmla="*/ 2147483647 w 368"/>
              <a:gd name="T95" fmla="*/ 2147483647 h 360"/>
              <a:gd name="T96" fmla="*/ 2147483647 w 368"/>
              <a:gd name="T97" fmla="*/ 2147483647 h 360"/>
              <a:gd name="T98" fmla="*/ 2147483647 w 368"/>
              <a:gd name="T99" fmla="*/ 2147483647 h 360"/>
              <a:gd name="T100" fmla="*/ 2147483647 w 368"/>
              <a:gd name="T101" fmla="*/ 2147483647 h 3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68"/>
              <a:gd name="T154" fmla="*/ 0 h 360"/>
              <a:gd name="T155" fmla="*/ 368 w 368"/>
              <a:gd name="T156" fmla="*/ 360 h 3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68" h="360">
                <a:moveTo>
                  <a:pt x="56" y="328"/>
                </a:moveTo>
                <a:lnTo>
                  <a:pt x="56" y="328"/>
                </a:lnTo>
                <a:lnTo>
                  <a:pt x="48" y="320"/>
                </a:lnTo>
                <a:lnTo>
                  <a:pt x="40" y="320"/>
                </a:lnTo>
                <a:lnTo>
                  <a:pt x="32" y="312"/>
                </a:lnTo>
                <a:lnTo>
                  <a:pt x="16" y="288"/>
                </a:lnTo>
                <a:lnTo>
                  <a:pt x="8" y="272"/>
                </a:lnTo>
                <a:lnTo>
                  <a:pt x="8" y="264"/>
                </a:lnTo>
                <a:lnTo>
                  <a:pt x="8" y="256"/>
                </a:lnTo>
                <a:lnTo>
                  <a:pt x="0" y="248"/>
                </a:lnTo>
                <a:lnTo>
                  <a:pt x="0" y="240"/>
                </a:lnTo>
                <a:lnTo>
                  <a:pt x="8" y="240"/>
                </a:lnTo>
                <a:lnTo>
                  <a:pt x="16" y="240"/>
                </a:lnTo>
                <a:lnTo>
                  <a:pt x="24" y="224"/>
                </a:lnTo>
                <a:lnTo>
                  <a:pt x="32" y="224"/>
                </a:lnTo>
                <a:lnTo>
                  <a:pt x="32" y="208"/>
                </a:lnTo>
                <a:lnTo>
                  <a:pt x="32" y="200"/>
                </a:lnTo>
                <a:lnTo>
                  <a:pt x="32" y="192"/>
                </a:lnTo>
                <a:lnTo>
                  <a:pt x="32" y="176"/>
                </a:lnTo>
                <a:lnTo>
                  <a:pt x="48" y="176"/>
                </a:lnTo>
                <a:lnTo>
                  <a:pt x="48" y="192"/>
                </a:lnTo>
                <a:lnTo>
                  <a:pt x="56" y="192"/>
                </a:lnTo>
                <a:lnTo>
                  <a:pt x="56" y="176"/>
                </a:lnTo>
                <a:lnTo>
                  <a:pt x="64" y="152"/>
                </a:lnTo>
                <a:lnTo>
                  <a:pt x="80" y="136"/>
                </a:lnTo>
                <a:lnTo>
                  <a:pt x="88" y="136"/>
                </a:lnTo>
                <a:lnTo>
                  <a:pt x="96" y="128"/>
                </a:lnTo>
                <a:lnTo>
                  <a:pt x="112" y="112"/>
                </a:lnTo>
                <a:lnTo>
                  <a:pt x="120" y="104"/>
                </a:lnTo>
                <a:lnTo>
                  <a:pt x="120" y="88"/>
                </a:lnTo>
                <a:lnTo>
                  <a:pt x="120" y="80"/>
                </a:lnTo>
                <a:lnTo>
                  <a:pt x="120" y="40"/>
                </a:lnTo>
                <a:lnTo>
                  <a:pt x="128" y="40"/>
                </a:lnTo>
                <a:lnTo>
                  <a:pt x="128" y="24"/>
                </a:lnTo>
                <a:lnTo>
                  <a:pt x="120" y="8"/>
                </a:lnTo>
                <a:lnTo>
                  <a:pt x="120" y="0"/>
                </a:lnTo>
                <a:lnTo>
                  <a:pt x="128" y="0"/>
                </a:lnTo>
                <a:lnTo>
                  <a:pt x="144" y="88"/>
                </a:lnTo>
                <a:lnTo>
                  <a:pt x="224" y="72"/>
                </a:lnTo>
                <a:lnTo>
                  <a:pt x="232" y="120"/>
                </a:lnTo>
                <a:lnTo>
                  <a:pt x="256" y="96"/>
                </a:lnTo>
                <a:lnTo>
                  <a:pt x="264" y="96"/>
                </a:lnTo>
                <a:lnTo>
                  <a:pt x="272" y="88"/>
                </a:lnTo>
                <a:lnTo>
                  <a:pt x="280" y="80"/>
                </a:lnTo>
                <a:lnTo>
                  <a:pt x="296" y="80"/>
                </a:lnTo>
                <a:lnTo>
                  <a:pt x="304" y="80"/>
                </a:lnTo>
                <a:lnTo>
                  <a:pt x="312" y="64"/>
                </a:lnTo>
                <a:lnTo>
                  <a:pt x="328" y="64"/>
                </a:lnTo>
                <a:lnTo>
                  <a:pt x="336" y="64"/>
                </a:lnTo>
                <a:lnTo>
                  <a:pt x="344" y="64"/>
                </a:lnTo>
                <a:lnTo>
                  <a:pt x="352" y="64"/>
                </a:lnTo>
                <a:lnTo>
                  <a:pt x="352" y="72"/>
                </a:lnTo>
                <a:lnTo>
                  <a:pt x="368" y="88"/>
                </a:lnTo>
                <a:lnTo>
                  <a:pt x="368" y="96"/>
                </a:lnTo>
                <a:lnTo>
                  <a:pt x="360" y="96"/>
                </a:lnTo>
                <a:lnTo>
                  <a:pt x="360" y="104"/>
                </a:lnTo>
                <a:lnTo>
                  <a:pt x="352" y="104"/>
                </a:lnTo>
                <a:lnTo>
                  <a:pt x="328" y="96"/>
                </a:lnTo>
                <a:lnTo>
                  <a:pt x="320" y="96"/>
                </a:lnTo>
                <a:lnTo>
                  <a:pt x="312" y="88"/>
                </a:lnTo>
                <a:lnTo>
                  <a:pt x="312" y="112"/>
                </a:lnTo>
                <a:lnTo>
                  <a:pt x="304" y="120"/>
                </a:lnTo>
                <a:lnTo>
                  <a:pt x="304" y="128"/>
                </a:lnTo>
                <a:lnTo>
                  <a:pt x="296" y="144"/>
                </a:lnTo>
                <a:lnTo>
                  <a:pt x="288" y="144"/>
                </a:lnTo>
                <a:lnTo>
                  <a:pt x="288" y="152"/>
                </a:lnTo>
                <a:lnTo>
                  <a:pt x="288" y="160"/>
                </a:lnTo>
                <a:lnTo>
                  <a:pt x="280" y="160"/>
                </a:lnTo>
                <a:lnTo>
                  <a:pt x="272" y="160"/>
                </a:lnTo>
                <a:lnTo>
                  <a:pt x="264" y="160"/>
                </a:lnTo>
                <a:lnTo>
                  <a:pt x="264" y="176"/>
                </a:lnTo>
                <a:lnTo>
                  <a:pt x="264" y="184"/>
                </a:lnTo>
                <a:lnTo>
                  <a:pt x="264" y="192"/>
                </a:lnTo>
                <a:lnTo>
                  <a:pt x="264" y="200"/>
                </a:lnTo>
                <a:lnTo>
                  <a:pt x="248" y="200"/>
                </a:lnTo>
                <a:lnTo>
                  <a:pt x="232" y="192"/>
                </a:lnTo>
                <a:lnTo>
                  <a:pt x="224" y="192"/>
                </a:lnTo>
                <a:lnTo>
                  <a:pt x="224" y="200"/>
                </a:lnTo>
                <a:lnTo>
                  <a:pt x="224" y="208"/>
                </a:lnTo>
                <a:lnTo>
                  <a:pt x="224" y="216"/>
                </a:lnTo>
                <a:lnTo>
                  <a:pt x="224" y="224"/>
                </a:lnTo>
                <a:lnTo>
                  <a:pt x="216" y="232"/>
                </a:lnTo>
                <a:lnTo>
                  <a:pt x="216" y="240"/>
                </a:lnTo>
                <a:lnTo>
                  <a:pt x="216" y="256"/>
                </a:lnTo>
                <a:lnTo>
                  <a:pt x="208" y="264"/>
                </a:lnTo>
                <a:lnTo>
                  <a:pt x="200" y="280"/>
                </a:lnTo>
                <a:lnTo>
                  <a:pt x="200" y="288"/>
                </a:lnTo>
                <a:lnTo>
                  <a:pt x="200" y="296"/>
                </a:lnTo>
                <a:lnTo>
                  <a:pt x="192" y="304"/>
                </a:lnTo>
                <a:lnTo>
                  <a:pt x="200" y="312"/>
                </a:lnTo>
                <a:lnTo>
                  <a:pt x="184" y="320"/>
                </a:lnTo>
                <a:lnTo>
                  <a:pt x="168" y="320"/>
                </a:lnTo>
                <a:lnTo>
                  <a:pt x="168" y="328"/>
                </a:lnTo>
                <a:lnTo>
                  <a:pt x="160" y="328"/>
                </a:lnTo>
                <a:lnTo>
                  <a:pt x="152" y="328"/>
                </a:lnTo>
                <a:lnTo>
                  <a:pt x="152" y="336"/>
                </a:lnTo>
                <a:lnTo>
                  <a:pt x="144" y="344"/>
                </a:lnTo>
                <a:lnTo>
                  <a:pt x="136" y="344"/>
                </a:lnTo>
                <a:lnTo>
                  <a:pt x="128" y="344"/>
                </a:lnTo>
                <a:lnTo>
                  <a:pt x="120" y="344"/>
                </a:lnTo>
                <a:lnTo>
                  <a:pt x="112" y="344"/>
                </a:lnTo>
                <a:lnTo>
                  <a:pt x="104" y="360"/>
                </a:lnTo>
                <a:lnTo>
                  <a:pt x="96" y="360"/>
                </a:lnTo>
                <a:lnTo>
                  <a:pt x="88" y="352"/>
                </a:lnTo>
                <a:lnTo>
                  <a:pt x="72" y="352"/>
                </a:lnTo>
                <a:lnTo>
                  <a:pt x="64" y="336"/>
                </a:lnTo>
                <a:lnTo>
                  <a:pt x="64" y="328"/>
                </a:lnTo>
                <a:lnTo>
                  <a:pt x="56" y="328"/>
                </a:lnTo>
                <a:close/>
              </a:path>
            </a:pathLst>
          </a:custGeom>
          <a:solidFill>
            <a:schemeClr val="tx2">
              <a:lumMod val="40000"/>
              <a:lumOff val="60000"/>
            </a:schemeClr>
          </a:solidFill>
          <a:ln w="6350">
            <a:solidFill>
              <a:srgbClr val="000000"/>
            </a:solidFill>
            <a:round/>
            <a:headEnd/>
            <a:tailEnd/>
          </a:ln>
        </p:spPr>
        <p:txBody>
          <a:bodyPr/>
          <a:lstStyle/>
          <a:p>
            <a:endParaRPr lang="en-US"/>
          </a:p>
        </p:txBody>
      </p:sp>
      <p:sp>
        <p:nvSpPr>
          <p:cNvPr id="66" name="Freeform 63"/>
          <p:cNvSpPr>
            <a:spLocks/>
          </p:cNvSpPr>
          <p:nvPr/>
        </p:nvSpPr>
        <p:spPr bwMode="auto">
          <a:xfrm>
            <a:off x="7335424" y="1965326"/>
            <a:ext cx="225064" cy="450129"/>
          </a:xfrm>
          <a:custGeom>
            <a:avLst/>
            <a:gdLst>
              <a:gd name="T0" fmla="*/ 2147483647 w 136"/>
              <a:gd name="T1" fmla="*/ 2147483647 h 272"/>
              <a:gd name="T2" fmla="*/ 2147483647 w 136"/>
              <a:gd name="T3" fmla="*/ 2147483647 h 272"/>
              <a:gd name="T4" fmla="*/ 2147483647 w 136"/>
              <a:gd name="T5" fmla="*/ 2147483647 h 272"/>
              <a:gd name="T6" fmla="*/ 2147483647 w 136"/>
              <a:gd name="T7" fmla="*/ 2147483647 h 272"/>
              <a:gd name="T8" fmla="*/ 2147483647 w 136"/>
              <a:gd name="T9" fmla="*/ 2147483647 h 272"/>
              <a:gd name="T10" fmla="*/ 2147483647 w 136"/>
              <a:gd name="T11" fmla="*/ 2147483647 h 272"/>
              <a:gd name="T12" fmla="*/ 2147483647 w 136"/>
              <a:gd name="T13" fmla="*/ 2147483647 h 272"/>
              <a:gd name="T14" fmla="*/ 2147483647 w 136"/>
              <a:gd name="T15" fmla="*/ 2147483647 h 272"/>
              <a:gd name="T16" fmla="*/ 2147483647 w 136"/>
              <a:gd name="T17" fmla="*/ 0 h 272"/>
              <a:gd name="T18" fmla="*/ 2147483647 w 136"/>
              <a:gd name="T19" fmla="*/ 0 h 272"/>
              <a:gd name="T20" fmla="*/ 2147483647 w 136"/>
              <a:gd name="T21" fmla="*/ 2147483647 h 272"/>
              <a:gd name="T22" fmla="*/ 2147483647 w 136"/>
              <a:gd name="T23" fmla="*/ 2147483647 h 272"/>
              <a:gd name="T24" fmla="*/ 2147483647 w 136"/>
              <a:gd name="T25" fmla="*/ 2147483647 h 272"/>
              <a:gd name="T26" fmla="*/ 2147483647 w 136"/>
              <a:gd name="T27" fmla="*/ 2147483647 h 272"/>
              <a:gd name="T28" fmla="*/ 2147483647 w 136"/>
              <a:gd name="T29" fmla="*/ 2147483647 h 272"/>
              <a:gd name="T30" fmla="*/ 2147483647 w 136"/>
              <a:gd name="T31" fmla="*/ 2147483647 h 272"/>
              <a:gd name="T32" fmla="*/ 2147483647 w 136"/>
              <a:gd name="T33" fmla="*/ 2147483647 h 272"/>
              <a:gd name="T34" fmla="*/ 2147483647 w 136"/>
              <a:gd name="T35" fmla="*/ 2147483647 h 272"/>
              <a:gd name="T36" fmla="*/ 2147483647 w 136"/>
              <a:gd name="T37" fmla="*/ 2147483647 h 272"/>
              <a:gd name="T38" fmla="*/ 2147483647 w 136"/>
              <a:gd name="T39" fmla="*/ 2147483647 h 272"/>
              <a:gd name="T40" fmla="*/ 2147483647 w 136"/>
              <a:gd name="T41" fmla="*/ 2147483647 h 272"/>
              <a:gd name="T42" fmla="*/ 2147483647 w 136"/>
              <a:gd name="T43" fmla="*/ 2147483647 h 272"/>
              <a:gd name="T44" fmla="*/ 2147483647 w 136"/>
              <a:gd name="T45" fmla="*/ 2147483647 h 272"/>
              <a:gd name="T46" fmla="*/ 2147483647 w 136"/>
              <a:gd name="T47" fmla="*/ 2147483647 h 272"/>
              <a:gd name="T48" fmla="*/ 2147483647 w 136"/>
              <a:gd name="T49" fmla="*/ 2147483647 h 272"/>
              <a:gd name="T50" fmla="*/ 2147483647 w 136"/>
              <a:gd name="T51" fmla="*/ 2147483647 h 272"/>
              <a:gd name="T52" fmla="*/ 0 w 136"/>
              <a:gd name="T53" fmla="*/ 2147483647 h 272"/>
              <a:gd name="T54" fmla="*/ 2147483647 w 136"/>
              <a:gd name="T55" fmla="*/ 2147483647 h 272"/>
              <a:gd name="T56" fmla="*/ 2147483647 w 136"/>
              <a:gd name="T57" fmla="*/ 2147483647 h 272"/>
              <a:gd name="T58" fmla="*/ 2147483647 w 136"/>
              <a:gd name="T59" fmla="*/ 2147483647 h 272"/>
              <a:gd name="T60" fmla="*/ 2147483647 w 136"/>
              <a:gd name="T61" fmla="*/ 2147483647 h 272"/>
              <a:gd name="T62" fmla="*/ 2147483647 w 136"/>
              <a:gd name="T63" fmla="*/ 2147483647 h 272"/>
              <a:gd name="T64" fmla="*/ 2147483647 w 136"/>
              <a:gd name="T65" fmla="*/ 2147483647 h 2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272"/>
              <a:gd name="T101" fmla="*/ 136 w 136"/>
              <a:gd name="T102" fmla="*/ 272 h 2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272">
                <a:moveTo>
                  <a:pt x="104" y="248"/>
                </a:moveTo>
                <a:lnTo>
                  <a:pt x="104" y="240"/>
                </a:lnTo>
                <a:lnTo>
                  <a:pt x="112" y="232"/>
                </a:lnTo>
                <a:lnTo>
                  <a:pt x="128" y="232"/>
                </a:lnTo>
                <a:lnTo>
                  <a:pt x="128" y="224"/>
                </a:lnTo>
                <a:lnTo>
                  <a:pt x="136" y="216"/>
                </a:lnTo>
                <a:lnTo>
                  <a:pt x="136" y="208"/>
                </a:lnTo>
                <a:lnTo>
                  <a:pt x="128" y="208"/>
                </a:lnTo>
                <a:lnTo>
                  <a:pt x="128" y="200"/>
                </a:lnTo>
                <a:lnTo>
                  <a:pt x="128" y="192"/>
                </a:lnTo>
                <a:lnTo>
                  <a:pt x="120" y="184"/>
                </a:lnTo>
                <a:lnTo>
                  <a:pt x="112" y="184"/>
                </a:lnTo>
                <a:lnTo>
                  <a:pt x="104" y="176"/>
                </a:lnTo>
                <a:lnTo>
                  <a:pt x="56" y="0"/>
                </a:lnTo>
                <a:lnTo>
                  <a:pt x="48" y="0"/>
                </a:lnTo>
                <a:lnTo>
                  <a:pt x="32" y="0"/>
                </a:lnTo>
                <a:lnTo>
                  <a:pt x="32" y="8"/>
                </a:lnTo>
                <a:lnTo>
                  <a:pt x="32" y="16"/>
                </a:lnTo>
                <a:lnTo>
                  <a:pt x="32" y="24"/>
                </a:lnTo>
                <a:lnTo>
                  <a:pt x="24" y="24"/>
                </a:lnTo>
                <a:lnTo>
                  <a:pt x="24" y="32"/>
                </a:lnTo>
                <a:lnTo>
                  <a:pt x="32" y="32"/>
                </a:lnTo>
                <a:lnTo>
                  <a:pt x="32" y="40"/>
                </a:lnTo>
                <a:lnTo>
                  <a:pt x="32" y="48"/>
                </a:lnTo>
                <a:lnTo>
                  <a:pt x="24" y="56"/>
                </a:lnTo>
                <a:lnTo>
                  <a:pt x="32" y="64"/>
                </a:lnTo>
                <a:lnTo>
                  <a:pt x="32" y="88"/>
                </a:lnTo>
                <a:lnTo>
                  <a:pt x="32" y="96"/>
                </a:lnTo>
                <a:lnTo>
                  <a:pt x="16" y="104"/>
                </a:lnTo>
                <a:lnTo>
                  <a:pt x="8" y="112"/>
                </a:lnTo>
                <a:lnTo>
                  <a:pt x="16" y="120"/>
                </a:lnTo>
                <a:lnTo>
                  <a:pt x="16" y="136"/>
                </a:lnTo>
                <a:lnTo>
                  <a:pt x="16" y="160"/>
                </a:lnTo>
                <a:lnTo>
                  <a:pt x="8" y="168"/>
                </a:lnTo>
                <a:lnTo>
                  <a:pt x="8" y="176"/>
                </a:lnTo>
                <a:lnTo>
                  <a:pt x="8" y="184"/>
                </a:lnTo>
                <a:lnTo>
                  <a:pt x="0" y="192"/>
                </a:lnTo>
                <a:lnTo>
                  <a:pt x="0" y="208"/>
                </a:lnTo>
                <a:lnTo>
                  <a:pt x="8" y="216"/>
                </a:lnTo>
                <a:lnTo>
                  <a:pt x="8" y="224"/>
                </a:lnTo>
                <a:lnTo>
                  <a:pt x="16" y="240"/>
                </a:lnTo>
                <a:lnTo>
                  <a:pt x="16" y="248"/>
                </a:lnTo>
                <a:lnTo>
                  <a:pt x="8" y="256"/>
                </a:lnTo>
                <a:lnTo>
                  <a:pt x="8" y="272"/>
                </a:lnTo>
                <a:lnTo>
                  <a:pt x="16" y="272"/>
                </a:lnTo>
                <a:lnTo>
                  <a:pt x="96" y="256"/>
                </a:lnTo>
                <a:lnTo>
                  <a:pt x="104" y="248"/>
                </a:lnTo>
                <a:close/>
              </a:path>
            </a:pathLst>
          </a:custGeom>
          <a:solidFill>
            <a:schemeClr val="tx2">
              <a:lumMod val="40000"/>
              <a:lumOff val="60000"/>
            </a:schemeClr>
          </a:solidFill>
          <a:ln w="6350">
            <a:solidFill>
              <a:srgbClr val="000000"/>
            </a:solidFill>
            <a:round/>
            <a:headEnd/>
            <a:tailEnd/>
          </a:ln>
        </p:spPr>
        <p:txBody>
          <a:bodyPr/>
          <a:lstStyle/>
          <a:p>
            <a:endParaRPr lang="en-US"/>
          </a:p>
        </p:txBody>
      </p:sp>
      <p:sp>
        <p:nvSpPr>
          <p:cNvPr id="67" name="Freeform 64"/>
          <p:cNvSpPr>
            <a:spLocks/>
          </p:cNvSpPr>
          <p:nvPr/>
        </p:nvSpPr>
        <p:spPr bwMode="auto">
          <a:xfrm>
            <a:off x="7415701" y="1529531"/>
            <a:ext cx="488834" cy="779842"/>
          </a:xfrm>
          <a:custGeom>
            <a:avLst/>
            <a:gdLst>
              <a:gd name="T0" fmla="*/ 2147483647 w 296"/>
              <a:gd name="T1" fmla="*/ 2147483647 h 472"/>
              <a:gd name="T2" fmla="*/ 2147483647 w 296"/>
              <a:gd name="T3" fmla="*/ 2147483647 h 472"/>
              <a:gd name="T4" fmla="*/ 0 w 296"/>
              <a:gd name="T5" fmla="*/ 2147483647 h 472"/>
              <a:gd name="T6" fmla="*/ 2147483647 w 296"/>
              <a:gd name="T7" fmla="*/ 2147483647 h 472"/>
              <a:gd name="T8" fmla="*/ 2147483647 w 296"/>
              <a:gd name="T9" fmla="*/ 2147483647 h 472"/>
              <a:gd name="T10" fmla="*/ 2147483647 w 296"/>
              <a:gd name="T11" fmla="*/ 2147483647 h 472"/>
              <a:gd name="T12" fmla="*/ 2147483647 w 296"/>
              <a:gd name="T13" fmla="*/ 2147483647 h 472"/>
              <a:gd name="T14" fmla="*/ 2147483647 w 296"/>
              <a:gd name="T15" fmla="*/ 2147483647 h 472"/>
              <a:gd name="T16" fmla="*/ 2147483647 w 296"/>
              <a:gd name="T17" fmla="*/ 2147483647 h 472"/>
              <a:gd name="T18" fmla="*/ 2147483647 w 296"/>
              <a:gd name="T19" fmla="*/ 2147483647 h 472"/>
              <a:gd name="T20" fmla="*/ 2147483647 w 296"/>
              <a:gd name="T21" fmla="*/ 2147483647 h 472"/>
              <a:gd name="T22" fmla="*/ 2147483647 w 296"/>
              <a:gd name="T23" fmla="*/ 2147483647 h 472"/>
              <a:gd name="T24" fmla="*/ 2147483647 w 296"/>
              <a:gd name="T25" fmla="*/ 2147483647 h 472"/>
              <a:gd name="T26" fmla="*/ 2147483647 w 296"/>
              <a:gd name="T27" fmla="*/ 2147483647 h 472"/>
              <a:gd name="T28" fmla="*/ 2147483647 w 296"/>
              <a:gd name="T29" fmla="*/ 2147483647 h 472"/>
              <a:gd name="T30" fmla="*/ 2147483647 w 296"/>
              <a:gd name="T31" fmla="*/ 2147483647 h 472"/>
              <a:gd name="T32" fmla="*/ 2147483647 w 296"/>
              <a:gd name="T33" fmla="*/ 0 h 472"/>
              <a:gd name="T34" fmla="*/ 2147483647 w 296"/>
              <a:gd name="T35" fmla="*/ 2147483647 h 472"/>
              <a:gd name="T36" fmla="*/ 2147483647 w 296"/>
              <a:gd name="T37" fmla="*/ 2147483647 h 472"/>
              <a:gd name="T38" fmla="*/ 2147483647 w 296"/>
              <a:gd name="T39" fmla="*/ 2147483647 h 472"/>
              <a:gd name="T40" fmla="*/ 2147483647 w 296"/>
              <a:gd name="T41" fmla="*/ 2147483647 h 472"/>
              <a:gd name="T42" fmla="*/ 2147483647 w 296"/>
              <a:gd name="T43" fmla="*/ 2147483647 h 472"/>
              <a:gd name="T44" fmla="*/ 2147483647 w 296"/>
              <a:gd name="T45" fmla="*/ 2147483647 h 472"/>
              <a:gd name="T46" fmla="*/ 2147483647 w 296"/>
              <a:gd name="T47" fmla="*/ 2147483647 h 472"/>
              <a:gd name="T48" fmla="*/ 2147483647 w 296"/>
              <a:gd name="T49" fmla="*/ 2147483647 h 472"/>
              <a:gd name="T50" fmla="*/ 2147483647 w 296"/>
              <a:gd name="T51" fmla="*/ 2147483647 h 472"/>
              <a:gd name="T52" fmla="*/ 2147483647 w 296"/>
              <a:gd name="T53" fmla="*/ 2147483647 h 472"/>
              <a:gd name="T54" fmla="*/ 2147483647 w 296"/>
              <a:gd name="T55" fmla="*/ 2147483647 h 472"/>
              <a:gd name="T56" fmla="*/ 2147483647 w 296"/>
              <a:gd name="T57" fmla="*/ 2147483647 h 472"/>
              <a:gd name="T58" fmla="*/ 2147483647 w 296"/>
              <a:gd name="T59" fmla="*/ 2147483647 h 472"/>
              <a:gd name="T60" fmla="*/ 2147483647 w 296"/>
              <a:gd name="T61" fmla="*/ 2147483647 h 472"/>
              <a:gd name="T62" fmla="*/ 2147483647 w 296"/>
              <a:gd name="T63" fmla="*/ 2147483647 h 472"/>
              <a:gd name="T64" fmla="*/ 2147483647 w 296"/>
              <a:gd name="T65" fmla="*/ 2147483647 h 472"/>
              <a:gd name="T66" fmla="*/ 2147483647 w 296"/>
              <a:gd name="T67" fmla="*/ 2147483647 h 472"/>
              <a:gd name="T68" fmla="*/ 2147483647 w 296"/>
              <a:gd name="T69" fmla="*/ 2147483647 h 472"/>
              <a:gd name="T70" fmla="*/ 2147483647 w 296"/>
              <a:gd name="T71" fmla="*/ 2147483647 h 472"/>
              <a:gd name="T72" fmla="*/ 2147483647 w 296"/>
              <a:gd name="T73" fmla="*/ 2147483647 h 472"/>
              <a:gd name="T74" fmla="*/ 2147483647 w 296"/>
              <a:gd name="T75" fmla="*/ 2147483647 h 472"/>
              <a:gd name="T76" fmla="*/ 2147483647 w 296"/>
              <a:gd name="T77" fmla="*/ 2147483647 h 472"/>
              <a:gd name="T78" fmla="*/ 2147483647 w 296"/>
              <a:gd name="T79" fmla="*/ 2147483647 h 472"/>
              <a:gd name="T80" fmla="*/ 2147483647 w 296"/>
              <a:gd name="T81" fmla="*/ 2147483647 h 472"/>
              <a:gd name="T82" fmla="*/ 2147483647 w 296"/>
              <a:gd name="T83" fmla="*/ 2147483647 h 472"/>
              <a:gd name="T84" fmla="*/ 2147483647 w 296"/>
              <a:gd name="T85" fmla="*/ 2147483647 h 472"/>
              <a:gd name="T86" fmla="*/ 2147483647 w 296"/>
              <a:gd name="T87" fmla="*/ 2147483647 h 472"/>
              <a:gd name="T88" fmla="*/ 2147483647 w 296"/>
              <a:gd name="T89" fmla="*/ 2147483647 h 472"/>
              <a:gd name="T90" fmla="*/ 2147483647 w 296"/>
              <a:gd name="T91" fmla="*/ 2147483647 h 472"/>
              <a:gd name="T92" fmla="*/ 2147483647 w 296"/>
              <a:gd name="T93" fmla="*/ 2147483647 h 472"/>
              <a:gd name="T94" fmla="*/ 2147483647 w 296"/>
              <a:gd name="T95" fmla="*/ 2147483647 h 472"/>
              <a:gd name="T96" fmla="*/ 2147483647 w 296"/>
              <a:gd name="T97" fmla="*/ 2147483647 h 472"/>
              <a:gd name="T98" fmla="*/ 2147483647 w 296"/>
              <a:gd name="T99" fmla="*/ 2147483647 h 472"/>
              <a:gd name="T100" fmla="*/ 2147483647 w 296"/>
              <a:gd name="T101" fmla="*/ 2147483647 h 472"/>
              <a:gd name="T102" fmla="*/ 2147483647 w 296"/>
              <a:gd name="T103" fmla="*/ 2147483647 h 472"/>
              <a:gd name="T104" fmla="*/ 2147483647 w 296"/>
              <a:gd name="T105" fmla="*/ 2147483647 h 472"/>
              <a:gd name="T106" fmla="*/ 2147483647 w 296"/>
              <a:gd name="T107" fmla="*/ 2147483647 h 472"/>
              <a:gd name="T108" fmla="*/ 2147483647 w 296"/>
              <a:gd name="T109" fmla="*/ 2147483647 h 472"/>
              <a:gd name="T110" fmla="*/ 2147483647 w 296"/>
              <a:gd name="T111" fmla="*/ 2147483647 h 472"/>
              <a:gd name="T112" fmla="*/ 2147483647 w 296"/>
              <a:gd name="T113" fmla="*/ 2147483647 h 472"/>
              <a:gd name="T114" fmla="*/ 2147483647 w 296"/>
              <a:gd name="T115" fmla="*/ 2147483647 h 472"/>
              <a:gd name="T116" fmla="*/ 2147483647 w 296"/>
              <a:gd name="T117" fmla="*/ 2147483647 h 472"/>
              <a:gd name="T118" fmla="*/ 2147483647 w 296"/>
              <a:gd name="T119" fmla="*/ 2147483647 h 47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96"/>
              <a:gd name="T181" fmla="*/ 0 h 472"/>
              <a:gd name="T182" fmla="*/ 296 w 296"/>
              <a:gd name="T183" fmla="*/ 472 h 47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96" h="472">
                <a:moveTo>
                  <a:pt x="80" y="464"/>
                </a:moveTo>
                <a:lnTo>
                  <a:pt x="80" y="464"/>
                </a:lnTo>
                <a:lnTo>
                  <a:pt x="80" y="456"/>
                </a:lnTo>
                <a:lnTo>
                  <a:pt x="72" y="448"/>
                </a:lnTo>
                <a:lnTo>
                  <a:pt x="64" y="448"/>
                </a:lnTo>
                <a:lnTo>
                  <a:pt x="56" y="440"/>
                </a:lnTo>
                <a:lnTo>
                  <a:pt x="8" y="264"/>
                </a:lnTo>
                <a:lnTo>
                  <a:pt x="0" y="264"/>
                </a:lnTo>
                <a:lnTo>
                  <a:pt x="0" y="248"/>
                </a:lnTo>
                <a:lnTo>
                  <a:pt x="8" y="248"/>
                </a:lnTo>
                <a:lnTo>
                  <a:pt x="16" y="256"/>
                </a:lnTo>
                <a:lnTo>
                  <a:pt x="16" y="240"/>
                </a:lnTo>
                <a:lnTo>
                  <a:pt x="24" y="240"/>
                </a:lnTo>
                <a:lnTo>
                  <a:pt x="24" y="232"/>
                </a:lnTo>
                <a:lnTo>
                  <a:pt x="24" y="216"/>
                </a:lnTo>
                <a:lnTo>
                  <a:pt x="40" y="200"/>
                </a:lnTo>
                <a:lnTo>
                  <a:pt x="32" y="200"/>
                </a:lnTo>
                <a:lnTo>
                  <a:pt x="32" y="192"/>
                </a:lnTo>
                <a:lnTo>
                  <a:pt x="40" y="184"/>
                </a:lnTo>
                <a:lnTo>
                  <a:pt x="40" y="176"/>
                </a:lnTo>
                <a:lnTo>
                  <a:pt x="32" y="160"/>
                </a:lnTo>
                <a:lnTo>
                  <a:pt x="32" y="136"/>
                </a:lnTo>
                <a:lnTo>
                  <a:pt x="40" y="136"/>
                </a:lnTo>
                <a:lnTo>
                  <a:pt x="40" y="120"/>
                </a:lnTo>
                <a:lnTo>
                  <a:pt x="40" y="88"/>
                </a:lnTo>
                <a:lnTo>
                  <a:pt x="48" y="80"/>
                </a:lnTo>
                <a:lnTo>
                  <a:pt x="64" y="16"/>
                </a:lnTo>
                <a:lnTo>
                  <a:pt x="72" y="8"/>
                </a:lnTo>
                <a:lnTo>
                  <a:pt x="80" y="8"/>
                </a:lnTo>
                <a:lnTo>
                  <a:pt x="88" y="32"/>
                </a:lnTo>
                <a:lnTo>
                  <a:pt x="96" y="32"/>
                </a:lnTo>
                <a:lnTo>
                  <a:pt x="104" y="24"/>
                </a:lnTo>
                <a:lnTo>
                  <a:pt x="120" y="8"/>
                </a:lnTo>
                <a:lnTo>
                  <a:pt x="128" y="8"/>
                </a:lnTo>
                <a:lnTo>
                  <a:pt x="128" y="0"/>
                </a:lnTo>
                <a:lnTo>
                  <a:pt x="136" y="0"/>
                </a:lnTo>
                <a:lnTo>
                  <a:pt x="144" y="8"/>
                </a:lnTo>
                <a:lnTo>
                  <a:pt x="168" y="16"/>
                </a:lnTo>
                <a:lnTo>
                  <a:pt x="176" y="24"/>
                </a:lnTo>
                <a:lnTo>
                  <a:pt x="208" y="136"/>
                </a:lnTo>
                <a:lnTo>
                  <a:pt x="208" y="144"/>
                </a:lnTo>
                <a:lnTo>
                  <a:pt x="224" y="160"/>
                </a:lnTo>
                <a:lnTo>
                  <a:pt x="240" y="160"/>
                </a:lnTo>
                <a:lnTo>
                  <a:pt x="240" y="176"/>
                </a:lnTo>
                <a:lnTo>
                  <a:pt x="248" y="184"/>
                </a:lnTo>
                <a:lnTo>
                  <a:pt x="256" y="200"/>
                </a:lnTo>
                <a:lnTo>
                  <a:pt x="264" y="200"/>
                </a:lnTo>
                <a:lnTo>
                  <a:pt x="264" y="192"/>
                </a:lnTo>
                <a:lnTo>
                  <a:pt x="280" y="208"/>
                </a:lnTo>
                <a:lnTo>
                  <a:pt x="288" y="208"/>
                </a:lnTo>
                <a:lnTo>
                  <a:pt x="280" y="216"/>
                </a:lnTo>
                <a:lnTo>
                  <a:pt x="288" y="224"/>
                </a:lnTo>
                <a:lnTo>
                  <a:pt x="296" y="216"/>
                </a:lnTo>
                <a:lnTo>
                  <a:pt x="296" y="224"/>
                </a:lnTo>
                <a:lnTo>
                  <a:pt x="288" y="240"/>
                </a:lnTo>
                <a:lnTo>
                  <a:pt x="280" y="248"/>
                </a:lnTo>
                <a:lnTo>
                  <a:pt x="272" y="240"/>
                </a:lnTo>
                <a:lnTo>
                  <a:pt x="272" y="248"/>
                </a:lnTo>
                <a:lnTo>
                  <a:pt x="272" y="256"/>
                </a:lnTo>
                <a:lnTo>
                  <a:pt x="264" y="248"/>
                </a:lnTo>
                <a:lnTo>
                  <a:pt x="264" y="256"/>
                </a:lnTo>
                <a:lnTo>
                  <a:pt x="264" y="264"/>
                </a:lnTo>
                <a:lnTo>
                  <a:pt x="248" y="264"/>
                </a:lnTo>
                <a:lnTo>
                  <a:pt x="248" y="272"/>
                </a:lnTo>
                <a:lnTo>
                  <a:pt x="248" y="280"/>
                </a:lnTo>
                <a:lnTo>
                  <a:pt x="240" y="288"/>
                </a:lnTo>
                <a:lnTo>
                  <a:pt x="232" y="296"/>
                </a:lnTo>
                <a:lnTo>
                  <a:pt x="232" y="288"/>
                </a:lnTo>
                <a:lnTo>
                  <a:pt x="232" y="280"/>
                </a:lnTo>
                <a:lnTo>
                  <a:pt x="224" y="272"/>
                </a:lnTo>
                <a:lnTo>
                  <a:pt x="216" y="272"/>
                </a:lnTo>
                <a:lnTo>
                  <a:pt x="216" y="280"/>
                </a:lnTo>
                <a:lnTo>
                  <a:pt x="216" y="288"/>
                </a:lnTo>
                <a:lnTo>
                  <a:pt x="208" y="288"/>
                </a:lnTo>
                <a:lnTo>
                  <a:pt x="200" y="296"/>
                </a:lnTo>
                <a:lnTo>
                  <a:pt x="200" y="304"/>
                </a:lnTo>
                <a:lnTo>
                  <a:pt x="184" y="304"/>
                </a:lnTo>
                <a:lnTo>
                  <a:pt x="192" y="296"/>
                </a:lnTo>
                <a:lnTo>
                  <a:pt x="184" y="296"/>
                </a:lnTo>
                <a:lnTo>
                  <a:pt x="176" y="288"/>
                </a:lnTo>
                <a:lnTo>
                  <a:pt x="176" y="296"/>
                </a:lnTo>
                <a:lnTo>
                  <a:pt x="176" y="312"/>
                </a:lnTo>
                <a:lnTo>
                  <a:pt x="176" y="336"/>
                </a:lnTo>
                <a:lnTo>
                  <a:pt x="168" y="344"/>
                </a:lnTo>
                <a:lnTo>
                  <a:pt x="168" y="360"/>
                </a:lnTo>
                <a:lnTo>
                  <a:pt x="160" y="352"/>
                </a:lnTo>
                <a:lnTo>
                  <a:pt x="152" y="352"/>
                </a:lnTo>
                <a:lnTo>
                  <a:pt x="152" y="368"/>
                </a:lnTo>
                <a:lnTo>
                  <a:pt x="144" y="368"/>
                </a:lnTo>
                <a:lnTo>
                  <a:pt x="136" y="368"/>
                </a:lnTo>
                <a:lnTo>
                  <a:pt x="128" y="360"/>
                </a:lnTo>
                <a:lnTo>
                  <a:pt x="128" y="368"/>
                </a:lnTo>
                <a:lnTo>
                  <a:pt x="128" y="384"/>
                </a:lnTo>
                <a:lnTo>
                  <a:pt x="128" y="392"/>
                </a:lnTo>
                <a:lnTo>
                  <a:pt x="128" y="384"/>
                </a:lnTo>
                <a:lnTo>
                  <a:pt x="128" y="376"/>
                </a:lnTo>
                <a:lnTo>
                  <a:pt x="120" y="376"/>
                </a:lnTo>
                <a:lnTo>
                  <a:pt x="112" y="384"/>
                </a:lnTo>
                <a:lnTo>
                  <a:pt x="104" y="392"/>
                </a:lnTo>
                <a:lnTo>
                  <a:pt x="104" y="408"/>
                </a:lnTo>
                <a:lnTo>
                  <a:pt x="104" y="416"/>
                </a:lnTo>
                <a:lnTo>
                  <a:pt x="96" y="416"/>
                </a:lnTo>
                <a:lnTo>
                  <a:pt x="96" y="424"/>
                </a:lnTo>
                <a:lnTo>
                  <a:pt x="104" y="432"/>
                </a:lnTo>
                <a:lnTo>
                  <a:pt x="88" y="440"/>
                </a:lnTo>
                <a:lnTo>
                  <a:pt x="88" y="464"/>
                </a:lnTo>
                <a:lnTo>
                  <a:pt x="80" y="472"/>
                </a:lnTo>
                <a:lnTo>
                  <a:pt x="80" y="464"/>
                </a:lnTo>
                <a:close/>
              </a:path>
            </a:pathLst>
          </a:custGeom>
          <a:solidFill>
            <a:schemeClr val="tx2">
              <a:lumMod val="20000"/>
              <a:lumOff val="80000"/>
            </a:schemeClr>
          </a:solidFill>
          <a:ln w="6350">
            <a:solidFill>
              <a:srgbClr val="000000"/>
            </a:solidFill>
            <a:round/>
            <a:headEnd/>
            <a:tailEnd/>
          </a:ln>
        </p:spPr>
        <p:txBody>
          <a:bodyPr/>
          <a:lstStyle/>
          <a:p>
            <a:endParaRPr lang="en-US"/>
          </a:p>
        </p:txBody>
      </p:sp>
      <p:sp>
        <p:nvSpPr>
          <p:cNvPr id="68" name="Freeform 65"/>
          <p:cNvSpPr>
            <a:spLocks/>
          </p:cNvSpPr>
          <p:nvPr/>
        </p:nvSpPr>
        <p:spPr bwMode="auto">
          <a:xfrm>
            <a:off x="7269481" y="2349512"/>
            <a:ext cx="437226" cy="223631"/>
          </a:xfrm>
          <a:custGeom>
            <a:avLst/>
            <a:gdLst>
              <a:gd name="T0" fmla="*/ 0 w 264"/>
              <a:gd name="T1" fmla="*/ 2147483647 h 136"/>
              <a:gd name="T2" fmla="*/ 0 w 264"/>
              <a:gd name="T3" fmla="*/ 2147483647 h 136"/>
              <a:gd name="T4" fmla="*/ 2147483647 w 264"/>
              <a:gd name="T5" fmla="*/ 2147483647 h 136"/>
              <a:gd name="T6" fmla="*/ 2147483647 w 264"/>
              <a:gd name="T7" fmla="*/ 2147483647 h 136"/>
              <a:gd name="T8" fmla="*/ 2147483647 w 264"/>
              <a:gd name="T9" fmla="*/ 0 h 136"/>
              <a:gd name="T10" fmla="*/ 2147483647 w 264"/>
              <a:gd name="T11" fmla="*/ 0 h 136"/>
              <a:gd name="T12" fmla="*/ 2147483647 w 264"/>
              <a:gd name="T13" fmla="*/ 2147483647 h 136"/>
              <a:gd name="T14" fmla="*/ 2147483647 w 264"/>
              <a:gd name="T15" fmla="*/ 2147483647 h 136"/>
              <a:gd name="T16" fmla="*/ 2147483647 w 264"/>
              <a:gd name="T17" fmla="*/ 2147483647 h 136"/>
              <a:gd name="T18" fmla="*/ 2147483647 w 264"/>
              <a:gd name="T19" fmla="*/ 2147483647 h 136"/>
              <a:gd name="T20" fmla="*/ 2147483647 w 264"/>
              <a:gd name="T21" fmla="*/ 2147483647 h 136"/>
              <a:gd name="T22" fmla="*/ 2147483647 w 264"/>
              <a:gd name="T23" fmla="*/ 2147483647 h 136"/>
              <a:gd name="T24" fmla="*/ 2147483647 w 264"/>
              <a:gd name="T25" fmla="*/ 2147483647 h 136"/>
              <a:gd name="T26" fmla="*/ 2147483647 w 264"/>
              <a:gd name="T27" fmla="*/ 2147483647 h 136"/>
              <a:gd name="T28" fmla="*/ 2147483647 w 264"/>
              <a:gd name="T29" fmla="*/ 2147483647 h 136"/>
              <a:gd name="T30" fmla="*/ 2147483647 w 264"/>
              <a:gd name="T31" fmla="*/ 2147483647 h 136"/>
              <a:gd name="T32" fmla="*/ 2147483647 w 264"/>
              <a:gd name="T33" fmla="*/ 2147483647 h 136"/>
              <a:gd name="T34" fmla="*/ 2147483647 w 264"/>
              <a:gd name="T35" fmla="*/ 2147483647 h 136"/>
              <a:gd name="T36" fmla="*/ 2147483647 w 264"/>
              <a:gd name="T37" fmla="*/ 2147483647 h 136"/>
              <a:gd name="T38" fmla="*/ 2147483647 w 264"/>
              <a:gd name="T39" fmla="*/ 2147483647 h 136"/>
              <a:gd name="T40" fmla="*/ 2147483647 w 264"/>
              <a:gd name="T41" fmla="*/ 2147483647 h 136"/>
              <a:gd name="T42" fmla="*/ 2147483647 w 264"/>
              <a:gd name="T43" fmla="*/ 2147483647 h 136"/>
              <a:gd name="T44" fmla="*/ 2147483647 w 264"/>
              <a:gd name="T45" fmla="*/ 2147483647 h 136"/>
              <a:gd name="T46" fmla="*/ 2147483647 w 264"/>
              <a:gd name="T47" fmla="*/ 2147483647 h 136"/>
              <a:gd name="T48" fmla="*/ 2147483647 w 264"/>
              <a:gd name="T49" fmla="*/ 2147483647 h 136"/>
              <a:gd name="T50" fmla="*/ 2147483647 w 264"/>
              <a:gd name="T51" fmla="*/ 2147483647 h 136"/>
              <a:gd name="T52" fmla="*/ 2147483647 w 264"/>
              <a:gd name="T53" fmla="*/ 2147483647 h 136"/>
              <a:gd name="T54" fmla="*/ 2147483647 w 264"/>
              <a:gd name="T55" fmla="*/ 2147483647 h 136"/>
              <a:gd name="T56" fmla="*/ 2147483647 w 264"/>
              <a:gd name="T57" fmla="*/ 2147483647 h 136"/>
              <a:gd name="T58" fmla="*/ 2147483647 w 264"/>
              <a:gd name="T59" fmla="*/ 2147483647 h 136"/>
              <a:gd name="T60" fmla="*/ 2147483647 w 264"/>
              <a:gd name="T61" fmla="*/ 2147483647 h 136"/>
              <a:gd name="T62" fmla="*/ 2147483647 w 264"/>
              <a:gd name="T63" fmla="*/ 2147483647 h 136"/>
              <a:gd name="T64" fmla="*/ 2147483647 w 264"/>
              <a:gd name="T65" fmla="*/ 2147483647 h 136"/>
              <a:gd name="T66" fmla="*/ 2147483647 w 264"/>
              <a:gd name="T67" fmla="*/ 2147483647 h 136"/>
              <a:gd name="T68" fmla="*/ 2147483647 w 264"/>
              <a:gd name="T69" fmla="*/ 2147483647 h 136"/>
              <a:gd name="T70" fmla="*/ 2147483647 w 264"/>
              <a:gd name="T71" fmla="*/ 2147483647 h 136"/>
              <a:gd name="T72" fmla="*/ 2147483647 w 264"/>
              <a:gd name="T73" fmla="*/ 2147483647 h 136"/>
              <a:gd name="T74" fmla="*/ 2147483647 w 264"/>
              <a:gd name="T75" fmla="*/ 2147483647 h 136"/>
              <a:gd name="T76" fmla="*/ 2147483647 w 264"/>
              <a:gd name="T77" fmla="*/ 2147483647 h 136"/>
              <a:gd name="T78" fmla="*/ 2147483647 w 264"/>
              <a:gd name="T79" fmla="*/ 2147483647 h 136"/>
              <a:gd name="T80" fmla="*/ 2147483647 w 264"/>
              <a:gd name="T81" fmla="*/ 2147483647 h 136"/>
              <a:gd name="T82" fmla="*/ 2147483647 w 264"/>
              <a:gd name="T83" fmla="*/ 2147483647 h 136"/>
              <a:gd name="T84" fmla="*/ 2147483647 w 264"/>
              <a:gd name="T85" fmla="*/ 2147483647 h 136"/>
              <a:gd name="T86" fmla="*/ 2147483647 w 264"/>
              <a:gd name="T87" fmla="*/ 2147483647 h 136"/>
              <a:gd name="T88" fmla="*/ 2147483647 w 264"/>
              <a:gd name="T89" fmla="*/ 2147483647 h 136"/>
              <a:gd name="T90" fmla="*/ 2147483647 w 264"/>
              <a:gd name="T91" fmla="*/ 2147483647 h 136"/>
              <a:gd name="T92" fmla="*/ 2147483647 w 264"/>
              <a:gd name="T93" fmla="*/ 2147483647 h 136"/>
              <a:gd name="T94" fmla="*/ 2147483647 w 264"/>
              <a:gd name="T95" fmla="*/ 2147483647 h 136"/>
              <a:gd name="T96" fmla="*/ 2147483647 w 264"/>
              <a:gd name="T97" fmla="*/ 2147483647 h 136"/>
              <a:gd name="T98" fmla="*/ 0 w 264"/>
              <a:gd name="T99" fmla="*/ 2147483647 h 1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64"/>
              <a:gd name="T151" fmla="*/ 0 h 136"/>
              <a:gd name="T152" fmla="*/ 264 w 264"/>
              <a:gd name="T153" fmla="*/ 136 h 1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64" h="136">
                <a:moveTo>
                  <a:pt x="0" y="128"/>
                </a:moveTo>
                <a:lnTo>
                  <a:pt x="0" y="128"/>
                </a:lnTo>
                <a:lnTo>
                  <a:pt x="0" y="56"/>
                </a:lnTo>
                <a:lnTo>
                  <a:pt x="56" y="40"/>
                </a:lnTo>
                <a:lnTo>
                  <a:pt x="136" y="24"/>
                </a:lnTo>
                <a:lnTo>
                  <a:pt x="144" y="16"/>
                </a:lnTo>
                <a:lnTo>
                  <a:pt x="144" y="8"/>
                </a:lnTo>
                <a:lnTo>
                  <a:pt x="152" y="0"/>
                </a:lnTo>
                <a:lnTo>
                  <a:pt x="168" y="0"/>
                </a:lnTo>
                <a:lnTo>
                  <a:pt x="168" y="8"/>
                </a:lnTo>
                <a:lnTo>
                  <a:pt x="184" y="16"/>
                </a:lnTo>
                <a:lnTo>
                  <a:pt x="192" y="16"/>
                </a:lnTo>
                <a:lnTo>
                  <a:pt x="184" y="24"/>
                </a:lnTo>
                <a:lnTo>
                  <a:pt x="176" y="24"/>
                </a:lnTo>
                <a:lnTo>
                  <a:pt x="176" y="32"/>
                </a:lnTo>
                <a:lnTo>
                  <a:pt x="176" y="40"/>
                </a:lnTo>
                <a:lnTo>
                  <a:pt x="168" y="48"/>
                </a:lnTo>
                <a:lnTo>
                  <a:pt x="168" y="56"/>
                </a:lnTo>
                <a:lnTo>
                  <a:pt x="184" y="56"/>
                </a:lnTo>
                <a:lnTo>
                  <a:pt x="192" y="56"/>
                </a:lnTo>
                <a:lnTo>
                  <a:pt x="200" y="64"/>
                </a:lnTo>
                <a:lnTo>
                  <a:pt x="208" y="64"/>
                </a:lnTo>
                <a:lnTo>
                  <a:pt x="208" y="72"/>
                </a:lnTo>
                <a:lnTo>
                  <a:pt x="208" y="80"/>
                </a:lnTo>
                <a:lnTo>
                  <a:pt x="216" y="80"/>
                </a:lnTo>
                <a:lnTo>
                  <a:pt x="216" y="88"/>
                </a:lnTo>
                <a:lnTo>
                  <a:pt x="224" y="96"/>
                </a:lnTo>
                <a:lnTo>
                  <a:pt x="248" y="96"/>
                </a:lnTo>
                <a:lnTo>
                  <a:pt x="256" y="88"/>
                </a:lnTo>
                <a:lnTo>
                  <a:pt x="256" y="80"/>
                </a:lnTo>
                <a:lnTo>
                  <a:pt x="248" y="72"/>
                </a:lnTo>
                <a:lnTo>
                  <a:pt x="248" y="64"/>
                </a:lnTo>
                <a:lnTo>
                  <a:pt x="240" y="64"/>
                </a:lnTo>
                <a:lnTo>
                  <a:pt x="232" y="64"/>
                </a:lnTo>
                <a:lnTo>
                  <a:pt x="240" y="56"/>
                </a:lnTo>
                <a:lnTo>
                  <a:pt x="248" y="56"/>
                </a:lnTo>
                <a:lnTo>
                  <a:pt x="264" y="72"/>
                </a:lnTo>
                <a:lnTo>
                  <a:pt x="264" y="88"/>
                </a:lnTo>
                <a:lnTo>
                  <a:pt x="264" y="96"/>
                </a:lnTo>
                <a:lnTo>
                  <a:pt x="256" y="96"/>
                </a:lnTo>
                <a:lnTo>
                  <a:pt x="248" y="104"/>
                </a:lnTo>
                <a:lnTo>
                  <a:pt x="240" y="104"/>
                </a:lnTo>
                <a:lnTo>
                  <a:pt x="232" y="112"/>
                </a:lnTo>
                <a:lnTo>
                  <a:pt x="232" y="120"/>
                </a:lnTo>
                <a:lnTo>
                  <a:pt x="224" y="128"/>
                </a:lnTo>
                <a:lnTo>
                  <a:pt x="216" y="120"/>
                </a:lnTo>
                <a:lnTo>
                  <a:pt x="216" y="112"/>
                </a:lnTo>
                <a:lnTo>
                  <a:pt x="216" y="104"/>
                </a:lnTo>
                <a:lnTo>
                  <a:pt x="208" y="104"/>
                </a:lnTo>
                <a:lnTo>
                  <a:pt x="208" y="120"/>
                </a:lnTo>
                <a:lnTo>
                  <a:pt x="208" y="112"/>
                </a:lnTo>
                <a:lnTo>
                  <a:pt x="200" y="120"/>
                </a:lnTo>
                <a:lnTo>
                  <a:pt x="200" y="136"/>
                </a:lnTo>
                <a:lnTo>
                  <a:pt x="184" y="136"/>
                </a:lnTo>
                <a:lnTo>
                  <a:pt x="184" y="120"/>
                </a:lnTo>
                <a:lnTo>
                  <a:pt x="176" y="120"/>
                </a:lnTo>
                <a:lnTo>
                  <a:pt x="168" y="112"/>
                </a:lnTo>
                <a:lnTo>
                  <a:pt x="160" y="104"/>
                </a:lnTo>
                <a:lnTo>
                  <a:pt x="152" y="88"/>
                </a:lnTo>
                <a:lnTo>
                  <a:pt x="128" y="96"/>
                </a:lnTo>
                <a:lnTo>
                  <a:pt x="56" y="112"/>
                </a:lnTo>
                <a:lnTo>
                  <a:pt x="56" y="120"/>
                </a:lnTo>
                <a:lnTo>
                  <a:pt x="56" y="112"/>
                </a:lnTo>
                <a:lnTo>
                  <a:pt x="0" y="128"/>
                </a:lnTo>
                <a:close/>
              </a:path>
            </a:pathLst>
          </a:custGeom>
          <a:solidFill>
            <a:schemeClr val="tx2">
              <a:lumMod val="75000"/>
            </a:schemeClr>
          </a:solidFill>
          <a:ln w="6350">
            <a:solidFill>
              <a:srgbClr val="000000"/>
            </a:solidFill>
            <a:round/>
            <a:headEnd/>
            <a:tailEnd/>
          </a:ln>
        </p:spPr>
        <p:txBody>
          <a:bodyPr/>
          <a:lstStyle/>
          <a:p>
            <a:endParaRPr lang="en-US"/>
          </a:p>
        </p:txBody>
      </p:sp>
      <p:sp>
        <p:nvSpPr>
          <p:cNvPr id="69" name="Freeform 66"/>
          <p:cNvSpPr>
            <a:spLocks/>
          </p:cNvSpPr>
          <p:nvPr/>
        </p:nvSpPr>
        <p:spPr bwMode="auto">
          <a:xfrm>
            <a:off x="7269481" y="2507201"/>
            <a:ext cx="237967" cy="225064"/>
          </a:xfrm>
          <a:custGeom>
            <a:avLst/>
            <a:gdLst>
              <a:gd name="T0" fmla="*/ 2147483647 w 144"/>
              <a:gd name="T1" fmla="*/ 2147483647 h 136"/>
              <a:gd name="T2" fmla="*/ 2147483647 w 144"/>
              <a:gd name="T3" fmla="*/ 2147483647 h 136"/>
              <a:gd name="T4" fmla="*/ 2147483647 w 144"/>
              <a:gd name="T5" fmla="*/ 2147483647 h 136"/>
              <a:gd name="T6" fmla="*/ 2147483647 w 144"/>
              <a:gd name="T7" fmla="*/ 2147483647 h 136"/>
              <a:gd name="T8" fmla="*/ 2147483647 w 144"/>
              <a:gd name="T9" fmla="*/ 2147483647 h 136"/>
              <a:gd name="T10" fmla="*/ 2147483647 w 144"/>
              <a:gd name="T11" fmla="*/ 2147483647 h 136"/>
              <a:gd name="T12" fmla="*/ 2147483647 w 144"/>
              <a:gd name="T13" fmla="*/ 2147483647 h 136"/>
              <a:gd name="T14" fmla="*/ 2147483647 w 144"/>
              <a:gd name="T15" fmla="*/ 2147483647 h 136"/>
              <a:gd name="T16" fmla="*/ 2147483647 w 144"/>
              <a:gd name="T17" fmla="*/ 2147483647 h 136"/>
              <a:gd name="T18" fmla="*/ 2147483647 w 144"/>
              <a:gd name="T19" fmla="*/ 2147483647 h 136"/>
              <a:gd name="T20" fmla="*/ 2147483647 w 144"/>
              <a:gd name="T21" fmla="*/ 2147483647 h 136"/>
              <a:gd name="T22" fmla="*/ 2147483647 w 144"/>
              <a:gd name="T23" fmla="*/ 2147483647 h 136"/>
              <a:gd name="T24" fmla="*/ 2147483647 w 144"/>
              <a:gd name="T25" fmla="*/ 2147483647 h 136"/>
              <a:gd name="T26" fmla="*/ 2147483647 w 144"/>
              <a:gd name="T27" fmla="*/ 2147483647 h 136"/>
              <a:gd name="T28" fmla="*/ 2147483647 w 144"/>
              <a:gd name="T29" fmla="*/ 2147483647 h 136"/>
              <a:gd name="T30" fmla="*/ 0 w 144"/>
              <a:gd name="T31" fmla="*/ 2147483647 h 136"/>
              <a:gd name="T32" fmla="*/ 0 w 144"/>
              <a:gd name="T33" fmla="*/ 2147483647 h 136"/>
              <a:gd name="T34" fmla="*/ 2147483647 w 144"/>
              <a:gd name="T35" fmla="*/ 2147483647 h 136"/>
              <a:gd name="T36" fmla="*/ 2147483647 w 144"/>
              <a:gd name="T37" fmla="*/ 2147483647 h 136"/>
              <a:gd name="T38" fmla="*/ 2147483647 w 144"/>
              <a:gd name="T39" fmla="*/ 2147483647 h 136"/>
              <a:gd name="T40" fmla="*/ 2147483647 w 144"/>
              <a:gd name="T41" fmla="*/ 2147483647 h 136"/>
              <a:gd name="T42" fmla="*/ 2147483647 w 144"/>
              <a:gd name="T43" fmla="*/ 2147483647 h 136"/>
              <a:gd name="T44" fmla="*/ 2147483647 w 144"/>
              <a:gd name="T45" fmla="*/ 2147483647 h 136"/>
              <a:gd name="T46" fmla="*/ 2147483647 w 144"/>
              <a:gd name="T47" fmla="*/ 0 h 136"/>
              <a:gd name="T48" fmla="*/ 2147483647 w 144"/>
              <a:gd name="T49" fmla="*/ 0 h 136"/>
              <a:gd name="T50" fmla="*/ 2147483647 w 144"/>
              <a:gd name="T51" fmla="*/ 0 h 136"/>
              <a:gd name="T52" fmla="*/ 2147483647 w 144"/>
              <a:gd name="T53" fmla="*/ 2147483647 h 136"/>
              <a:gd name="T54" fmla="*/ 2147483647 w 144"/>
              <a:gd name="T55" fmla="*/ 2147483647 h 136"/>
              <a:gd name="T56" fmla="*/ 2147483647 w 144"/>
              <a:gd name="T57" fmla="*/ 2147483647 h 136"/>
              <a:gd name="T58" fmla="*/ 2147483647 w 144"/>
              <a:gd name="T59" fmla="*/ 2147483647 h 136"/>
              <a:gd name="T60" fmla="*/ 2147483647 w 144"/>
              <a:gd name="T61" fmla="*/ 2147483647 h 136"/>
              <a:gd name="T62" fmla="*/ 2147483647 w 144"/>
              <a:gd name="T63" fmla="*/ 2147483647 h 136"/>
              <a:gd name="T64" fmla="*/ 2147483647 w 144"/>
              <a:gd name="T65" fmla="*/ 2147483647 h 136"/>
              <a:gd name="T66" fmla="*/ 2147483647 w 144"/>
              <a:gd name="T67" fmla="*/ 2147483647 h 1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4"/>
              <a:gd name="T103" fmla="*/ 0 h 136"/>
              <a:gd name="T104" fmla="*/ 144 w 144"/>
              <a:gd name="T105" fmla="*/ 136 h 1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4" h="136">
                <a:moveTo>
                  <a:pt x="104" y="88"/>
                </a:moveTo>
                <a:lnTo>
                  <a:pt x="88" y="96"/>
                </a:lnTo>
                <a:lnTo>
                  <a:pt x="64" y="96"/>
                </a:lnTo>
                <a:lnTo>
                  <a:pt x="40" y="112"/>
                </a:lnTo>
                <a:lnTo>
                  <a:pt x="24" y="136"/>
                </a:lnTo>
                <a:lnTo>
                  <a:pt x="16" y="136"/>
                </a:lnTo>
                <a:lnTo>
                  <a:pt x="8" y="128"/>
                </a:lnTo>
                <a:lnTo>
                  <a:pt x="24" y="112"/>
                </a:lnTo>
                <a:lnTo>
                  <a:pt x="16" y="104"/>
                </a:lnTo>
                <a:lnTo>
                  <a:pt x="0" y="32"/>
                </a:lnTo>
                <a:lnTo>
                  <a:pt x="56" y="16"/>
                </a:lnTo>
                <a:lnTo>
                  <a:pt x="56" y="24"/>
                </a:lnTo>
                <a:lnTo>
                  <a:pt x="56" y="16"/>
                </a:lnTo>
                <a:lnTo>
                  <a:pt x="128" y="0"/>
                </a:lnTo>
                <a:lnTo>
                  <a:pt x="144" y="56"/>
                </a:lnTo>
                <a:lnTo>
                  <a:pt x="136" y="64"/>
                </a:lnTo>
                <a:lnTo>
                  <a:pt x="136" y="72"/>
                </a:lnTo>
                <a:lnTo>
                  <a:pt x="104" y="88"/>
                </a:lnTo>
                <a:close/>
              </a:path>
            </a:pathLst>
          </a:custGeom>
          <a:solidFill>
            <a:schemeClr val="tx2">
              <a:lumMod val="75000"/>
            </a:schemeClr>
          </a:solidFill>
          <a:ln w="6350">
            <a:solidFill>
              <a:srgbClr val="000000"/>
            </a:solidFill>
            <a:round/>
            <a:headEnd/>
            <a:tailEnd/>
          </a:ln>
        </p:spPr>
        <p:txBody>
          <a:bodyPr/>
          <a:lstStyle/>
          <a:p>
            <a:endParaRPr lang="en-US"/>
          </a:p>
        </p:txBody>
      </p:sp>
      <p:sp>
        <p:nvSpPr>
          <p:cNvPr id="70" name="Freeform 67"/>
          <p:cNvSpPr>
            <a:spLocks/>
          </p:cNvSpPr>
          <p:nvPr/>
        </p:nvSpPr>
        <p:spPr bwMode="auto">
          <a:xfrm>
            <a:off x="7111792" y="2706461"/>
            <a:ext cx="170590" cy="395655"/>
          </a:xfrm>
          <a:custGeom>
            <a:avLst/>
            <a:gdLst>
              <a:gd name="T0" fmla="*/ 2147483647 w 104"/>
              <a:gd name="T1" fmla="*/ 2147483647 h 240"/>
              <a:gd name="T2" fmla="*/ 2147483647 w 104"/>
              <a:gd name="T3" fmla="*/ 2147483647 h 240"/>
              <a:gd name="T4" fmla="*/ 2147483647 w 104"/>
              <a:gd name="T5" fmla="*/ 2147483647 h 240"/>
              <a:gd name="T6" fmla="*/ 2147483647 w 104"/>
              <a:gd name="T7" fmla="*/ 2147483647 h 240"/>
              <a:gd name="T8" fmla="*/ 0 w 104"/>
              <a:gd name="T9" fmla="*/ 2147483647 h 240"/>
              <a:gd name="T10" fmla="*/ 2147483647 w 104"/>
              <a:gd name="T11" fmla="*/ 2147483647 h 240"/>
              <a:gd name="T12" fmla="*/ 2147483647 w 104"/>
              <a:gd name="T13" fmla="*/ 2147483647 h 240"/>
              <a:gd name="T14" fmla="*/ 0 w 104"/>
              <a:gd name="T15" fmla="*/ 2147483647 h 240"/>
              <a:gd name="T16" fmla="*/ 2147483647 w 104"/>
              <a:gd name="T17" fmla="*/ 2147483647 h 240"/>
              <a:gd name="T18" fmla="*/ 2147483647 w 104"/>
              <a:gd name="T19" fmla="*/ 0 h 240"/>
              <a:gd name="T20" fmla="*/ 2147483647 w 104"/>
              <a:gd name="T21" fmla="*/ 2147483647 h 240"/>
              <a:gd name="T22" fmla="*/ 2147483647 w 104"/>
              <a:gd name="T23" fmla="*/ 2147483647 h 240"/>
              <a:gd name="T24" fmla="*/ 2147483647 w 104"/>
              <a:gd name="T25" fmla="*/ 2147483647 h 240"/>
              <a:gd name="T26" fmla="*/ 2147483647 w 104"/>
              <a:gd name="T27" fmla="*/ 2147483647 h 240"/>
              <a:gd name="T28" fmla="*/ 2147483647 w 104"/>
              <a:gd name="T29" fmla="*/ 2147483647 h 240"/>
              <a:gd name="T30" fmla="*/ 2147483647 w 104"/>
              <a:gd name="T31" fmla="*/ 2147483647 h 240"/>
              <a:gd name="T32" fmla="*/ 2147483647 w 104"/>
              <a:gd name="T33" fmla="*/ 2147483647 h 240"/>
              <a:gd name="T34" fmla="*/ 2147483647 w 104"/>
              <a:gd name="T35" fmla="*/ 2147483647 h 240"/>
              <a:gd name="T36" fmla="*/ 2147483647 w 104"/>
              <a:gd name="T37" fmla="*/ 2147483647 h 240"/>
              <a:gd name="T38" fmla="*/ 2147483647 w 104"/>
              <a:gd name="T39" fmla="*/ 2147483647 h 240"/>
              <a:gd name="T40" fmla="*/ 2147483647 w 104"/>
              <a:gd name="T41" fmla="*/ 2147483647 h 240"/>
              <a:gd name="T42" fmla="*/ 2147483647 w 104"/>
              <a:gd name="T43" fmla="*/ 2147483647 h 240"/>
              <a:gd name="T44" fmla="*/ 2147483647 w 104"/>
              <a:gd name="T45" fmla="*/ 2147483647 h 240"/>
              <a:gd name="T46" fmla="*/ 2147483647 w 104"/>
              <a:gd name="T47" fmla="*/ 2147483647 h 240"/>
              <a:gd name="T48" fmla="*/ 2147483647 w 104"/>
              <a:gd name="T49" fmla="*/ 2147483647 h 240"/>
              <a:gd name="T50" fmla="*/ 2147483647 w 104"/>
              <a:gd name="T51" fmla="*/ 2147483647 h 240"/>
              <a:gd name="T52" fmla="*/ 2147483647 w 104"/>
              <a:gd name="T53" fmla="*/ 2147483647 h 240"/>
              <a:gd name="T54" fmla="*/ 2147483647 w 104"/>
              <a:gd name="T55" fmla="*/ 2147483647 h 240"/>
              <a:gd name="T56" fmla="*/ 2147483647 w 104"/>
              <a:gd name="T57" fmla="*/ 2147483647 h 240"/>
              <a:gd name="T58" fmla="*/ 2147483647 w 104"/>
              <a:gd name="T59" fmla="*/ 2147483647 h 240"/>
              <a:gd name="T60" fmla="*/ 2147483647 w 104"/>
              <a:gd name="T61" fmla="*/ 2147483647 h 240"/>
              <a:gd name="T62" fmla="*/ 2147483647 w 104"/>
              <a:gd name="T63" fmla="*/ 2147483647 h 240"/>
              <a:gd name="T64" fmla="*/ 2147483647 w 104"/>
              <a:gd name="T65" fmla="*/ 2147483647 h 240"/>
              <a:gd name="T66" fmla="*/ 2147483647 w 104"/>
              <a:gd name="T67" fmla="*/ 2147483647 h 240"/>
              <a:gd name="T68" fmla="*/ 2147483647 w 104"/>
              <a:gd name="T69" fmla="*/ 2147483647 h 240"/>
              <a:gd name="T70" fmla="*/ 2147483647 w 104"/>
              <a:gd name="T71" fmla="*/ 2147483647 h 240"/>
              <a:gd name="T72" fmla="*/ 2147483647 w 104"/>
              <a:gd name="T73" fmla="*/ 2147483647 h 240"/>
              <a:gd name="T74" fmla="*/ 2147483647 w 104"/>
              <a:gd name="T75" fmla="*/ 2147483647 h 240"/>
              <a:gd name="T76" fmla="*/ 2147483647 w 104"/>
              <a:gd name="T77" fmla="*/ 2147483647 h 240"/>
              <a:gd name="T78" fmla="*/ 2147483647 w 104"/>
              <a:gd name="T79" fmla="*/ 2147483647 h 240"/>
              <a:gd name="T80" fmla="*/ 2147483647 w 104"/>
              <a:gd name="T81" fmla="*/ 2147483647 h 240"/>
              <a:gd name="T82" fmla="*/ 2147483647 w 104"/>
              <a:gd name="T83" fmla="*/ 2147483647 h 240"/>
              <a:gd name="T84" fmla="*/ 0 w 104"/>
              <a:gd name="T85" fmla="*/ 2147483647 h 240"/>
              <a:gd name="T86" fmla="*/ 2147483647 w 104"/>
              <a:gd name="T87" fmla="*/ 2147483647 h 240"/>
              <a:gd name="T88" fmla="*/ 2147483647 w 104"/>
              <a:gd name="T89" fmla="*/ 2147483647 h 240"/>
              <a:gd name="T90" fmla="*/ 2147483647 w 104"/>
              <a:gd name="T91" fmla="*/ 2147483647 h 240"/>
              <a:gd name="T92" fmla="*/ 2147483647 w 104"/>
              <a:gd name="T93" fmla="*/ 2147483647 h 24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4"/>
              <a:gd name="T142" fmla="*/ 0 h 240"/>
              <a:gd name="T143" fmla="*/ 104 w 104"/>
              <a:gd name="T144" fmla="*/ 240 h 24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4" h="240">
                <a:moveTo>
                  <a:pt x="24" y="152"/>
                </a:moveTo>
                <a:lnTo>
                  <a:pt x="24" y="152"/>
                </a:lnTo>
                <a:lnTo>
                  <a:pt x="24" y="144"/>
                </a:lnTo>
                <a:lnTo>
                  <a:pt x="40" y="128"/>
                </a:lnTo>
                <a:lnTo>
                  <a:pt x="48" y="120"/>
                </a:lnTo>
                <a:lnTo>
                  <a:pt x="48" y="112"/>
                </a:lnTo>
                <a:lnTo>
                  <a:pt x="16" y="88"/>
                </a:lnTo>
                <a:lnTo>
                  <a:pt x="0" y="80"/>
                </a:lnTo>
                <a:lnTo>
                  <a:pt x="0" y="64"/>
                </a:lnTo>
                <a:lnTo>
                  <a:pt x="8" y="64"/>
                </a:lnTo>
                <a:lnTo>
                  <a:pt x="8" y="56"/>
                </a:lnTo>
                <a:lnTo>
                  <a:pt x="0" y="40"/>
                </a:lnTo>
                <a:lnTo>
                  <a:pt x="16" y="24"/>
                </a:lnTo>
                <a:lnTo>
                  <a:pt x="16" y="8"/>
                </a:lnTo>
                <a:lnTo>
                  <a:pt x="24" y="0"/>
                </a:lnTo>
                <a:lnTo>
                  <a:pt x="96" y="24"/>
                </a:lnTo>
                <a:lnTo>
                  <a:pt x="96" y="48"/>
                </a:lnTo>
                <a:lnTo>
                  <a:pt x="88" y="56"/>
                </a:lnTo>
                <a:lnTo>
                  <a:pt x="88" y="64"/>
                </a:lnTo>
                <a:lnTo>
                  <a:pt x="88" y="72"/>
                </a:lnTo>
                <a:lnTo>
                  <a:pt x="80" y="80"/>
                </a:lnTo>
                <a:lnTo>
                  <a:pt x="96" y="80"/>
                </a:lnTo>
                <a:lnTo>
                  <a:pt x="96" y="72"/>
                </a:lnTo>
                <a:lnTo>
                  <a:pt x="104" y="80"/>
                </a:lnTo>
                <a:lnTo>
                  <a:pt x="104" y="104"/>
                </a:lnTo>
                <a:lnTo>
                  <a:pt x="104" y="112"/>
                </a:lnTo>
                <a:lnTo>
                  <a:pt x="104" y="120"/>
                </a:lnTo>
                <a:lnTo>
                  <a:pt x="104" y="128"/>
                </a:lnTo>
                <a:lnTo>
                  <a:pt x="104" y="144"/>
                </a:lnTo>
                <a:lnTo>
                  <a:pt x="104" y="128"/>
                </a:lnTo>
                <a:lnTo>
                  <a:pt x="104" y="120"/>
                </a:lnTo>
                <a:lnTo>
                  <a:pt x="96" y="120"/>
                </a:lnTo>
                <a:lnTo>
                  <a:pt x="96" y="128"/>
                </a:lnTo>
                <a:lnTo>
                  <a:pt x="96" y="136"/>
                </a:lnTo>
                <a:lnTo>
                  <a:pt x="96" y="152"/>
                </a:lnTo>
                <a:lnTo>
                  <a:pt x="104" y="160"/>
                </a:lnTo>
                <a:lnTo>
                  <a:pt x="96" y="168"/>
                </a:lnTo>
                <a:lnTo>
                  <a:pt x="88" y="176"/>
                </a:lnTo>
                <a:lnTo>
                  <a:pt x="88" y="184"/>
                </a:lnTo>
                <a:lnTo>
                  <a:pt x="80" y="200"/>
                </a:lnTo>
                <a:lnTo>
                  <a:pt x="80" y="208"/>
                </a:lnTo>
                <a:lnTo>
                  <a:pt x="72" y="224"/>
                </a:lnTo>
                <a:lnTo>
                  <a:pt x="72" y="232"/>
                </a:lnTo>
                <a:lnTo>
                  <a:pt x="64" y="240"/>
                </a:lnTo>
                <a:lnTo>
                  <a:pt x="56" y="240"/>
                </a:lnTo>
                <a:lnTo>
                  <a:pt x="56" y="232"/>
                </a:lnTo>
                <a:lnTo>
                  <a:pt x="64" y="224"/>
                </a:lnTo>
                <a:lnTo>
                  <a:pt x="56" y="216"/>
                </a:lnTo>
                <a:lnTo>
                  <a:pt x="48" y="224"/>
                </a:lnTo>
                <a:lnTo>
                  <a:pt x="40" y="224"/>
                </a:lnTo>
                <a:lnTo>
                  <a:pt x="32" y="216"/>
                </a:lnTo>
                <a:lnTo>
                  <a:pt x="24" y="216"/>
                </a:lnTo>
                <a:lnTo>
                  <a:pt x="16" y="208"/>
                </a:lnTo>
                <a:lnTo>
                  <a:pt x="8" y="200"/>
                </a:lnTo>
                <a:lnTo>
                  <a:pt x="8" y="192"/>
                </a:lnTo>
                <a:lnTo>
                  <a:pt x="0" y="192"/>
                </a:lnTo>
                <a:lnTo>
                  <a:pt x="0" y="184"/>
                </a:lnTo>
                <a:lnTo>
                  <a:pt x="0" y="176"/>
                </a:lnTo>
                <a:lnTo>
                  <a:pt x="8" y="176"/>
                </a:lnTo>
                <a:lnTo>
                  <a:pt x="8" y="168"/>
                </a:lnTo>
                <a:lnTo>
                  <a:pt x="24" y="152"/>
                </a:lnTo>
                <a:close/>
              </a:path>
            </a:pathLst>
          </a:custGeom>
          <a:solidFill>
            <a:schemeClr val="tx2">
              <a:lumMod val="20000"/>
              <a:lumOff val="80000"/>
            </a:schemeClr>
          </a:solidFill>
          <a:ln w="6350">
            <a:solidFill>
              <a:srgbClr val="000000"/>
            </a:solidFill>
            <a:round/>
            <a:headEnd/>
            <a:tailEnd/>
          </a:ln>
        </p:spPr>
        <p:txBody>
          <a:bodyPr/>
          <a:lstStyle/>
          <a:p>
            <a:endParaRPr lang="en-US"/>
          </a:p>
        </p:txBody>
      </p:sp>
      <p:sp>
        <p:nvSpPr>
          <p:cNvPr id="71" name="Freeform 68"/>
          <p:cNvSpPr>
            <a:spLocks/>
          </p:cNvSpPr>
          <p:nvPr/>
        </p:nvSpPr>
        <p:spPr bwMode="auto">
          <a:xfrm>
            <a:off x="7084555" y="2970231"/>
            <a:ext cx="131885" cy="237967"/>
          </a:xfrm>
          <a:custGeom>
            <a:avLst/>
            <a:gdLst>
              <a:gd name="T0" fmla="*/ 2147483647 w 80"/>
              <a:gd name="T1" fmla="*/ 2147483647 h 144"/>
              <a:gd name="T2" fmla="*/ 2147483647 w 80"/>
              <a:gd name="T3" fmla="*/ 2147483647 h 144"/>
              <a:gd name="T4" fmla="*/ 2147483647 w 80"/>
              <a:gd name="T5" fmla="*/ 2147483647 h 144"/>
              <a:gd name="T6" fmla="*/ 2147483647 w 80"/>
              <a:gd name="T7" fmla="*/ 2147483647 h 144"/>
              <a:gd name="T8" fmla="*/ 2147483647 w 80"/>
              <a:gd name="T9" fmla="*/ 2147483647 h 144"/>
              <a:gd name="T10" fmla="*/ 2147483647 w 80"/>
              <a:gd name="T11" fmla="*/ 2147483647 h 144"/>
              <a:gd name="T12" fmla="*/ 2147483647 w 80"/>
              <a:gd name="T13" fmla="*/ 2147483647 h 144"/>
              <a:gd name="T14" fmla="*/ 2147483647 w 80"/>
              <a:gd name="T15" fmla="*/ 2147483647 h 144"/>
              <a:gd name="T16" fmla="*/ 2147483647 w 80"/>
              <a:gd name="T17" fmla="*/ 2147483647 h 144"/>
              <a:gd name="T18" fmla="*/ 2147483647 w 80"/>
              <a:gd name="T19" fmla="*/ 2147483647 h 144"/>
              <a:gd name="T20" fmla="*/ 2147483647 w 80"/>
              <a:gd name="T21" fmla="*/ 2147483647 h 144"/>
              <a:gd name="T22" fmla="*/ 2147483647 w 80"/>
              <a:gd name="T23" fmla="*/ 2147483647 h 144"/>
              <a:gd name="T24" fmla="*/ 2147483647 w 80"/>
              <a:gd name="T25" fmla="*/ 2147483647 h 144"/>
              <a:gd name="T26" fmla="*/ 2147483647 w 80"/>
              <a:gd name="T27" fmla="*/ 2147483647 h 144"/>
              <a:gd name="T28" fmla="*/ 2147483647 w 80"/>
              <a:gd name="T29" fmla="*/ 2147483647 h 144"/>
              <a:gd name="T30" fmla="*/ 2147483647 w 80"/>
              <a:gd name="T31" fmla="*/ 2147483647 h 144"/>
              <a:gd name="T32" fmla="*/ 2147483647 w 80"/>
              <a:gd name="T33" fmla="*/ 2147483647 h 144"/>
              <a:gd name="T34" fmla="*/ 2147483647 w 80"/>
              <a:gd name="T35" fmla="*/ 2147483647 h 144"/>
              <a:gd name="T36" fmla="*/ 2147483647 w 80"/>
              <a:gd name="T37" fmla="*/ 2147483647 h 144"/>
              <a:gd name="T38" fmla="*/ 2147483647 w 80"/>
              <a:gd name="T39" fmla="*/ 2147483647 h 144"/>
              <a:gd name="T40" fmla="*/ 2147483647 w 80"/>
              <a:gd name="T41" fmla="*/ 2147483647 h 144"/>
              <a:gd name="T42" fmla="*/ 2147483647 w 80"/>
              <a:gd name="T43" fmla="*/ 2147483647 h 144"/>
              <a:gd name="T44" fmla="*/ 2147483647 w 80"/>
              <a:gd name="T45" fmla="*/ 2147483647 h 144"/>
              <a:gd name="T46" fmla="*/ 2147483647 w 80"/>
              <a:gd name="T47" fmla="*/ 2147483647 h 144"/>
              <a:gd name="T48" fmla="*/ 2147483647 w 80"/>
              <a:gd name="T49" fmla="*/ 2147483647 h 144"/>
              <a:gd name="T50" fmla="*/ 2147483647 w 80"/>
              <a:gd name="T51" fmla="*/ 2147483647 h 144"/>
              <a:gd name="T52" fmla="*/ 2147483647 w 80"/>
              <a:gd name="T53" fmla="*/ 2147483647 h 144"/>
              <a:gd name="T54" fmla="*/ 2147483647 w 80"/>
              <a:gd name="T55" fmla="*/ 2147483647 h 144"/>
              <a:gd name="T56" fmla="*/ 2147483647 w 80"/>
              <a:gd name="T57" fmla="*/ 2147483647 h 144"/>
              <a:gd name="T58" fmla="*/ 2147483647 w 80"/>
              <a:gd name="T59" fmla="*/ 2147483647 h 144"/>
              <a:gd name="T60" fmla="*/ 2147483647 w 80"/>
              <a:gd name="T61" fmla="*/ 2147483647 h 144"/>
              <a:gd name="T62" fmla="*/ 2147483647 w 80"/>
              <a:gd name="T63" fmla="*/ 2147483647 h 144"/>
              <a:gd name="T64" fmla="*/ 2147483647 w 80"/>
              <a:gd name="T65" fmla="*/ 2147483647 h 144"/>
              <a:gd name="T66" fmla="*/ 2147483647 w 80"/>
              <a:gd name="T67" fmla="*/ 2147483647 h 144"/>
              <a:gd name="T68" fmla="*/ 2147483647 w 80"/>
              <a:gd name="T69" fmla="*/ 2147483647 h 144"/>
              <a:gd name="T70" fmla="*/ 2147483647 w 80"/>
              <a:gd name="T71" fmla="*/ 2147483647 h 144"/>
              <a:gd name="T72" fmla="*/ 2147483647 w 80"/>
              <a:gd name="T73" fmla="*/ 2147483647 h 144"/>
              <a:gd name="T74" fmla="*/ 2147483647 w 80"/>
              <a:gd name="T75" fmla="*/ 2147483647 h 144"/>
              <a:gd name="T76" fmla="*/ 2147483647 w 80"/>
              <a:gd name="T77" fmla="*/ 2147483647 h 144"/>
              <a:gd name="T78" fmla="*/ 2147483647 w 80"/>
              <a:gd name="T79" fmla="*/ 2147483647 h 144"/>
              <a:gd name="T80" fmla="*/ 2147483647 w 80"/>
              <a:gd name="T81" fmla="*/ 2147483647 h 144"/>
              <a:gd name="T82" fmla="*/ 0 w 80"/>
              <a:gd name="T83" fmla="*/ 2147483647 h 144"/>
              <a:gd name="T84" fmla="*/ 0 w 80"/>
              <a:gd name="T85" fmla="*/ 2147483647 h 144"/>
              <a:gd name="T86" fmla="*/ 0 w 80"/>
              <a:gd name="T87" fmla="*/ 0 h 144"/>
              <a:gd name="T88" fmla="*/ 2147483647 w 80"/>
              <a:gd name="T89" fmla="*/ 0 h 144"/>
              <a:gd name="T90" fmla="*/ 2147483647 w 80"/>
              <a:gd name="T91" fmla="*/ 2147483647 h 144"/>
              <a:gd name="T92" fmla="*/ 2147483647 w 80"/>
              <a:gd name="T93" fmla="*/ 2147483647 h 144"/>
              <a:gd name="T94" fmla="*/ 2147483647 w 80"/>
              <a:gd name="T95" fmla="*/ 2147483647 h 144"/>
              <a:gd name="T96" fmla="*/ 2147483647 w 80"/>
              <a:gd name="T97" fmla="*/ 2147483647 h 14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0"/>
              <a:gd name="T148" fmla="*/ 0 h 144"/>
              <a:gd name="T149" fmla="*/ 80 w 80"/>
              <a:gd name="T150" fmla="*/ 144 h 14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0" h="144">
                <a:moveTo>
                  <a:pt x="16" y="16"/>
                </a:moveTo>
                <a:lnTo>
                  <a:pt x="16" y="24"/>
                </a:lnTo>
                <a:lnTo>
                  <a:pt x="16" y="32"/>
                </a:lnTo>
                <a:lnTo>
                  <a:pt x="16" y="40"/>
                </a:lnTo>
                <a:lnTo>
                  <a:pt x="24" y="56"/>
                </a:lnTo>
                <a:lnTo>
                  <a:pt x="40" y="56"/>
                </a:lnTo>
                <a:lnTo>
                  <a:pt x="40" y="72"/>
                </a:lnTo>
                <a:lnTo>
                  <a:pt x="40" y="80"/>
                </a:lnTo>
                <a:lnTo>
                  <a:pt x="48" y="88"/>
                </a:lnTo>
                <a:lnTo>
                  <a:pt x="48" y="96"/>
                </a:lnTo>
                <a:lnTo>
                  <a:pt x="56" y="96"/>
                </a:lnTo>
                <a:lnTo>
                  <a:pt x="64" y="104"/>
                </a:lnTo>
                <a:lnTo>
                  <a:pt x="72" y="104"/>
                </a:lnTo>
                <a:lnTo>
                  <a:pt x="72" y="112"/>
                </a:lnTo>
                <a:lnTo>
                  <a:pt x="64" y="112"/>
                </a:lnTo>
                <a:lnTo>
                  <a:pt x="64" y="120"/>
                </a:lnTo>
                <a:lnTo>
                  <a:pt x="64" y="128"/>
                </a:lnTo>
                <a:lnTo>
                  <a:pt x="72" y="120"/>
                </a:lnTo>
                <a:lnTo>
                  <a:pt x="80" y="120"/>
                </a:lnTo>
                <a:lnTo>
                  <a:pt x="80" y="128"/>
                </a:lnTo>
                <a:lnTo>
                  <a:pt x="80" y="136"/>
                </a:lnTo>
                <a:lnTo>
                  <a:pt x="32" y="144"/>
                </a:lnTo>
                <a:lnTo>
                  <a:pt x="0" y="16"/>
                </a:lnTo>
                <a:lnTo>
                  <a:pt x="0" y="24"/>
                </a:lnTo>
                <a:lnTo>
                  <a:pt x="0" y="0"/>
                </a:lnTo>
                <a:lnTo>
                  <a:pt x="16" y="0"/>
                </a:lnTo>
                <a:lnTo>
                  <a:pt x="24" y="8"/>
                </a:lnTo>
                <a:lnTo>
                  <a:pt x="16" y="8"/>
                </a:lnTo>
                <a:lnTo>
                  <a:pt x="16" y="16"/>
                </a:lnTo>
                <a:close/>
              </a:path>
            </a:pathLst>
          </a:custGeom>
          <a:solidFill>
            <a:schemeClr val="tx2">
              <a:lumMod val="40000"/>
              <a:lumOff val="60000"/>
            </a:schemeClr>
          </a:solidFill>
          <a:ln w="6350">
            <a:solidFill>
              <a:srgbClr val="000000"/>
            </a:solidFill>
            <a:round/>
            <a:headEnd/>
            <a:tailEnd/>
          </a:ln>
        </p:spPr>
        <p:txBody>
          <a:bodyPr/>
          <a:lstStyle/>
          <a:p>
            <a:endParaRPr lang="en-US"/>
          </a:p>
        </p:txBody>
      </p:sp>
      <p:sp>
        <p:nvSpPr>
          <p:cNvPr id="72" name="Freeform 69"/>
          <p:cNvSpPr>
            <a:spLocks/>
          </p:cNvSpPr>
          <p:nvPr/>
        </p:nvSpPr>
        <p:spPr bwMode="auto">
          <a:xfrm>
            <a:off x="5299807" y="3658327"/>
            <a:ext cx="1123889" cy="395655"/>
          </a:xfrm>
          <a:custGeom>
            <a:avLst/>
            <a:gdLst>
              <a:gd name="T0" fmla="*/ 2147483647 w 680"/>
              <a:gd name="T1" fmla="*/ 0 h 240"/>
              <a:gd name="T2" fmla="*/ 2147483647 w 680"/>
              <a:gd name="T3" fmla="*/ 0 h 240"/>
              <a:gd name="T4" fmla="*/ 2147483647 w 680"/>
              <a:gd name="T5" fmla="*/ 2147483647 h 240"/>
              <a:gd name="T6" fmla="*/ 2147483647 w 680"/>
              <a:gd name="T7" fmla="*/ 2147483647 h 240"/>
              <a:gd name="T8" fmla="*/ 2147483647 w 680"/>
              <a:gd name="T9" fmla="*/ 2147483647 h 240"/>
              <a:gd name="T10" fmla="*/ 2147483647 w 680"/>
              <a:gd name="T11" fmla="*/ 2147483647 h 240"/>
              <a:gd name="T12" fmla="*/ 2147483647 w 680"/>
              <a:gd name="T13" fmla="*/ 2147483647 h 240"/>
              <a:gd name="T14" fmla="*/ 2147483647 w 680"/>
              <a:gd name="T15" fmla="*/ 2147483647 h 240"/>
              <a:gd name="T16" fmla="*/ 2147483647 w 680"/>
              <a:gd name="T17" fmla="*/ 2147483647 h 240"/>
              <a:gd name="T18" fmla="*/ 2147483647 w 680"/>
              <a:gd name="T19" fmla="*/ 2147483647 h 240"/>
              <a:gd name="T20" fmla="*/ 2147483647 w 680"/>
              <a:gd name="T21" fmla="*/ 2147483647 h 240"/>
              <a:gd name="T22" fmla="*/ 2147483647 w 680"/>
              <a:gd name="T23" fmla="*/ 2147483647 h 240"/>
              <a:gd name="T24" fmla="*/ 2147483647 w 680"/>
              <a:gd name="T25" fmla="*/ 2147483647 h 240"/>
              <a:gd name="T26" fmla="*/ 2147483647 w 680"/>
              <a:gd name="T27" fmla="*/ 2147483647 h 240"/>
              <a:gd name="T28" fmla="*/ 2147483647 w 680"/>
              <a:gd name="T29" fmla="*/ 2147483647 h 240"/>
              <a:gd name="T30" fmla="*/ 2147483647 w 680"/>
              <a:gd name="T31" fmla="*/ 2147483647 h 240"/>
              <a:gd name="T32" fmla="*/ 2147483647 w 680"/>
              <a:gd name="T33" fmla="*/ 2147483647 h 240"/>
              <a:gd name="T34" fmla="*/ 2147483647 w 680"/>
              <a:gd name="T35" fmla="*/ 2147483647 h 240"/>
              <a:gd name="T36" fmla="*/ 0 w 680"/>
              <a:gd name="T37" fmla="*/ 2147483647 h 240"/>
              <a:gd name="T38" fmla="*/ 0 w 680"/>
              <a:gd name="T39" fmla="*/ 2147483647 h 240"/>
              <a:gd name="T40" fmla="*/ 2147483647 w 680"/>
              <a:gd name="T41" fmla="*/ 2147483647 h 240"/>
              <a:gd name="T42" fmla="*/ 2147483647 w 680"/>
              <a:gd name="T43" fmla="*/ 2147483647 h 240"/>
              <a:gd name="T44" fmla="*/ 2147483647 w 680"/>
              <a:gd name="T45" fmla="*/ 2147483647 h 240"/>
              <a:gd name="T46" fmla="*/ 2147483647 w 680"/>
              <a:gd name="T47" fmla="*/ 2147483647 h 240"/>
              <a:gd name="T48" fmla="*/ 2147483647 w 680"/>
              <a:gd name="T49" fmla="*/ 2147483647 h 240"/>
              <a:gd name="T50" fmla="*/ 2147483647 w 680"/>
              <a:gd name="T51" fmla="*/ 2147483647 h 240"/>
              <a:gd name="T52" fmla="*/ 2147483647 w 680"/>
              <a:gd name="T53" fmla="*/ 2147483647 h 240"/>
              <a:gd name="T54" fmla="*/ 2147483647 w 680"/>
              <a:gd name="T55" fmla="*/ 2147483647 h 240"/>
              <a:gd name="T56" fmla="*/ 2147483647 w 680"/>
              <a:gd name="T57" fmla="*/ 2147483647 h 240"/>
              <a:gd name="T58" fmla="*/ 2147483647 w 680"/>
              <a:gd name="T59" fmla="*/ 2147483647 h 240"/>
              <a:gd name="T60" fmla="*/ 2147483647 w 680"/>
              <a:gd name="T61" fmla="*/ 2147483647 h 240"/>
              <a:gd name="T62" fmla="*/ 2147483647 w 680"/>
              <a:gd name="T63" fmla="*/ 2147483647 h 240"/>
              <a:gd name="T64" fmla="*/ 2147483647 w 680"/>
              <a:gd name="T65" fmla="*/ 2147483647 h 240"/>
              <a:gd name="T66" fmla="*/ 2147483647 w 680"/>
              <a:gd name="T67" fmla="*/ 2147483647 h 240"/>
              <a:gd name="T68" fmla="*/ 2147483647 w 680"/>
              <a:gd name="T69" fmla="*/ 2147483647 h 240"/>
              <a:gd name="T70" fmla="*/ 2147483647 w 680"/>
              <a:gd name="T71" fmla="*/ 2147483647 h 240"/>
              <a:gd name="T72" fmla="*/ 2147483647 w 680"/>
              <a:gd name="T73" fmla="*/ 2147483647 h 240"/>
              <a:gd name="T74" fmla="*/ 2147483647 w 680"/>
              <a:gd name="T75" fmla="*/ 2147483647 h 240"/>
              <a:gd name="T76" fmla="*/ 2147483647 w 680"/>
              <a:gd name="T77" fmla="*/ 2147483647 h 240"/>
              <a:gd name="T78" fmla="*/ 2147483647 w 680"/>
              <a:gd name="T79" fmla="*/ 0 h 24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80"/>
              <a:gd name="T121" fmla="*/ 0 h 240"/>
              <a:gd name="T122" fmla="*/ 680 w 680"/>
              <a:gd name="T123" fmla="*/ 240 h 24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80" h="240">
                <a:moveTo>
                  <a:pt x="664" y="0"/>
                </a:moveTo>
                <a:lnTo>
                  <a:pt x="664" y="0"/>
                </a:lnTo>
                <a:lnTo>
                  <a:pt x="672" y="0"/>
                </a:lnTo>
                <a:lnTo>
                  <a:pt x="672" y="8"/>
                </a:lnTo>
                <a:lnTo>
                  <a:pt x="672" y="16"/>
                </a:lnTo>
                <a:lnTo>
                  <a:pt x="680" y="24"/>
                </a:lnTo>
                <a:lnTo>
                  <a:pt x="672" y="32"/>
                </a:lnTo>
                <a:lnTo>
                  <a:pt x="664" y="32"/>
                </a:lnTo>
                <a:lnTo>
                  <a:pt x="656" y="48"/>
                </a:lnTo>
                <a:lnTo>
                  <a:pt x="656" y="56"/>
                </a:lnTo>
                <a:lnTo>
                  <a:pt x="648" y="56"/>
                </a:lnTo>
                <a:lnTo>
                  <a:pt x="640" y="56"/>
                </a:lnTo>
                <a:lnTo>
                  <a:pt x="616" y="80"/>
                </a:lnTo>
                <a:lnTo>
                  <a:pt x="608" y="72"/>
                </a:lnTo>
                <a:lnTo>
                  <a:pt x="600" y="72"/>
                </a:lnTo>
                <a:lnTo>
                  <a:pt x="584" y="96"/>
                </a:lnTo>
                <a:lnTo>
                  <a:pt x="584" y="104"/>
                </a:lnTo>
                <a:lnTo>
                  <a:pt x="568" y="104"/>
                </a:lnTo>
                <a:lnTo>
                  <a:pt x="552" y="120"/>
                </a:lnTo>
                <a:lnTo>
                  <a:pt x="544" y="128"/>
                </a:lnTo>
                <a:lnTo>
                  <a:pt x="520" y="128"/>
                </a:lnTo>
                <a:lnTo>
                  <a:pt x="512" y="144"/>
                </a:lnTo>
                <a:lnTo>
                  <a:pt x="504" y="168"/>
                </a:lnTo>
                <a:lnTo>
                  <a:pt x="488" y="168"/>
                </a:lnTo>
                <a:lnTo>
                  <a:pt x="488" y="200"/>
                </a:lnTo>
                <a:lnTo>
                  <a:pt x="384" y="208"/>
                </a:lnTo>
                <a:lnTo>
                  <a:pt x="176" y="224"/>
                </a:lnTo>
                <a:lnTo>
                  <a:pt x="8" y="240"/>
                </a:lnTo>
                <a:lnTo>
                  <a:pt x="0" y="240"/>
                </a:lnTo>
                <a:lnTo>
                  <a:pt x="8" y="232"/>
                </a:lnTo>
                <a:lnTo>
                  <a:pt x="16" y="232"/>
                </a:lnTo>
                <a:lnTo>
                  <a:pt x="16" y="224"/>
                </a:lnTo>
                <a:lnTo>
                  <a:pt x="16" y="216"/>
                </a:lnTo>
                <a:lnTo>
                  <a:pt x="16" y="208"/>
                </a:lnTo>
                <a:lnTo>
                  <a:pt x="16" y="200"/>
                </a:lnTo>
                <a:lnTo>
                  <a:pt x="24" y="184"/>
                </a:lnTo>
                <a:lnTo>
                  <a:pt x="32" y="176"/>
                </a:lnTo>
                <a:lnTo>
                  <a:pt x="32" y="168"/>
                </a:lnTo>
                <a:lnTo>
                  <a:pt x="24" y="168"/>
                </a:lnTo>
                <a:lnTo>
                  <a:pt x="32" y="168"/>
                </a:lnTo>
                <a:lnTo>
                  <a:pt x="32" y="160"/>
                </a:lnTo>
                <a:lnTo>
                  <a:pt x="48" y="152"/>
                </a:lnTo>
                <a:lnTo>
                  <a:pt x="48" y="144"/>
                </a:lnTo>
                <a:lnTo>
                  <a:pt x="40" y="136"/>
                </a:lnTo>
                <a:lnTo>
                  <a:pt x="48" y="120"/>
                </a:lnTo>
                <a:lnTo>
                  <a:pt x="56" y="120"/>
                </a:lnTo>
                <a:lnTo>
                  <a:pt x="48" y="120"/>
                </a:lnTo>
                <a:lnTo>
                  <a:pt x="48" y="112"/>
                </a:lnTo>
                <a:lnTo>
                  <a:pt x="40" y="112"/>
                </a:lnTo>
                <a:lnTo>
                  <a:pt x="48" y="112"/>
                </a:lnTo>
                <a:lnTo>
                  <a:pt x="48" y="104"/>
                </a:lnTo>
                <a:lnTo>
                  <a:pt x="56" y="80"/>
                </a:lnTo>
                <a:lnTo>
                  <a:pt x="176" y="72"/>
                </a:lnTo>
                <a:lnTo>
                  <a:pt x="168" y="56"/>
                </a:lnTo>
                <a:lnTo>
                  <a:pt x="176" y="56"/>
                </a:lnTo>
                <a:lnTo>
                  <a:pt x="192" y="56"/>
                </a:lnTo>
                <a:lnTo>
                  <a:pt x="200" y="56"/>
                </a:lnTo>
                <a:lnTo>
                  <a:pt x="504" y="32"/>
                </a:lnTo>
                <a:lnTo>
                  <a:pt x="656" y="8"/>
                </a:lnTo>
                <a:lnTo>
                  <a:pt x="664" y="0"/>
                </a:lnTo>
                <a:close/>
              </a:path>
            </a:pathLst>
          </a:custGeom>
          <a:solidFill>
            <a:schemeClr val="tx2">
              <a:lumMod val="20000"/>
              <a:lumOff val="80000"/>
            </a:schemeClr>
          </a:solidFill>
          <a:ln w="6350">
            <a:solidFill>
              <a:srgbClr val="000000"/>
            </a:solidFill>
            <a:round/>
            <a:headEnd/>
            <a:tailEnd/>
          </a:ln>
        </p:spPr>
        <p:txBody>
          <a:bodyPr/>
          <a:lstStyle/>
          <a:p>
            <a:endParaRPr lang="en-US"/>
          </a:p>
        </p:txBody>
      </p:sp>
      <p:sp>
        <p:nvSpPr>
          <p:cNvPr id="73" name="Freeform 70"/>
          <p:cNvSpPr>
            <a:spLocks/>
          </p:cNvSpPr>
          <p:nvPr/>
        </p:nvSpPr>
        <p:spPr bwMode="auto">
          <a:xfrm>
            <a:off x="5140685" y="4028177"/>
            <a:ext cx="475933" cy="819980"/>
          </a:xfrm>
          <a:custGeom>
            <a:avLst/>
            <a:gdLst>
              <a:gd name="T0" fmla="*/ 2147483647 w 288"/>
              <a:gd name="T1" fmla="*/ 2147483647 h 496"/>
              <a:gd name="T2" fmla="*/ 2147483647 w 288"/>
              <a:gd name="T3" fmla="*/ 2147483647 h 496"/>
              <a:gd name="T4" fmla="*/ 2147483647 w 288"/>
              <a:gd name="T5" fmla="*/ 2147483647 h 496"/>
              <a:gd name="T6" fmla="*/ 2147483647 w 288"/>
              <a:gd name="T7" fmla="*/ 2147483647 h 496"/>
              <a:gd name="T8" fmla="*/ 2147483647 w 288"/>
              <a:gd name="T9" fmla="*/ 2147483647 h 496"/>
              <a:gd name="T10" fmla="*/ 2147483647 w 288"/>
              <a:gd name="T11" fmla="*/ 2147483647 h 496"/>
              <a:gd name="T12" fmla="*/ 2147483647 w 288"/>
              <a:gd name="T13" fmla="*/ 2147483647 h 496"/>
              <a:gd name="T14" fmla="*/ 2147483647 w 288"/>
              <a:gd name="T15" fmla="*/ 2147483647 h 496"/>
              <a:gd name="T16" fmla="*/ 2147483647 w 288"/>
              <a:gd name="T17" fmla="*/ 0 h 496"/>
              <a:gd name="T18" fmla="*/ 2147483647 w 288"/>
              <a:gd name="T19" fmla="*/ 2147483647 h 496"/>
              <a:gd name="T20" fmla="*/ 2147483647 w 288"/>
              <a:gd name="T21" fmla="*/ 2147483647 h 496"/>
              <a:gd name="T22" fmla="*/ 2147483647 w 288"/>
              <a:gd name="T23" fmla="*/ 2147483647 h 496"/>
              <a:gd name="T24" fmla="*/ 2147483647 w 288"/>
              <a:gd name="T25" fmla="*/ 2147483647 h 496"/>
              <a:gd name="T26" fmla="*/ 2147483647 w 288"/>
              <a:gd name="T27" fmla="*/ 2147483647 h 496"/>
              <a:gd name="T28" fmla="*/ 2147483647 w 288"/>
              <a:gd name="T29" fmla="*/ 2147483647 h 496"/>
              <a:gd name="T30" fmla="*/ 2147483647 w 288"/>
              <a:gd name="T31" fmla="*/ 2147483647 h 496"/>
              <a:gd name="T32" fmla="*/ 2147483647 w 288"/>
              <a:gd name="T33" fmla="*/ 2147483647 h 496"/>
              <a:gd name="T34" fmla="*/ 2147483647 w 288"/>
              <a:gd name="T35" fmla="*/ 2147483647 h 496"/>
              <a:gd name="T36" fmla="*/ 2147483647 w 288"/>
              <a:gd name="T37" fmla="*/ 2147483647 h 496"/>
              <a:gd name="T38" fmla="*/ 2147483647 w 288"/>
              <a:gd name="T39" fmla="*/ 2147483647 h 496"/>
              <a:gd name="T40" fmla="*/ 2147483647 w 288"/>
              <a:gd name="T41" fmla="*/ 2147483647 h 496"/>
              <a:gd name="T42" fmla="*/ 2147483647 w 288"/>
              <a:gd name="T43" fmla="*/ 2147483647 h 496"/>
              <a:gd name="T44" fmla="*/ 2147483647 w 288"/>
              <a:gd name="T45" fmla="*/ 2147483647 h 496"/>
              <a:gd name="T46" fmla="*/ 2147483647 w 288"/>
              <a:gd name="T47" fmla="*/ 2147483647 h 496"/>
              <a:gd name="T48" fmla="*/ 2147483647 w 288"/>
              <a:gd name="T49" fmla="*/ 2147483647 h 496"/>
              <a:gd name="T50" fmla="*/ 2147483647 w 288"/>
              <a:gd name="T51" fmla="*/ 2147483647 h 496"/>
              <a:gd name="T52" fmla="*/ 2147483647 w 288"/>
              <a:gd name="T53" fmla="*/ 2147483647 h 496"/>
              <a:gd name="T54" fmla="*/ 2147483647 w 288"/>
              <a:gd name="T55" fmla="*/ 2147483647 h 496"/>
              <a:gd name="T56" fmla="*/ 2147483647 w 288"/>
              <a:gd name="T57" fmla="*/ 2147483647 h 496"/>
              <a:gd name="T58" fmla="*/ 2147483647 w 288"/>
              <a:gd name="T59" fmla="*/ 2147483647 h 496"/>
              <a:gd name="T60" fmla="*/ 2147483647 w 288"/>
              <a:gd name="T61" fmla="*/ 2147483647 h 496"/>
              <a:gd name="T62" fmla="*/ 2147483647 w 288"/>
              <a:gd name="T63" fmla="*/ 2147483647 h 496"/>
              <a:gd name="T64" fmla="*/ 2147483647 w 288"/>
              <a:gd name="T65" fmla="*/ 2147483647 h 496"/>
              <a:gd name="T66" fmla="*/ 2147483647 w 288"/>
              <a:gd name="T67" fmla="*/ 2147483647 h 496"/>
              <a:gd name="T68" fmla="*/ 2147483647 w 288"/>
              <a:gd name="T69" fmla="*/ 2147483647 h 496"/>
              <a:gd name="T70" fmla="*/ 2147483647 w 288"/>
              <a:gd name="T71" fmla="*/ 2147483647 h 496"/>
              <a:gd name="T72" fmla="*/ 2147483647 w 288"/>
              <a:gd name="T73" fmla="*/ 2147483647 h 496"/>
              <a:gd name="T74" fmla="*/ 2147483647 w 288"/>
              <a:gd name="T75" fmla="*/ 2147483647 h 496"/>
              <a:gd name="T76" fmla="*/ 2147483647 w 288"/>
              <a:gd name="T77" fmla="*/ 2147483647 h 496"/>
              <a:gd name="T78" fmla="*/ 2147483647 w 288"/>
              <a:gd name="T79" fmla="*/ 2147483647 h 496"/>
              <a:gd name="T80" fmla="*/ 2147483647 w 288"/>
              <a:gd name="T81" fmla="*/ 2147483647 h 496"/>
              <a:gd name="T82" fmla="*/ 2147483647 w 288"/>
              <a:gd name="T83" fmla="*/ 2147483647 h 496"/>
              <a:gd name="T84" fmla="*/ 2147483647 w 288"/>
              <a:gd name="T85" fmla="*/ 2147483647 h 496"/>
              <a:gd name="T86" fmla="*/ 2147483647 w 288"/>
              <a:gd name="T87" fmla="*/ 2147483647 h 496"/>
              <a:gd name="T88" fmla="*/ 2147483647 w 288"/>
              <a:gd name="T89" fmla="*/ 2147483647 h 496"/>
              <a:gd name="T90" fmla="*/ 2147483647 w 288"/>
              <a:gd name="T91" fmla="*/ 2147483647 h 496"/>
              <a:gd name="T92" fmla="*/ 2147483647 w 288"/>
              <a:gd name="T93" fmla="*/ 2147483647 h 496"/>
              <a:gd name="T94" fmla="*/ 2147483647 w 288"/>
              <a:gd name="T95" fmla="*/ 2147483647 h 496"/>
              <a:gd name="T96" fmla="*/ 2147483647 w 288"/>
              <a:gd name="T97" fmla="*/ 2147483647 h 496"/>
              <a:gd name="T98" fmla="*/ 2147483647 w 288"/>
              <a:gd name="T99" fmla="*/ 2147483647 h 49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88"/>
              <a:gd name="T151" fmla="*/ 0 h 496"/>
              <a:gd name="T152" fmla="*/ 288 w 288"/>
              <a:gd name="T153" fmla="*/ 496 h 49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88" h="496">
                <a:moveTo>
                  <a:pt x="208" y="488"/>
                </a:moveTo>
                <a:lnTo>
                  <a:pt x="208" y="488"/>
                </a:lnTo>
                <a:lnTo>
                  <a:pt x="208" y="480"/>
                </a:lnTo>
                <a:lnTo>
                  <a:pt x="216" y="488"/>
                </a:lnTo>
                <a:lnTo>
                  <a:pt x="240" y="480"/>
                </a:lnTo>
                <a:lnTo>
                  <a:pt x="248" y="480"/>
                </a:lnTo>
                <a:lnTo>
                  <a:pt x="248" y="472"/>
                </a:lnTo>
                <a:lnTo>
                  <a:pt x="240" y="472"/>
                </a:lnTo>
                <a:lnTo>
                  <a:pt x="248" y="472"/>
                </a:lnTo>
                <a:lnTo>
                  <a:pt x="256" y="472"/>
                </a:lnTo>
                <a:lnTo>
                  <a:pt x="256" y="480"/>
                </a:lnTo>
                <a:lnTo>
                  <a:pt x="264" y="480"/>
                </a:lnTo>
                <a:lnTo>
                  <a:pt x="272" y="472"/>
                </a:lnTo>
                <a:lnTo>
                  <a:pt x="280" y="480"/>
                </a:lnTo>
                <a:lnTo>
                  <a:pt x="288" y="480"/>
                </a:lnTo>
                <a:lnTo>
                  <a:pt x="288" y="472"/>
                </a:lnTo>
                <a:lnTo>
                  <a:pt x="272" y="320"/>
                </a:lnTo>
                <a:lnTo>
                  <a:pt x="272" y="0"/>
                </a:lnTo>
                <a:lnTo>
                  <a:pt x="104" y="16"/>
                </a:lnTo>
                <a:lnTo>
                  <a:pt x="104" y="24"/>
                </a:lnTo>
                <a:lnTo>
                  <a:pt x="96" y="32"/>
                </a:lnTo>
                <a:lnTo>
                  <a:pt x="88" y="40"/>
                </a:lnTo>
                <a:lnTo>
                  <a:pt x="80" y="48"/>
                </a:lnTo>
                <a:lnTo>
                  <a:pt x="80" y="72"/>
                </a:lnTo>
                <a:lnTo>
                  <a:pt x="72" y="80"/>
                </a:lnTo>
                <a:lnTo>
                  <a:pt x="56" y="96"/>
                </a:lnTo>
                <a:lnTo>
                  <a:pt x="56" y="104"/>
                </a:lnTo>
                <a:lnTo>
                  <a:pt x="48" y="112"/>
                </a:lnTo>
                <a:lnTo>
                  <a:pt x="48" y="120"/>
                </a:lnTo>
                <a:lnTo>
                  <a:pt x="40" y="120"/>
                </a:lnTo>
                <a:lnTo>
                  <a:pt x="40" y="128"/>
                </a:lnTo>
                <a:lnTo>
                  <a:pt x="40" y="136"/>
                </a:lnTo>
                <a:lnTo>
                  <a:pt x="40" y="144"/>
                </a:lnTo>
                <a:lnTo>
                  <a:pt x="32" y="144"/>
                </a:lnTo>
                <a:lnTo>
                  <a:pt x="40" y="152"/>
                </a:lnTo>
                <a:lnTo>
                  <a:pt x="32" y="152"/>
                </a:lnTo>
                <a:lnTo>
                  <a:pt x="32" y="160"/>
                </a:lnTo>
                <a:lnTo>
                  <a:pt x="24" y="168"/>
                </a:lnTo>
                <a:lnTo>
                  <a:pt x="32" y="176"/>
                </a:lnTo>
                <a:lnTo>
                  <a:pt x="32" y="184"/>
                </a:lnTo>
                <a:lnTo>
                  <a:pt x="40" y="200"/>
                </a:lnTo>
                <a:lnTo>
                  <a:pt x="40" y="208"/>
                </a:lnTo>
                <a:lnTo>
                  <a:pt x="32" y="224"/>
                </a:lnTo>
                <a:lnTo>
                  <a:pt x="32" y="232"/>
                </a:lnTo>
                <a:lnTo>
                  <a:pt x="40" y="232"/>
                </a:lnTo>
                <a:lnTo>
                  <a:pt x="40" y="240"/>
                </a:lnTo>
                <a:lnTo>
                  <a:pt x="40" y="248"/>
                </a:lnTo>
                <a:lnTo>
                  <a:pt x="48" y="248"/>
                </a:lnTo>
                <a:lnTo>
                  <a:pt x="40" y="256"/>
                </a:lnTo>
                <a:lnTo>
                  <a:pt x="40" y="264"/>
                </a:lnTo>
                <a:lnTo>
                  <a:pt x="48" y="264"/>
                </a:lnTo>
                <a:lnTo>
                  <a:pt x="48" y="272"/>
                </a:lnTo>
                <a:lnTo>
                  <a:pt x="48" y="280"/>
                </a:lnTo>
                <a:lnTo>
                  <a:pt x="48" y="288"/>
                </a:lnTo>
                <a:lnTo>
                  <a:pt x="56" y="288"/>
                </a:lnTo>
                <a:lnTo>
                  <a:pt x="56" y="296"/>
                </a:lnTo>
                <a:lnTo>
                  <a:pt x="56" y="304"/>
                </a:lnTo>
                <a:lnTo>
                  <a:pt x="48" y="304"/>
                </a:lnTo>
                <a:lnTo>
                  <a:pt x="40" y="304"/>
                </a:lnTo>
                <a:lnTo>
                  <a:pt x="40" y="312"/>
                </a:lnTo>
                <a:lnTo>
                  <a:pt x="48" y="312"/>
                </a:lnTo>
                <a:lnTo>
                  <a:pt x="40" y="320"/>
                </a:lnTo>
                <a:lnTo>
                  <a:pt x="40" y="328"/>
                </a:lnTo>
                <a:lnTo>
                  <a:pt x="40" y="344"/>
                </a:lnTo>
                <a:lnTo>
                  <a:pt x="32" y="336"/>
                </a:lnTo>
                <a:lnTo>
                  <a:pt x="24" y="360"/>
                </a:lnTo>
                <a:lnTo>
                  <a:pt x="16" y="368"/>
                </a:lnTo>
                <a:lnTo>
                  <a:pt x="24" y="368"/>
                </a:lnTo>
                <a:lnTo>
                  <a:pt x="16" y="376"/>
                </a:lnTo>
                <a:lnTo>
                  <a:pt x="16" y="384"/>
                </a:lnTo>
                <a:lnTo>
                  <a:pt x="8" y="392"/>
                </a:lnTo>
                <a:lnTo>
                  <a:pt x="16" y="392"/>
                </a:lnTo>
                <a:lnTo>
                  <a:pt x="16" y="400"/>
                </a:lnTo>
                <a:lnTo>
                  <a:pt x="0" y="408"/>
                </a:lnTo>
                <a:lnTo>
                  <a:pt x="0" y="416"/>
                </a:lnTo>
                <a:lnTo>
                  <a:pt x="8" y="416"/>
                </a:lnTo>
                <a:lnTo>
                  <a:pt x="8" y="424"/>
                </a:lnTo>
                <a:lnTo>
                  <a:pt x="8" y="432"/>
                </a:lnTo>
                <a:lnTo>
                  <a:pt x="168" y="416"/>
                </a:lnTo>
                <a:lnTo>
                  <a:pt x="168" y="440"/>
                </a:lnTo>
                <a:lnTo>
                  <a:pt x="160" y="448"/>
                </a:lnTo>
                <a:lnTo>
                  <a:pt x="160" y="464"/>
                </a:lnTo>
                <a:lnTo>
                  <a:pt x="168" y="464"/>
                </a:lnTo>
                <a:lnTo>
                  <a:pt x="184" y="488"/>
                </a:lnTo>
                <a:lnTo>
                  <a:pt x="184" y="496"/>
                </a:lnTo>
                <a:lnTo>
                  <a:pt x="200" y="496"/>
                </a:lnTo>
                <a:lnTo>
                  <a:pt x="208" y="488"/>
                </a:lnTo>
                <a:close/>
              </a:path>
            </a:pathLst>
          </a:custGeom>
          <a:solidFill>
            <a:schemeClr val="tx2">
              <a:lumMod val="20000"/>
              <a:lumOff val="80000"/>
            </a:schemeClr>
          </a:solidFill>
          <a:ln w="6350">
            <a:solidFill>
              <a:srgbClr val="000000"/>
            </a:solidFill>
            <a:round/>
            <a:headEnd/>
            <a:tailEnd/>
          </a:ln>
        </p:spPr>
        <p:txBody>
          <a:bodyPr/>
          <a:lstStyle/>
          <a:p>
            <a:endParaRPr lang="en-US"/>
          </a:p>
        </p:txBody>
      </p:sp>
      <p:sp>
        <p:nvSpPr>
          <p:cNvPr id="74" name="Freeform 71"/>
          <p:cNvSpPr>
            <a:spLocks/>
          </p:cNvSpPr>
          <p:nvPr/>
        </p:nvSpPr>
        <p:spPr bwMode="auto">
          <a:xfrm>
            <a:off x="5590814" y="4002374"/>
            <a:ext cx="501736" cy="832883"/>
          </a:xfrm>
          <a:custGeom>
            <a:avLst/>
            <a:gdLst>
              <a:gd name="T0" fmla="*/ 2147483647 w 304"/>
              <a:gd name="T1" fmla="*/ 2147483647 h 504"/>
              <a:gd name="T2" fmla="*/ 2147483647 w 304"/>
              <a:gd name="T3" fmla="*/ 2147483647 h 504"/>
              <a:gd name="T4" fmla="*/ 2147483647 w 304"/>
              <a:gd name="T5" fmla="*/ 2147483647 h 504"/>
              <a:gd name="T6" fmla="*/ 2147483647 w 304"/>
              <a:gd name="T7" fmla="*/ 2147483647 h 504"/>
              <a:gd name="T8" fmla="*/ 2147483647 w 304"/>
              <a:gd name="T9" fmla="*/ 2147483647 h 504"/>
              <a:gd name="T10" fmla="*/ 2147483647 w 304"/>
              <a:gd name="T11" fmla="*/ 2147483647 h 504"/>
              <a:gd name="T12" fmla="*/ 2147483647 w 304"/>
              <a:gd name="T13" fmla="*/ 2147483647 h 504"/>
              <a:gd name="T14" fmla="*/ 2147483647 w 304"/>
              <a:gd name="T15" fmla="*/ 2147483647 h 504"/>
              <a:gd name="T16" fmla="*/ 2147483647 w 304"/>
              <a:gd name="T17" fmla="*/ 2147483647 h 504"/>
              <a:gd name="T18" fmla="*/ 2147483647 w 304"/>
              <a:gd name="T19" fmla="*/ 2147483647 h 504"/>
              <a:gd name="T20" fmla="*/ 2147483647 w 304"/>
              <a:gd name="T21" fmla="*/ 2147483647 h 504"/>
              <a:gd name="T22" fmla="*/ 2147483647 w 304"/>
              <a:gd name="T23" fmla="*/ 2147483647 h 504"/>
              <a:gd name="T24" fmla="*/ 2147483647 w 304"/>
              <a:gd name="T25" fmla="*/ 2147483647 h 504"/>
              <a:gd name="T26" fmla="*/ 2147483647 w 304"/>
              <a:gd name="T27" fmla="*/ 2147483647 h 504"/>
              <a:gd name="T28" fmla="*/ 2147483647 w 304"/>
              <a:gd name="T29" fmla="*/ 2147483647 h 504"/>
              <a:gd name="T30" fmla="*/ 2147483647 w 304"/>
              <a:gd name="T31" fmla="*/ 2147483647 h 504"/>
              <a:gd name="T32" fmla="*/ 2147483647 w 304"/>
              <a:gd name="T33" fmla="*/ 2147483647 h 504"/>
              <a:gd name="T34" fmla="*/ 2147483647 w 304"/>
              <a:gd name="T35" fmla="*/ 2147483647 h 504"/>
              <a:gd name="T36" fmla="*/ 2147483647 w 304"/>
              <a:gd name="T37" fmla="*/ 2147483647 h 504"/>
              <a:gd name="T38" fmla="*/ 2147483647 w 304"/>
              <a:gd name="T39" fmla="*/ 2147483647 h 504"/>
              <a:gd name="T40" fmla="*/ 2147483647 w 304"/>
              <a:gd name="T41" fmla="*/ 2147483647 h 504"/>
              <a:gd name="T42" fmla="*/ 2147483647 w 304"/>
              <a:gd name="T43" fmla="*/ 2147483647 h 504"/>
              <a:gd name="T44" fmla="*/ 2147483647 w 304"/>
              <a:gd name="T45" fmla="*/ 2147483647 h 504"/>
              <a:gd name="T46" fmla="*/ 2147483647 w 304"/>
              <a:gd name="T47" fmla="*/ 2147483647 h 504"/>
              <a:gd name="T48" fmla="*/ 2147483647 w 304"/>
              <a:gd name="T49" fmla="*/ 2147483647 h 504"/>
              <a:gd name="T50" fmla="*/ 2147483647 w 304"/>
              <a:gd name="T51" fmla="*/ 2147483647 h 504"/>
              <a:gd name="T52" fmla="*/ 2147483647 w 304"/>
              <a:gd name="T53" fmla="*/ 2147483647 h 504"/>
              <a:gd name="T54" fmla="*/ 2147483647 w 304"/>
              <a:gd name="T55" fmla="*/ 2147483647 h 504"/>
              <a:gd name="T56" fmla="*/ 2147483647 w 304"/>
              <a:gd name="T57" fmla="*/ 2147483647 h 504"/>
              <a:gd name="T58" fmla="*/ 2147483647 w 304"/>
              <a:gd name="T59" fmla="*/ 2147483647 h 504"/>
              <a:gd name="T60" fmla="*/ 2147483647 w 304"/>
              <a:gd name="T61" fmla="*/ 2147483647 h 504"/>
              <a:gd name="T62" fmla="*/ 2147483647 w 304"/>
              <a:gd name="T63" fmla="*/ 2147483647 h 504"/>
              <a:gd name="T64" fmla="*/ 2147483647 w 304"/>
              <a:gd name="T65" fmla="*/ 2147483647 h 504"/>
              <a:gd name="T66" fmla="*/ 2147483647 w 304"/>
              <a:gd name="T67" fmla="*/ 2147483647 h 504"/>
              <a:gd name="T68" fmla="*/ 2147483647 w 304"/>
              <a:gd name="T69" fmla="*/ 2147483647 h 504"/>
              <a:gd name="T70" fmla="*/ 2147483647 w 304"/>
              <a:gd name="T71" fmla="*/ 2147483647 h 504"/>
              <a:gd name="T72" fmla="*/ 2147483647 w 304"/>
              <a:gd name="T73" fmla="*/ 2147483647 h 504"/>
              <a:gd name="T74" fmla="*/ 2147483647 w 304"/>
              <a:gd name="T75" fmla="*/ 2147483647 h 504"/>
              <a:gd name="T76" fmla="*/ 2147483647 w 304"/>
              <a:gd name="T77" fmla="*/ 2147483647 h 504"/>
              <a:gd name="T78" fmla="*/ 2147483647 w 304"/>
              <a:gd name="T79" fmla="*/ 2147483647 h 504"/>
              <a:gd name="T80" fmla="*/ 2147483647 w 304"/>
              <a:gd name="T81" fmla="*/ 2147483647 h 504"/>
              <a:gd name="T82" fmla="*/ 2147483647 w 304"/>
              <a:gd name="T83" fmla="*/ 2147483647 h 504"/>
              <a:gd name="T84" fmla="*/ 2147483647 w 304"/>
              <a:gd name="T85" fmla="*/ 2147483647 h 504"/>
              <a:gd name="T86" fmla="*/ 2147483647 w 304"/>
              <a:gd name="T87" fmla="*/ 2147483647 h 504"/>
              <a:gd name="T88" fmla="*/ 2147483647 w 304"/>
              <a:gd name="T89" fmla="*/ 2147483647 h 504"/>
              <a:gd name="T90" fmla="*/ 2147483647 w 304"/>
              <a:gd name="T91" fmla="*/ 2147483647 h 504"/>
              <a:gd name="T92" fmla="*/ 2147483647 w 304"/>
              <a:gd name="T93" fmla="*/ 2147483647 h 504"/>
              <a:gd name="T94" fmla="*/ 2147483647 w 304"/>
              <a:gd name="T95" fmla="*/ 2147483647 h 504"/>
              <a:gd name="T96" fmla="*/ 2147483647 w 304"/>
              <a:gd name="T97" fmla="*/ 2147483647 h 504"/>
              <a:gd name="T98" fmla="*/ 2147483647 w 304"/>
              <a:gd name="T99" fmla="*/ 2147483647 h 504"/>
              <a:gd name="T100" fmla="*/ 2147483647 w 304"/>
              <a:gd name="T101" fmla="*/ 0 h 504"/>
              <a:gd name="T102" fmla="*/ 2147483647 w 304"/>
              <a:gd name="T103" fmla="*/ 0 h 504"/>
              <a:gd name="T104" fmla="*/ 0 w 304"/>
              <a:gd name="T105" fmla="*/ 2147483647 h 504"/>
              <a:gd name="T106" fmla="*/ 0 w 304"/>
              <a:gd name="T107" fmla="*/ 2147483647 h 504"/>
              <a:gd name="T108" fmla="*/ 0 w 304"/>
              <a:gd name="T109" fmla="*/ 2147483647 h 504"/>
              <a:gd name="T110" fmla="*/ 0 w 304"/>
              <a:gd name="T111" fmla="*/ 2147483647 h 504"/>
              <a:gd name="T112" fmla="*/ 2147483647 w 304"/>
              <a:gd name="T113" fmla="*/ 2147483647 h 504"/>
              <a:gd name="T114" fmla="*/ 2147483647 w 304"/>
              <a:gd name="T115" fmla="*/ 2147483647 h 504"/>
              <a:gd name="T116" fmla="*/ 2147483647 w 304"/>
              <a:gd name="T117" fmla="*/ 2147483647 h 504"/>
              <a:gd name="T118" fmla="*/ 2147483647 w 304"/>
              <a:gd name="T119" fmla="*/ 2147483647 h 504"/>
              <a:gd name="T120" fmla="*/ 2147483647 w 304"/>
              <a:gd name="T121" fmla="*/ 2147483647 h 50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04"/>
              <a:gd name="T184" fmla="*/ 0 h 504"/>
              <a:gd name="T185" fmla="*/ 304 w 304"/>
              <a:gd name="T186" fmla="*/ 504 h 50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04" h="504">
                <a:moveTo>
                  <a:pt x="40" y="496"/>
                </a:moveTo>
                <a:lnTo>
                  <a:pt x="40" y="496"/>
                </a:lnTo>
                <a:lnTo>
                  <a:pt x="48" y="488"/>
                </a:lnTo>
                <a:lnTo>
                  <a:pt x="40" y="480"/>
                </a:lnTo>
                <a:lnTo>
                  <a:pt x="48" y="448"/>
                </a:lnTo>
                <a:lnTo>
                  <a:pt x="56" y="448"/>
                </a:lnTo>
                <a:lnTo>
                  <a:pt x="56" y="480"/>
                </a:lnTo>
                <a:lnTo>
                  <a:pt x="72" y="496"/>
                </a:lnTo>
                <a:lnTo>
                  <a:pt x="56" y="504"/>
                </a:lnTo>
                <a:lnTo>
                  <a:pt x="64" y="504"/>
                </a:lnTo>
                <a:lnTo>
                  <a:pt x="80" y="496"/>
                </a:lnTo>
                <a:lnTo>
                  <a:pt x="88" y="496"/>
                </a:lnTo>
                <a:lnTo>
                  <a:pt x="88" y="488"/>
                </a:lnTo>
                <a:lnTo>
                  <a:pt x="96" y="480"/>
                </a:lnTo>
                <a:lnTo>
                  <a:pt x="104" y="472"/>
                </a:lnTo>
                <a:lnTo>
                  <a:pt x="96" y="464"/>
                </a:lnTo>
                <a:lnTo>
                  <a:pt x="104" y="464"/>
                </a:lnTo>
                <a:lnTo>
                  <a:pt x="104" y="448"/>
                </a:lnTo>
                <a:lnTo>
                  <a:pt x="88" y="440"/>
                </a:lnTo>
                <a:lnTo>
                  <a:pt x="80" y="440"/>
                </a:lnTo>
                <a:lnTo>
                  <a:pt x="80" y="424"/>
                </a:lnTo>
                <a:lnTo>
                  <a:pt x="304" y="400"/>
                </a:lnTo>
                <a:lnTo>
                  <a:pt x="288" y="368"/>
                </a:lnTo>
                <a:lnTo>
                  <a:pt x="288" y="360"/>
                </a:lnTo>
                <a:lnTo>
                  <a:pt x="288" y="344"/>
                </a:lnTo>
                <a:lnTo>
                  <a:pt x="280" y="336"/>
                </a:lnTo>
                <a:lnTo>
                  <a:pt x="280" y="312"/>
                </a:lnTo>
                <a:lnTo>
                  <a:pt x="280" y="304"/>
                </a:lnTo>
                <a:lnTo>
                  <a:pt x="280" y="280"/>
                </a:lnTo>
                <a:lnTo>
                  <a:pt x="296" y="272"/>
                </a:lnTo>
                <a:lnTo>
                  <a:pt x="288" y="264"/>
                </a:lnTo>
                <a:lnTo>
                  <a:pt x="288" y="248"/>
                </a:lnTo>
                <a:lnTo>
                  <a:pt x="280" y="240"/>
                </a:lnTo>
                <a:lnTo>
                  <a:pt x="264" y="208"/>
                </a:lnTo>
                <a:lnTo>
                  <a:pt x="208" y="0"/>
                </a:lnTo>
                <a:lnTo>
                  <a:pt x="0" y="16"/>
                </a:lnTo>
                <a:lnTo>
                  <a:pt x="0" y="336"/>
                </a:lnTo>
                <a:lnTo>
                  <a:pt x="16" y="488"/>
                </a:lnTo>
                <a:lnTo>
                  <a:pt x="32" y="488"/>
                </a:lnTo>
                <a:lnTo>
                  <a:pt x="40" y="496"/>
                </a:lnTo>
                <a:close/>
              </a:path>
            </a:pathLst>
          </a:custGeom>
          <a:solidFill>
            <a:schemeClr val="tx2">
              <a:lumMod val="20000"/>
              <a:lumOff val="80000"/>
            </a:schemeClr>
          </a:solidFill>
          <a:ln w="6350">
            <a:solidFill>
              <a:srgbClr val="000000"/>
            </a:solidFill>
            <a:round/>
            <a:headEnd/>
            <a:tailEnd/>
          </a:ln>
        </p:spPr>
        <p:txBody>
          <a:bodyPr/>
          <a:lstStyle/>
          <a:p>
            <a:endParaRPr lang="en-US"/>
          </a:p>
        </p:txBody>
      </p:sp>
      <p:sp>
        <p:nvSpPr>
          <p:cNvPr id="75" name="Freeform 72"/>
          <p:cNvSpPr>
            <a:spLocks/>
          </p:cNvSpPr>
          <p:nvPr/>
        </p:nvSpPr>
        <p:spPr bwMode="auto">
          <a:xfrm>
            <a:off x="6238770" y="3896293"/>
            <a:ext cx="673760" cy="501736"/>
          </a:xfrm>
          <a:custGeom>
            <a:avLst/>
            <a:gdLst>
              <a:gd name="T0" fmla="*/ 2147483647 w 408"/>
              <a:gd name="T1" fmla="*/ 2147483647 h 304"/>
              <a:gd name="T2" fmla="*/ 2147483647 w 408"/>
              <a:gd name="T3" fmla="*/ 2147483647 h 304"/>
              <a:gd name="T4" fmla="*/ 2147483647 w 408"/>
              <a:gd name="T5" fmla="*/ 2147483647 h 304"/>
              <a:gd name="T6" fmla="*/ 2147483647 w 408"/>
              <a:gd name="T7" fmla="*/ 2147483647 h 304"/>
              <a:gd name="T8" fmla="*/ 2147483647 w 408"/>
              <a:gd name="T9" fmla="*/ 2147483647 h 304"/>
              <a:gd name="T10" fmla="*/ 2147483647 w 408"/>
              <a:gd name="T11" fmla="*/ 2147483647 h 304"/>
              <a:gd name="T12" fmla="*/ 2147483647 w 408"/>
              <a:gd name="T13" fmla="*/ 2147483647 h 304"/>
              <a:gd name="T14" fmla="*/ 2147483647 w 408"/>
              <a:gd name="T15" fmla="*/ 2147483647 h 304"/>
              <a:gd name="T16" fmla="*/ 2147483647 w 408"/>
              <a:gd name="T17" fmla="*/ 2147483647 h 304"/>
              <a:gd name="T18" fmla="*/ 2147483647 w 408"/>
              <a:gd name="T19" fmla="*/ 2147483647 h 304"/>
              <a:gd name="T20" fmla="*/ 2147483647 w 408"/>
              <a:gd name="T21" fmla="*/ 2147483647 h 304"/>
              <a:gd name="T22" fmla="*/ 2147483647 w 408"/>
              <a:gd name="T23" fmla="*/ 2147483647 h 304"/>
              <a:gd name="T24" fmla="*/ 2147483647 w 408"/>
              <a:gd name="T25" fmla="*/ 2147483647 h 304"/>
              <a:gd name="T26" fmla="*/ 2147483647 w 408"/>
              <a:gd name="T27" fmla="*/ 2147483647 h 304"/>
              <a:gd name="T28" fmla="*/ 2147483647 w 408"/>
              <a:gd name="T29" fmla="*/ 2147483647 h 304"/>
              <a:gd name="T30" fmla="*/ 0 w 408"/>
              <a:gd name="T31" fmla="*/ 2147483647 h 304"/>
              <a:gd name="T32" fmla="*/ 2147483647 w 408"/>
              <a:gd name="T33" fmla="*/ 2147483647 h 304"/>
              <a:gd name="T34" fmla="*/ 2147483647 w 408"/>
              <a:gd name="T35" fmla="*/ 2147483647 h 304"/>
              <a:gd name="T36" fmla="*/ 2147483647 w 408"/>
              <a:gd name="T37" fmla="*/ 2147483647 h 304"/>
              <a:gd name="T38" fmla="*/ 2147483647 w 408"/>
              <a:gd name="T39" fmla="*/ 0 h 304"/>
              <a:gd name="T40" fmla="*/ 2147483647 w 408"/>
              <a:gd name="T41" fmla="*/ 2147483647 h 304"/>
              <a:gd name="T42" fmla="*/ 2147483647 w 408"/>
              <a:gd name="T43" fmla="*/ 2147483647 h 304"/>
              <a:gd name="T44" fmla="*/ 2147483647 w 408"/>
              <a:gd name="T45" fmla="*/ 2147483647 h 304"/>
              <a:gd name="T46" fmla="*/ 2147483647 w 408"/>
              <a:gd name="T47" fmla="*/ 2147483647 h 304"/>
              <a:gd name="T48" fmla="*/ 2147483647 w 408"/>
              <a:gd name="T49" fmla="*/ 2147483647 h 304"/>
              <a:gd name="T50" fmla="*/ 2147483647 w 408"/>
              <a:gd name="T51" fmla="*/ 2147483647 h 304"/>
              <a:gd name="T52" fmla="*/ 2147483647 w 408"/>
              <a:gd name="T53" fmla="*/ 2147483647 h 304"/>
              <a:gd name="T54" fmla="*/ 2147483647 w 408"/>
              <a:gd name="T55" fmla="*/ 2147483647 h 304"/>
              <a:gd name="T56" fmla="*/ 2147483647 w 408"/>
              <a:gd name="T57" fmla="*/ 2147483647 h 304"/>
              <a:gd name="T58" fmla="*/ 2147483647 w 408"/>
              <a:gd name="T59" fmla="*/ 2147483647 h 304"/>
              <a:gd name="T60" fmla="*/ 2147483647 w 408"/>
              <a:gd name="T61" fmla="*/ 2147483647 h 304"/>
              <a:gd name="T62" fmla="*/ 2147483647 w 408"/>
              <a:gd name="T63" fmla="*/ 2147483647 h 304"/>
              <a:gd name="T64" fmla="*/ 2147483647 w 408"/>
              <a:gd name="T65" fmla="*/ 2147483647 h 304"/>
              <a:gd name="T66" fmla="*/ 2147483647 w 408"/>
              <a:gd name="T67" fmla="*/ 2147483647 h 304"/>
              <a:gd name="T68" fmla="*/ 2147483647 w 408"/>
              <a:gd name="T69" fmla="*/ 2147483647 h 304"/>
              <a:gd name="T70" fmla="*/ 2147483647 w 408"/>
              <a:gd name="T71" fmla="*/ 2147483647 h 304"/>
              <a:gd name="T72" fmla="*/ 2147483647 w 408"/>
              <a:gd name="T73" fmla="*/ 2147483647 h 304"/>
              <a:gd name="T74" fmla="*/ 2147483647 w 408"/>
              <a:gd name="T75" fmla="*/ 2147483647 h 304"/>
              <a:gd name="T76" fmla="*/ 2147483647 w 408"/>
              <a:gd name="T77" fmla="*/ 2147483647 h 304"/>
              <a:gd name="T78" fmla="*/ 2147483647 w 408"/>
              <a:gd name="T79" fmla="*/ 2147483647 h 304"/>
              <a:gd name="T80" fmla="*/ 2147483647 w 408"/>
              <a:gd name="T81" fmla="*/ 2147483647 h 304"/>
              <a:gd name="T82" fmla="*/ 2147483647 w 408"/>
              <a:gd name="T83" fmla="*/ 2147483647 h 304"/>
              <a:gd name="T84" fmla="*/ 2147483647 w 408"/>
              <a:gd name="T85" fmla="*/ 2147483647 h 304"/>
              <a:gd name="T86" fmla="*/ 2147483647 w 408"/>
              <a:gd name="T87" fmla="*/ 2147483647 h 304"/>
              <a:gd name="T88" fmla="*/ 2147483647 w 408"/>
              <a:gd name="T89" fmla="*/ 2147483647 h 304"/>
              <a:gd name="T90" fmla="*/ 2147483647 w 408"/>
              <a:gd name="T91" fmla="*/ 2147483647 h 304"/>
              <a:gd name="T92" fmla="*/ 2147483647 w 408"/>
              <a:gd name="T93" fmla="*/ 2147483647 h 30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08"/>
              <a:gd name="T142" fmla="*/ 0 h 304"/>
              <a:gd name="T143" fmla="*/ 408 w 408"/>
              <a:gd name="T144" fmla="*/ 304 h 30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08" h="304">
                <a:moveTo>
                  <a:pt x="224" y="296"/>
                </a:moveTo>
                <a:lnTo>
                  <a:pt x="224" y="280"/>
                </a:lnTo>
                <a:lnTo>
                  <a:pt x="200" y="256"/>
                </a:lnTo>
                <a:lnTo>
                  <a:pt x="192" y="248"/>
                </a:lnTo>
                <a:lnTo>
                  <a:pt x="192" y="224"/>
                </a:lnTo>
                <a:lnTo>
                  <a:pt x="168" y="216"/>
                </a:lnTo>
                <a:lnTo>
                  <a:pt x="160" y="208"/>
                </a:lnTo>
                <a:lnTo>
                  <a:pt x="152" y="200"/>
                </a:lnTo>
                <a:lnTo>
                  <a:pt x="136" y="192"/>
                </a:lnTo>
                <a:lnTo>
                  <a:pt x="136" y="176"/>
                </a:lnTo>
                <a:lnTo>
                  <a:pt x="128" y="168"/>
                </a:lnTo>
                <a:lnTo>
                  <a:pt x="120" y="168"/>
                </a:lnTo>
                <a:lnTo>
                  <a:pt x="112" y="160"/>
                </a:lnTo>
                <a:lnTo>
                  <a:pt x="104" y="144"/>
                </a:lnTo>
                <a:lnTo>
                  <a:pt x="96" y="144"/>
                </a:lnTo>
                <a:lnTo>
                  <a:pt x="80" y="144"/>
                </a:lnTo>
                <a:lnTo>
                  <a:pt x="72" y="128"/>
                </a:lnTo>
                <a:lnTo>
                  <a:pt x="64" y="120"/>
                </a:lnTo>
                <a:lnTo>
                  <a:pt x="56" y="96"/>
                </a:lnTo>
                <a:lnTo>
                  <a:pt x="48" y="88"/>
                </a:lnTo>
                <a:lnTo>
                  <a:pt x="40" y="88"/>
                </a:lnTo>
                <a:lnTo>
                  <a:pt x="32" y="88"/>
                </a:lnTo>
                <a:lnTo>
                  <a:pt x="24" y="80"/>
                </a:lnTo>
                <a:lnTo>
                  <a:pt x="16" y="80"/>
                </a:lnTo>
                <a:lnTo>
                  <a:pt x="0" y="80"/>
                </a:lnTo>
                <a:lnTo>
                  <a:pt x="0" y="56"/>
                </a:lnTo>
                <a:lnTo>
                  <a:pt x="16" y="40"/>
                </a:lnTo>
                <a:lnTo>
                  <a:pt x="24" y="40"/>
                </a:lnTo>
                <a:lnTo>
                  <a:pt x="32" y="32"/>
                </a:lnTo>
                <a:lnTo>
                  <a:pt x="72" y="8"/>
                </a:lnTo>
                <a:lnTo>
                  <a:pt x="96" y="8"/>
                </a:lnTo>
                <a:lnTo>
                  <a:pt x="176" y="0"/>
                </a:lnTo>
                <a:lnTo>
                  <a:pt x="192" y="0"/>
                </a:lnTo>
                <a:lnTo>
                  <a:pt x="200" y="8"/>
                </a:lnTo>
                <a:lnTo>
                  <a:pt x="208" y="16"/>
                </a:lnTo>
                <a:lnTo>
                  <a:pt x="208" y="24"/>
                </a:lnTo>
                <a:lnTo>
                  <a:pt x="296" y="16"/>
                </a:lnTo>
                <a:lnTo>
                  <a:pt x="408" y="88"/>
                </a:lnTo>
                <a:lnTo>
                  <a:pt x="400" y="96"/>
                </a:lnTo>
                <a:lnTo>
                  <a:pt x="368" y="120"/>
                </a:lnTo>
                <a:lnTo>
                  <a:pt x="360" y="152"/>
                </a:lnTo>
                <a:lnTo>
                  <a:pt x="352" y="152"/>
                </a:lnTo>
                <a:lnTo>
                  <a:pt x="352" y="160"/>
                </a:lnTo>
                <a:lnTo>
                  <a:pt x="368" y="168"/>
                </a:lnTo>
                <a:lnTo>
                  <a:pt x="368" y="176"/>
                </a:lnTo>
                <a:lnTo>
                  <a:pt x="352" y="184"/>
                </a:lnTo>
                <a:lnTo>
                  <a:pt x="336" y="184"/>
                </a:lnTo>
                <a:lnTo>
                  <a:pt x="328" y="208"/>
                </a:lnTo>
                <a:lnTo>
                  <a:pt x="320" y="216"/>
                </a:lnTo>
                <a:lnTo>
                  <a:pt x="312" y="216"/>
                </a:lnTo>
                <a:lnTo>
                  <a:pt x="312" y="224"/>
                </a:lnTo>
                <a:lnTo>
                  <a:pt x="320" y="224"/>
                </a:lnTo>
                <a:lnTo>
                  <a:pt x="296" y="240"/>
                </a:lnTo>
                <a:lnTo>
                  <a:pt x="296" y="232"/>
                </a:lnTo>
                <a:lnTo>
                  <a:pt x="288" y="240"/>
                </a:lnTo>
                <a:lnTo>
                  <a:pt x="296" y="248"/>
                </a:lnTo>
                <a:lnTo>
                  <a:pt x="288" y="256"/>
                </a:lnTo>
                <a:lnTo>
                  <a:pt x="280" y="256"/>
                </a:lnTo>
                <a:lnTo>
                  <a:pt x="264" y="256"/>
                </a:lnTo>
                <a:lnTo>
                  <a:pt x="256" y="256"/>
                </a:lnTo>
                <a:lnTo>
                  <a:pt x="248" y="256"/>
                </a:lnTo>
                <a:lnTo>
                  <a:pt x="240" y="272"/>
                </a:lnTo>
                <a:lnTo>
                  <a:pt x="248" y="280"/>
                </a:lnTo>
                <a:lnTo>
                  <a:pt x="240" y="304"/>
                </a:lnTo>
                <a:lnTo>
                  <a:pt x="232" y="304"/>
                </a:lnTo>
                <a:lnTo>
                  <a:pt x="224" y="304"/>
                </a:lnTo>
                <a:lnTo>
                  <a:pt x="224" y="296"/>
                </a:lnTo>
                <a:close/>
              </a:path>
            </a:pathLst>
          </a:custGeom>
          <a:solidFill>
            <a:schemeClr val="tx2">
              <a:lumMod val="20000"/>
              <a:lumOff val="80000"/>
            </a:schemeClr>
          </a:solidFill>
          <a:ln w="6350">
            <a:solidFill>
              <a:srgbClr val="000000"/>
            </a:solidFill>
            <a:round/>
            <a:headEnd/>
            <a:tailEnd/>
          </a:ln>
        </p:spPr>
        <p:txBody>
          <a:bodyPr/>
          <a:lstStyle/>
          <a:p>
            <a:endParaRPr lang="en-US"/>
          </a:p>
        </p:txBody>
      </p:sp>
      <p:sp>
        <p:nvSpPr>
          <p:cNvPr id="76" name="Freeform 73"/>
          <p:cNvSpPr>
            <a:spLocks/>
          </p:cNvSpPr>
          <p:nvPr/>
        </p:nvSpPr>
        <p:spPr bwMode="auto">
          <a:xfrm>
            <a:off x="6106885" y="3539344"/>
            <a:ext cx="1123889" cy="501736"/>
          </a:xfrm>
          <a:custGeom>
            <a:avLst/>
            <a:gdLst>
              <a:gd name="T0" fmla="*/ 2147483647 w 680"/>
              <a:gd name="T1" fmla="*/ 2147483647 h 304"/>
              <a:gd name="T2" fmla="*/ 2147483647 w 680"/>
              <a:gd name="T3" fmla="*/ 2147483647 h 304"/>
              <a:gd name="T4" fmla="*/ 2147483647 w 680"/>
              <a:gd name="T5" fmla="*/ 2147483647 h 304"/>
              <a:gd name="T6" fmla="*/ 2147483647 w 680"/>
              <a:gd name="T7" fmla="*/ 2147483647 h 304"/>
              <a:gd name="T8" fmla="*/ 2147483647 w 680"/>
              <a:gd name="T9" fmla="*/ 2147483647 h 304"/>
              <a:gd name="T10" fmla="*/ 2147483647 w 680"/>
              <a:gd name="T11" fmla="*/ 2147483647 h 304"/>
              <a:gd name="T12" fmla="*/ 2147483647 w 680"/>
              <a:gd name="T13" fmla="*/ 2147483647 h 304"/>
              <a:gd name="T14" fmla="*/ 2147483647 w 680"/>
              <a:gd name="T15" fmla="*/ 2147483647 h 304"/>
              <a:gd name="T16" fmla="*/ 2147483647 w 680"/>
              <a:gd name="T17" fmla="*/ 2147483647 h 304"/>
              <a:gd name="T18" fmla="*/ 2147483647 w 680"/>
              <a:gd name="T19" fmla="*/ 2147483647 h 304"/>
              <a:gd name="T20" fmla="*/ 2147483647 w 680"/>
              <a:gd name="T21" fmla="*/ 2147483647 h 304"/>
              <a:gd name="T22" fmla="*/ 2147483647 w 680"/>
              <a:gd name="T23" fmla="*/ 2147483647 h 304"/>
              <a:gd name="T24" fmla="*/ 2147483647 w 680"/>
              <a:gd name="T25" fmla="*/ 2147483647 h 304"/>
              <a:gd name="T26" fmla="*/ 2147483647 w 680"/>
              <a:gd name="T27" fmla="*/ 2147483647 h 304"/>
              <a:gd name="T28" fmla="*/ 2147483647 w 680"/>
              <a:gd name="T29" fmla="*/ 2147483647 h 304"/>
              <a:gd name="T30" fmla="*/ 2147483647 w 680"/>
              <a:gd name="T31" fmla="*/ 2147483647 h 304"/>
              <a:gd name="T32" fmla="*/ 2147483647 w 680"/>
              <a:gd name="T33" fmla="*/ 2147483647 h 304"/>
              <a:gd name="T34" fmla="*/ 2147483647 w 680"/>
              <a:gd name="T35" fmla="*/ 2147483647 h 304"/>
              <a:gd name="T36" fmla="*/ 2147483647 w 680"/>
              <a:gd name="T37" fmla="*/ 2147483647 h 304"/>
              <a:gd name="T38" fmla="*/ 2147483647 w 680"/>
              <a:gd name="T39" fmla="*/ 2147483647 h 304"/>
              <a:gd name="T40" fmla="*/ 2147483647 w 680"/>
              <a:gd name="T41" fmla="*/ 2147483647 h 304"/>
              <a:gd name="T42" fmla="*/ 2147483647 w 680"/>
              <a:gd name="T43" fmla="*/ 2147483647 h 304"/>
              <a:gd name="T44" fmla="*/ 2147483647 w 680"/>
              <a:gd name="T45" fmla="*/ 2147483647 h 304"/>
              <a:gd name="T46" fmla="*/ 2147483647 w 680"/>
              <a:gd name="T47" fmla="*/ 2147483647 h 304"/>
              <a:gd name="T48" fmla="*/ 2147483647 w 680"/>
              <a:gd name="T49" fmla="*/ 2147483647 h 304"/>
              <a:gd name="T50" fmla="*/ 2147483647 w 680"/>
              <a:gd name="T51" fmla="*/ 2147483647 h 304"/>
              <a:gd name="T52" fmla="*/ 2147483647 w 680"/>
              <a:gd name="T53" fmla="*/ 2147483647 h 304"/>
              <a:gd name="T54" fmla="*/ 2147483647 w 680"/>
              <a:gd name="T55" fmla="*/ 2147483647 h 304"/>
              <a:gd name="T56" fmla="*/ 2147483647 w 680"/>
              <a:gd name="T57" fmla="*/ 2147483647 h 304"/>
              <a:gd name="T58" fmla="*/ 2147483647 w 680"/>
              <a:gd name="T59" fmla="*/ 2147483647 h 304"/>
              <a:gd name="T60" fmla="*/ 2147483647 w 680"/>
              <a:gd name="T61" fmla="*/ 2147483647 h 304"/>
              <a:gd name="T62" fmla="*/ 2147483647 w 680"/>
              <a:gd name="T63" fmla="*/ 2147483647 h 304"/>
              <a:gd name="T64" fmla="*/ 2147483647 w 680"/>
              <a:gd name="T65" fmla="*/ 2147483647 h 304"/>
              <a:gd name="T66" fmla="*/ 2147483647 w 680"/>
              <a:gd name="T67" fmla="*/ 2147483647 h 304"/>
              <a:gd name="T68" fmla="*/ 2147483647 w 680"/>
              <a:gd name="T69" fmla="*/ 2147483647 h 304"/>
              <a:gd name="T70" fmla="*/ 2147483647 w 680"/>
              <a:gd name="T71" fmla="*/ 2147483647 h 304"/>
              <a:gd name="T72" fmla="*/ 2147483647 w 680"/>
              <a:gd name="T73" fmla="*/ 2147483647 h 304"/>
              <a:gd name="T74" fmla="*/ 2147483647 w 680"/>
              <a:gd name="T75" fmla="*/ 2147483647 h 304"/>
              <a:gd name="T76" fmla="*/ 2147483647 w 680"/>
              <a:gd name="T77" fmla="*/ 2147483647 h 304"/>
              <a:gd name="T78" fmla="*/ 2147483647 w 680"/>
              <a:gd name="T79" fmla="*/ 2147483647 h 304"/>
              <a:gd name="T80" fmla="*/ 2147483647 w 680"/>
              <a:gd name="T81" fmla="*/ 2147483647 h 304"/>
              <a:gd name="T82" fmla="*/ 2147483647 w 680"/>
              <a:gd name="T83" fmla="*/ 2147483647 h 304"/>
              <a:gd name="T84" fmla="*/ 2147483647 w 680"/>
              <a:gd name="T85" fmla="*/ 2147483647 h 304"/>
              <a:gd name="T86" fmla="*/ 2147483647 w 680"/>
              <a:gd name="T87" fmla="*/ 2147483647 h 304"/>
              <a:gd name="T88" fmla="*/ 2147483647 w 680"/>
              <a:gd name="T89" fmla="*/ 2147483647 h 304"/>
              <a:gd name="T90" fmla="*/ 2147483647 w 680"/>
              <a:gd name="T91" fmla="*/ 2147483647 h 304"/>
              <a:gd name="T92" fmla="*/ 2147483647 w 680"/>
              <a:gd name="T93" fmla="*/ 2147483647 h 304"/>
              <a:gd name="T94" fmla="*/ 0 w 680"/>
              <a:gd name="T95" fmla="*/ 2147483647 h 304"/>
              <a:gd name="T96" fmla="*/ 2147483647 w 680"/>
              <a:gd name="T97" fmla="*/ 2147483647 h 304"/>
              <a:gd name="T98" fmla="*/ 2147483647 w 680"/>
              <a:gd name="T99" fmla="*/ 2147483647 h 304"/>
              <a:gd name="T100" fmla="*/ 2147483647 w 680"/>
              <a:gd name="T101" fmla="*/ 2147483647 h 304"/>
              <a:gd name="T102" fmla="*/ 2147483647 w 680"/>
              <a:gd name="T103" fmla="*/ 2147483647 h 3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80"/>
              <a:gd name="T157" fmla="*/ 0 h 304"/>
              <a:gd name="T158" fmla="*/ 680 w 680"/>
              <a:gd name="T159" fmla="*/ 304 h 3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80" h="304">
                <a:moveTo>
                  <a:pt x="496" y="296"/>
                </a:moveTo>
                <a:lnTo>
                  <a:pt x="512" y="288"/>
                </a:lnTo>
                <a:lnTo>
                  <a:pt x="528" y="288"/>
                </a:lnTo>
                <a:lnTo>
                  <a:pt x="528" y="296"/>
                </a:lnTo>
                <a:lnTo>
                  <a:pt x="528" y="272"/>
                </a:lnTo>
                <a:lnTo>
                  <a:pt x="536" y="272"/>
                </a:lnTo>
                <a:lnTo>
                  <a:pt x="536" y="288"/>
                </a:lnTo>
                <a:lnTo>
                  <a:pt x="536" y="264"/>
                </a:lnTo>
                <a:lnTo>
                  <a:pt x="560" y="232"/>
                </a:lnTo>
                <a:lnTo>
                  <a:pt x="568" y="224"/>
                </a:lnTo>
                <a:lnTo>
                  <a:pt x="568" y="216"/>
                </a:lnTo>
                <a:lnTo>
                  <a:pt x="576" y="216"/>
                </a:lnTo>
                <a:lnTo>
                  <a:pt x="584" y="208"/>
                </a:lnTo>
                <a:lnTo>
                  <a:pt x="600" y="192"/>
                </a:lnTo>
                <a:lnTo>
                  <a:pt x="616" y="192"/>
                </a:lnTo>
                <a:lnTo>
                  <a:pt x="616" y="184"/>
                </a:lnTo>
                <a:lnTo>
                  <a:pt x="624" y="184"/>
                </a:lnTo>
                <a:lnTo>
                  <a:pt x="632" y="184"/>
                </a:lnTo>
                <a:lnTo>
                  <a:pt x="648" y="168"/>
                </a:lnTo>
                <a:lnTo>
                  <a:pt x="648" y="160"/>
                </a:lnTo>
                <a:lnTo>
                  <a:pt x="648" y="152"/>
                </a:lnTo>
                <a:lnTo>
                  <a:pt x="640" y="160"/>
                </a:lnTo>
                <a:lnTo>
                  <a:pt x="640" y="152"/>
                </a:lnTo>
                <a:lnTo>
                  <a:pt x="632" y="152"/>
                </a:lnTo>
                <a:lnTo>
                  <a:pt x="632" y="160"/>
                </a:lnTo>
                <a:lnTo>
                  <a:pt x="624" y="160"/>
                </a:lnTo>
                <a:lnTo>
                  <a:pt x="608" y="176"/>
                </a:lnTo>
                <a:lnTo>
                  <a:pt x="600" y="168"/>
                </a:lnTo>
                <a:lnTo>
                  <a:pt x="592" y="160"/>
                </a:lnTo>
                <a:lnTo>
                  <a:pt x="600" y="160"/>
                </a:lnTo>
                <a:lnTo>
                  <a:pt x="600" y="168"/>
                </a:lnTo>
                <a:lnTo>
                  <a:pt x="616" y="168"/>
                </a:lnTo>
                <a:lnTo>
                  <a:pt x="624" y="152"/>
                </a:lnTo>
                <a:lnTo>
                  <a:pt x="616" y="144"/>
                </a:lnTo>
                <a:lnTo>
                  <a:pt x="624" y="144"/>
                </a:lnTo>
                <a:lnTo>
                  <a:pt x="624" y="136"/>
                </a:lnTo>
                <a:lnTo>
                  <a:pt x="624" y="128"/>
                </a:lnTo>
                <a:lnTo>
                  <a:pt x="584" y="120"/>
                </a:lnTo>
                <a:lnTo>
                  <a:pt x="592" y="120"/>
                </a:lnTo>
                <a:lnTo>
                  <a:pt x="600" y="120"/>
                </a:lnTo>
                <a:lnTo>
                  <a:pt x="608" y="120"/>
                </a:lnTo>
                <a:lnTo>
                  <a:pt x="608" y="112"/>
                </a:lnTo>
                <a:lnTo>
                  <a:pt x="616" y="112"/>
                </a:lnTo>
                <a:lnTo>
                  <a:pt x="624" y="120"/>
                </a:lnTo>
                <a:lnTo>
                  <a:pt x="624" y="112"/>
                </a:lnTo>
                <a:lnTo>
                  <a:pt x="632" y="112"/>
                </a:lnTo>
                <a:lnTo>
                  <a:pt x="640" y="120"/>
                </a:lnTo>
                <a:lnTo>
                  <a:pt x="656" y="120"/>
                </a:lnTo>
                <a:lnTo>
                  <a:pt x="664" y="104"/>
                </a:lnTo>
                <a:lnTo>
                  <a:pt x="672" y="88"/>
                </a:lnTo>
                <a:lnTo>
                  <a:pt x="680" y="80"/>
                </a:lnTo>
                <a:lnTo>
                  <a:pt x="680" y="72"/>
                </a:lnTo>
                <a:lnTo>
                  <a:pt x="672" y="56"/>
                </a:lnTo>
                <a:lnTo>
                  <a:pt x="664" y="56"/>
                </a:lnTo>
                <a:lnTo>
                  <a:pt x="656" y="64"/>
                </a:lnTo>
                <a:lnTo>
                  <a:pt x="656" y="72"/>
                </a:lnTo>
                <a:lnTo>
                  <a:pt x="656" y="80"/>
                </a:lnTo>
                <a:lnTo>
                  <a:pt x="656" y="88"/>
                </a:lnTo>
                <a:lnTo>
                  <a:pt x="656" y="72"/>
                </a:lnTo>
                <a:lnTo>
                  <a:pt x="648" y="64"/>
                </a:lnTo>
                <a:lnTo>
                  <a:pt x="648" y="56"/>
                </a:lnTo>
                <a:lnTo>
                  <a:pt x="640" y="56"/>
                </a:lnTo>
                <a:lnTo>
                  <a:pt x="632" y="56"/>
                </a:lnTo>
                <a:lnTo>
                  <a:pt x="632" y="64"/>
                </a:lnTo>
                <a:lnTo>
                  <a:pt x="616" y="64"/>
                </a:lnTo>
                <a:lnTo>
                  <a:pt x="600" y="72"/>
                </a:lnTo>
                <a:lnTo>
                  <a:pt x="592" y="80"/>
                </a:lnTo>
                <a:lnTo>
                  <a:pt x="584" y="80"/>
                </a:lnTo>
                <a:lnTo>
                  <a:pt x="584" y="72"/>
                </a:lnTo>
                <a:lnTo>
                  <a:pt x="592" y="72"/>
                </a:lnTo>
                <a:lnTo>
                  <a:pt x="592" y="64"/>
                </a:lnTo>
                <a:lnTo>
                  <a:pt x="592" y="48"/>
                </a:lnTo>
                <a:lnTo>
                  <a:pt x="600" y="56"/>
                </a:lnTo>
                <a:lnTo>
                  <a:pt x="608" y="64"/>
                </a:lnTo>
                <a:lnTo>
                  <a:pt x="616" y="56"/>
                </a:lnTo>
                <a:lnTo>
                  <a:pt x="624" y="48"/>
                </a:lnTo>
                <a:lnTo>
                  <a:pt x="616" y="48"/>
                </a:lnTo>
                <a:lnTo>
                  <a:pt x="608" y="40"/>
                </a:lnTo>
                <a:lnTo>
                  <a:pt x="616" y="40"/>
                </a:lnTo>
                <a:lnTo>
                  <a:pt x="624" y="40"/>
                </a:lnTo>
                <a:lnTo>
                  <a:pt x="632" y="48"/>
                </a:lnTo>
                <a:lnTo>
                  <a:pt x="640" y="40"/>
                </a:lnTo>
                <a:lnTo>
                  <a:pt x="640" y="32"/>
                </a:lnTo>
                <a:lnTo>
                  <a:pt x="632" y="32"/>
                </a:lnTo>
                <a:lnTo>
                  <a:pt x="632" y="24"/>
                </a:lnTo>
                <a:lnTo>
                  <a:pt x="640" y="32"/>
                </a:lnTo>
                <a:lnTo>
                  <a:pt x="648" y="32"/>
                </a:lnTo>
                <a:lnTo>
                  <a:pt x="656" y="32"/>
                </a:lnTo>
                <a:lnTo>
                  <a:pt x="664" y="40"/>
                </a:lnTo>
                <a:lnTo>
                  <a:pt x="656" y="32"/>
                </a:lnTo>
                <a:lnTo>
                  <a:pt x="656" y="24"/>
                </a:lnTo>
                <a:lnTo>
                  <a:pt x="648" y="8"/>
                </a:lnTo>
                <a:lnTo>
                  <a:pt x="640" y="8"/>
                </a:lnTo>
                <a:lnTo>
                  <a:pt x="632" y="0"/>
                </a:lnTo>
                <a:lnTo>
                  <a:pt x="520" y="24"/>
                </a:lnTo>
                <a:lnTo>
                  <a:pt x="320" y="64"/>
                </a:lnTo>
                <a:lnTo>
                  <a:pt x="192" y="72"/>
                </a:lnTo>
                <a:lnTo>
                  <a:pt x="184" y="72"/>
                </a:lnTo>
                <a:lnTo>
                  <a:pt x="184" y="80"/>
                </a:lnTo>
                <a:lnTo>
                  <a:pt x="184" y="88"/>
                </a:lnTo>
                <a:lnTo>
                  <a:pt x="192" y="96"/>
                </a:lnTo>
                <a:lnTo>
                  <a:pt x="184" y="104"/>
                </a:lnTo>
                <a:lnTo>
                  <a:pt x="176" y="104"/>
                </a:lnTo>
                <a:lnTo>
                  <a:pt x="168" y="120"/>
                </a:lnTo>
                <a:lnTo>
                  <a:pt x="168" y="128"/>
                </a:lnTo>
                <a:lnTo>
                  <a:pt x="160" y="128"/>
                </a:lnTo>
                <a:lnTo>
                  <a:pt x="152" y="128"/>
                </a:lnTo>
                <a:lnTo>
                  <a:pt x="128" y="152"/>
                </a:lnTo>
                <a:lnTo>
                  <a:pt x="120" y="144"/>
                </a:lnTo>
                <a:lnTo>
                  <a:pt x="112" y="144"/>
                </a:lnTo>
                <a:lnTo>
                  <a:pt x="96" y="168"/>
                </a:lnTo>
                <a:lnTo>
                  <a:pt x="96" y="176"/>
                </a:lnTo>
                <a:lnTo>
                  <a:pt x="80" y="176"/>
                </a:lnTo>
                <a:lnTo>
                  <a:pt x="64" y="192"/>
                </a:lnTo>
                <a:lnTo>
                  <a:pt x="56" y="200"/>
                </a:lnTo>
                <a:lnTo>
                  <a:pt x="32" y="200"/>
                </a:lnTo>
                <a:lnTo>
                  <a:pt x="24" y="216"/>
                </a:lnTo>
                <a:lnTo>
                  <a:pt x="16" y="240"/>
                </a:lnTo>
                <a:lnTo>
                  <a:pt x="0" y="240"/>
                </a:lnTo>
                <a:lnTo>
                  <a:pt x="0" y="272"/>
                </a:lnTo>
                <a:lnTo>
                  <a:pt x="96" y="256"/>
                </a:lnTo>
                <a:lnTo>
                  <a:pt x="104" y="256"/>
                </a:lnTo>
                <a:lnTo>
                  <a:pt x="112" y="248"/>
                </a:lnTo>
                <a:lnTo>
                  <a:pt x="152" y="224"/>
                </a:lnTo>
                <a:lnTo>
                  <a:pt x="176" y="224"/>
                </a:lnTo>
                <a:lnTo>
                  <a:pt x="256" y="216"/>
                </a:lnTo>
                <a:lnTo>
                  <a:pt x="272" y="216"/>
                </a:lnTo>
                <a:lnTo>
                  <a:pt x="280" y="224"/>
                </a:lnTo>
                <a:lnTo>
                  <a:pt x="288" y="232"/>
                </a:lnTo>
                <a:lnTo>
                  <a:pt x="288" y="240"/>
                </a:lnTo>
                <a:lnTo>
                  <a:pt x="376" y="232"/>
                </a:lnTo>
                <a:lnTo>
                  <a:pt x="488" y="304"/>
                </a:lnTo>
                <a:lnTo>
                  <a:pt x="496" y="296"/>
                </a:lnTo>
                <a:close/>
              </a:path>
            </a:pathLst>
          </a:custGeom>
          <a:solidFill>
            <a:schemeClr val="tx2">
              <a:lumMod val="20000"/>
              <a:lumOff val="80000"/>
            </a:schemeClr>
          </a:solidFill>
          <a:ln w="6350">
            <a:solidFill>
              <a:srgbClr val="000000"/>
            </a:solidFill>
            <a:round/>
            <a:headEnd/>
            <a:tailEnd/>
          </a:ln>
        </p:spPr>
        <p:txBody>
          <a:bodyPr/>
          <a:lstStyle/>
          <a:p>
            <a:endParaRPr lang="en-US"/>
          </a:p>
        </p:txBody>
      </p:sp>
      <p:sp>
        <p:nvSpPr>
          <p:cNvPr id="77" name="Freeform 74"/>
          <p:cNvSpPr>
            <a:spLocks/>
          </p:cNvSpPr>
          <p:nvPr/>
        </p:nvSpPr>
        <p:spPr bwMode="auto">
          <a:xfrm>
            <a:off x="6132689" y="3116451"/>
            <a:ext cx="1045045" cy="594916"/>
          </a:xfrm>
          <a:custGeom>
            <a:avLst/>
            <a:gdLst>
              <a:gd name="T0" fmla="*/ 2147483647 w 632"/>
              <a:gd name="T1" fmla="*/ 2147483647 h 360"/>
              <a:gd name="T2" fmla="*/ 2147483647 w 632"/>
              <a:gd name="T3" fmla="*/ 2147483647 h 360"/>
              <a:gd name="T4" fmla="*/ 2147483647 w 632"/>
              <a:gd name="T5" fmla="*/ 2147483647 h 360"/>
              <a:gd name="T6" fmla="*/ 2147483647 w 632"/>
              <a:gd name="T7" fmla="*/ 2147483647 h 360"/>
              <a:gd name="T8" fmla="*/ 2147483647 w 632"/>
              <a:gd name="T9" fmla="*/ 2147483647 h 360"/>
              <a:gd name="T10" fmla="*/ 2147483647 w 632"/>
              <a:gd name="T11" fmla="*/ 2147483647 h 360"/>
              <a:gd name="T12" fmla="*/ 2147483647 w 632"/>
              <a:gd name="T13" fmla="*/ 2147483647 h 360"/>
              <a:gd name="T14" fmla="*/ 2147483647 w 632"/>
              <a:gd name="T15" fmla="*/ 2147483647 h 360"/>
              <a:gd name="T16" fmla="*/ 2147483647 w 632"/>
              <a:gd name="T17" fmla="*/ 2147483647 h 360"/>
              <a:gd name="T18" fmla="*/ 2147483647 w 632"/>
              <a:gd name="T19" fmla="*/ 2147483647 h 360"/>
              <a:gd name="T20" fmla="*/ 2147483647 w 632"/>
              <a:gd name="T21" fmla="*/ 2147483647 h 360"/>
              <a:gd name="T22" fmla="*/ 2147483647 w 632"/>
              <a:gd name="T23" fmla="*/ 2147483647 h 360"/>
              <a:gd name="T24" fmla="*/ 2147483647 w 632"/>
              <a:gd name="T25" fmla="*/ 2147483647 h 360"/>
              <a:gd name="T26" fmla="*/ 2147483647 w 632"/>
              <a:gd name="T27" fmla="*/ 2147483647 h 360"/>
              <a:gd name="T28" fmla="*/ 2147483647 w 632"/>
              <a:gd name="T29" fmla="*/ 2147483647 h 360"/>
              <a:gd name="T30" fmla="*/ 2147483647 w 632"/>
              <a:gd name="T31" fmla="*/ 2147483647 h 360"/>
              <a:gd name="T32" fmla="*/ 2147483647 w 632"/>
              <a:gd name="T33" fmla="*/ 2147483647 h 360"/>
              <a:gd name="T34" fmla="*/ 2147483647 w 632"/>
              <a:gd name="T35" fmla="*/ 2147483647 h 360"/>
              <a:gd name="T36" fmla="*/ 2147483647 w 632"/>
              <a:gd name="T37" fmla="*/ 2147483647 h 360"/>
              <a:gd name="T38" fmla="*/ 2147483647 w 632"/>
              <a:gd name="T39" fmla="*/ 2147483647 h 360"/>
              <a:gd name="T40" fmla="*/ 2147483647 w 632"/>
              <a:gd name="T41" fmla="*/ 2147483647 h 360"/>
              <a:gd name="T42" fmla="*/ 2147483647 w 632"/>
              <a:gd name="T43" fmla="*/ 2147483647 h 360"/>
              <a:gd name="T44" fmla="*/ 2147483647 w 632"/>
              <a:gd name="T45" fmla="*/ 2147483647 h 360"/>
              <a:gd name="T46" fmla="*/ 2147483647 w 632"/>
              <a:gd name="T47" fmla="*/ 2147483647 h 360"/>
              <a:gd name="T48" fmla="*/ 2147483647 w 632"/>
              <a:gd name="T49" fmla="*/ 0 h 360"/>
              <a:gd name="T50" fmla="*/ 2147483647 w 632"/>
              <a:gd name="T51" fmla="*/ 2147483647 h 360"/>
              <a:gd name="T52" fmla="*/ 2147483647 w 632"/>
              <a:gd name="T53" fmla="*/ 2147483647 h 360"/>
              <a:gd name="T54" fmla="*/ 2147483647 w 632"/>
              <a:gd name="T55" fmla="*/ 2147483647 h 360"/>
              <a:gd name="T56" fmla="*/ 2147483647 w 632"/>
              <a:gd name="T57" fmla="*/ 2147483647 h 360"/>
              <a:gd name="T58" fmla="*/ 2147483647 w 632"/>
              <a:gd name="T59" fmla="*/ 2147483647 h 360"/>
              <a:gd name="T60" fmla="*/ 2147483647 w 632"/>
              <a:gd name="T61" fmla="*/ 2147483647 h 360"/>
              <a:gd name="T62" fmla="*/ 2147483647 w 632"/>
              <a:gd name="T63" fmla="*/ 2147483647 h 360"/>
              <a:gd name="T64" fmla="*/ 2147483647 w 632"/>
              <a:gd name="T65" fmla="*/ 2147483647 h 360"/>
              <a:gd name="T66" fmla="*/ 2147483647 w 632"/>
              <a:gd name="T67" fmla="*/ 2147483647 h 360"/>
              <a:gd name="T68" fmla="*/ 2147483647 w 632"/>
              <a:gd name="T69" fmla="*/ 2147483647 h 360"/>
              <a:gd name="T70" fmla="*/ 2147483647 w 632"/>
              <a:gd name="T71" fmla="*/ 2147483647 h 360"/>
              <a:gd name="T72" fmla="*/ 2147483647 w 632"/>
              <a:gd name="T73" fmla="*/ 2147483647 h 360"/>
              <a:gd name="T74" fmla="*/ 2147483647 w 632"/>
              <a:gd name="T75" fmla="*/ 2147483647 h 360"/>
              <a:gd name="T76" fmla="*/ 2147483647 w 632"/>
              <a:gd name="T77" fmla="*/ 2147483647 h 360"/>
              <a:gd name="T78" fmla="*/ 2147483647 w 632"/>
              <a:gd name="T79" fmla="*/ 2147483647 h 360"/>
              <a:gd name="T80" fmla="*/ 2147483647 w 632"/>
              <a:gd name="T81" fmla="*/ 2147483647 h 360"/>
              <a:gd name="T82" fmla="*/ 2147483647 w 632"/>
              <a:gd name="T83" fmla="*/ 2147483647 h 360"/>
              <a:gd name="T84" fmla="*/ 2147483647 w 632"/>
              <a:gd name="T85" fmla="*/ 2147483647 h 360"/>
              <a:gd name="T86" fmla="*/ 2147483647 w 632"/>
              <a:gd name="T87" fmla="*/ 2147483647 h 360"/>
              <a:gd name="T88" fmla="*/ 2147483647 w 632"/>
              <a:gd name="T89" fmla="*/ 2147483647 h 360"/>
              <a:gd name="T90" fmla="*/ 2147483647 w 632"/>
              <a:gd name="T91" fmla="*/ 2147483647 h 360"/>
              <a:gd name="T92" fmla="*/ 0 w 632"/>
              <a:gd name="T93" fmla="*/ 2147483647 h 360"/>
              <a:gd name="T94" fmla="*/ 2147483647 w 632"/>
              <a:gd name="T95" fmla="*/ 2147483647 h 360"/>
              <a:gd name="T96" fmla="*/ 2147483647 w 632"/>
              <a:gd name="T97" fmla="*/ 2147483647 h 3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32"/>
              <a:gd name="T148" fmla="*/ 0 h 360"/>
              <a:gd name="T149" fmla="*/ 632 w 632"/>
              <a:gd name="T150" fmla="*/ 360 h 3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32" h="360">
                <a:moveTo>
                  <a:pt x="624" y="256"/>
                </a:moveTo>
                <a:lnTo>
                  <a:pt x="624" y="256"/>
                </a:lnTo>
                <a:lnTo>
                  <a:pt x="624" y="240"/>
                </a:lnTo>
                <a:lnTo>
                  <a:pt x="632" y="256"/>
                </a:lnTo>
                <a:lnTo>
                  <a:pt x="632" y="248"/>
                </a:lnTo>
                <a:lnTo>
                  <a:pt x="616" y="216"/>
                </a:lnTo>
                <a:lnTo>
                  <a:pt x="608" y="216"/>
                </a:lnTo>
                <a:lnTo>
                  <a:pt x="600" y="216"/>
                </a:lnTo>
                <a:lnTo>
                  <a:pt x="592" y="216"/>
                </a:lnTo>
                <a:lnTo>
                  <a:pt x="592" y="224"/>
                </a:lnTo>
                <a:lnTo>
                  <a:pt x="584" y="224"/>
                </a:lnTo>
                <a:lnTo>
                  <a:pt x="576" y="224"/>
                </a:lnTo>
                <a:lnTo>
                  <a:pt x="576" y="216"/>
                </a:lnTo>
                <a:lnTo>
                  <a:pt x="568" y="216"/>
                </a:lnTo>
                <a:lnTo>
                  <a:pt x="560" y="208"/>
                </a:lnTo>
                <a:lnTo>
                  <a:pt x="544" y="200"/>
                </a:lnTo>
                <a:lnTo>
                  <a:pt x="536" y="200"/>
                </a:lnTo>
                <a:lnTo>
                  <a:pt x="520" y="200"/>
                </a:lnTo>
                <a:lnTo>
                  <a:pt x="528" y="192"/>
                </a:lnTo>
                <a:lnTo>
                  <a:pt x="560" y="200"/>
                </a:lnTo>
                <a:lnTo>
                  <a:pt x="584" y="216"/>
                </a:lnTo>
                <a:lnTo>
                  <a:pt x="592" y="208"/>
                </a:lnTo>
                <a:lnTo>
                  <a:pt x="576" y="192"/>
                </a:lnTo>
                <a:lnTo>
                  <a:pt x="560" y="192"/>
                </a:lnTo>
                <a:lnTo>
                  <a:pt x="544" y="176"/>
                </a:lnTo>
                <a:lnTo>
                  <a:pt x="560" y="184"/>
                </a:lnTo>
                <a:lnTo>
                  <a:pt x="568" y="192"/>
                </a:lnTo>
                <a:lnTo>
                  <a:pt x="576" y="184"/>
                </a:lnTo>
                <a:lnTo>
                  <a:pt x="568" y="184"/>
                </a:lnTo>
                <a:lnTo>
                  <a:pt x="568" y="176"/>
                </a:lnTo>
                <a:lnTo>
                  <a:pt x="584" y="176"/>
                </a:lnTo>
                <a:lnTo>
                  <a:pt x="584" y="168"/>
                </a:lnTo>
                <a:lnTo>
                  <a:pt x="576" y="160"/>
                </a:lnTo>
                <a:lnTo>
                  <a:pt x="576" y="152"/>
                </a:lnTo>
                <a:lnTo>
                  <a:pt x="560" y="152"/>
                </a:lnTo>
                <a:lnTo>
                  <a:pt x="536" y="136"/>
                </a:lnTo>
                <a:lnTo>
                  <a:pt x="520" y="120"/>
                </a:lnTo>
                <a:lnTo>
                  <a:pt x="544" y="136"/>
                </a:lnTo>
                <a:lnTo>
                  <a:pt x="560" y="152"/>
                </a:lnTo>
                <a:lnTo>
                  <a:pt x="568" y="152"/>
                </a:lnTo>
                <a:lnTo>
                  <a:pt x="576" y="136"/>
                </a:lnTo>
                <a:lnTo>
                  <a:pt x="576" y="128"/>
                </a:lnTo>
                <a:lnTo>
                  <a:pt x="576" y="120"/>
                </a:lnTo>
                <a:lnTo>
                  <a:pt x="568" y="120"/>
                </a:lnTo>
                <a:lnTo>
                  <a:pt x="552" y="112"/>
                </a:lnTo>
                <a:lnTo>
                  <a:pt x="536" y="104"/>
                </a:lnTo>
                <a:lnTo>
                  <a:pt x="520" y="104"/>
                </a:lnTo>
                <a:lnTo>
                  <a:pt x="504" y="96"/>
                </a:lnTo>
                <a:lnTo>
                  <a:pt x="504" y="88"/>
                </a:lnTo>
                <a:lnTo>
                  <a:pt x="488" y="96"/>
                </a:lnTo>
                <a:lnTo>
                  <a:pt x="480" y="96"/>
                </a:lnTo>
                <a:lnTo>
                  <a:pt x="480" y="80"/>
                </a:lnTo>
                <a:lnTo>
                  <a:pt x="480" y="72"/>
                </a:lnTo>
                <a:lnTo>
                  <a:pt x="488" y="64"/>
                </a:lnTo>
                <a:lnTo>
                  <a:pt x="496" y="56"/>
                </a:lnTo>
                <a:lnTo>
                  <a:pt x="496" y="40"/>
                </a:lnTo>
                <a:lnTo>
                  <a:pt x="480" y="24"/>
                </a:lnTo>
                <a:lnTo>
                  <a:pt x="456" y="24"/>
                </a:lnTo>
                <a:lnTo>
                  <a:pt x="456" y="16"/>
                </a:lnTo>
                <a:lnTo>
                  <a:pt x="456" y="8"/>
                </a:lnTo>
                <a:lnTo>
                  <a:pt x="456" y="0"/>
                </a:lnTo>
                <a:lnTo>
                  <a:pt x="440" y="0"/>
                </a:lnTo>
                <a:lnTo>
                  <a:pt x="432" y="8"/>
                </a:lnTo>
                <a:lnTo>
                  <a:pt x="432" y="16"/>
                </a:lnTo>
                <a:lnTo>
                  <a:pt x="424" y="16"/>
                </a:lnTo>
                <a:lnTo>
                  <a:pt x="400" y="8"/>
                </a:lnTo>
                <a:lnTo>
                  <a:pt x="392" y="8"/>
                </a:lnTo>
                <a:lnTo>
                  <a:pt x="384" y="0"/>
                </a:lnTo>
                <a:lnTo>
                  <a:pt x="384" y="24"/>
                </a:lnTo>
                <a:lnTo>
                  <a:pt x="376" y="32"/>
                </a:lnTo>
                <a:lnTo>
                  <a:pt x="376" y="40"/>
                </a:lnTo>
                <a:lnTo>
                  <a:pt x="368" y="56"/>
                </a:lnTo>
                <a:lnTo>
                  <a:pt x="360" y="56"/>
                </a:lnTo>
                <a:lnTo>
                  <a:pt x="360" y="64"/>
                </a:lnTo>
                <a:lnTo>
                  <a:pt x="360" y="72"/>
                </a:lnTo>
                <a:lnTo>
                  <a:pt x="352" y="72"/>
                </a:lnTo>
                <a:lnTo>
                  <a:pt x="344" y="72"/>
                </a:lnTo>
                <a:lnTo>
                  <a:pt x="336" y="72"/>
                </a:lnTo>
                <a:lnTo>
                  <a:pt x="336" y="88"/>
                </a:lnTo>
                <a:lnTo>
                  <a:pt x="336" y="96"/>
                </a:lnTo>
                <a:lnTo>
                  <a:pt x="336" y="104"/>
                </a:lnTo>
                <a:lnTo>
                  <a:pt x="336" y="112"/>
                </a:lnTo>
                <a:lnTo>
                  <a:pt x="320" y="112"/>
                </a:lnTo>
                <a:lnTo>
                  <a:pt x="304" y="104"/>
                </a:lnTo>
                <a:lnTo>
                  <a:pt x="296" y="104"/>
                </a:lnTo>
                <a:lnTo>
                  <a:pt x="296" y="112"/>
                </a:lnTo>
                <a:lnTo>
                  <a:pt x="296" y="120"/>
                </a:lnTo>
                <a:lnTo>
                  <a:pt x="296" y="128"/>
                </a:lnTo>
                <a:lnTo>
                  <a:pt x="296" y="136"/>
                </a:lnTo>
                <a:lnTo>
                  <a:pt x="288" y="144"/>
                </a:lnTo>
                <a:lnTo>
                  <a:pt x="288" y="152"/>
                </a:lnTo>
                <a:lnTo>
                  <a:pt x="288" y="168"/>
                </a:lnTo>
                <a:lnTo>
                  <a:pt x="280" y="176"/>
                </a:lnTo>
                <a:lnTo>
                  <a:pt x="272" y="192"/>
                </a:lnTo>
                <a:lnTo>
                  <a:pt x="272" y="200"/>
                </a:lnTo>
                <a:lnTo>
                  <a:pt x="272" y="208"/>
                </a:lnTo>
                <a:lnTo>
                  <a:pt x="264" y="216"/>
                </a:lnTo>
                <a:lnTo>
                  <a:pt x="272" y="224"/>
                </a:lnTo>
                <a:lnTo>
                  <a:pt x="256" y="232"/>
                </a:lnTo>
                <a:lnTo>
                  <a:pt x="240" y="232"/>
                </a:lnTo>
                <a:lnTo>
                  <a:pt x="240" y="240"/>
                </a:lnTo>
                <a:lnTo>
                  <a:pt x="232" y="240"/>
                </a:lnTo>
                <a:lnTo>
                  <a:pt x="224" y="240"/>
                </a:lnTo>
                <a:lnTo>
                  <a:pt x="224" y="248"/>
                </a:lnTo>
                <a:lnTo>
                  <a:pt x="216" y="256"/>
                </a:lnTo>
                <a:lnTo>
                  <a:pt x="208" y="256"/>
                </a:lnTo>
                <a:lnTo>
                  <a:pt x="200" y="256"/>
                </a:lnTo>
                <a:lnTo>
                  <a:pt x="192" y="256"/>
                </a:lnTo>
                <a:lnTo>
                  <a:pt x="184" y="256"/>
                </a:lnTo>
                <a:lnTo>
                  <a:pt x="176" y="272"/>
                </a:lnTo>
                <a:lnTo>
                  <a:pt x="168" y="272"/>
                </a:lnTo>
                <a:lnTo>
                  <a:pt x="160" y="264"/>
                </a:lnTo>
                <a:lnTo>
                  <a:pt x="144" y="264"/>
                </a:lnTo>
                <a:lnTo>
                  <a:pt x="136" y="248"/>
                </a:lnTo>
                <a:lnTo>
                  <a:pt x="136" y="240"/>
                </a:lnTo>
                <a:lnTo>
                  <a:pt x="120" y="264"/>
                </a:lnTo>
                <a:lnTo>
                  <a:pt x="120" y="256"/>
                </a:lnTo>
                <a:lnTo>
                  <a:pt x="120" y="264"/>
                </a:lnTo>
                <a:lnTo>
                  <a:pt x="112" y="272"/>
                </a:lnTo>
                <a:lnTo>
                  <a:pt x="88" y="288"/>
                </a:lnTo>
                <a:lnTo>
                  <a:pt x="88" y="296"/>
                </a:lnTo>
                <a:lnTo>
                  <a:pt x="80" y="304"/>
                </a:lnTo>
                <a:lnTo>
                  <a:pt x="72" y="320"/>
                </a:lnTo>
                <a:lnTo>
                  <a:pt x="56" y="320"/>
                </a:lnTo>
                <a:lnTo>
                  <a:pt x="56" y="328"/>
                </a:lnTo>
                <a:lnTo>
                  <a:pt x="40" y="344"/>
                </a:lnTo>
                <a:lnTo>
                  <a:pt x="16" y="352"/>
                </a:lnTo>
                <a:lnTo>
                  <a:pt x="0" y="360"/>
                </a:lnTo>
                <a:lnTo>
                  <a:pt x="152" y="336"/>
                </a:lnTo>
                <a:lnTo>
                  <a:pt x="160" y="328"/>
                </a:lnTo>
                <a:lnTo>
                  <a:pt x="168" y="328"/>
                </a:lnTo>
                <a:lnTo>
                  <a:pt x="240" y="328"/>
                </a:lnTo>
                <a:lnTo>
                  <a:pt x="448" y="296"/>
                </a:lnTo>
                <a:lnTo>
                  <a:pt x="616" y="256"/>
                </a:lnTo>
                <a:lnTo>
                  <a:pt x="624" y="256"/>
                </a:lnTo>
                <a:close/>
              </a:path>
            </a:pathLst>
          </a:custGeom>
          <a:solidFill>
            <a:schemeClr val="tx2">
              <a:lumMod val="20000"/>
              <a:lumOff val="80000"/>
            </a:schemeClr>
          </a:solidFill>
          <a:ln w="6350">
            <a:solidFill>
              <a:srgbClr val="000000"/>
            </a:solidFill>
            <a:round/>
            <a:headEnd/>
            <a:tailEnd/>
          </a:ln>
        </p:spPr>
        <p:txBody>
          <a:bodyPr/>
          <a:lstStyle/>
          <a:p>
            <a:endParaRPr lang="en-US"/>
          </a:p>
        </p:txBody>
      </p:sp>
      <p:sp>
        <p:nvSpPr>
          <p:cNvPr id="78" name="Freeform 75"/>
          <p:cNvSpPr>
            <a:spLocks/>
          </p:cNvSpPr>
          <p:nvPr/>
        </p:nvSpPr>
        <p:spPr bwMode="auto">
          <a:xfrm>
            <a:off x="6621524" y="2997469"/>
            <a:ext cx="594915" cy="303908"/>
          </a:xfrm>
          <a:custGeom>
            <a:avLst/>
            <a:gdLst>
              <a:gd name="T0" fmla="*/ 2147483647 w 360"/>
              <a:gd name="T1" fmla="*/ 2147483647 h 184"/>
              <a:gd name="T2" fmla="*/ 2147483647 w 360"/>
              <a:gd name="T3" fmla="*/ 2147483647 h 184"/>
              <a:gd name="T4" fmla="*/ 2147483647 w 360"/>
              <a:gd name="T5" fmla="*/ 2147483647 h 184"/>
              <a:gd name="T6" fmla="*/ 2147483647 w 360"/>
              <a:gd name="T7" fmla="*/ 2147483647 h 184"/>
              <a:gd name="T8" fmla="*/ 2147483647 w 360"/>
              <a:gd name="T9" fmla="*/ 2147483647 h 184"/>
              <a:gd name="T10" fmla="*/ 2147483647 w 360"/>
              <a:gd name="T11" fmla="*/ 2147483647 h 184"/>
              <a:gd name="T12" fmla="*/ 2147483647 w 360"/>
              <a:gd name="T13" fmla="*/ 2147483647 h 184"/>
              <a:gd name="T14" fmla="*/ 2147483647 w 360"/>
              <a:gd name="T15" fmla="*/ 2147483647 h 184"/>
              <a:gd name="T16" fmla="*/ 2147483647 w 360"/>
              <a:gd name="T17" fmla="*/ 2147483647 h 184"/>
              <a:gd name="T18" fmla="*/ 2147483647 w 360"/>
              <a:gd name="T19" fmla="*/ 2147483647 h 184"/>
              <a:gd name="T20" fmla="*/ 2147483647 w 360"/>
              <a:gd name="T21" fmla="*/ 2147483647 h 184"/>
              <a:gd name="T22" fmla="*/ 2147483647 w 360"/>
              <a:gd name="T23" fmla="*/ 2147483647 h 184"/>
              <a:gd name="T24" fmla="*/ 2147483647 w 360"/>
              <a:gd name="T25" fmla="*/ 2147483647 h 184"/>
              <a:gd name="T26" fmla="*/ 2147483647 w 360"/>
              <a:gd name="T27" fmla="*/ 2147483647 h 184"/>
              <a:gd name="T28" fmla="*/ 2147483647 w 360"/>
              <a:gd name="T29" fmla="*/ 2147483647 h 184"/>
              <a:gd name="T30" fmla="*/ 2147483647 w 360"/>
              <a:gd name="T31" fmla="*/ 2147483647 h 184"/>
              <a:gd name="T32" fmla="*/ 2147483647 w 360"/>
              <a:gd name="T33" fmla="*/ 2147483647 h 184"/>
              <a:gd name="T34" fmla="*/ 2147483647 w 360"/>
              <a:gd name="T35" fmla="*/ 2147483647 h 184"/>
              <a:gd name="T36" fmla="*/ 2147483647 w 360"/>
              <a:gd name="T37" fmla="*/ 2147483647 h 184"/>
              <a:gd name="T38" fmla="*/ 2147483647 w 360"/>
              <a:gd name="T39" fmla="*/ 2147483647 h 184"/>
              <a:gd name="T40" fmla="*/ 2147483647 w 360"/>
              <a:gd name="T41" fmla="*/ 2147483647 h 184"/>
              <a:gd name="T42" fmla="*/ 2147483647 w 360"/>
              <a:gd name="T43" fmla="*/ 2147483647 h 184"/>
              <a:gd name="T44" fmla="*/ 2147483647 w 360"/>
              <a:gd name="T45" fmla="*/ 2147483647 h 184"/>
              <a:gd name="T46" fmla="*/ 2147483647 w 360"/>
              <a:gd name="T47" fmla="*/ 2147483647 h 184"/>
              <a:gd name="T48" fmla="*/ 2147483647 w 360"/>
              <a:gd name="T49" fmla="*/ 2147483647 h 184"/>
              <a:gd name="T50" fmla="*/ 2147483647 w 360"/>
              <a:gd name="T51" fmla="*/ 2147483647 h 184"/>
              <a:gd name="T52" fmla="*/ 2147483647 w 360"/>
              <a:gd name="T53" fmla="*/ 2147483647 h 184"/>
              <a:gd name="T54" fmla="*/ 2147483647 w 360"/>
              <a:gd name="T55" fmla="*/ 2147483647 h 184"/>
              <a:gd name="T56" fmla="*/ 2147483647 w 360"/>
              <a:gd name="T57" fmla="*/ 2147483647 h 184"/>
              <a:gd name="T58" fmla="*/ 2147483647 w 360"/>
              <a:gd name="T59" fmla="*/ 2147483647 h 184"/>
              <a:gd name="T60" fmla="*/ 2147483647 w 360"/>
              <a:gd name="T61" fmla="*/ 2147483647 h 184"/>
              <a:gd name="T62" fmla="*/ 2147483647 w 360"/>
              <a:gd name="T63" fmla="*/ 2147483647 h 184"/>
              <a:gd name="T64" fmla="*/ 2147483647 w 360"/>
              <a:gd name="T65" fmla="*/ 2147483647 h 184"/>
              <a:gd name="T66" fmla="*/ 2147483647 w 360"/>
              <a:gd name="T67" fmla="*/ 2147483647 h 184"/>
              <a:gd name="T68" fmla="*/ 2147483647 w 360"/>
              <a:gd name="T69" fmla="*/ 2147483647 h 184"/>
              <a:gd name="T70" fmla="*/ 2147483647 w 360"/>
              <a:gd name="T71" fmla="*/ 2147483647 h 184"/>
              <a:gd name="T72" fmla="*/ 2147483647 w 360"/>
              <a:gd name="T73" fmla="*/ 2147483647 h 184"/>
              <a:gd name="T74" fmla="*/ 2147483647 w 360"/>
              <a:gd name="T75" fmla="*/ 2147483647 h 184"/>
              <a:gd name="T76" fmla="*/ 2147483647 w 360"/>
              <a:gd name="T77" fmla="*/ 2147483647 h 184"/>
              <a:gd name="T78" fmla="*/ 2147483647 w 360"/>
              <a:gd name="T79" fmla="*/ 2147483647 h 184"/>
              <a:gd name="T80" fmla="*/ 2147483647 w 360"/>
              <a:gd name="T81" fmla="*/ 2147483647 h 184"/>
              <a:gd name="T82" fmla="*/ 0 w 360"/>
              <a:gd name="T83" fmla="*/ 2147483647 h 184"/>
              <a:gd name="T84" fmla="*/ 2147483647 w 360"/>
              <a:gd name="T85" fmla="*/ 2147483647 h 184"/>
              <a:gd name="T86" fmla="*/ 2147483647 w 360"/>
              <a:gd name="T87" fmla="*/ 2147483647 h 184"/>
              <a:gd name="T88" fmla="*/ 2147483647 w 360"/>
              <a:gd name="T89" fmla="*/ 2147483647 h 184"/>
              <a:gd name="T90" fmla="*/ 2147483647 w 360"/>
              <a:gd name="T91" fmla="*/ 2147483647 h 184"/>
              <a:gd name="T92" fmla="*/ 2147483647 w 360"/>
              <a:gd name="T93" fmla="*/ 2147483647 h 184"/>
              <a:gd name="T94" fmla="*/ 2147483647 w 360"/>
              <a:gd name="T95" fmla="*/ 2147483647 h 184"/>
              <a:gd name="T96" fmla="*/ 2147483647 w 360"/>
              <a:gd name="T97" fmla="*/ 2147483647 h 184"/>
              <a:gd name="T98" fmla="*/ 2147483647 w 360"/>
              <a:gd name="T99" fmla="*/ 2147483647 h 184"/>
              <a:gd name="T100" fmla="*/ 2147483647 w 360"/>
              <a:gd name="T101" fmla="*/ 2147483647 h 18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60"/>
              <a:gd name="T154" fmla="*/ 0 h 184"/>
              <a:gd name="T155" fmla="*/ 360 w 360"/>
              <a:gd name="T156" fmla="*/ 184 h 18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60" h="184">
                <a:moveTo>
                  <a:pt x="208" y="104"/>
                </a:moveTo>
                <a:lnTo>
                  <a:pt x="208" y="104"/>
                </a:lnTo>
                <a:lnTo>
                  <a:pt x="200" y="120"/>
                </a:lnTo>
                <a:lnTo>
                  <a:pt x="192" y="152"/>
                </a:lnTo>
                <a:lnTo>
                  <a:pt x="192" y="160"/>
                </a:lnTo>
                <a:lnTo>
                  <a:pt x="200" y="160"/>
                </a:lnTo>
                <a:lnTo>
                  <a:pt x="200" y="152"/>
                </a:lnTo>
                <a:lnTo>
                  <a:pt x="208" y="152"/>
                </a:lnTo>
                <a:lnTo>
                  <a:pt x="208" y="160"/>
                </a:lnTo>
                <a:lnTo>
                  <a:pt x="224" y="168"/>
                </a:lnTo>
                <a:lnTo>
                  <a:pt x="224" y="160"/>
                </a:lnTo>
                <a:lnTo>
                  <a:pt x="232" y="168"/>
                </a:lnTo>
                <a:lnTo>
                  <a:pt x="240" y="168"/>
                </a:lnTo>
                <a:lnTo>
                  <a:pt x="248" y="168"/>
                </a:lnTo>
                <a:lnTo>
                  <a:pt x="264" y="176"/>
                </a:lnTo>
                <a:lnTo>
                  <a:pt x="264" y="184"/>
                </a:lnTo>
                <a:lnTo>
                  <a:pt x="272" y="176"/>
                </a:lnTo>
                <a:lnTo>
                  <a:pt x="264" y="168"/>
                </a:lnTo>
                <a:lnTo>
                  <a:pt x="264" y="160"/>
                </a:lnTo>
                <a:lnTo>
                  <a:pt x="248" y="160"/>
                </a:lnTo>
                <a:lnTo>
                  <a:pt x="240" y="152"/>
                </a:lnTo>
                <a:lnTo>
                  <a:pt x="232" y="144"/>
                </a:lnTo>
                <a:lnTo>
                  <a:pt x="232" y="136"/>
                </a:lnTo>
                <a:lnTo>
                  <a:pt x="240" y="144"/>
                </a:lnTo>
                <a:lnTo>
                  <a:pt x="248" y="152"/>
                </a:lnTo>
                <a:lnTo>
                  <a:pt x="256" y="152"/>
                </a:lnTo>
                <a:lnTo>
                  <a:pt x="256" y="144"/>
                </a:lnTo>
                <a:lnTo>
                  <a:pt x="248" y="136"/>
                </a:lnTo>
                <a:lnTo>
                  <a:pt x="240" y="120"/>
                </a:lnTo>
                <a:lnTo>
                  <a:pt x="240" y="104"/>
                </a:lnTo>
                <a:lnTo>
                  <a:pt x="240" y="96"/>
                </a:lnTo>
                <a:lnTo>
                  <a:pt x="240" y="80"/>
                </a:lnTo>
                <a:lnTo>
                  <a:pt x="232" y="64"/>
                </a:lnTo>
                <a:lnTo>
                  <a:pt x="224" y="64"/>
                </a:lnTo>
                <a:lnTo>
                  <a:pt x="240" y="64"/>
                </a:lnTo>
                <a:lnTo>
                  <a:pt x="240" y="56"/>
                </a:lnTo>
                <a:lnTo>
                  <a:pt x="240" y="48"/>
                </a:lnTo>
                <a:lnTo>
                  <a:pt x="248" y="48"/>
                </a:lnTo>
                <a:lnTo>
                  <a:pt x="248" y="56"/>
                </a:lnTo>
                <a:lnTo>
                  <a:pt x="248" y="48"/>
                </a:lnTo>
                <a:lnTo>
                  <a:pt x="256" y="40"/>
                </a:lnTo>
                <a:lnTo>
                  <a:pt x="256" y="24"/>
                </a:lnTo>
                <a:lnTo>
                  <a:pt x="264" y="24"/>
                </a:lnTo>
                <a:lnTo>
                  <a:pt x="264" y="32"/>
                </a:lnTo>
                <a:lnTo>
                  <a:pt x="272" y="32"/>
                </a:lnTo>
                <a:lnTo>
                  <a:pt x="264" y="40"/>
                </a:lnTo>
                <a:lnTo>
                  <a:pt x="256" y="48"/>
                </a:lnTo>
                <a:lnTo>
                  <a:pt x="256" y="56"/>
                </a:lnTo>
                <a:lnTo>
                  <a:pt x="256" y="72"/>
                </a:lnTo>
                <a:lnTo>
                  <a:pt x="256" y="80"/>
                </a:lnTo>
                <a:lnTo>
                  <a:pt x="264" y="64"/>
                </a:lnTo>
                <a:lnTo>
                  <a:pt x="272" y="72"/>
                </a:lnTo>
                <a:lnTo>
                  <a:pt x="264" y="72"/>
                </a:lnTo>
                <a:lnTo>
                  <a:pt x="264" y="80"/>
                </a:lnTo>
                <a:lnTo>
                  <a:pt x="264" y="96"/>
                </a:lnTo>
                <a:lnTo>
                  <a:pt x="256" y="104"/>
                </a:lnTo>
                <a:lnTo>
                  <a:pt x="272" y="120"/>
                </a:lnTo>
                <a:lnTo>
                  <a:pt x="264" y="120"/>
                </a:lnTo>
                <a:lnTo>
                  <a:pt x="264" y="128"/>
                </a:lnTo>
                <a:lnTo>
                  <a:pt x="272" y="128"/>
                </a:lnTo>
                <a:lnTo>
                  <a:pt x="264" y="136"/>
                </a:lnTo>
                <a:lnTo>
                  <a:pt x="272" y="152"/>
                </a:lnTo>
                <a:lnTo>
                  <a:pt x="272" y="144"/>
                </a:lnTo>
                <a:lnTo>
                  <a:pt x="280" y="152"/>
                </a:lnTo>
                <a:lnTo>
                  <a:pt x="288" y="152"/>
                </a:lnTo>
                <a:lnTo>
                  <a:pt x="288" y="144"/>
                </a:lnTo>
                <a:lnTo>
                  <a:pt x="288" y="152"/>
                </a:lnTo>
                <a:lnTo>
                  <a:pt x="296" y="152"/>
                </a:lnTo>
                <a:lnTo>
                  <a:pt x="304" y="152"/>
                </a:lnTo>
                <a:lnTo>
                  <a:pt x="296" y="160"/>
                </a:lnTo>
                <a:lnTo>
                  <a:pt x="296" y="168"/>
                </a:lnTo>
                <a:lnTo>
                  <a:pt x="304" y="168"/>
                </a:lnTo>
                <a:lnTo>
                  <a:pt x="304" y="160"/>
                </a:lnTo>
                <a:lnTo>
                  <a:pt x="304" y="168"/>
                </a:lnTo>
                <a:lnTo>
                  <a:pt x="304" y="176"/>
                </a:lnTo>
                <a:lnTo>
                  <a:pt x="304" y="184"/>
                </a:lnTo>
                <a:lnTo>
                  <a:pt x="312" y="184"/>
                </a:lnTo>
                <a:lnTo>
                  <a:pt x="320" y="184"/>
                </a:lnTo>
                <a:lnTo>
                  <a:pt x="320" y="176"/>
                </a:lnTo>
                <a:lnTo>
                  <a:pt x="336" y="168"/>
                </a:lnTo>
                <a:lnTo>
                  <a:pt x="344" y="168"/>
                </a:lnTo>
                <a:lnTo>
                  <a:pt x="344" y="144"/>
                </a:lnTo>
                <a:lnTo>
                  <a:pt x="352" y="144"/>
                </a:lnTo>
                <a:lnTo>
                  <a:pt x="352" y="120"/>
                </a:lnTo>
                <a:lnTo>
                  <a:pt x="360" y="120"/>
                </a:lnTo>
                <a:lnTo>
                  <a:pt x="352" y="152"/>
                </a:lnTo>
                <a:lnTo>
                  <a:pt x="352" y="168"/>
                </a:lnTo>
                <a:lnTo>
                  <a:pt x="352" y="176"/>
                </a:lnTo>
                <a:lnTo>
                  <a:pt x="352" y="184"/>
                </a:lnTo>
                <a:lnTo>
                  <a:pt x="352" y="176"/>
                </a:lnTo>
                <a:lnTo>
                  <a:pt x="360" y="168"/>
                </a:lnTo>
                <a:lnTo>
                  <a:pt x="360" y="128"/>
                </a:lnTo>
                <a:lnTo>
                  <a:pt x="360" y="120"/>
                </a:lnTo>
                <a:lnTo>
                  <a:pt x="312" y="128"/>
                </a:lnTo>
                <a:lnTo>
                  <a:pt x="280" y="0"/>
                </a:lnTo>
                <a:lnTo>
                  <a:pt x="0" y="56"/>
                </a:lnTo>
                <a:lnTo>
                  <a:pt x="8" y="104"/>
                </a:lnTo>
                <a:lnTo>
                  <a:pt x="32" y="80"/>
                </a:lnTo>
                <a:lnTo>
                  <a:pt x="40" y="80"/>
                </a:lnTo>
                <a:lnTo>
                  <a:pt x="48" y="72"/>
                </a:lnTo>
                <a:lnTo>
                  <a:pt x="56" y="64"/>
                </a:lnTo>
                <a:lnTo>
                  <a:pt x="72" y="64"/>
                </a:lnTo>
                <a:lnTo>
                  <a:pt x="80" y="64"/>
                </a:lnTo>
                <a:lnTo>
                  <a:pt x="88" y="48"/>
                </a:lnTo>
                <a:lnTo>
                  <a:pt x="104" y="48"/>
                </a:lnTo>
                <a:lnTo>
                  <a:pt x="112" y="48"/>
                </a:lnTo>
                <a:lnTo>
                  <a:pt x="120" y="48"/>
                </a:lnTo>
                <a:lnTo>
                  <a:pt x="128" y="48"/>
                </a:lnTo>
                <a:lnTo>
                  <a:pt x="128" y="56"/>
                </a:lnTo>
                <a:lnTo>
                  <a:pt x="144" y="64"/>
                </a:lnTo>
                <a:lnTo>
                  <a:pt x="144" y="80"/>
                </a:lnTo>
                <a:lnTo>
                  <a:pt x="136" y="80"/>
                </a:lnTo>
                <a:lnTo>
                  <a:pt x="144" y="72"/>
                </a:lnTo>
                <a:lnTo>
                  <a:pt x="160" y="72"/>
                </a:lnTo>
                <a:lnTo>
                  <a:pt x="160" y="80"/>
                </a:lnTo>
                <a:lnTo>
                  <a:pt x="160" y="88"/>
                </a:lnTo>
                <a:lnTo>
                  <a:pt x="160" y="96"/>
                </a:lnTo>
                <a:lnTo>
                  <a:pt x="184" y="96"/>
                </a:lnTo>
                <a:lnTo>
                  <a:pt x="192" y="104"/>
                </a:lnTo>
                <a:lnTo>
                  <a:pt x="200" y="96"/>
                </a:lnTo>
                <a:lnTo>
                  <a:pt x="208" y="104"/>
                </a:lnTo>
                <a:close/>
              </a:path>
            </a:pathLst>
          </a:custGeom>
          <a:solidFill>
            <a:schemeClr val="tx2">
              <a:lumMod val="75000"/>
            </a:schemeClr>
          </a:solidFill>
          <a:ln w="6350">
            <a:solidFill>
              <a:srgbClr val="000000"/>
            </a:solidFill>
            <a:round/>
            <a:headEnd/>
            <a:tailEnd/>
          </a:ln>
        </p:spPr>
        <p:txBody>
          <a:bodyPr/>
          <a:lstStyle/>
          <a:p>
            <a:endParaRPr lang="en-US"/>
          </a:p>
        </p:txBody>
      </p:sp>
      <p:sp>
        <p:nvSpPr>
          <p:cNvPr id="79" name="Freeform 76"/>
          <p:cNvSpPr>
            <a:spLocks/>
          </p:cNvSpPr>
          <p:nvPr/>
        </p:nvSpPr>
        <p:spPr bwMode="auto">
          <a:xfrm>
            <a:off x="5934862" y="3962236"/>
            <a:ext cx="686662" cy="741137"/>
          </a:xfrm>
          <a:custGeom>
            <a:avLst/>
            <a:gdLst>
              <a:gd name="T0" fmla="*/ 2147483647 w 416"/>
              <a:gd name="T1" fmla="*/ 2147483647 h 448"/>
              <a:gd name="T2" fmla="*/ 2147483647 w 416"/>
              <a:gd name="T3" fmla="*/ 2147483647 h 448"/>
              <a:gd name="T4" fmla="*/ 2147483647 w 416"/>
              <a:gd name="T5" fmla="*/ 2147483647 h 448"/>
              <a:gd name="T6" fmla="*/ 2147483647 w 416"/>
              <a:gd name="T7" fmla="*/ 2147483647 h 448"/>
              <a:gd name="T8" fmla="*/ 2147483647 w 416"/>
              <a:gd name="T9" fmla="*/ 2147483647 h 448"/>
              <a:gd name="T10" fmla="*/ 2147483647 w 416"/>
              <a:gd name="T11" fmla="*/ 2147483647 h 448"/>
              <a:gd name="T12" fmla="*/ 2147483647 w 416"/>
              <a:gd name="T13" fmla="*/ 2147483647 h 448"/>
              <a:gd name="T14" fmla="*/ 2147483647 w 416"/>
              <a:gd name="T15" fmla="*/ 2147483647 h 448"/>
              <a:gd name="T16" fmla="*/ 2147483647 w 416"/>
              <a:gd name="T17" fmla="*/ 2147483647 h 448"/>
              <a:gd name="T18" fmla="*/ 2147483647 w 416"/>
              <a:gd name="T19" fmla="*/ 2147483647 h 448"/>
              <a:gd name="T20" fmla="*/ 2147483647 w 416"/>
              <a:gd name="T21" fmla="*/ 2147483647 h 448"/>
              <a:gd name="T22" fmla="*/ 2147483647 w 416"/>
              <a:gd name="T23" fmla="*/ 2147483647 h 448"/>
              <a:gd name="T24" fmla="*/ 2147483647 w 416"/>
              <a:gd name="T25" fmla="*/ 2147483647 h 448"/>
              <a:gd name="T26" fmla="*/ 2147483647 w 416"/>
              <a:gd name="T27" fmla="*/ 2147483647 h 448"/>
              <a:gd name="T28" fmla="*/ 2147483647 w 416"/>
              <a:gd name="T29" fmla="*/ 2147483647 h 448"/>
              <a:gd name="T30" fmla="*/ 2147483647 w 416"/>
              <a:gd name="T31" fmla="*/ 2147483647 h 448"/>
              <a:gd name="T32" fmla="*/ 2147483647 w 416"/>
              <a:gd name="T33" fmla="*/ 2147483647 h 448"/>
              <a:gd name="T34" fmla="*/ 2147483647 w 416"/>
              <a:gd name="T35" fmla="*/ 2147483647 h 448"/>
              <a:gd name="T36" fmla="*/ 2147483647 w 416"/>
              <a:gd name="T37" fmla="*/ 2147483647 h 448"/>
              <a:gd name="T38" fmla="*/ 2147483647 w 416"/>
              <a:gd name="T39" fmla="*/ 2147483647 h 448"/>
              <a:gd name="T40" fmla="*/ 2147483647 w 416"/>
              <a:gd name="T41" fmla="*/ 2147483647 h 448"/>
              <a:gd name="T42" fmla="*/ 2147483647 w 416"/>
              <a:gd name="T43" fmla="*/ 2147483647 h 448"/>
              <a:gd name="T44" fmla="*/ 2147483647 w 416"/>
              <a:gd name="T45" fmla="*/ 2147483647 h 448"/>
              <a:gd name="T46" fmla="*/ 2147483647 w 416"/>
              <a:gd name="T47" fmla="*/ 2147483647 h 448"/>
              <a:gd name="T48" fmla="*/ 2147483647 w 416"/>
              <a:gd name="T49" fmla="*/ 2147483647 h 448"/>
              <a:gd name="T50" fmla="*/ 2147483647 w 416"/>
              <a:gd name="T51" fmla="*/ 2147483647 h 448"/>
              <a:gd name="T52" fmla="*/ 2147483647 w 416"/>
              <a:gd name="T53" fmla="*/ 2147483647 h 448"/>
              <a:gd name="T54" fmla="*/ 2147483647 w 416"/>
              <a:gd name="T55" fmla="*/ 2147483647 h 448"/>
              <a:gd name="T56" fmla="*/ 2147483647 w 416"/>
              <a:gd name="T57" fmla="*/ 2147483647 h 448"/>
              <a:gd name="T58" fmla="*/ 2147483647 w 416"/>
              <a:gd name="T59" fmla="*/ 2147483647 h 448"/>
              <a:gd name="T60" fmla="*/ 2147483647 w 416"/>
              <a:gd name="T61" fmla="*/ 2147483647 h 448"/>
              <a:gd name="T62" fmla="*/ 2147483647 w 416"/>
              <a:gd name="T63" fmla="*/ 2147483647 h 448"/>
              <a:gd name="T64" fmla="*/ 2147483647 w 416"/>
              <a:gd name="T65" fmla="*/ 2147483647 h 448"/>
              <a:gd name="T66" fmla="*/ 2147483647 w 416"/>
              <a:gd name="T67" fmla="*/ 2147483647 h 448"/>
              <a:gd name="T68" fmla="*/ 2147483647 w 416"/>
              <a:gd name="T69" fmla="*/ 2147483647 h 448"/>
              <a:gd name="T70" fmla="*/ 2147483647 w 416"/>
              <a:gd name="T71" fmla="*/ 2147483647 h 448"/>
              <a:gd name="T72" fmla="*/ 2147483647 w 416"/>
              <a:gd name="T73" fmla="*/ 2147483647 h 448"/>
              <a:gd name="T74" fmla="*/ 2147483647 w 416"/>
              <a:gd name="T75" fmla="*/ 2147483647 h 448"/>
              <a:gd name="T76" fmla="*/ 2147483647 w 416"/>
              <a:gd name="T77" fmla="*/ 2147483647 h 448"/>
              <a:gd name="T78" fmla="*/ 2147483647 w 416"/>
              <a:gd name="T79" fmla="*/ 2147483647 h 448"/>
              <a:gd name="T80" fmla="*/ 2147483647 w 416"/>
              <a:gd name="T81" fmla="*/ 2147483647 h 448"/>
              <a:gd name="T82" fmla="*/ 2147483647 w 416"/>
              <a:gd name="T83" fmla="*/ 0 h 448"/>
              <a:gd name="T84" fmla="*/ 2147483647 w 416"/>
              <a:gd name="T85" fmla="*/ 0 h 448"/>
              <a:gd name="T86" fmla="*/ 0 w 416"/>
              <a:gd name="T87" fmla="*/ 2147483647 h 448"/>
              <a:gd name="T88" fmla="*/ 2147483647 w 416"/>
              <a:gd name="T89" fmla="*/ 2147483647 h 448"/>
              <a:gd name="T90" fmla="*/ 2147483647 w 416"/>
              <a:gd name="T91" fmla="*/ 2147483647 h 448"/>
              <a:gd name="T92" fmla="*/ 2147483647 w 416"/>
              <a:gd name="T93" fmla="*/ 2147483647 h 448"/>
              <a:gd name="T94" fmla="*/ 2147483647 w 416"/>
              <a:gd name="T95" fmla="*/ 2147483647 h 448"/>
              <a:gd name="T96" fmla="*/ 2147483647 w 416"/>
              <a:gd name="T97" fmla="*/ 2147483647 h 448"/>
              <a:gd name="T98" fmla="*/ 2147483647 w 416"/>
              <a:gd name="T99" fmla="*/ 2147483647 h 448"/>
              <a:gd name="T100" fmla="*/ 2147483647 w 416"/>
              <a:gd name="T101" fmla="*/ 2147483647 h 448"/>
              <a:gd name="T102" fmla="*/ 2147483647 w 416"/>
              <a:gd name="T103" fmla="*/ 2147483647 h 448"/>
              <a:gd name="T104" fmla="*/ 2147483647 w 416"/>
              <a:gd name="T105" fmla="*/ 2147483647 h 448"/>
              <a:gd name="T106" fmla="*/ 2147483647 w 416"/>
              <a:gd name="T107" fmla="*/ 2147483647 h 448"/>
              <a:gd name="T108" fmla="*/ 2147483647 w 416"/>
              <a:gd name="T109" fmla="*/ 2147483647 h 448"/>
              <a:gd name="T110" fmla="*/ 2147483647 w 416"/>
              <a:gd name="T111" fmla="*/ 2147483647 h 448"/>
              <a:gd name="T112" fmla="*/ 2147483647 w 416"/>
              <a:gd name="T113" fmla="*/ 2147483647 h 448"/>
              <a:gd name="T114" fmla="*/ 2147483647 w 416"/>
              <a:gd name="T115" fmla="*/ 2147483647 h 448"/>
              <a:gd name="T116" fmla="*/ 2147483647 w 416"/>
              <a:gd name="T117" fmla="*/ 2147483647 h 448"/>
              <a:gd name="T118" fmla="*/ 2147483647 w 416"/>
              <a:gd name="T119" fmla="*/ 2147483647 h 448"/>
              <a:gd name="T120" fmla="*/ 2147483647 w 416"/>
              <a:gd name="T121" fmla="*/ 2147483647 h 448"/>
              <a:gd name="T122" fmla="*/ 2147483647 w 416"/>
              <a:gd name="T123" fmla="*/ 2147483647 h 448"/>
              <a:gd name="T124" fmla="*/ 2147483647 w 416"/>
              <a:gd name="T125" fmla="*/ 2147483647 h 44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16"/>
              <a:gd name="T190" fmla="*/ 0 h 448"/>
              <a:gd name="T191" fmla="*/ 416 w 416"/>
              <a:gd name="T192" fmla="*/ 448 h 44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16" h="448">
                <a:moveTo>
                  <a:pt x="392" y="400"/>
                </a:moveTo>
                <a:lnTo>
                  <a:pt x="392" y="392"/>
                </a:lnTo>
                <a:lnTo>
                  <a:pt x="400" y="392"/>
                </a:lnTo>
                <a:lnTo>
                  <a:pt x="400" y="384"/>
                </a:lnTo>
                <a:lnTo>
                  <a:pt x="392" y="384"/>
                </a:lnTo>
                <a:lnTo>
                  <a:pt x="392" y="376"/>
                </a:lnTo>
                <a:lnTo>
                  <a:pt x="400" y="376"/>
                </a:lnTo>
                <a:lnTo>
                  <a:pt x="392" y="376"/>
                </a:lnTo>
                <a:lnTo>
                  <a:pt x="392" y="368"/>
                </a:lnTo>
                <a:lnTo>
                  <a:pt x="384" y="360"/>
                </a:lnTo>
                <a:lnTo>
                  <a:pt x="392" y="360"/>
                </a:lnTo>
                <a:lnTo>
                  <a:pt x="392" y="368"/>
                </a:lnTo>
                <a:lnTo>
                  <a:pt x="392" y="352"/>
                </a:lnTo>
                <a:lnTo>
                  <a:pt x="392" y="344"/>
                </a:lnTo>
                <a:lnTo>
                  <a:pt x="400" y="344"/>
                </a:lnTo>
                <a:lnTo>
                  <a:pt x="400" y="328"/>
                </a:lnTo>
                <a:lnTo>
                  <a:pt x="400" y="320"/>
                </a:lnTo>
                <a:lnTo>
                  <a:pt x="408" y="320"/>
                </a:lnTo>
                <a:lnTo>
                  <a:pt x="408" y="312"/>
                </a:lnTo>
                <a:lnTo>
                  <a:pt x="400" y="312"/>
                </a:lnTo>
                <a:lnTo>
                  <a:pt x="400" y="304"/>
                </a:lnTo>
                <a:lnTo>
                  <a:pt x="408" y="304"/>
                </a:lnTo>
                <a:lnTo>
                  <a:pt x="408" y="296"/>
                </a:lnTo>
                <a:lnTo>
                  <a:pt x="408" y="288"/>
                </a:lnTo>
                <a:lnTo>
                  <a:pt x="408" y="280"/>
                </a:lnTo>
                <a:lnTo>
                  <a:pt x="416" y="272"/>
                </a:lnTo>
                <a:lnTo>
                  <a:pt x="416" y="264"/>
                </a:lnTo>
                <a:lnTo>
                  <a:pt x="408" y="264"/>
                </a:lnTo>
                <a:lnTo>
                  <a:pt x="408" y="256"/>
                </a:lnTo>
                <a:lnTo>
                  <a:pt x="408" y="240"/>
                </a:lnTo>
                <a:lnTo>
                  <a:pt x="384" y="216"/>
                </a:lnTo>
                <a:lnTo>
                  <a:pt x="376" y="208"/>
                </a:lnTo>
                <a:lnTo>
                  <a:pt x="376" y="184"/>
                </a:lnTo>
                <a:lnTo>
                  <a:pt x="352" y="176"/>
                </a:lnTo>
                <a:lnTo>
                  <a:pt x="344" y="168"/>
                </a:lnTo>
                <a:lnTo>
                  <a:pt x="336" y="160"/>
                </a:lnTo>
                <a:lnTo>
                  <a:pt x="320" y="152"/>
                </a:lnTo>
                <a:lnTo>
                  <a:pt x="320" y="136"/>
                </a:lnTo>
                <a:lnTo>
                  <a:pt x="312" y="128"/>
                </a:lnTo>
                <a:lnTo>
                  <a:pt x="304" y="128"/>
                </a:lnTo>
                <a:lnTo>
                  <a:pt x="296" y="120"/>
                </a:lnTo>
                <a:lnTo>
                  <a:pt x="288" y="104"/>
                </a:lnTo>
                <a:lnTo>
                  <a:pt x="280" y="104"/>
                </a:lnTo>
                <a:lnTo>
                  <a:pt x="264" y="104"/>
                </a:lnTo>
                <a:lnTo>
                  <a:pt x="256" y="88"/>
                </a:lnTo>
                <a:lnTo>
                  <a:pt x="248" y="80"/>
                </a:lnTo>
                <a:lnTo>
                  <a:pt x="240" y="56"/>
                </a:lnTo>
                <a:lnTo>
                  <a:pt x="232" y="48"/>
                </a:lnTo>
                <a:lnTo>
                  <a:pt x="224" y="48"/>
                </a:lnTo>
                <a:lnTo>
                  <a:pt x="216" y="48"/>
                </a:lnTo>
                <a:lnTo>
                  <a:pt x="208" y="40"/>
                </a:lnTo>
                <a:lnTo>
                  <a:pt x="200" y="40"/>
                </a:lnTo>
                <a:lnTo>
                  <a:pt x="184" y="40"/>
                </a:lnTo>
                <a:lnTo>
                  <a:pt x="184" y="16"/>
                </a:lnTo>
                <a:lnTo>
                  <a:pt x="200" y="0"/>
                </a:lnTo>
                <a:lnTo>
                  <a:pt x="104" y="16"/>
                </a:lnTo>
                <a:lnTo>
                  <a:pt x="0" y="24"/>
                </a:lnTo>
                <a:lnTo>
                  <a:pt x="56" y="232"/>
                </a:lnTo>
                <a:lnTo>
                  <a:pt x="72" y="264"/>
                </a:lnTo>
                <a:lnTo>
                  <a:pt x="80" y="272"/>
                </a:lnTo>
                <a:lnTo>
                  <a:pt x="80" y="288"/>
                </a:lnTo>
                <a:lnTo>
                  <a:pt x="88" y="288"/>
                </a:lnTo>
                <a:lnTo>
                  <a:pt x="88" y="296"/>
                </a:lnTo>
                <a:lnTo>
                  <a:pt x="72" y="304"/>
                </a:lnTo>
                <a:lnTo>
                  <a:pt x="72" y="312"/>
                </a:lnTo>
                <a:lnTo>
                  <a:pt x="72" y="336"/>
                </a:lnTo>
                <a:lnTo>
                  <a:pt x="72" y="360"/>
                </a:lnTo>
                <a:lnTo>
                  <a:pt x="80" y="368"/>
                </a:lnTo>
                <a:lnTo>
                  <a:pt x="80" y="384"/>
                </a:lnTo>
                <a:lnTo>
                  <a:pt x="80" y="392"/>
                </a:lnTo>
                <a:lnTo>
                  <a:pt x="96" y="424"/>
                </a:lnTo>
                <a:lnTo>
                  <a:pt x="112" y="448"/>
                </a:lnTo>
                <a:lnTo>
                  <a:pt x="336" y="432"/>
                </a:lnTo>
                <a:lnTo>
                  <a:pt x="344" y="448"/>
                </a:lnTo>
                <a:lnTo>
                  <a:pt x="360" y="448"/>
                </a:lnTo>
                <a:lnTo>
                  <a:pt x="360" y="440"/>
                </a:lnTo>
                <a:lnTo>
                  <a:pt x="352" y="432"/>
                </a:lnTo>
                <a:lnTo>
                  <a:pt x="352" y="424"/>
                </a:lnTo>
                <a:lnTo>
                  <a:pt x="352" y="408"/>
                </a:lnTo>
                <a:lnTo>
                  <a:pt x="360" y="400"/>
                </a:lnTo>
                <a:lnTo>
                  <a:pt x="368" y="408"/>
                </a:lnTo>
                <a:lnTo>
                  <a:pt x="384" y="408"/>
                </a:lnTo>
                <a:lnTo>
                  <a:pt x="392" y="408"/>
                </a:lnTo>
                <a:lnTo>
                  <a:pt x="400" y="408"/>
                </a:lnTo>
                <a:lnTo>
                  <a:pt x="400" y="400"/>
                </a:lnTo>
                <a:lnTo>
                  <a:pt x="392" y="400"/>
                </a:lnTo>
                <a:close/>
              </a:path>
            </a:pathLst>
          </a:custGeom>
          <a:solidFill>
            <a:schemeClr val="tx2">
              <a:lumMod val="20000"/>
              <a:lumOff val="80000"/>
            </a:schemeClr>
          </a:solidFill>
          <a:ln w="6350">
            <a:solidFill>
              <a:srgbClr val="000000"/>
            </a:solidFill>
            <a:round/>
            <a:headEnd/>
            <a:tailEnd/>
          </a:ln>
        </p:spPr>
        <p:txBody>
          <a:bodyPr/>
          <a:lstStyle/>
          <a:p>
            <a:endParaRPr lang="en-US"/>
          </a:p>
        </p:txBody>
      </p:sp>
      <p:sp>
        <p:nvSpPr>
          <p:cNvPr id="80" name="Freeform 77"/>
          <p:cNvSpPr>
            <a:spLocks/>
          </p:cNvSpPr>
          <p:nvPr/>
        </p:nvSpPr>
        <p:spPr bwMode="auto">
          <a:xfrm>
            <a:off x="7484510" y="2497165"/>
            <a:ext cx="93179" cy="133319"/>
          </a:xfrm>
          <a:custGeom>
            <a:avLst/>
            <a:gdLst>
              <a:gd name="T0" fmla="*/ 2147483647 w 56"/>
              <a:gd name="T1" fmla="*/ 2147483647 h 80"/>
              <a:gd name="T2" fmla="*/ 2147483647 w 56"/>
              <a:gd name="T3" fmla="*/ 2147483647 h 80"/>
              <a:gd name="T4" fmla="*/ 2147483647 w 56"/>
              <a:gd name="T5" fmla="*/ 2147483647 h 80"/>
              <a:gd name="T6" fmla="*/ 2147483647 w 56"/>
              <a:gd name="T7" fmla="*/ 2147483647 h 80"/>
              <a:gd name="T8" fmla="*/ 2147483647 w 56"/>
              <a:gd name="T9" fmla="*/ 2147483647 h 80"/>
              <a:gd name="T10" fmla="*/ 2147483647 w 56"/>
              <a:gd name="T11" fmla="*/ 2147483647 h 80"/>
              <a:gd name="T12" fmla="*/ 2147483647 w 56"/>
              <a:gd name="T13" fmla="*/ 2147483647 h 80"/>
              <a:gd name="T14" fmla="*/ 2147483647 w 56"/>
              <a:gd name="T15" fmla="*/ 2147483647 h 80"/>
              <a:gd name="T16" fmla="*/ 2147483647 w 56"/>
              <a:gd name="T17" fmla="*/ 2147483647 h 80"/>
              <a:gd name="T18" fmla="*/ 2147483647 w 56"/>
              <a:gd name="T19" fmla="*/ 2147483647 h 80"/>
              <a:gd name="T20" fmla="*/ 2147483647 w 56"/>
              <a:gd name="T21" fmla="*/ 2147483647 h 80"/>
              <a:gd name="T22" fmla="*/ 2147483647 w 56"/>
              <a:gd name="T23" fmla="*/ 2147483647 h 80"/>
              <a:gd name="T24" fmla="*/ 2147483647 w 56"/>
              <a:gd name="T25" fmla="*/ 2147483647 h 80"/>
              <a:gd name="T26" fmla="*/ 2147483647 w 56"/>
              <a:gd name="T27" fmla="*/ 2147483647 h 80"/>
              <a:gd name="T28" fmla="*/ 2147483647 w 56"/>
              <a:gd name="T29" fmla="*/ 2147483647 h 80"/>
              <a:gd name="T30" fmla="*/ 2147483647 w 56"/>
              <a:gd name="T31" fmla="*/ 2147483647 h 80"/>
              <a:gd name="T32" fmla="*/ 2147483647 w 56"/>
              <a:gd name="T33" fmla="*/ 2147483647 h 80"/>
              <a:gd name="T34" fmla="*/ 2147483647 w 56"/>
              <a:gd name="T35" fmla="*/ 2147483647 h 80"/>
              <a:gd name="T36" fmla="*/ 2147483647 w 56"/>
              <a:gd name="T37" fmla="*/ 2147483647 h 80"/>
              <a:gd name="T38" fmla="*/ 2147483647 w 56"/>
              <a:gd name="T39" fmla="*/ 2147483647 h 80"/>
              <a:gd name="T40" fmla="*/ 2147483647 w 56"/>
              <a:gd name="T41" fmla="*/ 2147483647 h 80"/>
              <a:gd name="T42" fmla="*/ 2147483647 w 56"/>
              <a:gd name="T43" fmla="*/ 2147483647 h 80"/>
              <a:gd name="T44" fmla="*/ 2147483647 w 56"/>
              <a:gd name="T45" fmla="*/ 2147483647 h 80"/>
              <a:gd name="T46" fmla="*/ 2147483647 w 56"/>
              <a:gd name="T47" fmla="*/ 2147483647 h 80"/>
              <a:gd name="T48" fmla="*/ 2147483647 w 56"/>
              <a:gd name="T49" fmla="*/ 2147483647 h 80"/>
              <a:gd name="T50" fmla="*/ 2147483647 w 56"/>
              <a:gd name="T51" fmla="*/ 2147483647 h 80"/>
              <a:gd name="T52" fmla="*/ 2147483647 w 56"/>
              <a:gd name="T53" fmla="*/ 2147483647 h 80"/>
              <a:gd name="T54" fmla="*/ 2147483647 w 56"/>
              <a:gd name="T55" fmla="*/ 2147483647 h 80"/>
              <a:gd name="T56" fmla="*/ 2147483647 w 56"/>
              <a:gd name="T57" fmla="*/ 2147483647 h 80"/>
              <a:gd name="T58" fmla="*/ 2147483647 w 56"/>
              <a:gd name="T59" fmla="*/ 2147483647 h 80"/>
              <a:gd name="T60" fmla="*/ 2147483647 w 56"/>
              <a:gd name="T61" fmla="*/ 2147483647 h 80"/>
              <a:gd name="T62" fmla="*/ 2147483647 w 56"/>
              <a:gd name="T63" fmla="*/ 2147483647 h 80"/>
              <a:gd name="T64" fmla="*/ 2147483647 w 56"/>
              <a:gd name="T65" fmla="*/ 0 h 80"/>
              <a:gd name="T66" fmla="*/ 2147483647 w 56"/>
              <a:gd name="T67" fmla="*/ 0 h 80"/>
              <a:gd name="T68" fmla="*/ 0 w 56"/>
              <a:gd name="T69" fmla="*/ 2147483647 h 80"/>
              <a:gd name="T70" fmla="*/ 0 w 56"/>
              <a:gd name="T71" fmla="*/ 2147483647 h 80"/>
              <a:gd name="T72" fmla="*/ 2147483647 w 56"/>
              <a:gd name="T73" fmla="*/ 2147483647 h 80"/>
              <a:gd name="T74" fmla="*/ 2147483647 w 56"/>
              <a:gd name="T75" fmla="*/ 2147483647 h 80"/>
              <a:gd name="T76" fmla="*/ 2147483647 w 56"/>
              <a:gd name="T77" fmla="*/ 2147483647 h 8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6"/>
              <a:gd name="T118" fmla="*/ 0 h 80"/>
              <a:gd name="T119" fmla="*/ 56 w 56"/>
              <a:gd name="T120" fmla="*/ 80 h 8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6" h="80">
                <a:moveTo>
                  <a:pt x="8" y="72"/>
                </a:moveTo>
                <a:lnTo>
                  <a:pt x="8" y="72"/>
                </a:lnTo>
                <a:lnTo>
                  <a:pt x="8" y="80"/>
                </a:lnTo>
                <a:lnTo>
                  <a:pt x="16" y="80"/>
                </a:lnTo>
                <a:lnTo>
                  <a:pt x="24" y="72"/>
                </a:lnTo>
                <a:lnTo>
                  <a:pt x="32" y="64"/>
                </a:lnTo>
                <a:lnTo>
                  <a:pt x="40" y="64"/>
                </a:lnTo>
                <a:lnTo>
                  <a:pt x="40" y="56"/>
                </a:lnTo>
                <a:lnTo>
                  <a:pt x="32" y="24"/>
                </a:lnTo>
                <a:lnTo>
                  <a:pt x="40" y="32"/>
                </a:lnTo>
                <a:lnTo>
                  <a:pt x="48" y="32"/>
                </a:lnTo>
                <a:lnTo>
                  <a:pt x="56" y="48"/>
                </a:lnTo>
                <a:lnTo>
                  <a:pt x="56" y="32"/>
                </a:lnTo>
                <a:lnTo>
                  <a:pt x="48" y="32"/>
                </a:lnTo>
                <a:lnTo>
                  <a:pt x="40" y="24"/>
                </a:lnTo>
                <a:lnTo>
                  <a:pt x="32" y="16"/>
                </a:lnTo>
                <a:lnTo>
                  <a:pt x="24" y="0"/>
                </a:lnTo>
                <a:lnTo>
                  <a:pt x="0" y="8"/>
                </a:lnTo>
                <a:lnTo>
                  <a:pt x="16" y="64"/>
                </a:lnTo>
                <a:lnTo>
                  <a:pt x="8" y="72"/>
                </a:lnTo>
                <a:close/>
              </a:path>
            </a:pathLst>
          </a:custGeom>
          <a:solidFill>
            <a:schemeClr val="tx2">
              <a:lumMod val="75000"/>
            </a:schemeClr>
          </a:solidFill>
          <a:ln w="6350">
            <a:solidFill>
              <a:srgbClr val="000000"/>
            </a:solidFill>
            <a:round/>
            <a:headEnd/>
            <a:tailEnd/>
          </a:ln>
        </p:spPr>
        <p:txBody>
          <a:bodyPr/>
          <a:lstStyle/>
          <a:p>
            <a:endParaRPr lang="en-US"/>
          </a:p>
        </p:txBody>
      </p:sp>
      <p:sp>
        <p:nvSpPr>
          <p:cNvPr id="81" name="Freeform 78"/>
          <p:cNvSpPr>
            <a:spLocks/>
          </p:cNvSpPr>
          <p:nvPr/>
        </p:nvSpPr>
        <p:spPr bwMode="auto">
          <a:xfrm>
            <a:off x="7258012" y="2666322"/>
            <a:ext cx="237967" cy="144787"/>
          </a:xfrm>
          <a:custGeom>
            <a:avLst/>
            <a:gdLst>
              <a:gd name="T0" fmla="*/ 0 w 144"/>
              <a:gd name="T1" fmla="*/ 2147483647 h 88"/>
              <a:gd name="T2" fmla="*/ 0 w 144"/>
              <a:gd name="T3" fmla="*/ 2147483647 h 88"/>
              <a:gd name="T4" fmla="*/ 2147483647 w 144"/>
              <a:gd name="T5" fmla="*/ 2147483647 h 88"/>
              <a:gd name="T6" fmla="*/ 2147483647 w 144"/>
              <a:gd name="T7" fmla="*/ 2147483647 h 88"/>
              <a:gd name="T8" fmla="*/ 2147483647 w 144"/>
              <a:gd name="T9" fmla="*/ 2147483647 h 88"/>
              <a:gd name="T10" fmla="*/ 2147483647 w 144"/>
              <a:gd name="T11" fmla="*/ 2147483647 h 88"/>
              <a:gd name="T12" fmla="*/ 2147483647 w 144"/>
              <a:gd name="T13" fmla="*/ 2147483647 h 88"/>
              <a:gd name="T14" fmla="*/ 2147483647 w 144"/>
              <a:gd name="T15" fmla="*/ 2147483647 h 88"/>
              <a:gd name="T16" fmla="*/ 2147483647 w 144"/>
              <a:gd name="T17" fmla="*/ 2147483647 h 88"/>
              <a:gd name="T18" fmla="*/ 2147483647 w 144"/>
              <a:gd name="T19" fmla="*/ 2147483647 h 88"/>
              <a:gd name="T20" fmla="*/ 2147483647 w 144"/>
              <a:gd name="T21" fmla="*/ 0 h 88"/>
              <a:gd name="T22" fmla="*/ 2147483647 w 144"/>
              <a:gd name="T23" fmla="*/ 2147483647 h 88"/>
              <a:gd name="T24" fmla="*/ 2147483647 w 144"/>
              <a:gd name="T25" fmla="*/ 2147483647 h 88"/>
              <a:gd name="T26" fmla="*/ 2147483647 w 144"/>
              <a:gd name="T27" fmla="*/ 2147483647 h 88"/>
              <a:gd name="T28" fmla="*/ 2147483647 w 144"/>
              <a:gd name="T29" fmla="*/ 2147483647 h 88"/>
              <a:gd name="T30" fmla="*/ 2147483647 w 144"/>
              <a:gd name="T31" fmla="*/ 2147483647 h 88"/>
              <a:gd name="T32" fmla="*/ 2147483647 w 144"/>
              <a:gd name="T33" fmla="*/ 2147483647 h 88"/>
              <a:gd name="T34" fmla="*/ 2147483647 w 144"/>
              <a:gd name="T35" fmla="*/ 2147483647 h 88"/>
              <a:gd name="T36" fmla="*/ 2147483647 w 144"/>
              <a:gd name="T37" fmla="*/ 2147483647 h 88"/>
              <a:gd name="T38" fmla="*/ 2147483647 w 144"/>
              <a:gd name="T39" fmla="*/ 2147483647 h 88"/>
              <a:gd name="T40" fmla="*/ 2147483647 w 144"/>
              <a:gd name="T41" fmla="*/ 2147483647 h 88"/>
              <a:gd name="T42" fmla="*/ 2147483647 w 144"/>
              <a:gd name="T43" fmla="*/ 2147483647 h 88"/>
              <a:gd name="T44" fmla="*/ 2147483647 w 144"/>
              <a:gd name="T45" fmla="*/ 2147483647 h 88"/>
              <a:gd name="T46" fmla="*/ 2147483647 w 144"/>
              <a:gd name="T47" fmla="*/ 2147483647 h 88"/>
              <a:gd name="T48" fmla="*/ 2147483647 w 144"/>
              <a:gd name="T49" fmla="*/ 0 h 88"/>
              <a:gd name="T50" fmla="*/ 2147483647 w 144"/>
              <a:gd name="T51" fmla="*/ 0 h 88"/>
              <a:gd name="T52" fmla="*/ 2147483647 w 144"/>
              <a:gd name="T53" fmla="*/ 2147483647 h 88"/>
              <a:gd name="T54" fmla="*/ 2147483647 w 144"/>
              <a:gd name="T55" fmla="*/ 2147483647 h 88"/>
              <a:gd name="T56" fmla="*/ 2147483647 w 144"/>
              <a:gd name="T57" fmla="*/ 2147483647 h 88"/>
              <a:gd name="T58" fmla="*/ 2147483647 w 144"/>
              <a:gd name="T59" fmla="*/ 2147483647 h 88"/>
              <a:gd name="T60" fmla="*/ 2147483647 w 144"/>
              <a:gd name="T61" fmla="*/ 2147483647 h 88"/>
              <a:gd name="T62" fmla="*/ 2147483647 w 144"/>
              <a:gd name="T63" fmla="*/ 2147483647 h 88"/>
              <a:gd name="T64" fmla="*/ 2147483647 w 144"/>
              <a:gd name="T65" fmla="*/ 2147483647 h 88"/>
              <a:gd name="T66" fmla="*/ 2147483647 w 144"/>
              <a:gd name="T67" fmla="*/ 2147483647 h 88"/>
              <a:gd name="T68" fmla="*/ 2147483647 w 144"/>
              <a:gd name="T69" fmla="*/ 2147483647 h 88"/>
              <a:gd name="T70" fmla="*/ 2147483647 w 144"/>
              <a:gd name="T71" fmla="*/ 2147483647 h 88"/>
              <a:gd name="T72" fmla="*/ 2147483647 w 144"/>
              <a:gd name="T73" fmla="*/ 2147483647 h 88"/>
              <a:gd name="T74" fmla="*/ 0 w 144"/>
              <a:gd name="T75" fmla="*/ 2147483647 h 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4"/>
              <a:gd name="T115" fmla="*/ 0 h 88"/>
              <a:gd name="T116" fmla="*/ 144 w 144"/>
              <a:gd name="T117" fmla="*/ 88 h 8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4" h="88">
                <a:moveTo>
                  <a:pt x="0" y="88"/>
                </a:moveTo>
                <a:lnTo>
                  <a:pt x="0" y="88"/>
                </a:lnTo>
                <a:lnTo>
                  <a:pt x="0" y="80"/>
                </a:lnTo>
                <a:lnTo>
                  <a:pt x="0" y="72"/>
                </a:lnTo>
                <a:lnTo>
                  <a:pt x="8" y="64"/>
                </a:lnTo>
                <a:lnTo>
                  <a:pt x="16" y="64"/>
                </a:lnTo>
                <a:lnTo>
                  <a:pt x="16" y="56"/>
                </a:lnTo>
                <a:lnTo>
                  <a:pt x="16" y="48"/>
                </a:lnTo>
                <a:lnTo>
                  <a:pt x="24" y="48"/>
                </a:lnTo>
                <a:lnTo>
                  <a:pt x="32" y="40"/>
                </a:lnTo>
                <a:lnTo>
                  <a:pt x="48" y="40"/>
                </a:lnTo>
                <a:lnTo>
                  <a:pt x="48" y="32"/>
                </a:lnTo>
                <a:lnTo>
                  <a:pt x="64" y="32"/>
                </a:lnTo>
                <a:lnTo>
                  <a:pt x="88" y="24"/>
                </a:lnTo>
                <a:lnTo>
                  <a:pt x="104" y="0"/>
                </a:lnTo>
                <a:lnTo>
                  <a:pt x="112" y="0"/>
                </a:lnTo>
                <a:lnTo>
                  <a:pt x="112" y="8"/>
                </a:lnTo>
                <a:lnTo>
                  <a:pt x="104" y="8"/>
                </a:lnTo>
                <a:lnTo>
                  <a:pt x="104" y="16"/>
                </a:lnTo>
                <a:lnTo>
                  <a:pt x="96" y="24"/>
                </a:lnTo>
                <a:lnTo>
                  <a:pt x="96" y="32"/>
                </a:lnTo>
                <a:lnTo>
                  <a:pt x="96" y="40"/>
                </a:lnTo>
                <a:lnTo>
                  <a:pt x="104" y="32"/>
                </a:lnTo>
                <a:lnTo>
                  <a:pt x="104" y="24"/>
                </a:lnTo>
                <a:lnTo>
                  <a:pt x="112" y="16"/>
                </a:lnTo>
                <a:lnTo>
                  <a:pt x="120" y="8"/>
                </a:lnTo>
                <a:lnTo>
                  <a:pt x="128" y="8"/>
                </a:lnTo>
                <a:lnTo>
                  <a:pt x="136" y="8"/>
                </a:lnTo>
                <a:lnTo>
                  <a:pt x="136" y="0"/>
                </a:lnTo>
                <a:lnTo>
                  <a:pt x="144" y="0"/>
                </a:lnTo>
                <a:lnTo>
                  <a:pt x="144" y="8"/>
                </a:lnTo>
                <a:lnTo>
                  <a:pt x="128" y="16"/>
                </a:lnTo>
                <a:lnTo>
                  <a:pt x="96" y="48"/>
                </a:lnTo>
                <a:lnTo>
                  <a:pt x="80" y="56"/>
                </a:lnTo>
                <a:lnTo>
                  <a:pt x="72" y="64"/>
                </a:lnTo>
                <a:lnTo>
                  <a:pt x="80" y="56"/>
                </a:lnTo>
                <a:lnTo>
                  <a:pt x="80" y="48"/>
                </a:lnTo>
                <a:lnTo>
                  <a:pt x="64" y="56"/>
                </a:lnTo>
                <a:lnTo>
                  <a:pt x="56" y="56"/>
                </a:lnTo>
                <a:lnTo>
                  <a:pt x="48" y="64"/>
                </a:lnTo>
                <a:lnTo>
                  <a:pt x="32" y="72"/>
                </a:lnTo>
                <a:lnTo>
                  <a:pt x="16" y="88"/>
                </a:lnTo>
                <a:lnTo>
                  <a:pt x="8" y="88"/>
                </a:lnTo>
                <a:lnTo>
                  <a:pt x="16" y="88"/>
                </a:lnTo>
                <a:lnTo>
                  <a:pt x="16" y="80"/>
                </a:lnTo>
                <a:lnTo>
                  <a:pt x="8" y="80"/>
                </a:lnTo>
                <a:lnTo>
                  <a:pt x="0" y="88"/>
                </a:lnTo>
                <a:close/>
              </a:path>
            </a:pathLst>
          </a:custGeom>
          <a:solidFill>
            <a:schemeClr val="tx2">
              <a:lumMod val="75000"/>
            </a:schemeClr>
          </a:solidFill>
          <a:ln w="6350">
            <a:solidFill>
              <a:srgbClr val="000000"/>
            </a:solidFill>
            <a:round/>
            <a:headEnd/>
            <a:tailEnd/>
          </a:ln>
        </p:spPr>
        <p:txBody>
          <a:bodyPr/>
          <a:lstStyle/>
          <a:p>
            <a:endParaRPr lang="en-US"/>
          </a:p>
        </p:txBody>
      </p:sp>
      <p:sp>
        <p:nvSpPr>
          <p:cNvPr id="82" name="Rectangle 79"/>
          <p:cNvSpPr>
            <a:spLocks noChangeArrowheads="1"/>
          </p:cNvSpPr>
          <p:nvPr/>
        </p:nvSpPr>
        <p:spPr bwMode="auto">
          <a:xfrm>
            <a:off x="2888606" y="1882181"/>
            <a:ext cx="131885" cy="110382"/>
          </a:xfrm>
          <a:prstGeom prst="rect">
            <a:avLst/>
          </a:prstGeom>
          <a:noFill/>
          <a:ln w="9525">
            <a:noFill/>
            <a:miter lim="800000"/>
            <a:headEnd/>
            <a:tailEnd/>
          </a:ln>
        </p:spPr>
        <p:txBody>
          <a:bodyPr wrap="none" lIns="0" tIns="0" rIns="0" bIns="0">
            <a:spAutoFit/>
          </a:bodyPr>
          <a:lstStyle/>
          <a:p>
            <a:pPr eaLnBrk="0" hangingPunct="0"/>
            <a:r>
              <a:rPr lang="en-US" sz="800">
                <a:solidFill>
                  <a:srgbClr val="000000"/>
                </a:solidFill>
                <a:latin typeface="Arial" charset="0"/>
              </a:rPr>
              <a:t>MT</a:t>
            </a:r>
            <a:endParaRPr lang="en-US" sz="800">
              <a:latin typeface="Arial" charset="0"/>
            </a:endParaRPr>
          </a:p>
        </p:txBody>
      </p:sp>
      <p:sp>
        <p:nvSpPr>
          <p:cNvPr id="83" name="Rectangle 80"/>
          <p:cNvSpPr>
            <a:spLocks noChangeArrowheads="1"/>
          </p:cNvSpPr>
          <p:nvPr/>
        </p:nvSpPr>
        <p:spPr bwMode="auto">
          <a:xfrm>
            <a:off x="3054896" y="2586044"/>
            <a:ext cx="147654" cy="110383"/>
          </a:xfrm>
          <a:prstGeom prst="rect">
            <a:avLst/>
          </a:prstGeom>
          <a:noFill/>
          <a:ln w="9525">
            <a:noFill/>
            <a:miter lim="800000"/>
            <a:headEnd/>
            <a:tailEnd/>
          </a:ln>
        </p:spPr>
        <p:txBody>
          <a:bodyPr wrap="none" lIns="0" tIns="0" rIns="0" bIns="0">
            <a:spAutoFit/>
          </a:bodyPr>
          <a:lstStyle/>
          <a:p>
            <a:pPr eaLnBrk="0" hangingPunct="0"/>
            <a:r>
              <a:rPr lang="en-US" sz="800">
                <a:solidFill>
                  <a:srgbClr val="000000"/>
                </a:solidFill>
                <a:latin typeface="Arial" charset="0"/>
              </a:rPr>
              <a:t>WY</a:t>
            </a:r>
            <a:endParaRPr lang="en-US" sz="800">
              <a:latin typeface="Arial" charset="0"/>
            </a:endParaRPr>
          </a:p>
        </p:txBody>
      </p:sp>
      <p:sp>
        <p:nvSpPr>
          <p:cNvPr id="84" name="Rectangle 81"/>
          <p:cNvSpPr>
            <a:spLocks noChangeArrowheads="1"/>
          </p:cNvSpPr>
          <p:nvPr/>
        </p:nvSpPr>
        <p:spPr bwMode="auto">
          <a:xfrm>
            <a:off x="2330962" y="2376749"/>
            <a:ext cx="102592" cy="123111"/>
          </a:xfrm>
          <a:prstGeom prst="rect">
            <a:avLst/>
          </a:prstGeom>
          <a:noFill/>
          <a:ln w="9525">
            <a:noFill/>
            <a:miter lim="800000"/>
            <a:headEnd/>
            <a:tailEnd/>
          </a:ln>
        </p:spPr>
        <p:txBody>
          <a:bodyPr wrap="none" lIns="0" tIns="0" rIns="0" bIns="0">
            <a:spAutoFit/>
          </a:bodyPr>
          <a:lstStyle/>
          <a:p>
            <a:pPr eaLnBrk="0" hangingPunct="0"/>
            <a:r>
              <a:rPr lang="en-US" sz="800" dirty="0">
                <a:solidFill>
                  <a:schemeClr val="bg1"/>
                </a:solidFill>
                <a:latin typeface="Arial" charset="0"/>
              </a:rPr>
              <a:t>ID</a:t>
            </a:r>
          </a:p>
        </p:txBody>
      </p:sp>
      <p:sp>
        <p:nvSpPr>
          <p:cNvPr id="85" name="Rectangle 82"/>
          <p:cNvSpPr>
            <a:spLocks noChangeArrowheads="1"/>
          </p:cNvSpPr>
          <p:nvPr/>
        </p:nvSpPr>
        <p:spPr bwMode="auto">
          <a:xfrm>
            <a:off x="1727445" y="1622711"/>
            <a:ext cx="165110" cy="123111"/>
          </a:xfrm>
          <a:prstGeom prst="rect">
            <a:avLst/>
          </a:prstGeom>
          <a:noFill/>
          <a:ln w="9525">
            <a:noFill/>
            <a:miter lim="800000"/>
            <a:headEnd/>
            <a:tailEnd/>
          </a:ln>
        </p:spPr>
        <p:txBody>
          <a:bodyPr wrap="none" lIns="0" tIns="0" rIns="0" bIns="0">
            <a:spAutoFit/>
          </a:bodyPr>
          <a:lstStyle/>
          <a:p>
            <a:pPr eaLnBrk="0" hangingPunct="0"/>
            <a:r>
              <a:rPr lang="en-US" sz="800" dirty="0">
                <a:solidFill>
                  <a:schemeClr val="bg1"/>
                </a:solidFill>
                <a:latin typeface="Arial" charset="0"/>
              </a:rPr>
              <a:t>WA</a:t>
            </a:r>
          </a:p>
        </p:txBody>
      </p:sp>
      <p:sp>
        <p:nvSpPr>
          <p:cNvPr id="86" name="Rectangle 83"/>
          <p:cNvSpPr>
            <a:spLocks noChangeArrowheads="1"/>
          </p:cNvSpPr>
          <p:nvPr/>
        </p:nvSpPr>
        <p:spPr bwMode="auto">
          <a:xfrm>
            <a:off x="1559722" y="2151685"/>
            <a:ext cx="153888" cy="123111"/>
          </a:xfrm>
          <a:prstGeom prst="rect">
            <a:avLst/>
          </a:prstGeom>
          <a:noFill/>
          <a:ln w="9525">
            <a:noFill/>
            <a:miter lim="800000"/>
            <a:headEnd/>
            <a:tailEnd/>
          </a:ln>
        </p:spPr>
        <p:txBody>
          <a:bodyPr wrap="none" lIns="0" tIns="0" rIns="0" bIns="0">
            <a:spAutoFit/>
          </a:bodyPr>
          <a:lstStyle/>
          <a:p>
            <a:pPr eaLnBrk="0" hangingPunct="0"/>
            <a:r>
              <a:rPr lang="en-US" sz="800" dirty="0">
                <a:solidFill>
                  <a:schemeClr val="bg1"/>
                </a:solidFill>
                <a:latin typeface="Arial" charset="0"/>
              </a:rPr>
              <a:t>OR</a:t>
            </a:r>
          </a:p>
        </p:txBody>
      </p:sp>
      <p:sp>
        <p:nvSpPr>
          <p:cNvPr id="87" name="Rectangle 84"/>
          <p:cNvSpPr>
            <a:spLocks noChangeArrowheads="1"/>
          </p:cNvSpPr>
          <p:nvPr/>
        </p:nvSpPr>
        <p:spPr bwMode="auto">
          <a:xfrm>
            <a:off x="1844995" y="2944427"/>
            <a:ext cx="142668" cy="123111"/>
          </a:xfrm>
          <a:prstGeom prst="rect">
            <a:avLst/>
          </a:prstGeom>
          <a:noFill/>
          <a:ln w="9525">
            <a:noFill/>
            <a:miter lim="800000"/>
            <a:headEnd/>
            <a:tailEnd/>
          </a:ln>
        </p:spPr>
        <p:txBody>
          <a:bodyPr wrap="none" lIns="0" tIns="0" rIns="0" bIns="0">
            <a:spAutoFit/>
          </a:bodyPr>
          <a:lstStyle/>
          <a:p>
            <a:pPr eaLnBrk="0" hangingPunct="0"/>
            <a:r>
              <a:rPr lang="en-US" sz="800" dirty="0">
                <a:solidFill>
                  <a:schemeClr val="bg1"/>
                </a:solidFill>
                <a:latin typeface="Arial" charset="0"/>
              </a:rPr>
              <a:t>NV</a:t>
            </a:r>
          </a:p>
        </p:txBody>
      </p:sp>
      <p:sp>
        <p:nvSpPr>
          <p:cNvPr id="88" name="Rectangle 85"/>
          <p:cNvSpPr>
            <a:spLocks noChangeArrowheads="1"/>
          </p:cNvSpPr>
          <p:nvPr/>
        </p:nvSpPr>
        <p:spPr bwMode="auto">
          <a:xfrm>
            <a:off x="2494385" y="3190995"/>
            <a:ext cx="121850" cy="110383"/>
          </a:xfrm>
          <a:prstGeom prst="rect">
            <a:avLst/>
          </a:prstGeom>
          <a:noFill/>
          <a:ln w="9525">
            <a:noFill/>
            <a:miter lim="800000"/>
            <a:headEnd/>
            <a:tailEnd/>
          </a:ln>
        </p:spPr>
        <p:txBody>
          <a:bodyPr wrap="none" lIns="0" tIns="0" rIns="0" bIns="0">
            <a:spAutoFit/>
          </a:bodyPr>
          <a:lstStyle/>
          <a:p>
            <a:pPr eaLnBrk="0" hangingPunct="0"/>
            <a:r>
              <a:rPr lang="en-US" sz="800">
                <a:solidFill>
                  <a:srgbClr val="000000"/>
                </a:solidFill>
                <a:latin typeface="Arial" charset="0"/>
              </a:rPr>
              <a:t>UT</a:t>
            </a:r>
            <a:endParaRPr lang="en-US" sz="800">
              <a:latin typeface="Arial" charset="0"/>
            </a:endParaRPr>
          </a:p>
        </p:txBody>
      </p:sp>
      <p:sp>
        <p:nvSpPr>
          <p:cNvPr id="89" name="Rectangle 86"/>
          <p:cNvSpPr>
            <a:spLocks noChangeArrowheads="1"/>
          </p:cNvSpPr>
          <p:nvPr/>
        </p:nvSpPr>
        <p:spPr bwMode="auto">
          <a:xfrm>
            <a:off x="1389132" y="3469101"/>
            <a:ext cx="142668" cy="123111"/>
          </a:xfrm>
          <a:prstGeom prst="rect">
            <a:avLst/>
          </a:prstGeom>
          <a:noFill/>
          <a:ln w="9525">
            <a:noFill/>
            <a:miter lim="800000"/>
            <a:headEnd/>
            <a:tailEnd/>
          </a:ln>
        </p:spPr>
        <p:txBody>
          <a:bodyPr wrap="none" lIns="0" tIns="0" rIns="0" bIns="0">
            <a:spAutoFit/>
          </a:bodyPr>
          <a:lstStyle/>
          <a:p>
            <a:pPr eaLnBrk="0" hangingPunct="0"/>
            <a:r>
              <a:rPr lang="en-US" sz="800" dirty="0">
                <a:solidFill>
                  <a:schemeClr val="bg1"/>
                </a:solidFill>
                <a:latin typeface="Arial" charset="0"/>
              </a:rPr>
              <a:t>CA</a:t>
            </a:r>
          </a:p>
        </p:txBody>
      </p:sp>
      <p:sp>
        <p:nvSpPr>
          <p:cNvPr id="90" name="Rectangle 87"/>
          <p:cNvSpPr>
            <a:spLocks noChangeArrowheads="1"/>
          </p:cNvSpPr>
          <p:nvPr/>
        </p:nvSpPr>
        <p:spPr bwMode="auto">
          <a:xfrm>
            <a:off x="2186175" y="3904894"/>
            <a:ext cx="117549" cy="110383"/>
          </a:xfrm>
          <a:prstGeom prst="rect">
            <a:avLst/>
          </a:prstGeom>
          <a:noFill/>
          <a:ln w="9525">
            <a:noFill/>
            <a:miter lim="800000"/>
            <a:headEnd/>
            <a:tailEnd/>
          </a:ln>
        </p:spPr>
        <p:txBody>
          <a:bodyPr wrap="none" lIns="0" tIns="0" rIns="0" bIns="0">
            <a:spAutoFit/>
          </a:bodyPr>
          <a:lstStyle/>
          <a:p>
            <a:pPr eaLnBrk="0" hangingPunct="0"/>
            <a:r>
              <a:rPr lang="en-US" sz="800">
                <a:solidFill>
                  <a:srgbClr val="000000"/>
                </a:solidFill>
                <a:latin typeface="Arial" charset="0"/>
              </a:rPr>
              <a:t>AZ</a:t>
            </a:r>
            <a:endParaRPr lang="en-US" sz="800">
              <a:latin typeface="Arial" charset="0"/>
            </a:endParaRPr>
          </a:p>
        </p:txBody>
      </p:sp>
      <p:sp>
        <p:nvSpPr>
          <p:cNvPr id="91" name="Rectangle 88"/>
          <p:cNvSpPr>
            <a:spLocks noChangeArrowheads="1"/>
          </p:cNvSpPr>
          <p:nvPr/>
        </p:nvSpPr>
        <p:spPr bwMode="auto">
          <a:xfrm>
            <a:off x="3992426" y="1905117"/>
            <a:ext cx="131885" cy="110382"/>
          </a:xfrm>
          <a:prstGeom prst="rect">
            <a:avLst/>
          </a:prstGeom>
          <a:noFill/>
          <a:ln w="9525">
            <a:noFill/>
            <a:miter lim="800000"/>
            <a:headEnd/>
            <a:tailEnd/>
          </a:ln>
        </p:spPr>
        <p:txBody>
          <a:bodyPr wrap="none" lIns="0" tIns="0" rIns="0" bIns="0">
            <a:spAutoFit/>
          </a:bodyPr>
          <a:lstStyle/>
          <a:p>
            <a:pPr eaLnBrk="0" hangingPunct="0"/>
            <a:r>
              <a:rPr lang="en-US" sz="800">
                <a:solidFill>
                  <a:srgbClr val="000000"/>
                </a:solidFill>
                <a:latin typeface="Arial" charset="0"/>
              </a:rPr>
              <a:t>ND</a:t>
            </a:r>
            <a:endParaRPr lang="en-US" sz="800">
              <a:latin typeface="Arial" charset="0"/>
            </a:endParaRPr>
          </a:p>
        </p:txBody>
      </p:sp>
      <p:sp>
        <p:nvSpPr>
          <p:cNvPr id="92" name="Rectangle 89"/>
          <p:cNvSpPr>
            <a:spLocks noChangeArrowheads="1"/>
          </p:cNvSpPr>
          <p:nvPr/>
        </p:nvSpPr>
        <p:spPr bwMode="auto">
          <a:xfrm>
            <a:off x="3978091" y="2424056"/>
            <a:ext cx="127584" cy="110382"/>
          </a:xfrm>
          <a:prstGeom prst="rect">
            <a:avLst/>
          </a:prstGeom>
          <a:noFill/>
          <a:ln w="9525">
            <a:noFill/>
            <a:miter lim="800000"/>
            <a:headEnd/>
            <a:tailEnd/>
          </a:ln>
        </p:spPr>
        <p:txBody>
          <a:bodyPr wrap="none" lIns="0" tIns="0" rIns="0" bIns="0">
            <a:spAutoFit/>
          </a:bodyPr>
          <a:lstStyle/>
          <a:p>
            <a:pPr eaLnBrk="0" hangingPunct="0"/>
            <a:r>
              <a:rPr lang="en-US" sz="800">
                <a:solidFill>
                  <a:srgbClr val="000000"/>
                </a:solidFill>
                <a:latin typeface="Arial" charset="0"/>
              </a:rPr>
              <a:t>SD</a:t>
            </a:r>
            <a:endParaRPr lang="en-US" sz="800">
              <a:latin typeface="Arial" charset="0"/>
            </a:endParaRPr>
          </a:p>
        </p:txBody>
      </p:sp>
      <p:sp>
        <p:nvSpPr>
          <p:cNvPr id="93" name="Rectangle 90"/>
          <p:cNvSpPr>
            <a:spLocks noChangeArrowheads="1"/>
          </p:cNvSpPr>
          <p:nvPr/>
        </p:nvSpPr>
        <p:spPr bwMode="auto">
          <a:xfrm>
            <a:off x="3992426" y="2931527"/>
            <a:ext cx="127584" cy="110382"/>
          </a:xfrm>
          <a:prstGeom prst="rect">
            <a:avLst/>
          </a:prstGeom>
          <a:noFill/>
          <a:ln w="9525">
            <a:noFill/>
            <a:miter lim="800000"/>
            <a:headEnd/>
            <a:tailEnd/>
          </a:ln>
        </p:spPr>
        <p:txBody>
          <a:bodyPr wrap="none" lIns="0" tIns="0" rIns="0" bIns="0">
            <a:spAutoFit/>
          </a:bodyPr>
          <a:lstStyle/>
          <a:p>
            <a:pPr eaLnBrk="0" hangingPunct="0"/>
            <a:r>
              <a:rPr lang="en-US" sz="800">
                <a:solidFill>
                  <a:srgbClr val="000000"/>
                </a:solidFill>
                <a:latin typeface="Arial" charset="0"/>
              </a:rPr>
              <a:t>NE</a:t>
            </a:r>
            <a:endParaRPr lang="en-US" sz="800">
              <a:latin typeface="Arial" charset="0"/>
            </a:endParaRPr>
          </a:p>
        </p:txBody>
      </p:sp>
      <p:sp>
        <p:nvSpPr>
          <p:cNvPr id="94" name="Rectangle 91"/>
          <p:cNvSpPr>
            <a:spLocks noChangeArrowheads="1"/>
          </p:cNvSpPr>
          <p:nvPr/>
        </p:nvSpPr>
        <p:spPr bwMode="auto">
          <a:xfrm>
            <a:off x="3257024" y="3307111"/>
            <a:ext cx="153888" cy="123111"/>
          </a:xfrm>
          <a:prstGeom prst="rect">
            <a:avLst/>
          </a:prstGeom>
          <a:noFill/>
          <a:ln w="9525">
            <a:noFill/>
            <a:miter lim="800000"/>
            <a:headEnd/>
            <a:tailEnd/>
          </a:ln>
        </p:spPr>
        <p:txBody>
          <a:bodyPr wrap="none" lIns="0" tIns="0" rIns="0" bIns="0">
            <a:spAutoFit/>
          </a:bodyPr>
          <a:lstStyle/>
          <a:p>
            <a:pPr eaLnBrk="0" hangingPunct="0"/>
            <a:r>
              <a:rPr lang="en-US" sz="800" dirty="0">
                <a:solidFill>
                  <a:schemeClr val="bg1"/>
                </a:solidFill>
                <a:latin typeface="Arial" charset="0"/>
              </a:rPr>
              <a:t>CO</a:t>
            </a:r>
          </a:p>
        </p:txBody>
      </p:sp>
      <p:sp>
        <p:nvSpPr>
          <p:cNvPr id="95" name="Rectangle 92"/>
          <p:cNvSpPr>
            <a:spLocks noChangeArrowheads="1"/>
          </p:cNvSpPr>
          <p:nvPr/>
        </p:nvSpPr>
        <p:spPr bwMode="auto">
          <a:xfrm>
            <a:off x="2888606" y="4104156"/>
            <a:ext cx="158698" cy="123111"/>
          </a:xfrm>
          <a:prstGeom prst="rect">
            <a:avLst/>
          </a:prstGeom>
          <a:noFill/>
          <a:ln w="9525">
            <a:noFill/>
            <a:miter lim="800000"/>
            <a:headEnd/>
            <a:tailEnd/>
          </a:ln>
        </p:spPr>
        <p:txBody>
          <a:bodyPr wrap="none" lIns="0" tIns="0" rIns="0" bIns="0">
            <a:spAutoFit/>
          </a:bodyPr>
          <a:lstStyle/>
          <a:p>
            <a:pPr eaLnBrk="0" hangingPunct="0"/>
            <a:r>
              <a:rPr lang="en-US" sz="800" dirty="0">
                <a:solidFill>
                  <a:schemeClr val="bg1"/>
                </a:solidFill>
                <a:latin typeface="Arial" charset="0"/>
              </a:rPr>
              <a:t>NM</a:t>
            </a:r>
          </a:p>
        </p:txBody>
      </p:sp>
      <p:sp>
        <p:nvSpPr>
          <p:cNvPr id="96" name="Rectangle 93"/>
          <p:cNvSpPr>
            <a:spLocks noChangeArrowheads="1"/>
          </p:cNvSpPr>
          <p:nvPr/>
        </p:nvSpPr>
        <p:spPr bwMode="auto">
          <a:xfrm>
            <a:off x="3959454" y="4580088"/>
            <a:ext cx="117549" cy="110382"/>
          </a:xfrm>
          <a:prstGeom prst="rect">
            <a:avLst/>
          </a:prstGeom>
          <a:noFill/>
          <a:ln w="9525">
            <a:noFill/>
            <a:miter lim="800000"/>
            <a:headEnd/>
            <a:tailEnd/>
          </a:ln>
        </p:spPr>
        <p:txBody>
          <a:bodyPr wrap="none" lIns="0" tIns="0" rIns="0" bIns="0">
            <a:spAutoFit/>
          </a:bodyPr>
          <a:lstStyle/>
          <a:p>
            <a:pPr eaLnBrk="0" hangingPunct="0"/>
            <a:r>
              <a:rPr lang="en-US" sz="800">
                <a:solidFill>
                  <a:srgbClr val="000000"/>
                </a:solidFill>
                <a:latin typeface="Arial" charset="0"/>
              </a:rPr>
              <a:t>TX</a:t>
            </a:r>
            <a:endParaRPr lang="en-US" sz="800">
              <a:latin typeface="Arial" charset="0"/>
            </a:endParaRPr>
          </a:p>
        </p:txBody>
      </p:sp>
      <p:sp>
        <p:nvSpPr>
          <p:cNvPr id="97" name="Rectangle 94"/>
          <p:cNvSpPr>
            <a:spLocks noChangeArrowheads="1"/>
          </p:cNvSpPr>
          <p:nvPr/>
        </p:nvSpPr>
        <p:spPr bwMode="auto">
          <a:xfrm>
            <a:off x="4247595" y="3963669"/>
            <a:ext cx="133318" cy="110382"/>
          </a:xfrm>
          <a:prstGeom prst="rect">
            <a:avLst/>
          </a:prstGeom>
          <a:noFill/>
          <a:ln w="9525">
            <a:noFill/>
            <a:miter lim="800000"/>
            <a:headEnd/>
            <a:tailEnd/>
          </a:ln>
        </p:spPr>
        <p:txBody>
          <a:bodyPr wrap="none" lIns="0" tIns="0" rIns="0" bIns="0">
            <a:spAutoFit/>
          </a:bodyPr>
          <a:lstStyle/>
          <a:p>
            <a:pPr eaLnBrk="0" hangingPunct="0"/>
            <a:r>
              <a:rPr lang="en-US" sz="800" dirty="0">
                <a:solidFill>
                  <a:srgbClr val="000000"/>
                </a:solidFill>
                <a:latin typeface="Arial" charset="0"/>
              </a:rPr>
              <a:t>OK</a:t>
            </a:r>
            <a:endParaRPr lang="en-US" sz="800" dirty="0">
              <a:latin typeface="Arial" charset="0"/>
            </a:endParaRPr>
          </a:p>
        </p:txBody>
      </p:sp>
      <p:sp>
        <p:nvSpPr>
          <p:cNvPr id="98" name="Rectangle 95"/>
          <p:cNvSpPr>
            <a:spLocks noChangeArrowheads="1"/>
          </p:cNvSpPr>
          <p:nvPr/>
        </p:nvSpPr>
        <p:spPr bwMode="auto">
          <a:xfrm>
            <a:off x="4193120" y="3433263"/>
            <a:ext cx="123283" cy="110382"/>
          </a:xfrm>
          <a:prstGeom prst="rect">
            <a:avLst/>
          </a:prstGeom>
          <a:noFill/>
          <a:ln w="9525">
            <a:noFill/>
            <a:miter lim="800000"/>
            <a:headEnd/>
            <a:tailEnd/>
          </a:ln>
        </p:spPr>
        <p:txBody>
          <a:bodyPr wrap="none" lIns="0" tIns="0" rIns="0" bIns="0">
            <a:spAutoFit/>
          </a:bodyPr>
          <a:lstStyle/>
          <a:p>
            <a:pPr eaLnBrk="0" hangingPunct="0"/>
            <a:r>
              <a:rPr lang="en-US" sz="800">
                <a:solidFill>
                  <a:srgbClr val="000000"/>
                </a:solidFill>
                <a:latin typeface="Arial" charset="0"/>
              </a:rPr>
              <a:t>KS</a:t>
            </a:r>
            <a:endParaRPr lang="en-US" sz="800">
              <a:latin typeface="Arial" charset="0"/>
            </a:endParaRPr>
          </a:p>
        </p:txBody>
      </p:sp>
      <p:sp>
        <p:nvSpPr>
          <p:cNvPr id="99" name="Rectangle 96"/>
          <p:cNvSpPr>
            <a:spLocks noChangeArrowheads="1"/>
          </p:cNvSpPr>
          <p:nvPr/>
        </p:nvSpPr>
        <p:spPr bwMode="auto">
          <a:xfrm>
            <a:off x="4914186" y="4042513"/>
            <a:ext cx="127585" cy="110383"/>
          </a:xfrm>
          <a:prstGeom prst="rect">
            <a:avLst/>
          </a:prstGeom>
          <a:noFill/>
          <a:ln w="9525">
            <a:noFill/>
            <a:miter lim="800000"/>
            <a:headEnd/>
            <a:tailEnd/>
          </a:ln>
        </p:spPr>
        <p:txBody>
          <a:bodyPr wrap="none" lIns="0" tIns="0" rIns="0" bIns="0">
            <a:spAutoFit/>
          </a:bodyPr>
          <a:lstStyle/>
          <a:p>
            <a:pPr eaLnBrk="0" hangingPunct="0"/>
            <a:r>
              <a:rPr lang="en-US" sz="800" dirty="0">
                <a:solidFill>
                  <a:srgbClr val="000000"/>
                </a:solidFill>
                <a:latin typeface="Arial" charset="0"/>
              </a:rPr>
              <a:t>AR</a:t>
            </a:r>
            <a:endParaRPr lang="en-US" sz="800" dirty="0">
              <a:latin typeface="Arial" charset="0"/>
            </a:endParaRPr>
          </a:p>
        </p:txBody>
      </p:sp>
      <p:sp>
        <p:nvSpPr>
          <p:cNvPr id="100" name="Rectangle 97"/>
          <p:cNvSpPr>
            <a:spLocks noChangeArrowheads="1"/>
          </p:cNvSpPr>
          <p:nvPr/>
        </p:nvSpPr>
        <p:spPr bwMode="auto">
          <a:xfrm>
            <a:off x="4985863" y="4760713"/>
            <a:ext cx="113250" cy="110382"/>
          </a:xfrm>
          <a:prstGeom prst="rect">
            <a:avLst/>
          </a:prstGeom>
          <a:noFill/>
          <a:ln w="9525">
            <a:noFill/>
            <a:miter lim="800000"/>
            <a:headEnd/>
            <a:tailEnd/>
          </a:ln>
        </p:spPr>
        <p:txBody>
          <a:bodyPr wrap="none" lIns="0" tIns="0" rIns="0" bIns="0">
            <a:spAutoFit/>
          </a:bodyPr>
          <a:lstStyle/>
          <a:p>
            <a:pPr eaLnBrk="0" hangingPunct="0"/>
            <a:r>
              <a:rPr lang="en-US" sz="800">
                <a:solidFill>
                  <a:srgbClr val="000000"/>
                </a:solidFill>
                <a:latin typeface="Arial" charset="0"/>
              </a:rPr>
              <a:t>LA</a:t>
            </a:r>
            <a:endParaRPr lang="en-US" sz="800">
              <a:latin typeface="Arial" charset="0"/>
            </a:endParaRPr>
          </a:p>
        </p:txBody>
      </p:sp>
      <p:sp>
        <p:nvSpPr>
          <p:cNvPr id="101" name="Rectangle 98"/>
          <p:cNvSpPr>
            <a:spLocks noChangeArrowheads="1"/>
          </p:cNvSpPr>
          <p:nvPr/>
        </p:nvSpPr>
        <p:spPr bwMode="auto">
          <a:xfrm>
            <a:off x="4868313" y="3460499"/>
            <a:ext cx="147654" cy="110383"/>
          </a:xfrm>
          <a:prstGeom prst="rect">
            <a:avLst/>
          </a:prstGeom>
          <a:noFill/>
          <a:ln w="9525">
            <a:noFill/>
            <a:miter lim="800000"/>
            <a:headEnd/>
            <a:tailEnd/>
          </a:ln>
        </p:spPr>
        <p:txBody>
          <a:bodyPr wrap="none" lIns="0" tIns="0" rIns="0" bIns="0">
            <a:spAutoFit/>
          </a:bodyPr>
          <a:lstStyle/>
          <a:p>
            <a:pPr eaLnBrk="0" hangingPunct="0"/>
            <a:r>
              <a:rPr lang="en-US" sz="800">
                <a:solidFill>
                  <a:srgbClr val="000000"/>
                </a:solidFill>
                <a:latin typeface="Arial" charset="0"/>
              </a:rPr>
              <a:t>MO</a:t>
            </a:r>
            <a:endParaRPr lang="en-US" sz="800">
              <a:latin typeface="Arial" charset="0"/>
            </a:endParaRPr>
          </a:p>
        </p:txBody>
      </p:sp>
      <p:sp>
        <p:nvSpPr>
          <p:cNvPr id="102" name="Rectangle 99"/>
          <p:cNvSpPr>
            <a:spLocks noChangeArrowheads="1"/>
          </p:cNvSpPr>
          <p:nvPr/>
        </p:nvSpPr>
        <p:spPr bwMode="auto">
          <a:xfrm>
            <a:off x="4813840" y="2834046"/>
            <a:ext cx="87446" cy="110382"/>
          </a:xfrm>
          <a:prstGeom prst="rect">
            <a:avLst/>
          </a:prstGeom>
          <a:noFill/>
          <a:ln w="9525">
            <a:noFill/>
            <a:miter lim="800000"/>
            <a:headEnd/>
            <a:tailEnd/>
          </a:ln>
        </p:spPr>
        <p:txBody>
          <a:bodyPr wrap="none" lIns="0" tIns="0" rIns="0" bIns="0">
            <a:spAutoFit/>
          </a:bodyPr>
          <a:lstStyle/>
          <a:p>
            <a:pPr eaLnBrk="0" hangingPunct="0"/>
            <a:r>
              <a:rPr lang="en-US" sz="800">
                <a:solidFill>
                  <a:srgbClr val="000000"/>
                </a:solidFill>
                <a:latin typeface="Arial" charset="0"/>
              </a:rPr>
              <a:t>IA</a:t>
            </a:r>
            <a:endParaRPr lang="en-US" sz="800">
              <a:latin typeface="Arial" charset="0"/>
            </a:endParaRPr>
          </a:p>
        </p:txBody>
      </p:sp>
      <p:sp>
        <p:nvSpPr>
          <p:cNvPr id="103" name="Rectangle 100"/>
          <p:cNvSpPr>
            <a:spLocks noChangeArrowheads="1"/>
          </p:cNvSpPr>
          <p:nvPr/>
        </p:nvSpPr>
        <p:spPr bwMode="auto">
          <a:xfrm>
            <a:off x="4600243" y="2118713"/>
            <a:ext cx="158698" cy="123111"/>
          </a:xfrm>
          <a:prstGeom prst="rect">
            <a:avLst/>
          </a:prstGeom>
          <a:noFill/>
          <a:ln w="9525">
            <a:noFill/>
            <a:miter lim="800000"/>
            <a:headEnd/>
            <a:tailEnd/>
          </a:ln>
        </p:spPr>
        <p:txBody>
          <a:bodyPr wrap="none" lIns="0" tIns="0" rIns="0" bIns="0">
            <a:spAutoFit/>
          </a:bodyPr>
          <a:lstStyle/>
          <a:p>
            <a:pPr eaLnBrk="0" hangingPunct="0"/>
            <a:r>
              <a:rPr lang="en-US" sz="800" dirty="0">
                <a:solidFill>
                  <a:schemeClr val="bg1"/>
                </a:solidFill>
                <a:latin typeface="Arial" charset="0"/>
              </a:rPr>
              <a:t>MN</a:t>
            </a:r>
          </a:p>
        </p:txBody>
      </p:sp>
      <p:sp>
        <p:nvSpPr>
          <p:cNvPr id="104" name="Rectangle 101"/>
          <p:cNvSpPr>
            <a:spLocks noChangeArrowheads="1"/>
          </p:cNvSpPr>
          <p:nvPr/>
        </p:nvSpPr>
        <p:spPr bwMode="auto">
          <a:xfrm>
            <a:off x="5189424" y="2385351"/>
            <a:ext cx="111816" cy="110383"/>
          </a:xfrm>
          <a:prstGeom prst="rect">
            <a:avLst/>
          </a:prstGeom>
          <a:noFill/>
          <a:ln w="9525">
            <a:noFill/>
            <a:miter lim="800000"/>
            <a:headEnd/>
            <a:tailEnd/>
          </a:ln>
        </p:spPr>
        <p:txBody>
          <a:bodyPr wrap="none" lIns="0" tIns="0" rIns="0" bIns="0">
            <a:spAutoFit/>
          </a:bodyPr>
          <a:lstStyle/>
          <a:p>
            <a:pPr eaLnBrk="0" hangingPunct="0"/>
            <a:r>
              <a:rPr lang="en-US" sz="800">
                <a:solidFill>
                  <a:srgbClr val="000000"/>
                </a:solidFill>
                <a:latin typeface="Arial" charset="0"/>
              </a:rPr>
              <a:t>WI</a:t>
            </a:r>
            <a:endParaRPr lang="en-US" sz="800">
              <a:latin typeface="Arial" charset="0"/>
            </a:endParaRPr>
          </a:p>
        </p:txBody>
      </p:sp>
      <p:sp>
        <p:nvSpPr>
          <p:cNvPr id="105" name="Rectangle 102"/>
          <p:cNvSpPr>
            <a:spLocks noChangeArrowheads="1"/>
          </p:cNvSpPr>
          <p:nvPr/>
        </p:nvSpPr>
        <p:spPr bwMode="auto">
          <a:xfrm>
            <a:off x="5324176" y="3137955"/>
            <a:ext cx="77410" cy="110382"/>
          </a:xfrm>
          <a:prstGeom prst="rect">
            <a:avLst/>
          </a:prstGeom>
          <a:noFill/>
          <a:ln w="9525">
            <a:noFill/>
            <a:miter lim="800000"/>
            <a:headEnd/>
            <a:tailEnd/>
          </a:ln>
        </p:spPr>
        <p:txBody>
          <a:bodyPr wrap="none" lIns="0" tIns="0" rIns="0" bIns="0">
            <a:spAutoFit/>
          </a:bodyPr>
          <a:lstStyle/>
          <a:p>
            <a:pPr eaLnBrk="0" hangingPunct="0"/>
            <a:r>
              <a:rPr lang="en-US" sz="800">
                <a:solidFill>
                  <a:srgbClr val="000000"/>
                </a:solidFill>
                <a:latin typeface="Arial" charset="0"/>
              </a:rPr>
              <a:t>IL</a:t>
            </a:r>
            <a:endParaRPr lang="en-US" sz="800">
              <a:latin typeface="Arial" charset="0"/>
            </a:endParaRPr>
          </a:p>
        </p:txBody>
      </p:sp>
      <p:sp>
        <p:nvSpPr>
          <p:cNvPr id="106" name="Rectangle 103"/>
          <p:cNvSpPr>
            <a:spLocks noChangeArrowheads="1"/>
          </p:cNvSpPr>
          <p:nvPr/>
        </p:nvSpPr>
        <p:spPr bwMode="auto">
          <a:xfrm>
            <a:off x="5727000" y="3132221"/>
            <a:ext cx="102592" cy="123111"/>
          </a:xfrm>
          <a:prstGeom prst="rect">
            <a:avLst/>
          </a:prstGeom>
          <a:noFill/>
          <a:ln w="9525">
            <a:noFill/>
            <a:miter lim="800000"/>
            <a:headEnd/>
            <a:tailEnd/>
          </a:ln>
        </p:spPr>
        <p:txBody>
          <a:bodyPr wrap="none" lIns="0" tIns="0" rIns="0" bIns="0">
            <a:spAutoFit/>
          </a:bodyPr>
          <a:lstStyle/>
          <a:p>
            <a:pPr eaLnBrk="0" hangingPunct="0"/>
            <a:r>
              <a:rPr lang="en-US" sz="800" dirty="0">
                <a:latin typeface="Arial" charset="0"/>
              </a:rPr>
              <a:t>IN</a:t>
            </a:r>
          </a:p>
        </p:txBody>
      </p:sp>
      <p:sp>
        <p:nvSpPr>
          <p:cNvPr id="107" name="Rectangle 104"/>
          <p:cNvSpPr>
            <a:spLocks noChangeArrowheads="1"/>
          </p:cNvSpPr>
          <p:nvPr/>
        </p:nvSpPr>
        <p:spPr bwMode="auto">
          <a:xfrm>
            <a:off x="5946330" y="3487736"/>
            <a:ext cx="137858" cy="123111"/>
          </a:xfrm>
          <a:prstGeom prst="rect">
            <a:avLst/>
          </a:prstGeom>
          <a:solidFill>
            <a:schemeClr val="tx2">
              <a:lumMod val="75000"/>
            </a:schemeClr>
          </a:solidFill>
          <a:ln w="9525">
            <a:noFill/>
            <a:miter lim="800000"/>
            <a:headEnd/>
            <a:tailEnd/>
          </a:ln>
        </p:spPr>
        <p:txBody>
          <a:bodyPr wrap="none" lIns="0" tIns="0" rIns="0" bIns="0">
            <a:spAutoFit/>
          </a:bodyPr>
          <a:lstStyle/>
          <a:p>
            <a:pPr eaLnBrk="0" hangingPunct="0"/>
            <a:r>
              <a:rPr lang="en-US" sz="800" dirty="0">
                <a:solidFill>
                  <a:schemeClr val="bg1"/>
                </a:solidFill>
                <a:latin typeface="Arial" charset="0"/>
              </a:rPr>
              <a:t>KY</a:t>
            </a:r>
          </a:p>
        </p:txBody>
      </p:sp>
      <p:sp>
        <p:nvSpPr>
          <p:cNvPr id="108" name="Rectangle 105"/>
          <p:cNvSpPr>
            <a:spLocks noChangeArrowheads="1"/>
          </p:cNvSpPr>
          <p:nvPr/>
        </p:nvSpPr>
        <p:spPr bwMode="auto">
          <a:xfrm>
            <a:off x="5745635" y="3818882"/>
            <a:ext cx="136256" cy="123111"/>
          </a:xfrm>
          <a:prstGeom prst="rect">
            <a:avLst/>
          </a:prstGeom>
          <a:noFill/>
          <a:ln w="9525">
            <a:noFill/>
            <a:miter lim="800000"/>
            <a:headEnd/>
            <a:tailEnd/>
          </a:ln>
        </p:spPr>
        <p:txBody>
          <a:bodyPr wrap="none" lIns="0" tIns="0" rIns="0" bIns="0">
            <a:spAutoFit/>
          </a:bodyPr>
          <a:lstStyle/>
          <a:p>
            <a:pPr eaLnBrk="0" hangingPunct="0"/>
            <a:r>
              <a:rPr lang="en-US" sz="800" dirty="0">
                <a:latin typeface="Arial" charset="0"/>
              </a:rPr>
              <a:t>TN</a:t>
            </a:r>
          </a:p>
        </p:txBody>
      </p:sp>
      <p:sp>
        <p:nvSpPr>
          <p:cNvPr id="109" name="Rectangle 106"/>
          <p:cNvSpPr>
            <a:spLocks noChangeArrowheads="1"/>
          </p:cNvSpPr>
          <p:nvPr/>
        </p:nvSpPr>
        <p:spPr bwMode="auto">
          <a:xfrm>
            <a:off x="5331345" y="4372226"/>
            <a:ext cx="137619" cy="110383"/>
          </a:xfrm>
          <a:prstGeom prst="rect">
            <a:avLst/>
          </a:prstGeom>
          <a:noFill/>
          <a:ln w="9525">
            <a:noFill/>
            <a:miter lim="800000"/>
            <a:headEnd/>
            <a:tailEnd/>
          </a:ln>
        </p:spPr>
        <p:txBody>
          <a:bodyPr wrap="none" lIns="0" tIns="0" rIns="0" bIns="0">
            <a:spAutoFit/>
          </a:bodyPr>
          <a:lstStyle/>
          <a:p>
            <a:pPr eaLnBrk="0" hangingPunct="0"/>
            <a:r>
              <a:rPr lang="en-US" sz="800">
                <a:solidFill>
                  <a:srgbClr val="000000"/>
                </a:solidFill>
                <a:latin typeface="Arial" charset="0"/>
              </a:rPr>
              <a:t>MS</a:t>
            </a:r>
            <a:endParaRPr lang="en-US" sz="800">
              <a:latin typeface="Arial" charset="0"/>
            </a:endParaRPr>
          </a:p>
        </p:txBody>
      </p:sp>
      <p:sp>
        <p:nvSpPr>
          <p:cNvPr id="110" name="Rectangle 107"/>
          <p:cNvSpPr>
            <a:spLocks noChangeArrowheads="1"/>
          </p:cNvSpPr>
          <p:nvPr/>
        </p:nvSpPr>
        <p:spPr bwMode="auto">
          <a:xfrm>
            <a:off x="5757104" y="4365058"/>
            <a:ext cx="113250" cy="110382"/>
          </a:xfrm>
          <a:prstGeom prst="rect">
            <a:avLst/>
          </a:prstGeom>
          <a:noFill/>
          <a:ln w="9525">
            <a:noFill/>
            <a:miter lim="800000"/>
            <a:headEnd/>
            <a:tailEnd/>
          </a:ln>
        </p:spPr>
        <p:txBody>
          <a:bodyPr wrap="none" lIns="0" tIns="0" rIns="0" bIns="0">
            <a:spAutoFit/>
          </a:bodyPr>
          <a:lstStyle/>
          <a:p>
            <a:pPr eaLnBrk="0" hangingPunct="0"/>
            <a:r>
              <a:rPr lang="en-US" sz="800">
                <a:solidFill>
                  <a:srgbClr val="000000"/>
                </a:solidFill>
                <a:latin typeface="Arial" charset="0"/>
              </a:rPr>
              <a:t>AL</a:t>
            </a:r>
            <a:endParaRPr lang="en-US" sz="800">
              <a:latin typeface="Arial" charset="0"/>
            </a:endParaRPr>
          </a:p>
        </p:txBody>
      </p:sp>
      <p:sp>
        <p:nvSpPr>
          <p:cNvPr id="111" name="Rectangle 108"/>
          <p:cNvSpPr>
            <a:spLocks noChangeArrowheads="1"/>
          </p:cNvSpPr>
          <p:nvPr/>
        </p:nvSpPr>
        <p:spPr bwMode="auto">
          <a:xfrm>
            <a:off x="6205799" y="4343554"/>
            <a:ext cx="133318" cy="110383"/>
          </a:xfrm>
          <a:prstGeom prst="rect">
            <a:avLst/>
          </a:prstGeom>
          <a:noFill/>
          <a:ln w="9525">
            <a:noFill/>
            <a:miter lim="800000"/>
            <a:headEnd/>
            <a:tailEnd/>
          </a:ln>
        </p:spPr>
        <p:txBody>
          <a:bodyPr wrap="none" lIns="0" tIns="0" rIns="0" bIns="0">
            <a:spAutoFit/>
          </a:bodyPr>
          <a:lstStyle/>
          <a:p>
            <a:pPr eaLnBrk="0" hangingPunct="0"/>
            <a:r>
              <a:rPr lang="en-US" sz="800" dirty="0">
                <a:solidFill>
                  <a:srgbClr val="000000"/>
                </a:solidFill>
                <a:latin typeface="Arial" charset="0"/>
              </a:rPr>
              <a:t>GA</a:t>
            </a:r>
            <a:endParaRPr lang="en-US" sz="800" dirty="0">
              <a:latin typeface="Arial" charset="0"/>
            </a:endParaRPr>
          </a:p>
        </p:txBody>
      </p:sp>
      <p:sp>
        <p:nvSpPr>
          <p:cNvPr id="112" name="Rectangle 109"/>
          <p:cNvSpPr>
            <a:spLocks noChangeArrowheads="1"/>
          </p:cNvSpPr>
          <p:nvPr/>
        </p:nvSpPr>
        <p:spPr bwMode="auto">
          <a:xfrm>
            <a:off x="6569917" y="4981478"/>
            <a:ext cx="107515" cy="110382"/>
          </a:xfrm>
          <a:prstGeom prst="rect">
            <a:avLst/>
          </a:prstGeom>
          <a:noFill/>
          <a:ln w="9525">
            <a:noFill/>
            <a:miter lim="800000"/>
            <a:headEnd/>
            <a:tailEnd/>
          </a:ln>
        </p:spPr>
        <p:txBody>
          <a:bodyPr wrap="none" lIns="0" tIns="0" rIns="0" bIns="0">
            <a:spAutoFit/>
          </a:bodyPr>
          <a:lstStyle/>
          <a:p>
            <a:pPr eaLnBrk="0" hangingPunct="0"/>
            <a:r>
              <a:rPr lang="en-US" sz="800">
                <a:solidFill>
                  <a:srgbClr val="000000"/>
                </a:solidFill>
                <a:latin typeface="Arial" charset="0"/>
              </a:rPr>
              <a:t>FL</a:t>
            </a:r>
            <a:endParaRPr lang="en-US" sz="800">
              <a:latin typeface="Arial" charset="0"/>
            </a:endParaRPr>
          </a:p>
        </p:txBody>
      </p:sp>
      <p:sp>
        <p:nvSpPr>
          <p:cNvPr id="113" name="Rectangle 110"/>
          <p:cNvSpPr>
            <a:spLocks noChangeArrowheads="1"/>
          </p:cNvSpPr>
          <p:nvPr/>
        </p:nvSpPr>
        <p:spPr bwMode="auto">
          <a:xfrm>
            <a:off x="6534078" y="4048247"/>
            <a:ext cx="127585" cy="110383"/>
          </a:xfrm>
          <a:prstGeom prst="rect">
            <a:avLst/>
          </a:prstGeom>
          <a:noFill/>
          <a:ln w="9525">
            <a:noFill/>
            <a:miter lim="800000"/>
            <a:headEnd/>
            <a:tailEnd/>
          </a:ln>
        </p:spPr>
        <p:txBody>
          <a:bodyPr wrap="none" lIns="0" tIns="0" rIns="0" bIns="0">
            <a:spAutoFit/>
          </a:bodyPr>
          <a:lstStyle/>
          <a:p>
            <a:pPr eaLnBrk="0" hangingPunct="0"/>
            <a:r>
              <a:rPr lang="en-US" sz="800">
                <a:solidFill>
                  <a:srgbClr val="000000"/>
                </a:solidFill>
                <a:latin typeface="Arial" charset="0"/>
              </a:rPr>
              <a:t>SC</a:t>
            </a:r>
            <a:endParaRPr lang="en-US" sz="800">
              <a:latin typeface="Arial" charset="0"/>
            </a:endParaRPr>
          </a:p>
        </p:txBody>
      </p:sp>
      <p:sp>
        <p:nvSpPr>
          <p:cNvPr id="114" name="Rectangle 111"/>
          <p:cNvSpPr>
            <a:spLocks noChangeArrowheads="1"/>
          </p:cNvSpPr>
          <p:nvPr/>
        </p:nvSpPr>
        <p:spPr bwMode="auto">
          <a:xfrm>
            <a:off x="6754842" y="3725703"/>
            <a:ext cx="131885" cy="110382"/>
          </a:xfrm>
          <a:prstGeom prst="rect">
            <a:avLst/>
          </a:prstGeom>
          <a:noFill/>
          <a:ln w="9525">
            <a:noFill/>
            <a:miter lim="800000"/>
            <a:headEnd/>
            <a:tailEnd/>
          </a:ln>
        </p:spPr>
        <p:txBody>
          <a:bodyPr wrap="none" lIns="0" tIns="0" rIns="0" bIns="0">
            <a:spAutoFit/>
          </a:bodyPr>
          <a:lstStyle/>
          <a:p>
            <a:pPr eaLnBrk="0" hangingPunct="0"/>
            <a:r>
              <a:rPr lang="en-US" sz="800">
                <a:solidFill>
                  <a:srgbClr val="000000"/>
                </a:solidFill>
                <a:latin typeface="Arial" charset="0"/>
              </a:rPr>
              <a:t>NC</a:t>
            </a:r>
            <a:endParaRPr lang="en-US" sz="800">
              <a:latin typeface="Arial" charset="0"/>
            </a:endParaRPr>
          </a:p>
        </p:txBody>
      </p:sp>
      <p:sp>
        <p:nvSpPr>
          <p:cNvPr id="115" name="Rectangle 112"/>
          <p:cNvSpPr>
            <a:spLocks noChangeArrowheads="1"/>
          </p:cNvSpPr>
          <p:nvPr/>
        </p:nvSpPr>
        <p:spPr bwMode="auto">
          <a:xfrm>
            <a:off x="6713270" y="3381656"/>
            <a:ext cx="123283" cy="110382"/>
          </a:xfrm>
          <a:prstGeom prst="rect">
            <a:avLst/>
          </a:prstGeom>
          <a:noFill/>
          <a:ln w="9525">
            <a:noFill/>
            <a:miter lim="800000"/>
            <a:headEnd/>
            <a:tailEnd/>
          </a:ln>
        </p:spPr>
        <p:txBody>
          <a:bodyPr wrap="none" lIns="0" tIns="0" rIns="0" bIns="0">
            <a:spAutoFit/>
          </a:bodyPr>
          <a:lstStyle/>
          <a:p>
            <a:pPr eaLnBrk="0" hangingPunct="0"/>
            <a:r>
              <a:rPr lang="en-US" sz="800" dirty="0">
                <a:solidFill>
                  <a:srgbClr val="000000"/>
                </a:solidFill>
                <a:latin typeface="Arial" charset="0"/>
              </a:rPr>
              <a:t>VA</a:t>
            </a:r>
            <a:endParaRPr lang="en-US" sz="800" dirty="0">
              <a:latin typeface="Arial" charset="0"/>
            </a:endParaRPr>
          </a:p>
        </p:txBody>
      </p:sp>
      <p:sp>
        <p:nvSpPr>
          <p:cNvPr id="116" name="Rectangle 113"/>
          <p:cNvSpPr>
            <a:spLocks noChangeArrowheads="1"/>
          </p:cNvSpPr>
          <p:nvPr/>
        </p:nvSpPr>
        <p:spPr bwMode="auto">
          <a:xfrm>
            <a:off x="6367789" y="3309978"/>
            <a:ext cx="147654" cy="110382"/>
          </a:xfrm>
          <a:prstGeom prst="rect">
            <a:avLst/>
          </a:prstGeom>
          <a:noFill/>
          <a:ln w="9525">
            <a:noFill/>
            <a:miter lim="800000"/>
            <a:headEnd/>
            <a:tailEnd/>
          </a:ln>
        </p:spPr>
        <p:txBody>
          <a:bodyPr wrap="none" lIns="0" tIns="0" rIns="0" bIns="0">
            <a:spAutoFit/>
          </a:bodyPr>
          <a:lstStyle/>
          <a:p>
            <a:pPr eaLnBrk="0" hangingPunct="0"/>
            <a:r>
              <a:rPr lang="en-US" sz="800" dirty="0">
                <a:solidFill>
                  <a:srgbClr val="000000"/>
                </a:solidFill>
                <a:latin typeface="Arial" charset="0"/>
              </a:rPr>
              <a:t>WV</a:t>
            </a:r>
            <a:endParaRPr lang="en-US" sz="800" dirty="0">
              <a:latin typeface="Arial" charset="0"/>
            </a:endParaRPr>
          </a:p>
        </p:txBody>
      </p:sp>
      <p:sp>
        <p:nvSpPr>
          <p:cNvPr id="117" name="Rectangle 114"/>
          <p:cNvSpPr>
            <a:spLocks noChangeArrowheads="1"/>
          </p:cNvSpPr>
          <p:nvPr/>
        </p:nvSpPr>
        <p:spPr bwMode="auto">
          <a:xfrm>
            <a:off x="6073915" y="2970054"/>
            <a:ext cx="153888" cy="123111"/>
          </a:xfrm>
          <a:prstGeom prst="rect">
            <a:avLst/>
          </a:prstGeom>
          <a:noFill/>
          <a:ln w="9525">
            <a:noFill/>
            <a:miter lim="800000"/>
            <a:headEnd/>
            <a:tailEnd/>
          </a:ln>
        </p:spPr>
        <p:txBody>
          <a:bodyPr wrap="none" lIns="0" tIns="0" rIns="0" bIns="0">
            <a:spAutoFit/>
          </a:bodyPr>
          <a:lstStyle/>
          <a:p>
            <a:pPr eaLnBrk="0" hangingPunct="0"/>
            <a:r>
              <a:rPr lang="en-US" sz="800" dirty="0">
                <a:latin typeface="Arial" charset="0"/>
              </a:rPr>
              <a:t>OH</a:t>
            </a:r>
          </a:p>
        </p:txBody>
      </p:sp>
      <p:sp>
        <p:nvSpPr>
          <p:cNvPr id="118" name="Rectangle 115"/>
          <p:cNvSpPr>
            <a:spLocks noChangeArrowheads="1"/>
          </p:cNvSpPr>
          <p:nvPr/>
        </p:nvSpPr>
        <p:spPr bwMode="auto">
          <a:xfrm>
            <a:off x="5841682" y="2591779"/>
            <a:ext cx="101781" cy="110383"/>
          </a:xfrm>
          <a:prstGeom prst="rect">
            <a:avLst/>
          </a:prstGeom>
          <a:noFill/>
          <a:ln w="9525">
            <a:noFill/>
            <a:miter lim="800000"/>
            <a:headEnd/>
            <a:tailEnd/>
          </a:ln>
        </p:spPr>
        <p:txBody>
          <a:bodyPr wrap="none" lIns="0" tIns="0" rIns="0" bIns="0">
            <a:spAutoFit/>
          </a:bodyPr>
          <a:lstStyle/>
          <a:p>
            <a:pPr eaLnBrk="0" hangingPunct="0"/>
            <a:r>
              <a:rPr lang="en-US" sz="800" dirty="0">
                <a:solidFill>
                  <a:srgbClr val="000000"/>
                </a:solidFill>
                <a:latin typeface="Arial" charset="0"/>
              </a:rPr>
              <a:t>MI</a:t>
            </a:r>
            <a:endParaRPr lang="en-US" sz="800" dirty="0">
              <a:latin typeface="Arial" charset="0"/>
            </a:endParaRPr>
          </a:p>
        </p:txBody>
      </p:sp>
      <p:sp>
        <p:nvSpPr>
          <p:cNvPr id="119" name="Rectangle 116"/>
          <p:cNvSpPr>
            <a:spLocks noChangeArrowheads="1"/>
          </p:cNvSpPr>
          <p:nvPr/>
        </p:nvSpPr>
        <p:spPr bwMode="auto">
          <a:xfrm>
            <a:off x="6955537" y="2389652"/>
            <a:ext cx="142668" cy="123111"/>
          </a:xfrm>
          <a:prstGeom prst="rect">
            <a:avLst/>
          </a:prstGeom>
          <a:noFill/>
          <a:ln w="9525">
            <a:noFill/>
            <a:miter lim="800000"/>
            <a:headEnd/>
            <a:tailEnd/>
          </a:ln>
        </p:spPr>
        <p:txBody>
          <a:bodyPr wrap="none" lIns="0" tIns="0" rIns="0" bIns="0">
            <a:spAutoFit/>
          </a:bodyPr>
          <a:lstStyle/>
          <a:p>
            <a:pPr eaLnBrk="0" hangingPunct="0"/>
            <a:r>
              <a:rPr lang="en-US" sz="800" dirty="0">
                <a:solidFill>
                  <a:schemeClr val="bg1"/>
                </a:solidFill>
                <a:latin typeface="Arial" charset="0"/>
              </a:rPr>
              <a:t>NY</a:t>
            </a:r>
          </a:p>
        </p:txBody>
      </p:sp>
      <p:sp>
        <p:nvSpPr>
          <p:cNvPr id="120" name="Rectangle 117"/>
          <p:cNvSpPr>
            <a:spLocks noChangeArrowheads="1"/>
          </p:cNvSpPr>
          <p:nvPr/>
        </p:nvSpPr>
        <p:spPr bwMode="auto">
          <a:xfrm>
            <a:off x="6786379" y="2808242"/>
            <a:ext cx="137858" cy="123111"/>
          </a:xfrm>
          <a:prstGeom prst="rect">
            <a:avLst/>
          </a:prstGeom>
          <a:noFill/>
          <a:ln w="9525">
            <a:noFill/>
            <a:miter lim="800000"/>
            <a:headEnd/>
            <a:tailEnd/>
          </a:ln>
        </p:spPr>
        <p:txBody>
          <a:bodyPr wrap="none" lIns="0" tIns="0" rIns="0" bIns="0">
            <a:spAutoFit/>
          </a:bodyPr>
          <a:lstStyle/>
          <a:p>
            <a:pPr eaLnBrk="0" hangingPunct="0"/>
            <a:r>
              <a:rPr lang="en-US" sz="800" dirty="0">
                <a:latin typeface="Arial" charset="0"/>
              </a:rPr>
              <a:t>PA</a:t>
            </a:r>
          </a:p>
        </p:txBody>
      </p:sp>
      <p:sp>
        <p:nvSpPr>
          <p:cNvPr id="121" name="Rectangle 118"/>
          <p:cNvSpPr>
            <a:spLocks noChangeArrowheads="1"/>
          </p:cNvSpPr>
          <p:nvPr/>
        </p:nvSpPr>
        <p:spPr bwMode="auto">
          <a:xfrm>
            <a:off x="7239376" y="3271273"/>
            <a:ext cx="141920" cy="110383"/>
          </a:xfrm>
          <a:prstGeom prst="rect">
            <a:avLst/>
          </a:prstGeom>
          <a:noFill/>
          <a:ln w="9525">
            <a:noFill/>
            <a:miter lim="800000"/>
            <a:headEnd/>
            <a:tailEnd/>
          </a:ln>
        </p:spPr>
        <p:txBody>
          <a:bodyPr wrap="none" lIns="0" tIns="0" rIns="0" bIns="0">
            <a:spAutoFit/>
          </a:bodyPr>
          <a:lstStyle/>
          <a:p>
            <a:pPr eaLnBrk="0" hangingPunct="0"/>
            <a:r>
              <a:rPr lang="en-US" sz="800">
                <a:solidFill>
                  <a:srgbClr val="000000"/>
                </a:solidFill>
                <a:latin typeface="Arial" charset="0"/>
              </a:rPr>
              <a:t>MD</a:t>
            </a:r>
            <a:endParaRPr lang="en-US" sz="800">
              <a:latin typeface="Arial" charset="0"/>
            </a:endParaRPr>
          </a:p>
        </p:txBody>
      </p:sp>
      <p:sp>
        <p:nvSpPr>
          <p:cNvPr id="122" name="Rectangle 119"/>
          <p:cNvSpPr>
            <a:spLocks noChangeArrowheads="1"/>
          </p:cNvSpPr>
          <p:nvPr/>
        </p:nvSpPr>
        <p:spPr bwMode="auto">
          <a:xfrm>
            <a:off x="7263871" y="3023272"/>
            <a:ext cx="253737" cy="123111"/>
          </a:xfrm>
          <a:prstGeom prst="rect">
            <a:avLst/>
          </a:prstGeom>
          <a:solidFill>
            <a:schemeClr val="tx2">
              <a:lumMod val="40000"/>
              <a:lumOff val="60000"/>
            </a:schemeClr>
          </a:solidFill>
          <a:ln w="9525">
            <a:noFill/>
            <a:miter lim="800000"/>
            <a:headEnd/>
            <a:tailEnd/>
          </a:ln>
        </p:spPr>
        <p:txBody>
          <a:bodyPr wrap="square" lIns="0" tIns="0" rIns="0" bIns="0">
            <a:spAutoFit/>
          </a:bodyPr>
          <a:lstStyle/>
          <a:p>
            <a:pPr algn="ctr" eaLnBrk="0" hangingPunct="0"/>
            <a:r>
              <a:rPr lang="en-US" sz="800" dirty="0">
                <a:solidFill>
                  <a:srgbClr val="000000"/>
                </a:solidFill>
                <a:latin typeface="Arial" charset="0"/>
              </a:rPr>
              <a:t>DE</a:t>
            </a:r>
            <a:endParaRPr lang="en-US" sz="800" dirty="0">
              <a:latin typeface="Arial" charset="0"/>
            </a:endParaRPr>
          </a:p>
        </p:txBody>
      </p:sp>
      <p:sp>
        <p:nvSpPr>
          <p:cNvPr id="123" name="Rectangle 120"/>
          <p:cNvSpPr>
            <a:spLocks noChangeArrowheads="1"/>
          </p:cNvSpPr>
          <p:nvPr/>
        </p:nvSpPr>
        <p:spPr bwMode="auto">
          <a:xfrm>
            <a:off x="7331121" y="2821144"/>
            <a:ext cx="111816" cy="110383"/>
          </a:xfrm>
          <a:prstGeom prst="rect">
            <a:avLst/>
          </a:prstGeom>
          <a:noFill/>
          <a:ln w="9525">
            <a:noFill/>
            <a:miter lim="800000"/>
            <a:headEnd/>
            <a:tailEnd/>
          </a:ln>
        </p:spPr>
        <p:txBody>
          <a:bodyPr wrap="none" lIns="0" tIns="0" rIns="0" bIns="0">
            <a:spAutoFit/>
          </a:bodyPr>
          <a:lstStyle/>
          <a:p>
            <a:pPr eaLnBrk="0" hangingPunct="0"/>
            <a:r>
              <a:rPr lang="en-US" sz="800">
                <a:solidFill>
                  <a:srgbClr val="000000"/>
                </a:solidFill>
                <a:latin typeface="Arial" charset="0"/>
              </a:rPr>
              <a:t>NJ</a:t>
            </a:r>
            <a:endParaRPr lang="en-US" sz="800">
              <a:latin typeface="Arial" charset="0"/>
            </a:endParaRPr>
          </a:p>
        </p:txBody>
      </p:sp>
      <p:sp>
        <p:nvSpPr>
          <p:cNvPr id="124" name="Rectangle 121"/>
          <p:cNvSpPr>
            <a:spLocks noChangeArrowheads="1"/>
          </p:cNvSpPr>
          <p:nvPr/>
        </p:nvSpPr>
        <p:spPr bwMode="auto">
          <a:xfrm>
            <a:off x="7352625" y="2543039"/>
            <a:ext cx="136256" cy="123111"/>
          </a:xfrm>
          <a:prstGeom prst="rect">
            <a:avLst/>
          </a:prstGeom>
          <a:noFill/>
          <a:ln w="9525">
            <a:noFill/>
            <a:miter lim="800000"/>
            <a:headEnd/>
            <a:tailEnd/>
          </a:ln>
        </p:spPr>
        <p:txBody>
          <a:bodyPr wrap="none" lIns="0" tIns="0" rIns="0" bIns="0">
            <a:spAutoFit/>
          </a:bodyPr>
          <a:lstStyle/>
          <a:p>
            <a:pPr eaLnBrk="0" hangingPunct="0"/>
            <a:r>
              <a:rPr lang="en-US" sz="800" dirty="0">
                <a:solidFill>
                  <a:schemeClr val="bg1"/>
                </a:solidFill>
                <a:latin typeface="Arial" charset="0"/>
              </a:rPr>
              <a:t>CT</a:t>
            </a:r>
          </a:p>
        </p:txBody>
      </p:sp>
      <p:sp>
        <p:nvSpPr>
          <p:cNvPr id="125" name="Rectangle 122"/>
          <p:cNvSpPr>
            <a:spLocks noChangeArrowheads="1"/>
          </p:cNvSpPr>
          <p:nvPr/>
        </p:nvSpPr>
        <p:spPr bwMode="auto">
          <a:xfrm>
            <a:off x="7596326" y="2583177"/>
            <a:ext cx="237034" cy="123284"/>
          </a:xfrm>
          <a:prstGeom prst="rect">
            <a:avLst/>
          </a:prstGeom>
          <a:solidFill>
            <a:schemeClr val="tx2">
              <a:lumMod val="75000"/>
            </a:schemeClr>
          </a:solidFill>
          <a:ln w="9525">
            <a:noFill/>
            <a:miter lim="800000"/>
            <a:headEnd/>
            <a:tailEnd/>
          </a:ln>
        </p:spPr>
        <p:txBody>
          <a:bodyPr wrap="square" lIns="0" tIns="0" rIns="0" bIns="0">
            <a:spAutoFit/>
          </a:bodyPr>
          <a:lstStyle/>
          <a:p>
            <a:pPr algn="ctr" eaLnBrk="0" hangingPunct="0"/>
            <a:r>
              <a:rPr lang="en-US" sz="800" dirty="0">
                <a:solidFill>
                  <a:schemeClr val="bg1"/>
                </a:solidFill>
                <a:latin typeface="Arial" charset="0"/>
              </a:rPr>
              <a:t>RI</a:t>
            </a:r>
          </a:p>
        </p:txBody>
      </p:sp>
      <p:sp>
        <p:nvSpPr>
          <p:cNvPr id="126" name="Rectangle 123"/>
          <p:cNvSpPr>
            <a:spLocks noChangeArrowheads="1"/>
          </p:cNvSpPr>
          <p:nvPr/>
        </p:nvSpPr>
        <p:spPr bwMode="auto">
          <a:xfrm>
            <a:off x="7412834" y="2414021"/>
            <a:ext cx="153888" cy="123111"/>
          </a:xfrm>
          <a:prstGeom prst="rect">
            <a:avLst/>
          </a:prstGeom>
          <a:noFill/>
          <a:ln w="9525">
            <a:noFill/>
            <a:miter lim="800000"/>
            <a:headEnd/>
            <a:tailEnd/>
          </a:ln>
        </p:spPr>
        <p:txBody>
          <a:bodyPr wrap="none" lIns="0" tIns="0" rIns="0" bIns="0">
            <a:spAutoFit/>
          </a:bodyPr>
          <a:lstStyle/>
          <a:p>
            <a:pPr eaLnBrk="0" hangingPunct="0"/>
            <a:r>
              <a:rPr lang="en-US" sz="800" dirty="0">
                <a:solidFill>
                  <a:schemeClr val="bg1"/>
                </a:solidFill>
                <a:latin typeface="Arial" charset="0"/>
              </a:rPr>
              <a:t>MA</a:t>
            </a:r>
          </a:p>
        </p:txBody>
      </p:sp>
      <p:sp>
        <p:nvSpPr>
          <p:cNvPr id="127" name="Rectangle 124"/>
          <p:cNvSpPr>
            <a:spLocks noChangeArrowheads="1"/>
          </p:cNvSpPr>
          <p:nvPr/>
        </p:nvSpPr>
        <p:spPr bwMode="auto">
          <a:xfrm>
            <a:off x="7538985" y="1847776"/>
            <a:ext cx="137619" cy="110382"/>
          </a:xfrm>
          <a:prstGeom prst="rect">
            <a:avLst/>
          </a:prstGeom>
          <a:noFill/>
          <a:ln w="9525">
            <a:noFill/>
            <a:miter lim="800000"/>
            <a:headEnd/>
            <a:tailEnd/>
          </a:ln>
        </p:spPr>
        <p:txBody>
          <a:bodyPr wrap="none" lIns="0" tIns="0" rIns="0" bIns="0">
            <a:spAutoFit/>
          </a:bodyPr>
          <a:lstStyle/>
          <a:p>
            <a:pPr eaLnBrk="0" hangingPunct="0"/>
            <a:r>
              <a:rPr lang="en-US" sz="800">
                <a:solidFill>
                  <a:srgbClr val="000000"/>
                </a:solidFill>
                <a:latin typeface="Arial" charset="0"/>
              </a:rPr>
              <a:t>ME</a:t>
            </a:r>
            <a:endParaRPr lang="en-US" sz="800">
              <a:latin typeface="Arial" charset="0"/>
            </a:endParaRPr>
          </a:p>
        </p:txBody>
      </p:sp>
      <p:sp>
        <p:nvSpPr>
          <p:cNvPr id="128" name="Rectangle 125"/>
          <p:cNvSpPr>
            <a:spLocks noChangeArrowheads="1"/>
          </p:cNvSpPr>
          <p:nvPr/>
        </p:nvSpPr>
        <p:spPr bwMode="auto">
          <a:xfrm>
            <a:off x="7199237" y="2067105"/>
            <a:ext cx="131446" cy="123111"/>
          </a:xfrm>
          <a:prstGeom prst="rect">
            <a:avLst/>
          </a:prstGeom>
          <a:noFill/>
          <a:ln w="9525">
            <a:noFill/>
            <a:miter lim="800000"/>
            <a:headEnd/>
            <a:tailEnd/>
          </a:ln>
        </p:spPr>
        <p:txBody>
          <a:bodyPr wrap="none" lIns="0" tIns="0" rIns="0" bIns="0">
            <a:spAutoFit/>
          </a:bodyPr>
          <a:lstStyle/>
          <a:p>
            <a:pPr eaLnBrk="0" hangingPunct="0"/>
            <a:r>
              <a:rPr lang="en-US" sz="800" dirty="0">
                <a:solidFill>
                  <a:schemeClr val="bg1"/>
                </a:solidFill>
                <a:latin typeface="Arial" charset="0"/>
              </a:rPr>
              <a:t>VT</a:t>
            </a:r>
          </a:p>
        </p:txBody>
      </p:sp>
      <p:sp>
        <p:nvSpPr>
          <p:cNvPr id="129" name="Rectangle 126"/>
          <p:cNvSpPr>
            <a:spLocks noChangeArrowheads="1"/>
          </p:cNvSpPr>
          <p:nvPr/>
        </p:nvSpPr>
        <p:spPr bwMode="auto">
          <a:xfrm>
            <a:off x="7371261" y="2226228"/>
            <a:ext cx="131885" cy="110382"/>
          </a:xfrm>
          <a:prstGeom prst="rect">
            <a:avLst/>
          </a:prstGeom>
          <a:noFill/>
          <a:ln w="9525">
            <a:noFill/>
            <a:miter lim="800000"/>
            <a:headEnd/>
            <a:tailEnd/>
          </a:ln>
        </p:spPr>
        <p:txBody>
          <a:bodyPr wrap="none" lIns="0" tIns="0" rIns="0" bIns="0">
            <a:spAutoFit/>
          </a:bodyPr>
          <a:lstStyle/>
          <a:p>
            <a:pPr eaLnBrk="0" hangingPunct="0"/>
            <a:r>
              <a:rPr lang="en-US" sz="800" dirty="0">
                <a:solidFill>
                  <a:srgbClr val="000000"/>
                </a:solidFill>
                <a:latin typeface="Arial" charset="0"/>
              </a:rPr>
              <a:t>NH</a:t>
            </a:r>
            <a:endParaRPr lang="en-US" sz="800" dirty="0">
              <a:latin typeface="Arial" charset="0"/>
            </a:endParaRPr>
          </a:p>
        </p:txBody>
      </p:sp>
      <p:sp>
        <p:nvSpPr>
          <p:cNvPr id="130" name="Rectangle 127"/>
          <p:cNvSpPr>
            <a:spLocks noChangeArrowheads="1"/>
          </p:cNvSpPr>
          <p:nvPr/>
        </p:nvSpPr>
        <p:spPr bwMode="auto">
          <a:xfrm>
            <a:off x="1747515" y="5407236"/>
            <a:ext cx="123283" cy="110382"/>
          </a:xfrm>
          <a:prstGeom prst="rect">
            <a:avLst/>
          </a:prstGeom>
          <a:noFill/>
          <a:ln w="9525">
            <a:noFill/>
            <a:miter lim="800000"/>
            <a:headEnd/>
            <a:tailEnd/>
          </a:ln>
        </p:spPr>
        <p:txBody>
          <a:bodyPr wrap="none" lIns="0" tIns="0" rIns="0" bIns="0">
            <a:spAutoFit/>
          </a:bodyPr>
          <a:lstStyle/>
          <a:p>
            <a:pPr eaLnBrk="0" hangingPunct="0"/>
            <a:r>
              <a:rPr lang="en-US" sz="800">
                <a:solidFill>
                  <a:srgbClr val="000000"/>
                </a:solidFill>
                <a:latin typeface="Arial" charset="0"/>
              </a:rPr>
              <a:t>AK</a:t>
            </a:r>
            <a:endParaRPr lang="en-US" sz="800">
              <a:latin typeface="Arial" charset="0"/>
            </a:endParaRPr>
          </a:p>
        </p:txBody>
      </p:sp>
      <p:sp>
        <p:nvSpPr>
          <p:cNvPr id="131" name="Rectangle 128"/>
          <p:cNvSpPr>
            <a:spLocks noChangeArrowheads="1"/>
          </p:cNvSpPr>
          <p:nvPr/>
        </p:nvSpPr>
        <p:spPr bwMode="auto">
          <a:xfrm>
            <a:off x="2683610" y="5520485"/>
            <a:ext cx="91746" cy="110383"/>
          </a:xfrm>
          <a:prstGeom prst="rect">
            <a:avLst/>
          </a:prstGeom>
          <a:solidFill>
            <a:schemeClr val="bg1"/>
          </a:solidFill>
          <a:ln w="9525">
            <a:noFill/>
            <a:miter lim="800000"/>
            <a:headEnd/>
            <a:tailEnd/>
          </a:ln>
        </p:spPr>
        <p:txBody>
          <a:bodyPr wrap="none" lIns="0" tIns="0" rIns="0" bIns="0">
            <a:spAutoFit/>
          </a:bodyPr>
          <a:lstStyle/>
          <a:p>
            <a:pPr eaLnBrk="0" hangingPunct="0"/>
            <a:r>
              <a:rPr lang="en-US" sz="800">
                <a:solidFill>
                  <a:srgbClr val="000000"/>
                </a:solidFill>
                <a:latin typeface="Arial" charset="0"/>
              </a:rPr>
              <a:t>HI</a:t>
            </a:r>
            <a:endParaRPr lang="en-US" sz="800">
              <a:latin typeface="Arial" charset="0"/>
            </a:endParaRPr>
          </a:p>
        </p:txBody>
      </p:sp>
      <p:sp>
        <p:nvSpPr>
          <p:cNvPr id="132" name="Text Box 132"/>
          <p:cNvSpPr txBox="1">
            <a:spLocks noChangeArrowheads="1"/>
          </p:cNvSpPr>
          <p:nvPr/>
        </p:nvSpPr>
        <p:spPr bwMode="auto">
          <a:xfrm>
            <a:off x="7236509" y="3395990"/>
            <a:ext cx="383660" cy="215444"/>
          </a:xfrm>
          <a:prstGeom prst="rect">
            <a:avLst/>
          </a:prstGeom>
          <a:solidFill>
            <a:schemeClr val="tx2">
              <a:lumMod val="75000"/>
            </a:schemeClr>
          </a:solidFill>
          <a:ln w="9525">
            <a:noFill/>
            <a:miter lim="800000"/>
            <a:headEnd/>
            <a:tailEnd/>
          </a:ln>
        </p:spPr>
        <p:txBody>
          <a:bodyPr wrap="square">
            <a:spAutoFit/>
          </a:bodyPr>
          <a:lstStyle/>
          <a:p>
            <a:pPr eaLnBrk="0" hangingPunct="0">
              <a:spcBef>
                <a:spcPct val="50000"/>
              </a:spcBef>
            </a:pPr>
            <a:r>
              <a:rPr lang="en-US" sz="800" dirty="0">
                <a:solidFill>
                  <a:schemeClr val="bg1"/>
                </a:solidFill>
                <a:latin typeface="Arial" charset="0"/>
              </a:rPr>
              <a:t>DC</a:t>
            </a:r>
          </a:p>
        </p:txBody>
      </p:sp>
      <p:sp>
        <p:nvSpPr>
          <p:cNvPr id="133" name="Rectangle 134"/>
          <p:cNvSpPr>
            <a:spLocks noChangeAspect="1" noChangeArrowheads="1"/>
          </p:cNvSpPr>
          <p:nvPr/>
        </p:nvSpPr>
        <p:spPr bwMode="auto">
          <a:xfrm>
            <a:off x="7067603" y="4300263"/>
            <a:ext cx="210729" cy="187793"/>
          </a:xfrm>
          <a:prstGeom prst="rect">
            <a:avLst/>
          </a:prstGeom>
          <a:solidFill>
            <a:schemeClr val="tx2">
              <a:lumMod val="20000"/>
              <a:lumOff val="80000"/>
            </a:schemeClr>
          </a:solidFill>
          <a:ln w="9525">
            <a:solidFill>
              <a:srgbClr val="000000"/>
            </a:solidFill>
            <a:miter lim="800000"/>
            <a:headEnd/>
            <a:tailEnd/>
          </a:ln>
        </p:spPr>
        <p:txBody>
          <a:bodyPr wrap="none" anchor="ctr"/>
          <a:lstStyle/>
          <a:p>
            <a:endParaRPr lang="en-US"/>
          </a:p>
        </p:txBody>
      </p:sp>
      <p:sp>
        <p:nvSpPr>
          <p:cNvPr id="135" name="Rectangle 134"/>
          <p:cNvSpPr>
            <a:spLocks noChangeAspect="1" noChangeArrowheads="1"/>
          </p:cNvSpPr>
          <p:nvPr/>
        </p:nvSpPr>
        <p:spPr bwMode="auto">
          <a:xfrm>
            <a:off x="7058752" y="4738579"/>
            <a:ext cx="210729" cy="187793"/>
          </a:xfrm>
          <a:prstGeom prst="rect">
            <a:avLst/>
          </a:prstGeom>
          <a:solidFill>
            <a:schemeClr val="tx2">
              <a:lumMod val="40000"/>
              <a:lumOff val="60000"/>
            </a:schemeClr>
          </a:solidFill>
          <a:ln w="9525">
            <a:solidFill>
              <a:srgbClr val="000000"/>
            </a:solidFill>
            <a:miter lim="800000"/>
            <a:headEnd/>
            <a:tailEnd/>
          </a:ln>
        </p:spPr>
        <p:txBody>
          <a:bodyPr wrap="none" anchor="ctr"/>
          <a:lstStyle/>
          <a:p>
            <a:endParaRPr lang="en-US"/>
          </a:p>
        </p:txBody>
      </p:sp>
      <p:sp>
        <p:nvSpPr>
          <p:cNvPr id="136" name="Rectangle 134"/>
          <p:cNvSpPr>
            <a:spLocks noChangeAspect="1" noChangeArrowheads="1"/>
          </p:cNvSpPr>
          <p:nvPr/>
        </p:nvSpPr>
        <p:spPr bwMode="auto">
          <a:xfrm>
            <a:off x="7088216" y="5203764"/>
            <a:ext cx="210729" cy="187793"/>
          </a:xfrm>
          <a:prstGeom prst="rect">
            <a:avLst/>
          </a:prstGeom>
          <a:solidFill>
            <a:schemeClr val="tx2">
              <a:lumMod val="75000"/>
            </a:schemeClr>
          </a:solidFill>
          <a:ln w="9525">
            <a:solidFill>
              <a:srgbClr val="000000"/>
            </a:solidFill>
            <a:miter lim="800000"/>
            <a:headEnd/>
            <a:tailEnd/>
          </a:ln>
        </p:spPr>
        <p:txBody>
          <a:bodyPr wrap="none" anchor="ctr"/>
          <a:lstStyle/>
          <a:p>
            <a:endParaRPr lang="en-US"/>
          </a:p>
        </p:txBody>
      </p:sp>
      <p:sp>
        <p:nvSpPr>
          <p:cNvPr id="3" name="TextBox 2"/>
          <p:cNvSpPr txBox="1"/>
          <p:nvPr/>
        </p:nvSpPr>
        <p:spPr>
          <a:xfrm>
            <a:off x="7279642" y="4179084"/>
            <a:ext cx="1726478" cy="400110"/>
          </a:xfrm>
          <a:prstGeom prst="rect">
            <a:avLst/>
          </a:prstGeom>
          <a:noFill/>
        </p:spPr>
        <p:txBody>
          <a:bodyPr wrap="square" rtlCol="0">
            <a:spAutoFit/>
          </a:bodyPr>
          <a:lstStyle/>
          <a:p>
            <a:r>
              <a:rPr lang="en-US" sz="1000" b="1" dirty="0" smtClean="0">
                <a:solidFill>
                  <a:schemeClr val="tx2">
                    <a:lumMod val="75000"/>
                  </a:schemeClr>
                </a:solidFill>
              </a:rPr>
              <a:t>Default to Federal Marketplace</a:t>
            </a:r>
            <a:endParaRPr lang="en-US" sz="1000" b="1" dirty="0">
              <a:solidFill>
                <a:schemeClr val="tx2">
                  <a:lumMod val="75000"/>
                </a:schemeClr>
              </a:solidFill>
            </a:endParaRPr>
          </a:p>
        </p:txBody>
      </p:sp>
      <p:sp>
        <p:nvSpPr>
          <p:cNvPr id="137" name="TextBox 136"/>
          <p:cNvSpPr txBox="1"/>
          <p:nvPr/>
        </p:nvSpPr>
        <p:spPr>
          <a:xfrm>
            <a:off x="7285211" y="4634965"/>
            <a:ext cx="1388259" cy="400110"/>
          </a:xfrm>
          <a:prstGeom prst="rect">
            <a:avLst/>
          </a:prstGeom>
          <a:noFill/>
        </p:spPr>
        <p:txBody>
          <a:bodyPr wrap="square" rtlCol="0">
            <a:spAutoFit/>
          </a:bodyPr>
          <a:lstStyle/>
          <a:p>
            <a:r>
              <a:rPr lang="en-US" sz="1000" b="1" dirty="0" smtClean="0">
                <a:solidFill>
                  <a:schemeClr val="tx2">
                    <a:lumMod val="75000"/>
                  </a:schemeClr>
                </a:solidFill>
              </a:rPr>
              <a:t>Planning  Partnership Marketplace</a:t>
            </a:r>
            <a:endParaRPr lang="en-US" sz="1000" b="1" dirty="0">
              <a:solidFill>
                <a:schemeClr val="tx2">
                  <a:lumMod val="75000"/>
                </a:schemeClr>
              </a:solidFill>
            </a:endParaRPr>
          </a:p>
        </p:txBody>
      </p:sp>
      <p:sp>
        <p:nvSpPr>
          <p:cNvPr id="138" name="Rectangle 137"/>
          <p:cNvSpPr/>
          <p:nvPr/>
        </p:nvSpPr>
        <p:spPr>
          <a:xfrm>
            <a:off x="7291242" y="5108541"/>
            <a:ext cx="1522295" cy="400110"/>
          </a:xfrm>
          <a:prstGeom prst="rect">
            <a:avLst/>
          </a:prstGeom>
        </p:spPr>
        <p:txBody>
          <a:bodyPr wrap="square">
            <a:spAutoFit/>
          </a:bodyPr>
          <a:lstStyle/>
          <a:p>
            <a:r>
              <a:rPr lang="en-US" sz="1000" b="1" dirty="0" smtClean="0">
                <a:solidFill>
                  <a:schemeClr val="tx2">
                    <a:lumMod val="75000"/>
                  </a:schemeClr>
                </a:solidFill>
              </a:rPr>
              <a:t>Declared State-Based Marketplace</a:t>
            </a:r>
            <a:endParaRPr lang="en-US" sz="1000" b="1" dirty="0">
              <a:solidFill>
                <a:schemeClr val="tx2">
                  <a:lumMod val="75000"/>
                </a:schemeClr>
              </a:solidFill>
            </a:endParaRPr>
          </a:p>
        </p:txBody>
      </p:sp>
      <p:sp>
        <p:nvSpPr>
          <p:cNvPr id="2" name="TextBox 1"/>
          <p:cNvSpPr txBox="1"/>
          <p:nvPr/>
        </p:nvSpPr>
        <p:spPr>
          <a:xfrm>
            <a:off x="-521" y="6275240"/>
            <a:ext cx="5831792" cy="577081"/>
          </a:xfrm>
          <a:prstGeom prst="rect">
            <a:avLst/>
          </a:prstGeom>
          <a:noFill/>
        </p:spPr>
        <p:txBody>
          <a:bodyPr wrap="square" rtlCol="0">
            <a:spAutoFit/>
          </a:bodyPr>
          <a:lstStyle/>
          <a:p>
            <a:r>
              <a:rPr lang="en-US" sz="1050" dirty="0" smtClean="0">
                <a:solidFill>
                  <a:schemeClr val="bg1"/>
                </a:solidFill>
              </a:rPr>
              <a:t>Source:  Kaiser Family Foundation Website – State Fact, available at:  </a:t>
            </a:r>
            <a:r>
              <a:rPr lang="en-US" sz="1050" dirty="0">
                <a:hlinkClick r:id="rId3"/>
              </a:rPr>
              <a:t>http://kff.org/health-reform/state-indicator/state-decisions-for-creating-health-insurance-exchanges-and-expanding-medicaid/#</a:t>
            </a:r>
            <a:r>
              <a:rPr lang="en-US" sz="1050" dirty="0" smtClean="0">
                <a:hlinkClick r:id="rId3"/>
              </a:rPr>
              <a:t>map</a:t>
            </a:r>
            <a:r>
              <a:rPr lang="en-US" sz="1050" dirty="0" smtClean="0"/>
              <a:t> </a:t>
            </a:r>
            <a:r>
              <a:rPr lang="en-US" sz="1050" dirty="0" smtClean="0">
                <a:solidFill>
                  <a:schemeClr val="bg1"/>
                </a:solidFill>
              </a:rPr>
              <a:t>Current as of September 3, 2013</a:t>
            </a:r>
            <a:endParaRPr lang="en-US" sz="1050" dirty="0">
              <a:solidFill>
                <a:schemeClr val="bg1"/>
              </a:solidFill>
            </a:endParaRPr>
          </a:p>
        </p:txBody>
      </p:sp>
    </p:spTree>
    <p:extLst>
      <p:ext uri="{BB962C8B-B14F-4D97-AF65-F5344CB8AC3E}">
        <p14:creationId xmlns:p14="http://schemas.microsoft.com/office/powerpoint/2010/main" val="214908831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extLst>
              <p:ext uri="{D42A27DB-BD31-4B8C-83A1-F6EECF244321}">
                <p14:modId xmlns:p14="http://schemas.microsoft.com/office/powerpoint/2010/main" val="475347924"/>
              </p:ext>
            </p:extLst>
          </p:nvPr>
        </p:nvGraphicFramePr>
        <p:xfrm>
          <a:off x="3535680" y="1587914"/>
          <a:ext cx="5384800" cy="4372279"/>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t>Dollars and Cents (Lots of ‘</a:t>
            </a:r>
            <a:r>
              <a:rPr lang="en-US" dirty="0" err="1" smtClean="0"/>
              <a:t>em</a:t>
            </a:r>
            <a:r>
              <a:rPr lang="en-US" dirty="0" smtClean="0"/>
              <a:t>!)</a:t>
            </a:r>
            <a:endParaRPr lang="en-US" dirty="0"/>
          </a:p>
        </p:txBody>
      </p:sp>
      <p:pic>
        <p:nvPicPr>
          <p:cNvPr id="9218" name="Picture 2" descr="C:\Users\jbushma\AppData\Local\Microsoft\Windows\Temporary Internet Files\Content.IE5\Q2KM8ZYH\MC900391168[1].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951" y="2449365"/>
            <a:ext cx="585216" cy="9079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jbushma\AppData\Local\Microsoft\Windows\Temporary Internet Files\Content.IE5\Q2KM8ZYH\MC900391168[1].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904565">
            <a:off x="885410" y="2903365"/>
            <a:ext cx="585216" cy="90799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jbushma\AppData\Local\Microsoft\Windows\Temporary Internet Files\Content.IE5\Q2KM8ZYH\MC900391168[1].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270020">
            <a:off x="1037890" y="2296957"/>
            <a:ext cx="585216" cy="9079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479296" y="2449365"/>
            <a:ext cx="3092704" cy="1200329"/>
          </a:xfrm>
          <a:prstGeom prst="rect">
            <a:avLst/>
          </a:prstGeom>
          <a:noFill/>
        </p:spPr>
        <p:txBody>
          <a:bodyPr wrap="square" rtlCol="0">
            <a:spAutoFit/>
          </a:bodyPr>
          <a:lstStyle/>
          <a:p>
            <a:pPr algn="ctr"/>
            <a:r>
              <a:rPr lang="en-US" b="1" dirty="0" smtClean="0"/>
              <a:t>2014-2023 Costs</a:t>
            </a:r>
          </a:p>
          <a:p>
            <a:pPr marL="285750" indent="-285750">
              <a:buFont typeface="Arial" pitchFamily="34" charset="0"/>
              <a:buChar char="•"/>
            </a:pPr>
            <a:r>
              <a:rPr lang="en-US" dirty="0" smtClean="0"/>
              <a:t>ACA Total - $1.8 Trillion</a:t>
            </a:r>
          </a:p>
          <a:p>
            <a:pPr marL="285750" indent="-285750">
              <a:buFont typeface="Arial" pitchFamily="34" charset="0"/>
              <a:buChar char="•"/>
            </a:pPr>
            <a:r>
              <a:rPr lang="en-US" dirty="0" smtClean="0"/>
              <a:t>Premium and Cost Sharing Subsidies - $950 Billion</a:t>
            </a:r>
          </a:p>
        </p:txBody>
      </p:sp>
      <p:sp>
        <p:nvSpPr>
          <p:cNvPr id="7" name="TextBox 6"/>
          <p:cNvSpPr txBox="1"/>
          <p:nvPr/>
        </p:nvSpPr>
        <p:spPr>
          <a:xfrm>
            <a:off x="-1" y="6196319"/>
            <a:ext cx="5648960" cy="646331"/>
          </a:xfrm>
          <a:prstGeom prst="rect">
            <a:avLst/>
          </a:prstGeom>
          <a:noFill/>
        </p:spPr>
        <p:txBody>
          <a:bodyPr wrap="square" rtlCol="0">
            <a:spAutoFit/>
          </a:bodyPr>
          <a:lstStyle/>
          <a:p>
            <a:r>
              <a:rPr lang="en-US" sz="900" dirty="0" smtClean="0">
                <a:solidFill>
                  <a:schemeClr val="bg1"/>
                </a:solidFill>
              </a:rPr>
              <a:t>Source:  CBO May 2013 Baseline - </a:t>
            </a:r>
            <a:r>
              <a:rPr lang="en-US" sz="900" dirty="0">
                <a:solidFill>
                  <a:srgbClr val="0000FF"/>
                </a:solidFill>
                <a:hlinkClick r:id="rId5"/>
              </a:rPr>
              <a:t>http://</a:t>
            </a:r>
            <a:r>
              <a:rPr lang="en-US" sz="900" dirty="0" smtClean="0">
                <a:solidFill>
                  <a:srgbClr val="0000FF"/>
                </a:solidFill>
                <a:hlinkClick r:id="rId5"/>
              </a:rPr>
              <a:t>www.cbo.gov/sites/default/files/cbofiles/attachments/44190_EffectsAffordableCareActHealthInsuranceCoverage_2.pdf</a:t>
            </a:r>
            <a:r>
              <a:rPr lang="en-US" sz="900" dirty="0" smtClean="0">
                <a:solidFill>
                  <a:srgbClr val="0000FF"/>
                </a:solidFill>
              </a:rPr>
              <a:t>   </a:t>
            </a:r>
            <a:r>
              <a:rPr lang="en-US" sz="900" dirty="0" smtClean="0">
                <a:solidFill>
                  <a:schemeClr val="bg1"/>
                </a:solidFill>
              </a:rPr>
              <a:t>and July 24, 2012 CBO letter to Rep. John Boehner, available at:  </a:t>
            </a:r>
            <a:r>
              <a:rPr lang="en-US" sz="900" dirty="0">
                <a:hlinkClick r:id="rId6"/>
              </a:rPr>
              <a:t>http://www.cbo.gov/sites/default/files/cbofiles/attachments/43471-hr6079.pdf</a:t>
            </a:r>
            <a:endParaRPr lang="en-US" sz="900" dirty="0">
              <a:solidFill>
                <a:schemeClr val="bg1"/>
              </a:solidFill>
            </a:endParaRPr>
          </a:p>
        </p:txBody>
      </p:sp>
      <p:sp>
        <p:nvSpPr>
          <p:cNvPr id="8" name="TextBox 7"/>
          <p:cNvSpPr txBox="1"/>
          <p:nvPr/>
        </p:nvSpPr>
        <p:spPr>
          <a:xfrm>
            <a:off x="5527040" y="1567130"/>
            <a:ext cx="2145716" cy="369332"/>
          </a:xfrm>
          <a:prstGeom prst="rect">
            <a:avLst/>
          </a:prstGeom>
          <a:noFill/>
        </p:spPr>
        <p:txBody>
          <a:bodyPr wrap="none" rtlCol="0">
            <a:spAutoFit/>
          </a:bodyPr>
          <a:lstStyle/>
          <a:p>
            <a:r>
              <a:rPr lang="en-US" b="1" dirty="0" smtClean="0"/>
              <a:t>2013-2022 Revenues</a:t>
            </a:r>
            <a:endParaRPr lang="en-US" b="1" dirty="0"/>
          </a:p>
        </p:txBody>
      </p:sp>
    </p:spTree>
    <p:extLst>
      <p:ext uri="{BB962C8B-B14F-4D97-AF65-F5344CB8AC3E}">
        <p14:creationId xmlns:p14="http://schemas.microsoft.com/office/powerpoint/2010/main" val="313206021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4160" y="2272665"/>
            <a:ext cx="8625840" cy="1470025"/>
          </a:xfrm>
        </p:spPr>
        <p:txBody>
          <a:bodyPr>
            <a:noAutofit/>
          </a:bodyPr>
          <a:lstStyle/>
          <a:p>
            <a:r>
              <a:rPr lang="en-US" sz="4000" dirty="0" smtClean="0"/>
              <a:t>Questions</a:t>
            </a:r>
            <a:endParaRPr lang="en-US" sz="4000" dirty="0"/>
          </a:p>
        </p:txBody>
      </p:sp>
    </p:spTree>
    <p:extLst>
      <p:ext uri="{BB962C8B-B14F-4D97-AF65-F5344CB8AC3E}">
        <p14:creationId xmlns:p14="http://schemas.microsoft.com/office/powerpoint/2010/main" val="7895157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2720" y="-158105"/>
            <a:ext cx="9144000" cy="1470025"/>
          </a:xfrm>
        </p:spPr>
        <p:txBody>
          <a:bodyPr>
            <a:normAutofit/>
          </a:bodyPr>
          <a:lstStyle/>
          <a:p>
            <a:r>
              <a:rPr lang="en-US" sz="2600" b="1" dirty="0" smtClean="0">
                <a:solidFill>
                  <a:schemeClr val="bg1"/>
                </a:solidFill>
                <a:latin typeface="+mn-lt"/>
              </a:rPr>
              <a:t>ACA </a:t>
            </a:r>
            <a:r>
              <a:rPr lang="en-US" sz="2600" dirty="0" smtClean="0">
                <a:solidFill>
                  <a:schemeClr val="bg1"/>
                </a:solidFill>
                <a:latin typeface="+mn-lt"/>
              </a:rPr>
              <a:t>Investments in </a:t>
            </a:r>
            <a:br>
              <a:rPr lang="en-US" sz="2600" dirty="0" smtClean="0">
                <a:solidFill>
                  <a:schemeClr val="bg1"/>
                </a:solidFill>
                <a:latin typeface="+mn-lt"/>
              </a:rPr>
            </a:br>
            <a:r>
              <a:rPr lang="en-US" sz="2600" dirty="0" smtClean="0">
                <a:solidFill>
                  <a:schemeClr val="bg1"/>
                </a:solidFill>
                <a:latin typeface="+mn-lt"/>
              </a:rPr>
              <a:t>HRSA Programs to Support Nurses</a:t>
            </a:r>
            <a:endParaRPr lang="en-US" sz="2600" b="1" dirty="0">
              <a:solidFill>
                <a:schemeClr val="bg1"/>
              </a:solidFill>
              <a:latin typeface="+mn-lt"/>
            </a:endParaRPr>
          </a:p>
        </p:txBody>
      </p:sp>
      <p:sp>
        <p:nvSpPr>
          <p:cNvPr id="5" name="Rectangle 4"/>
          <p:cNvSpPr/>
          <p:nvPr/>
        </p:nvSpPr>
        <p:spPr>
          <a:xfrm>
            <a:off x="155575" y="1311920"/>
            <a:ext cx="6167121" cy="4293483"/>
          </a:xfrm>
          <a:prstGeom prst="rect">
            <a:avLst/>
          </a:prstGeom>
        </p:spPr>
        <p:txBody>
          <a:bodyPr wrap="square">
            <a:spAutoFit/>
          </a:bodyPr>
          <a:lstStyle/>
          <a:p>
            <a:pPr marL="285750" indent="-285750">
              <a:buFont typeface="Arial" pitchFamily="34" charset="0"/>
              <a:buChar char="•"/>
            </a:pPr>
            <a:r>
              <a:rPr lang="en-US" sz="2000" dirty="0" smtClean="0">
                <a:solidFill>
                  <a:srgbClr val="000000"/>
                </a:solidFill>
              </a:rPr>
              <a:t>HRSA’s Health Center Network </a:t>
            </a:r>
            <a:r>
              <a:rPr lang="en-US" sz="2000" dirty="0">
                <a:solidFill>
                  <a:srgbClr val="000000"/>
                </a:solidFill>
              </a:rPr>
              <a:t>employs </a:t>
            </a:r>
            <a:r>
              <a:rPr lang="en-US" sz="2000" dirty="0" smtClean="0">
                <a:solidFill>
                  <a:srgbClr val="000000"/>
                </a:solidFill>
              </a:rPr>
              <a:t>~18,000 </a:t>
            </a:r>
            <a:r>
              <a:rPr lang="en-US" sz="2000" dirty="0">
                <a:solidFill>
                  <a:srgbClr val="000000"/>
                </a:solidFill>
              </a:rPr>
              <a:t>nurses </a:t>
            </a:r>
            <a:r>
              <a:rPr lang="en-US" sz="2000" dirty="0" smtClean="0">
                <a:solidFill>
                  <a:srgbClr val="000000"/>
                </a:solidFill>
              </a:rPr>
              <a:t>(up 4,500 since 2009) at 9,000 sites serving more than 21 million people nationwide</a:t>
            </a:r>
          </a:p>
          <a:p>
            <a:pPr marL="285750" indent="-285750">
              <a:buFont typeface="Arial" pitchFamily="34" charset="0"/>
              <a:buChar char="•"/>
            </a:pPr>
            <a:endParaRPr lang="en-US" sz="1100" dirty="0" smtClean="0">
              <a:solidFill>
                <a:srgbClr val="000000"/>
              </a:solidFill>
            </a:endParaRPr>
          </a:p>
          <a:p>
            <a:pPr marL="285750" indent="-285750">
              <a:buFont typeface="Arial" pitchFamily="34" charset="0"/>
              <a:buChar char="•"/>
            </a:pPr>
            <a:r>
              <a:rPr lang="en-US" sz="2000" dirty="0" smtClean="0">
                <a:solidFill>
                  <a:srgbClr val="000000"/>
                </a:solidFill>
              </a:rPr>
              <a:t>The </a:t>
            </a:r>
            <a:r>
              <a:rPr lang="en-US" sz="2000" dirty="0">
                <a:solidFill>
                  <a:srgbClr val="000000"/>
                </a:solidFill>
              </a:rPr>
              <a:t>National Health Service </a:t>
            </a:r>
            <a:r>
              <a:rPr lang="en-US" sz="2000" dirty="0" smtClean="0">
                <a:solidFill>
                  <a:srgbClr val="000000"/>
                </a:solidFill>
              </a:rPr>
              <a:t>Corps (NHSC), a scholarship and loan repayment program for clinicians working in underserved communities, has more </a:t>
            </a:r>
            <a:r>
              <a:rPr lang="en-US" sz="2000" dirty="0">
                <a:solidFill>
                  <a:srgbClr val="000000"/>
                </a:solidFill>
              </a:rPr>
              <a:t>than doubled from </a:t>
            </a:r>
            <a:r>
              <a:rPr lang="en-US" sz="2000" dirty="0" smtClean="0">
                <a:solidFill>
                  <a:srgbClr val="000000"/>
                </a:solidFill>
              </a:rPr>
              <a:t>3,600 </a:t>
            </a:r>
            <a:r>
              <a:rPr lang="en-US" sz="2000" dirty="0">
                <a:solidFill>
                  <a:srgbClr val="000000"/>
                </a:solidFill>
              </a:rPr>
              <a:t>clinicians in 2008 to nearly 8,900 </a:t>
            </a:r>
            <a:r>
              <a:rPr lang="en-US" sz="2000" dirty="0" smtClean="0">
                <a:solidFill>
                  <a:srgbClr val="000000"/>
                </a:solidFill>
              </a:rPr>
              <a:t>today, and includes </a:t>
            </a:r>
            <a:br>
              <a:rPr lang="en-US" sz="2000" dirty="0" smtClean="0">
                <a:solidFill>
                  <a:srgbClr val="000000"/>
                </a:solidFill>
              </a:rPr>
            </a:br>
            <a:r>
              <a:rPr lang="en-US" sz="2000" dirty="0" smtClean="0">
                <a:solidFill>
                  <a:srgbClr val="000000"/>
                </a:solidFill>
              </a:rPr>
              <a:t>~1,600 nurses   </a:t>
            </a:r>
          </a:p>
          <a:p>
            <a:pPr marL="285750" indent="-285750">
              <a:buFont typeface="Arial" pitchFamily="34" charset="0"/>
              <a:buChar char="•"/>
            </a:pPr>
            <a:endParaRPr lang="en-US" sz="1100" dirty="0">
              <a:solidFill>
                <a:srgbClr val="000000"/>
              </a:solidFill>
            </a:endParaRPr>
          </a:p>
          <a:p>
            <a:pPr marL="285750" indent="-285750">
              <a:buFont typeface="Arial" pitchFamily="34" charset="0"/>
              <a:buChar char="•"/>
            </a:pPr>
            <a:r>
              <a:rPr lang="en-US" sz="2000" dirty="0" smtClean="0">
                <a:solidFill>
                  <a:srgbClr val="000000"/>
                </a:solidFill>
              </a:rPr>
              <a:t>The ACA directed $15 </a:t>
            </a:r>
            <a:r>
              <a:rPr lang="en-US" sz="2000" dirty="0">
                <a:solidFill>
                  <a:srgbClr val="000000"/>
                </a:solidFill>
              </a:rPr>
              <a:t>million </a:t>
            </a:r>
            <a:r>
              <a:rPr lang="en-US" sz="2000" dirty="0" smtClean="0">
                <a:solidFill>
                  <a:srgbClr val="000000"/>
                </a:solidFill>
              </a:rPr>
              <a:t>to </a:t>
            </a:r>
            <a:r>
              <a:rPr lang="en-US" sz="2000" dirty="0">
                <a:solidFill>
                  <a:srgbClr val="000000"/>
                </a:solidFill>
              </a:rPr>
              <a:t>Nurse-Managed Health </a:t>
            </a:r>
            <a:r>
              <a:rPr lang="en-US" sz="2000" dirty="0" smtClean="0">
                <a:solidFill>
                  <a:srgbClr val="000000"/>
                </a:solidFill>
              </a:rPr>
              <a:t>Clinics run </a:t>
            </a:r>
            <a:r>
              <a:rPr lang="en-US" sz="2000" dirty="0">
                <a:solidFill>
                  <a:srgbClr val="000000"/>
                </a:solidFill>
              </a:rPr>
              <a:t>by advanced practice nurses </a:t>
            </a:r>
            <a:r>
              <a:rPr lang="en-US" sz="2000" dirty="0" smtClean="0">
                <a:solidFill>
                  <a:srgbClr val="000000"/>
                </a:solidFill>
              </a:rPr>
              <a:t>and affiliated </a:t>
            </a:r>
            <a:r>
              <a:rPr lang="en-US" sz="2000" dirty="0">
                <a:solidFill>
                  <a:srgbClr val="000000"/>
                </a:solidFill>
              </a:rPr>
              <a:t>with schools of </a:t>
            </a:r>
            <a:r>
              <a:rPr lang="en-US" sz="2000" dirty="0" smtClean="0">
                <a:solidFill>
                  <a:srgbClr val="000000"/>
                </a:solidFill>
              </a:rPr>
              <a:t>nursing</a:t>
            </a:r>
            <a:endParaRPr lang="en-US" sz="2000" dirty="0">
              <a:solidFill>
                <a:srgbClr val="000000"/>
              </a:solidFill>
            </a:endParaRPr>
          </a:p>
          <a:p>
            <a:pPr marL="285750" indent="-285750">
              <a:buFont typeface="Arial" pitchFamily="34" charset="0"/>
              <a:buChar char="•"/>
            </a:pPr>
            <a:endParaRPr lang="en-US" sz="1100" dirty="0">
              <a:solidFill>
                <a:srgbClr val="000000"/>
              </a:solidFill>
            </a:endParaRPr>
          </a:p>
        </p:txBody>
      </p:sp>
      <p:pic>
        <p:nvPicPr>
          <p:cNvPr id="4" name="Picture 10" descr="_MG_7222_ppt.jpg"/>
          <p:cNvPicPr>
            <a:picLocks noChangeAspect="1"/>
          </p:cNvPicPr>
          <p:nvPr/>
        </p:nvPicPr>
        <p:blipFill rotWithShape="1">
          <a:blip r:embed="rId3" cstate="print"/>
          <a:srcRect l="42089" t="3384" r="7910"/>
          <a:stretch/>
        </p:blipFill>
        <p:spPr bwMode="auto">
          <a:xfrm>
            <a:off x="6553200" y="1825625"/>
            <a:ext cx="2135717" cy="3203576"/>
          </a:xfrm>
          <a:prstGeom prst="rect">
            <a:avLst/>
          </a:prstGeom>
          <a:noFill/>
          <a:ln w="9525">
            <a:noFill/>
            <a:miter lim="800000"/>
            <a:headEnd/>
            <a:tailEnd/>
          </a:ln>
        </p:spPr>
      </p:pic>
      <p:sp>
        <p:nvSpPr>
          <p:cNvPr id="3" name="AutoShape 2" descr="data:image/jpeg;base64,/9j/4AAQSkZJRgABAQAAAQABAAD/2wCEAAkGBwgHBgkIBwgKCgkLDRYPDQwMDRsUFRAWIB0iIiAdHx8kKDQsJCYxJx8fLT0tMTU3Ojo6Iys/RD84QzQ5OjcBCgoKDQwNGg8PGjclHyU3Nzc3Nzc3Nzc3Nzc3Nzc3Nzc3Nzc3Nzc3Nzc3Nzc3Nzc3Nzc3Nzc3Nzc3Nzc3Nzc3N//AABEIAF8AYgMBIgACEQEDEQH/xAAcAAABBQEBAQAAAAAAAAAAAAAFAAEDBAYHAgj/xAA7EAABAwMCAwUGAwUJAAAAAAABAgMEAAUREiEGEzEUIkFRkRUyQmFxgQcjoRZDUrHRJDNicoKSweHw/8QAGQEAAwEBAQAAAAAAAAAAAAAAAAMEAQIF/8QALhEAAQQCAQEGBAcBAAAAAAAAAQACAxESIQQxEzJBUWGBcZGx8BQiUqHB4fEF/9oADAMBAAIRAxEAPwDluKWK9Hugk9AMmr86zz7f2gTI6mywGy50OAvOkjzzg9PI16d0kodilijB4duCZsiE+GGJEdvmOIekIR3NOokEncAdcdKibs0teVKLDbQbQ4XnX0Ib0ryEd4nG+k4+hrLCEMxSxRX9n7oOXqhrSHJfY0lRAw7gHSfqDseh86gatcx6JGloZPIkyBHZXkDW4eg/76bHyNFhCo4pYq01DfemiG2jL6nC2E5HvZxipYdskTGEvtFlDCkLXzXXkoSAlSUkkk7brSPvQSAhUMUsVd9nSexSpqEpXFirCHXkLCk5JwMEdR03HmPMVYZscx2TJjZjtuxk63UvPoRhIGSdzuB40WEIVilirpt0kEjQkkRu17LB/K/iqritQvSRsKenA2FNWLUloCkKSeihitKeK33FOmRBaeb7WiU2FLP5RQdWjON0lWFY+vnWfxtXSnF3N2NHc4PkwFwENAdlOnVnG+rPj9wak5nI7HHXXxJoD3oruGPtL2sTIvzkopW5FYDvZXoyltkjUhzJzg53BUrx3z8q8+123YqYc6FzYqWmUBKHtCgpvWAoHBG4cUCCPpitNwsZi7nxEpEdqJOLIKWdISlte+NjsPPPjnNVeI/2l9krF2ehrilaNSWlIKic7dBnrShzLm7OgOnj571rfzXRh/Jlv5KhH4ulx5zMnszRbbeW4pgk6FpIaCU+Y0clJCuuf1gjcQliLHipgRyww2wlJBIWS04HAoq6bqK/Dos71t705xMi8ITao6VwSlHvoRpz8WT1qgkQH+IL3w/G5aY81oKQEY0ofSnJx6A/6aQz/ohzcsB0vRuh66TDxqNZenRY1u5NR72zc4kVbZbe53Kcf15Vqz10jHpV6JxVNa5Zll6Q4hh1jnB/Q5ha21ZB0kDHLx08TV3hJo2uPdL1IbAXCbLDST4unYj7bD71L2U3HhrhuMteDInOpUvx3UrJql/MaH41oGr9iUoQktu9/YQlPEK+yuxRBbcYeS+Hi4sqdUXeqioYGwDfw/BnbO0Uu8tyJsuW3DU25LjuMvAv6095IGpPdGMY6b9aN3jiWXabi7brIhmJDiq5YQGwSsjqVE/OrPCU72nxLNlMxGIrqoCspb91S9Se9v5/+865dyZGwmYx6qxv6/ZWiJpfgHb+Cz37RzewGCSrsvYOycrX3evv9Ovy6UF01tr2eKRaJHtJ+GqLpHMDamyrGR0wM9cVjcVVxpe1aXa9jf8AASpG4GvrpMOnSlXsCnp64tOAM7gkfLatK0OFzIamsy7jBWjCiwEajkb7L+f19KANMqedbabGVuKCEjzJOBRqa7bbVLcgMWyPODCy09IkrcCnVpOFaNKgEJznGxPQnNKnh7WhZHwXLJcN0Ffa4gt8u6Xl6dzo7E5hLDehGpQAGMnwzQW4RbA1FUq2zJjsgKGEPMhKcZ33+lWWY9uZhSbsqK4+wZPZ4kV5zbVpC1FxScEgAjYYyT9ablxLrb5jjEJqHOht8/TGKuW62CArZRUQoZByDgjO1JZw2RuthIGteGhSY7kOcKcAiEridCeKkz4q3XIKmktOtLyAoYwru+fTf5UDW/Gt97Eq0LWqO06Fs60lJx4pOfuKPPRoiLzEtaOH2n2nW4wU42t4PEuNoUog6tOcqJ93G29VOzxbfbX1ogxrktN0ejJdd5mC2hCCkgIWnqST962LixM7o8K+IQ+d7tnztScV3yDPitRbSlSWnHlSH9SdOVn+fUn7Cqbt2bRYLRHjLUmZCkLeOU7DJJG/j1G1E0WWIua2puF/aX7cJLVrddKQp0rxpySFFJT3wnIUemaD3nCNLT9n9mzEE8xKeYhC0+HcWSQc+IOD5VkXDia1rBdA3/qH8h5cXHxRGZI4cvT/AG6a7LgSV4L7TTetKz5pPhStN0ssK9ynmWHosFyIWE5ytSlEp7x8uhq4xYuFbTEhni66z2Z0tkPpjQ2tXIbV7pX3Vb/L9KII4EsjafbauIm3uGG0Fxx5H99kdEYA6n6Z8MZpf4aLAsLnV0Hl7f2uxNJYcALWSlxOHWoi1QZ05ySB+WhxgJSo/M/TNCCmt8xxjwd2tqA3wYx7PWsIU+5pLoBONXQn5+9ms1xda2LNxRcbbFUVMsOfl6jkhJSFAHzxnH2qmAY/lJPulSG9j9kKCNhSqZKdhTVRSVkvTalNOIcbOFoUFJPkRuKMzWrTc5Ls4XAQFPqLj8dyOtzQs7q0FOyk5zgHTjpQrTS012WWk5Iky/bXYsm1OPvsxDJ58WU43rKVaQkhaU+CgB06EDrvSK4VsgTGocrtkuW3yVOIbUhDTeQVAFWConAHQADPWhuKWmjBGa0auJCq5qZVNmKtL8RmM62lxQ5WG0JKkJzsQpJPzGR40NZubsCyCFAuEhp4T3HVKjrW2FoLaEpORjxSdj0odppaawRgIzKnjJjTn3jdZrzbiwFJfUgvZV/j+Lp4jP0q5dpLJsLVsFwXcXUyOal3QvSwjQUlCSvc5JBIwB3RQzTS0itLNoyWl42ie3YUDiq3p5jHZkR5yE7mM6gY38gQRv8ATzpcOcLxZlhlKfmd2SgLS2h1SUtLTqAUtIICsHBGaC2e7XCxSzJtjwTrGl1ladTbyfJSfH+dE3bxZ5DL5itTbM/JTiQzGSl6O5segJCk9TsNt6g5UEz2YROxN9VVBNG12Txfoq/DtjY/aBfa3Uqt1rUZEt8e6UIOQB/mIAA+ZoPcJrt2usy5PghyU8p0j+HJ2H2GB9qIybwV8PsWaHGEdor5stwKyqSsHu58kgYwPPehqG9IqtjD1KQ54qgvaU7ClUqU7ClTVxaWmlpqfTS003FIyCg00tNT4paaMUZBQaaWn5VdhwpM14Mw47r7p+BtJUf0rZ2b8MrnLw5c3m4TZ+Ed9z06D1pb3sZ3iu2Nc/uhc/00tNdEvH4YXCPqXapLctHg253F/wBD+lYufbplue5U+K7Hc8A4nGfp50MkY/ula9jmdQh+n5U3LB8KsaaWKZil5BV9A8qfTU+mlijFGS8gbClU4TsKVZSMk2mlproVn/DOS6EuXeWlhJ/csjUr7q6D9a3Nn4Ws9o0qiQkF0fvnBrX6np9qXLzImabtEXDlfs6XI7PwZfLrpU1ELLKv3sjuD06n0rc2f8MrdG0uXN9yY4PgHcb/AKn1reAU9QScuR/TS9CPhxs67VaFBiwGQzCjtMNj4W0gCrGKelUqpAATYqKTGYlsqZksodbV1QtIUD61NSoWnaxN4/Da0TcrgFyC55I7yPQ/8EVh7vwFfLblSGBMZHxxzk/7evpmu3UxFUx8uRnjamk4kb/RfNi2lIUUrSUqGxChgim019B3WxWu7IInwmXlY2WU4WPoobisTd/wxScuWeaU+TMgZH2UOnoauj5sTtO0oJeFK3bdrnAGwpVozwRxCklPY0HG2Q8jf9aaqO1i8wpuzl/SV//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 name="AutoShape 4" descr="data:image/jpeg;base64,/9j/4AAQSkZJRgABAQAAAQABAAD/2wCEAAkGBwgHBgkIBwgKCgkLDRYPDQwMDRsUFRAWIB0iIiAdHx8kKDQsJCYxJx8fLT0tMTU3Ojo6Iys/RD84QzQ5OjcBCgoKDQwNGg8PGjclHyU3Nzc3Nzc3Nzc3Nzc3Nzc3Nzc3Nzc3Nzc3Nzc3Nzc3Nzc3Nzc3Nzc3Nzc3Nzc3Nzc3N//AABEIAF8AYgMBIgACEQEDEQH/xAAcAAABBQEBAQAAAAAAAAAAAAAFAAEDBAYHAgj/xAA7EAABAwMCAwUGAwUJAAAAAAABAgMEAAUREiEGEzEUIkFRkRUyQmFxgQcjoRZDUrHRJDNicoKSweHw/8QAGQEAAwEBAQAAAAAAAAAAAAAAAAMEAQIF/8QALhEAAQQCAQEGBAcBAAAAAAAAAQACAxESIQQxEzJBUWGBcZGx8BQiUqHB4fEF/9oADAMBAAIRAxEAPwDluKWK9Hugk9AMmr86zz7f2gTI6mywGy50OAvOkjzzg9PI16d0kodilijB4duCZsiE+GGJEdvmOIekIR3NOokEncAdcdKibs0teVKLDbQbQ4XnX0Ib0ryEd4nG+k4+hrLCEMxSxRX9n7oOXqhrSHJfY0lRAw7gHSfqDseh86gatcx6JGloZPIkyBHZXkDW4eg/76bHyNFhCo4pYq01DfemiG2jL6nC2E5HvZxipYdskTGEvtFlDCkLXzXXkoSAlSUkkk7brSPvQSAhUMUsVd9nSexSpqEpXFirCHXkLCk5JwMEdR03HmPMVYZscx2TJjZjtuxk63UvPoRhIGSdzuB40WEIVilirpt0kEjQkkRu17LB/K/iqritQvSRsKenA2FNWLUloCkKSeihitKeK33FOmRBaeb7WiU2FLP5RQdWjON0lWFY+vnWfxtXSnF3N2NHc4PkwFwENAdlOnVnG+rPj9wak5nI7HHXXxJoD3oruGPtL2sTIvzkopW5FYDvZXoyltkjUhzJzg53BUrx3z8q8+123YqYc6FzYqWmUBKHtCgpvWAoHBG4cUCCPpitNwsZi7nxEpEdqJOLIKWdISlte+NjsPPPjnNVeI/2l9krF2ehrilaNSWlIKic7dBnrShzLm7OgOnj571rfzXRh/Jlv5KhH4ulx5zMnszRbbeW4pgk6FpIaCU+Y0clJCuuf1gjcQliLHipgRyww2wlJBIWS04HAoq6bqK/Dos71t705xMi8ITao6VwSlHvoRpz8WT1qgkQH+IL3w/G5aY81oKQEY0ofSnJx6A/6aQz/ohzcsB0vRuh66TDxqNZenRY1u5NR72zc4kVbZbe53Kcf15Vqz10jHpV6JxVNa5Zll6Q4hh1jnB/Q5ha21ZB0kDHLx08TV3hJo2uPdL1IbAXCbLDST4unYj7bD71L2U3HhrhuMteDInOpUvx3UrJql/MaH41oGr9iUoQktu9/YQlPEK+yuxRBbcYeS+Hi4sqdUXeqioYGwDfw/BnbO0Uu8tyJsuW3DU25LjuMvAv6095IGpPdGMY6b9aN3jiWXabi7brIhmJDiq5YQGwSsjqVE/OrPCU72nxLNlMxGIrqoCspb91S9Se9v5/+865dyZGwmYx6qxv6/ZWiJpfgHb+Cz37RzewGCSrsvYOycrX3evv9Ovy6UF01tr2eKRaJHtJ+GqLpHMDamyrGR0wM9cVjcVVxpe1aXa9jf8AASpG4GvrpMOnSlXsCnp64tOAM7gkfLatK0OFzIamsy7jBWjCiwEajkb7L+f19KANMqedbabGVuKCEjzJOBRqa7bbVLcgMWyPODCy09IkrcCnVpOFaNKgEJznGxPQnNKnh7WhZHwXLJcN0Ffa4gt8u6Xl6dzo7E5hLDehGpQAGMnwzQW4RbA1FUq2zJjsgKGEPMhKcZ33+lWWY9uZhSbsqK4+wZPZ4kV5zbVpC1FxScEgAjYYyT9ablxLrb5jjEJqHOht8/TGKuW62CArZRUQoZByDgjO1JZw2RuthIGteGhSY7kOcKcAiEridCeKkz4q3XIKmktOtLyAoYwru+fTf5UDW/Gt97Eq0LWqO06Fs60lJx4pOfuKPPRoiLzEtaOH2n2nW4wU42t4PEuNoUog6tOcqJ93G29VOzxbfbX1ogxrktN0ejJdd5mC2hCCkgIWnqST962LixM7o8K+IQ+d7tnztScV3yDPitRbSlSWnHlSH9SdOVn+fUn7Cqbt2bRYLRHjLUmZCkLeOU7DJJG/j1G1E0WWIua2puF/aX7cJLVrddKQp0rxpySFFJT3wnIUemaD3nCNLT9n9mzEE8xKeYhC0+HcWSQc+IOD5VkXDia1rBdA3/qH8h5cXHxRGZI4cvT/AG6a7LgSV4L7TTetKz5pPhStN0ssK9ynmWHosFyIWE5ytSlEp7x8uhq4xYuFbTEhni66z2Z0tkPpjQ2tXIbV7pX3Vb/L9KII4EsjafbauIm3uGG0Fxx5H99kdEYA6n6Z8MZpf4aLAsLnV0Hl7f2uxNJYcALWSlxOHWoi1QZ05ySB+WhxgJSo/M/TNCCmt8xxjwd2tqA3wYx7PWsIU+5pLoBONXQn5+9ms1xda2LNxRcbbFUVMsOfl6jkhJSFAHzxnH2qmAY/lJPulSG9j9kKCNhSqZKdhTVRSVkvTalNOIcbOFoUFJPkRuKMzWrTc5Ls4XAQFPqLj8dyOtzQs7q0FOyk5zgHTjpQrTS012WWk5Iky/bXYsm1OPvsxDJ58WU43rKVaQkhaU+CgB06EDrvSK4VsgTGocrtkuW3yVOIbUhDTeQVAFWConAHQADPWhuKWmjBGa0auJCq5qZVNmKtL8RmM62lxQ5WG0JKkJzsQpJPzGR40NZubsCyCFAuEhp4T3HVKjrW2FoLaEpORjxSdj0odppaawRgIzKnjJjTn3jdZrzbiwFJfUgvZV/j+Lp4jP0q5dpLJsLVsFwXcXUyOal3QvSwjQUlCSvc5JBIwB3RQzTS0itLNoyWl42ie3YUDiq3p5jHZkR5yE7mM6gY38gQRv8ATzpcOcLxZlhlKfmd2SgLS2h1SUtLTqAUtIICsHBGaC2e7XCxSzJtjwTrGl1ladTbyfJSfH+dE3bxZ5DL5itTbM/JTiQzGSl6O5segJCk9TsNt6g5UEz2YROxN9VVBNG12Txfoq/DtjY/aBfa3Uqt1rUZEt8e6UIOQB/mIAA+ZoPcJrt2usy5PghyU8p0j+HJ2H2GB9qIybwV8PsWaHGEdor5stwKyqSsHu58kgYwPPehqG9IqtjD1KQ54qgvaU7ClUqU7ClTVxaWmlpqfTS003FIyCg00tNT4paaMUZBQaaWn5VdhwpM14Mw47r7p+BtJUf0rZ2b8MrnLw5c3m4TZ+Ed9z06D1pb3sZ3iu2Nc/uhc/00tNdEvH4YXCPqXapLctHg253F/wBD+lYufbplue5U+K7Hc8A4nGfp50MkY/ula9jmdQh+n5U3LB8KsaaWKZil5BV9A8qfTU+mlijFGS8gbClU4TsKVZSMk2mlproVn/DOS6EuXeWlhJ/csjUr7q6D9a3Nn4Ws9o0qiQkF0fvnBrX6np9qXLzImabtEXDlfs6XI7PwZfLrpU1ELLKv3sjuD06n0rc2f8MrdG0uXN9yY4PgHcb/AKn1reAU9QScuR/TS9CPhxs67VaFBiwGQzCjtMNj4W0gCrGKelUqpAATYqKTGYlsqZksodbV1QtIUD61NSoWnaxN4/Da0TcrgFyC55I7yPQ/8EVh7vwFfLblSGBMZHxxzk/7evpmu3UxFUx8uRnjamk4kb/RfNi2lIUUrSUqGxChgim019B3WxWu7IInwmXlY2WU4WPoobisTd/wxScuWeaU+TMgZH2UOnoauj5sTtO0oJeFK3bdrnAGwpVozwRxCklPY0HG2Q8jf9aaqO1i8wpuzl/SV//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7" name="Rectangle 6"/>
          <p:cNvSpPr/>
          <p:nvPr/>
        </p:nvSpPr>
        <p:spPr>
          <a:xfrm>
            <a:off x="175895" y="5511076"/>
            <a:ext cx="9049385" cy="707886"/>
          </a:xfrm>
          <a:prstGeom prst="rect">
            <a:avLst/>
          </a:prstGeom>
        </p:spPr>
        <p:txBody>
          <a:bodyPr wrap="square">
            <a:spAutoFit/>
          </a:bodyPr>
          <a:lstStyle/>
          <a:p>
            <a:pPr marL="285750" indent="-285750">
              <a:buFont typeface="Arial" pitchFamily="34" charset="0"/>
              <a:buChar char="•"/>
            </a:pPr>
            <a:r>
              <a:rPr lang="en-US" sz="2000" dirty="0">
                <a:solidFill>
                  <a:srgbClr val="000000"/>
                </a:solidFill>
              </a:rPr>
              <a:t>The Maternal, Infant and Early Childhood Home Visiting Program </a:t>
            </a:r>
            <a:r>
              <a:rPr lang="en-US" sz="2000" dirty="0" smtClean="0">
                <a:solidFill>
                  <a:srgbClr val="000000"/>
                </a:solidFill>
              </a:rPr>
              <a:t>employs about 500 </a:t>
            </a:r>
            <a:r>
              <a:rPr lang="en-US" sz="2000" dirty="0">
                <a:solidFill>
                  <a:srgbClr val="000000"/>
                </a:solidFill>
              </a:rPr>
              <a:t>nurses and serves thousands of families across all 50 states</a:t>
            </a:r>
            <a:endParaRPr lang="en-US" sz="2400" dirty="0">
              <a:solidFill>
                <a:srgbClr val="000000"/>
              </a:solidFill>
            </a:endParaRPr>
          </a:p>
        </p:txBody>
      </p:sp>
      <p:sp>
        <p:nvSpPr>
          <p:cNvPr id="8" name="TextBox 7"/>
          <p:cNvSpPr txBox="1"/>
          <p:nvPr/>
        </p:nvSpPr>
        <p:spPr>
          <a:xfrm>
            <a:off x="6737138" y="5028426"/>
            <a:ext cx="1767840" cy="307777"/>
          </a:xfrm>
          <a:prstGeom prst="rect">
            <a:avLst/>
          </a:prstGeom>
          <a:noFill/>
        </p:spPr>
        <p:txBody>
          <a:bodyPr wrap="square" rtlCol="0">
            <a:spAutoFit/>
          </a:bodyPr>
          <a:lstStyle/>
          <a:p>
            <a:pPr algn="ctr"/>
            <a:r>
              <a:rPr lang="en-US" sz="1400" b="1" i="1" dirty="0" smtClean="0">
                <a:solidFill>
                  <a:srgbClr val="000000"/>
                </a:solidFill>
              </a:rPr>
              <a:t>NHSC Nurses</a:t>
            </a:r>
            <a:endParaRPr lang="en-US" sz="1400" b="1" i="1" dirty="0">
              <a:solidFill>
                <a:srgbClr val="000000"/>
              </a:solidFill>
            </a:endParaRPr>
          </a:p>
        </p:txBody>
      </p:sp>
      <p:sp>
        <p:nvSpPr>
          <p:cNvPr id="9" name="Slide Number Placeholder 11"/>
          <p:cNvSpPr txBox="1">
            <a:spLocks/>
          </p:cNvSpPr>
          <p:nvPr/>
        </p:nvSpPr>
        <p:spPr bwMode="auto">
          <a:xfrm>
            <a:off x="8305800" y="6400800"/>
            <a:ext cx="838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0" latinLnBrk="0" hangingPunct="0">
              <a:defRPr sz="1800" kern="1200">
                <a:solidFill>
                  <a:schemeClr val="tx1"/>
                </a:solidFill>
                <a:latin typeface="CopprplGoth Bd BT" pitchFamily="34" charset="0"/>
                <a:ea typeface="+mn-ea"/>
                <a:cs typeface="+mn-cs"/>
              </a:defRPr>
            </a:lvl1pPr>
            <a:lvl2pPr marL="742950" indent="-285750" algn="l" defTabSz="457200" rtl="0" eaLnBrk="0" latinLnBrk="0" hangingPunct="0">
              <a:defRPr sz="1800" kern="1200">
                <a:solidFill>
                  <a:schemeClr val="tx1"/>
                </a:solidFill>
                <a:latin typeface="CopprplGoth Bd BT" pitchFamily="34" charset="0"/>
                <a:ea typeface="+mn-ea"/>
                <a:cs typeface="+mn-cs"/>
              </a:defRPr>
            </a:lvl2pPr>
            <a:lvl3pPr marL="1143000" indent="-228600" algn="l" defTabSz="457200" rtl="0" eaLnBrk="0" latinLnBrk="0" hangingPunct="0">
              <a:defRPr sz="1800" kern="1200">
                <a:solidFill>
                  <a:schemeClr val="tx1"/>
                </a:solidFill>
                <a:latin typeface="CopprplGoth Bd BT" pitchFamily="34" charset="0"/>
                <a:ea typeface="+mn-ea"/>
                <a:cs typeface="+mn-cs"/>
              </a:defRPr>
            </a:lvl3pPr>
            <a:lvl4pPr marL="1600200" indent="-228600" algn="l" defTabSz="457200" rtl="0" eaLnBrk="0" latinLnBrk="0" hangingPunct="0">
              <a:defRPr sz="1800" kern="1200">
                <a:solidFill>
                  <a:schemeClr val="tx1"/>
                </a:solidFill>
                <a:latin typeface="CopprplGoth Bd BT" pitchFamily="34" charset="0"/>
                <a:ea typeface="+mn-ea"/>
                <a:cs typeface="+mn-cs"/>
              </a:defRPr>
            </a:lvl4pPr>
            <a:lvl5pPr marL="2057400" indent="-228600" algn="l" defTabSz="457200" rtl="0" eaLnBrk="0" latinLnBrk="0" hangingPunct="0">
              <a:defRPr sz="1800" kern="1200">
                <a:solidFill>
                  <a:schemeClr val="tx1"/>
                </a:solidFill>
                <a:latin typeface="CopprplGoth Bd BT" pitchFamily="34" charset="0"/>
                <a:ea typeface="+mn-ea"/>
                <a:cs typeface="+mn-cs"/>
              </a:defRPr>
            </a:lvl5pPr>
            <a:lvl6pPr marL="2514600" indent="-228600" algn="l" defTabSz="457200" rtl="0" eaLnBrk="0" fontAlgn="base" latinLnBrk="0" hangingPunct="0">
              <a:spcBef>
                <a:spcPct val="0"/>
              </a:spcBef>
              <a:spcAft>
                <a:spcPct val="0"/>
              </a:spcAft>
              <a:defRPr sz="1800" kern="1200">
                <a:solidFill>
                  <a:schemeClr val="tx1"/>
                </a:solidFill>
                <a:latin typeface="CopprplGoth Bd BT" pitchFamily="34" charset="0"/>
                <a:ea typeface="+mn-ea"/>
                <a:cs typeface="+mn-cs"/>
              </a:defRPr>
            </a:lvl6pPr>
            <a:lvl7pPr marL="2971800" indent="-228600" algn="l" defTabSz="457200" rtl="0" eaLnBrk="0" fontAlgn="base" latinLnBrk="0" hangingPunct="0">
              <a:spcBef>
                <a:spcPct val="0"/>
              </a:spcBef>
              <a:spcAft>
                <a:spcPct val="0"/>
              </a:spcAft>
              <a:defRPr sz="1800" kern="1200">
                <a:solidFill>
                  <a:schemeClr val="tx1"/>
                </a:solidFill>
                <a:latin typeface="CopprplGoth Bd BT" pitchFamily="34" charset="0"/>
                <a:ea typeface="+mn-ea"/>
                <a:cs typeface="+mn-cs"/>
              </a:defRPr>
            </a:lvl7pPr>
            <a:lvl8pPr marL="3429000" indent="-228600" algn="l" defTabSz="457200" rtl="0" eaLnBrk="0" fontAlgn="base" latinLnBrk="0" hangingPunct="0">
              <a:spcBef>
                <a:spcPct val="0"/>
              </a:spcBef>
              <a:spcAft>
                <a:spcPct val="0"/>
              </a:spcAft>
              <a:defRPr sz="1800" kern="1200">
                <a:solidFill>
                  <a:schemeClr val="tx1"/>
                </a:solidFill>
                <a:latin typeface="CopprplGoth Bd BT" pitchFamily="34" charset="0"/>
                <a:ea typeface="+mn-ea"/>
                <a:cs typeface="+mn-cs"/>
              </a:defRPr>
            </a:lvl8pPr>
            <a:lvl9pPr marL="3886200" indent="-228600" algn="l" defTabSz="457200" rtl="0" eaLnBrk="0" fontAlgn="base" latinLnBrk="0" hangingPunct="0">
              <a:spcBef>
                <a:spcPct val="0"/>
              </a:spcBef>
              <a:spcAft>
                <a:spcPct val="0"/>
              </a:spcAft>
              <a:defRPr sz="1800" kern="1200">
                <a:solidFill>
                  <a:schemeClr val="tx1"/>
                </a:solidFill>
                <a:latin typeface="CopprplGoth Bd BT" pitchFamily="34" charset="0"/>
                <a:ea typeface="+mn-ea"/>
                <a:cs typeface="+mn-cs"/>
              </a:defRPr>
            </a:lvl9pPr>
          </a:lstStyle>
          <a:p>
            <a:pPr eaLnBrk="1" hangingPunct="1"/>
            <a:fld id="{8747BC60-686F-4B84-BE52-E1E71C942AB4}" type="slidenum">
              <a:rPr lang="en-US" smtClean="0">
                <a:solidFill>
                  <a:srgbClr val="898989"/>
                </a:solidFill>
              </a:rPr>
              <a:pPr eaLnBrk="1" hangingPunct="1"/>
              <a:t>6</a:t>
            </a:fld>
            <a:endParaRPr lang="en-US" dirty="0">
              <a:solidFill>
                <a:srgbClr val="898989"/>
              </a:solidFill>
            </a:endParaRPr>
          </a:p>
        </p:txBody>
      </p:sp>
    </p:spTree>
    <p:extLst>
      <p:ext uri="{BB962C8B-B14F-4D97-AF65-F5344CB8AC3E}">
        <p14:creationId xmlns:p14="http://schemas.microsoft.com/office/powerpoint/2010/main" val="2640454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13360"/>
            <a:ext cx="7772400" cy="1470025"/>
          </a:xfrm>
        </p:spPr>
        <p:txBody>
          <a:bodyPr>
            <a:normAutofit/>
          </a:bodyPr>
          <a:lstStyle/>
          <a:p>
            <a:r>
              <a:rPr lang="en-US" sz="3600" b="1" dirty="0" smtClean="0">
                <a:solidFill>
                  <a:schemeClr val="bg1"/>
                </a:solidFill>
                <a:latin typeface="+mn-lt"/>
              </a:rPr>
              <a:t>ACA Accomplishments</a:t>
            </a:r>
            <a:endParaRPr lang="en-US" sz="3600" b="1" dirty="0">
              <a:solidFill>
                <a:schemeClr val="bg1"/>
              </a:solidFill>
              <a:latin typeface="+mn-lt"/>
            </a:endParaRPr>
          </a:p>
        </p:txBody>
      </p:sp>
      <p:sp>
        <p:nvSpPr>
          <p:cNvPr id="5" name="Rectangle 4"/>
          <p:cNvSpPr/>
          <p:nvPr/>
        </p:nvSpPr>
        <p:spPr>
          <a:xfrm>
            <a:off x="172720" y="1420852"/>
            <a:ext cx="8778240" cy="3170099"/>
          </a:xfrm>
          <a:prstGeom prst="rect">
            <a:avLst/>
          </a:prstGeom>
        </p:spPr>
        <p:txBody>
          <a:bodyPr wrap="square">
            <a:spAutoFit/>
          </a:bodyPr>
          <a:lstStyle/>
          <a:p>
            <a:pPr marL="285750" indent="-285750">
              <a:buFont typeface="Arial" pitchFamily="34" charset="0"/>
              <a:buChar char="•"/>
            </a:pPr>
            <a:r>
              <a:rPr lang="en-US" sz="2000" dirty="0" smtClean="0">
                <a:solidFill>
                  <a:srgbClr val="000000"/>
                </a:solidFill>
              </a:rPr>
              <a:t>3 </a:t>
            </a:r>
            <a:r>
              <a:rPr lang="en-US" sz="2000" dirty="0">
                <a:solidFill>
                  <a:srgbClr val="000000"/>
                </a:solidFill>
              </a:rPr>
              <a:t>million </a:t>
            </a:r>
            <a:r>
              <a:rPr lang="en-US" sz="2000" dirty="0" smtClean="0">
                <a:solidFill>
                  <a:srgbClr val="000000"/>
                </a:solidFill>
              </a:rPr>
              <a:t>18 to 26 year olds are covered by their </a:t>
            </a:r>
            <a:r>
              <a:rPr lang="en-US" sz="2000" dirty="0">
                <a:solidFill>
                  <a:srgbClr val="000000"/>
                </a:solidFill>
              </a:rPr>
              <a:t>parents’ insurance </a:t>
            </a:r>
            <a:r>
              <a:rPr lang="en-US" sz="2000" dirty="0" smtClean="0">
                <a:solidFill>
                  <a:srgbClr val="000000"/>
                </a:solidFill>
              </a:rPr>
              <a:t>plans</a:t>
            </a:r>
          </a:p>
          <a:p>
            <a:endParaRPr lang="en-US" sz="2000" dirty="0" smtClean="0">
              <a:solidFill>
                <a:srgbClr val="000000"/>
              </a:solidFill>
            </a:endParaRPr>
          </a:p>
          <a:p>
            <a:pPr marL="285750" indent="-285750">
              <a:buFont typeface="Arial" pitchFamily="34" charset="0"/>
              <a:buChar char="•"/>
            </a:pPr>
            <a:r>
              <a:rPr lang="en-US" sz="2000" dirty="0" smtClean="0">
                <a:solidFill>
                  <a:srgbClr val="000000"/>
                </a:solidFill>
              </a:rPr>
              <a:t>Women’s preventive health care services (well-women </a:t>
            </a:r>
            <a:r>
              <a:rPr lang="en-US" sz="2000" dirty="0">
                <a:solidFill>
                  <a:srgbClr val="000000"/>
                </a:solidFill>
              </a:rPr>
              <a:t>visits, domestic violence </a:t>
            </a:r>
            <a:r>
              <a:rPr lang="en-US" sz="2000" dirty="0" smtClean="0">
                <a:solidFill>
                  <a:srgbClr val="000000"/>
                </a:solidFill>
              </a:rPr>
              <a:t>screening, gestational </a:t>
            </a:r>
            <a:r>
              <a:rPr lang="en-US" sz="2000" dirty="0">
                <a:solidFill>
                  <a:srgbClr val="000000"/>
                </a:solidFill>
              </a:rPr>
              <a:t>diabetes testing for pregnant </a:t>
            </a:r>
            <a:r>
              <a:rPr lang="en-US" sz="2000" dirty="0" smtClean="0">
                <a:solidFill>
                  <a:srgbClr val="000000"/>
                </a:solidFill>
              </a:rPr>
              <a:t>women) </a:t>
            </a:r>
            <a:br>
              <a:rPr lang="en-US" sz="2000" dirty="0" smtClean="0">
                <a:solidFill>
                  <a:srgbClr val="000000"/>
                </a:solidFill>
              </a:rPr>
            </a:br>
            <a:r>
              <a:rPr lang="en-US" sz="2000" dirty="0" smtClean="0">
                <a:solidFill>
                  <a:srgbClr val="000000"/>
                </a:solidFill>
              </a:rPr>
              <a:t>are </a:t>
            </a:r>
            <a:r>
              <a:rPr lang="en-US" sz="2000" dirty="0">
                <a:solidFill>
                  <a:srgbClr val="000000"/>
                </a:solidFill>
              </a:rPr>
              <a:t>covered </a:t>
            </a:r>
            <a:endParaRPr lang="en-US" sz="2000" dirty="0" smtClean="0">
              <a:solidFill>
                <a:srgbClr val="000000"/>
              </a:solidFill>
            </a:endParaRPr>
          </a:p>
          <a:p>
            <a:endParaRPr lang="en-US" sz="2000" dirty="0" smtClean="0">
              <a:solidFill>
                <a:srgbClr val="000000"/>
              </a:solidFill>
            </a:endParaRPr>
          </a:p>
          <a:p>
            <a:pPr marL="285750" indent="-285750">
              <a:buFont typeface="Arial" pitchFamily="34" charset="0"/>
              <a:buChar char="•"/>
            </a:pPr>
            <a:r>
              <a:rPr lang="en-US" sz="2000" dirty="0" smtClean="0">
                <a:solidFill>
                  <a:srgbClr val="000000"/>
                </a:solidFill>
              </a:rPr>
              <a:t>Lactation </a:t>
            </a:r>
            <a:r>
              <a:rPr lang="en-US" sz="2000" dirty="0">
                <a:solidFill>
                  <a:srgbClr val="000000"/>
                </a:solidFill>
              </a:rPr>
              <a:t>counseling </a:t>
            </a:r>
            <a:r>
              <a:rPr lang="en-US" sz="2000" dirty="0" smtClean="0">
                <a:solidFill>
                  <a:srgbClr val="000000"/>
                </a:solidFill>
              </a:rPr>
              <a:t>services and breastfeeding equipment rentals </a:t>
            </a:r>
            <a:br>
              <a:rPr lang="en-US" sz="2000" dirty="0" smtClean="0">
                <a:solidFill>
                  <a:srgbClr val="000000"/>
                </a:solidFill>
              </a:rPr>
            </a:br>
            <a:r>
              <a:rPr lang="en-US" sz="2000" dirty="0" smtClean="0">
                <a:solidFill>
                  <a:srgbClr val="000000"/>
                </a:solidFill>
              </a:rPr>
              <a:t>are covered</a:t>
            </a:r>
          </a:p>
          <a:p>
            <a:pPr marL="285750" indent="-285750">
              <a:buFont typeface="Arial" pitchFamily="34" charset="0"/>
              <a:buChar char="•"/>
            </a:pPr>
            <a:endParaRPr lang="en-US" sz="2000" dirty="0" smtClean="0">
              <a:solidFill>
                <a:srgbClr val="000000"/>
              </a:solidFill>
            </a:endParaRPr>
          </a:p>
          <a:p>
            <a:endParaRPr lang="en-US" sz="2000" dirty="0">
              <a:solidFill>
                <a:srgbClr val="000000"/>
              </a:solidFill>
            </a:endParaRPr>
          </a:p>
        </p:txBody>
      </p:sp>
      <p:sp>
        <p:nvSpPr>
          <p:cNvPr id="3" name="Rectangle 2"/>
          <p:cNvSpPr/>
          <p:nvPr/>
        </p:nvSpPr>
        <p:spPr>
          <a:xfrm>
            <a:off x="172720" y="4221648"/>
            <a:ext cx="5530902" cy="1631216"/>
          </a:xfrm>
          <a:prstGeom prst="rect">
            <a:avLst/>
          </a:prstGeom>
        </p:spPr>
        <p:txBody>
          <a:bodyPr wrap="square">
            <a:spAutoFit/>
          </a:bodyPr>
          <a:lstStyle/>
          <a:p>
            <a:pPr marL="285750" indent="-285750">
              <a:buFont typeface="Arial" pitchFamily="34" charset="0"/>
              <a:buChar char="•"/>
            </a:pPr>
            <a:r>
              <a:rPr lang="en-US" sz="2000" dirty="0">
                <a:solidFill>
                  <a:srgbClr val="000000"/>
                </a:solidFill>
              </a:rPr>
              <a:t>17 million children with pre-existing conditions are protected against discrimination by insurance companies, </a:t>
            </a:r>
            <a:r>
              <a:rPr lang="en-US" sz="2000" dirty="0" smtClean="0">
                <a:solidFill>
                  <a:srgbClr val="000000"/>
                </a:solidFill>
              </a:rPr>
              <a:t/>
            </a:r>
            <a:br>
              <a:rPr lang="en-US" sz="2000" dirty="0" smtClean="0">
                <a:solidFill>
                  <a:srgbClr val="000000"/>
                </a:solidFill>
              </a:rPr>
            </a:br>
            <a:r>
              <a:rPr lang="en-US" sz="2000" dirty="0" smtClean="0">
                <a:solidFill>
                  <a:srgbClr val="000000"/>
                </a:solidFill>
              </a:rPr>
              <a:t>a </a:t>
            </a:r>
            <a:r>
              <a:rPr lang="en-US" sz="2000" dirty="0">
                <a:solidFill>
                  <a:srgbClr val="000000"/>
                </a:solidFill>
              </a:rPr>
              <a:t>benefit that will be extended to </a:t>
            </a:r>
            <a:r>
              <a:rPr lang="en-US" sz="2000" dirty="0" smtClean="0">
                <a:solidFill>
                  <a:srgbClr val="000000"/>
                </a:solidFill>
              </a:rPr>
              <a:t/>
            </a:r>
            <a:br>
              <a:rPr lang="en-US" sz="2000" dirty="0" smtClean="0">
                <a:solidFill>
                  <a:srgbClr val="000000"/>
                </a:solidFill>
              </a:rPr>
            </a:br>
            <a:r>
              <a:rPr lang="en-US" sz="2000" dirty="0" smtClean="0">
                <a:solidFill>
                  <a:srgbClr val="000000"/>
                </a:solidFill>
              </a:rPr>
              <a:t>adults </a:t>
            </a:r>
            <a:r>
              <a:rPr lang="en-US" sz="2000" dirty="0">
                <a:solidFill>
                  <a:srgbClr val="000000"/>
                </a:solidFill>
              </a:rPr>
              <a:t>next year</a:t>
            </a:r>
          </a:p>
        </p:txBody>
      </p:sp>
      <p:pic>
        <p:nvPicPr>
          <p:cNvPr id="1028" name="Picture 4" descr="http://ricedepot.org/i/cirlce%20of%20kids_op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3953727"/>
            <a:ext cx="3459480" cy="2309203"/>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11"/>
          <p:cNvSpPr txBox="1">
            <a:spLocks/>
          </p:cNvSpPr>
          <p:nvPr/>
        </p:nvSpPr>
        <p:spPr bwMode="auto">
          <a:xfrm>
            <a:off x="8305800" y="6400800"/>
            <a:ext cx="838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0" latinLnBrk="0" hangingPunct="0">
              <a:defRPr sz="1800" kern="1200">
                <a:solidFill>
                  <a:schemeClr val="tx1"/>
                </a:solidFill>
                <a:latin typeface="CopprplGoth Bd BT" pitchFamily="34" charset="0"/>
                <a:ea typeface="+mn-ea"/>
                <a:cs typeface="+mn-cs"/>
              </a:defRPr>
            </a:lvl1pPr>
            <a:lvl2pPr marL="742950" indent="-285750" algn="l" defTabSz="457200" rtl="0" eaLnBrk="0" latinLnBrk="0" hangingPunct="0">
              <a:defRPr sz="1800" kern="1200">
                <a:solidFill>
                  <a:schemeClr val="tx1"/>
                </a:solidFill>
                <a:latin typeface="CopprplGoth Bd BT" pitchFamily="34" charset="0"/>
                <a:ea typeface="+mn-ea"/>
                <a:cs typeface="+mn-cs"/>
              </a:defRPr>
            </a:lvl2pPr>
            <a:lvl3pPr marL="1143000" indent="-228600" algn="l" defTabSz="457200" rtl="0" eaLnBrk="0" latinLnBrk="0" hangingPunct="0">
              <a:defRPr sz="1800" kern="1200">
                <a:solidFill>
                  <a:schemeClr val="tx1"/>
                </a:solidFill>
                <a:latin typeface="CopprplGoth Bd BT" pitchFamily="34" charset="0"/>
                <a:ea typeface="+mn-ea"/>
                <a:cs typeface="+mn-cs"/>
              </a:defRPr>
            </a:lvl3pPr>
            <a:lvl4pPr marL="1600200" indent="-228600" algn="l" defTabSz="457200" rtl="0" eaLnBrk="0" latinLnBrk="0" hangingPunct="0">
              <a:defRPr sz="1800" kern="1200">
                <a:solidFill>
                  <a:schemeClr val="tx1"/>
                </a:solidFill>
                <a:latin typeface="CopprplGoth Bd BT" pitchFamily="34" charset="0"/>
                <a:ea typeface="+mn-ea"/>
                <a:cs typeface="+mn-cs"/>
              </a:defRPr>
            </a:lvl4pPr>
            <a:lvl5pPr marL="2057400" indent="-228600" algn="l" defTabSz="457200" rtl="0" eaLnBrk="0" latinLnBrk="0" hangingPunct="0">
              <a:defRPr sz="1800" kern="1200">
                <a:solidFill>
                  <a:schemeClr val="tx1"/>
                </a:solidFill>
                <a:latin typeface="CopprplGoth Bd BT" pitchFamily="34" charset="0"/>
                <a:ea typeface="+mn-ea"/>
                <a:cs typeface="+mn-cs"/>
              </a:defRPr>
            </a:lvl5pPr>
            <a:lvl6pPr marL="2514600" indent="-228600" algn="l" defTabSz="457200" rtl="0" eaLnBrk="0" fontAlgn="base" latinLnBrk="0" hangingPunct="0">
              <a:spcBef>
                <a:spcPct val="0"/>
              </a:spcBef>
              <a:spcAft>
                <a:spcPct val="0"/>
              </a:spcAft>
              <a:defRPr sz="1800" kern="1200">
                <a:solidFill>
                  <a:schemeClr val="tx1"/>
                </a:solidFill>
                <a:latin typeface="CopprplGoth Bd BT" pitchFamily="34" charset="0"/>
                <a:ea typeface="+mn-ea"/>
                <a:cs typeface="+mn-cs"/>
              </a:defRPr>
            </a:lvl6pPr>
            <a:lvl7pPr marL="2971800" indent="-228600" algn="l" defTabSz="457200" rtl="0" eaLnBrk="0" fontAlgn="base" latinLnBrk="0" hangingPunct="0">
              <a:spcBef>
                <a:spcPct val="0"/>
              </a:spcBef>
              <a:spcAft>
                <a:spcPct val="0"/>
              </a:spcAft>
              <a:defRPr sz="1800" kern="1200">
                <a:solidFill>
                  <a:schemeClr val="tx1"/>
                </a:solidFill>
                <a:latin typeface="CopprplGoth Bd BT" pitchFamily="34" charset="0"/>
                <a:ea typeface="+mn-ea"/>
                <a:cs typeface="+mn-cs"/>
              </a:defRPr>
            </a:lvl7pPr>
            <a:lvl8pPr marL="3429000" indent="-228600" algn="l" defTabSz="457200" rtl="0" eaLnBrk="0" fontAlgn="base" latinLnBrk="0" hangingPunct="0">
              <a:spcBef>
                <a:spcPct val="0"/>
              </a:spcBef>
              <a:spcAft>
                <a:spcPct val="0"/>
              </a:spcAft>
              <a:defRPr sz="1800" kern="1200">
                <a:solidFill>
                  <a:schemeClr val="tx1"/>
                </a:solidFill>
                <a:latin typeface="CopprplGoth Bd BT" pitchFamily="34" charset="0"/>
                <a:ea typeface="+mn-ea"/>
                <a:cs typeface="+mn-cs"/>
              </a:defRPr>
            </a:lvl8pPr>
            <a:lvl9pPr marL="3886200" indent="-228600" algn="l" defTabSz="457200" rtl="0" eaLnBrk="0" fontAlgn="base" latinLnBrk="0" hangingPunct="0">
              <a:spcBef>
                <a:spcPct val="0"/>
              </a:spcBef>
              <a:spcAft>
                <a:spcPct val="0"/>
              </a:spcAft>
              <a:defRPr sz="1800" kern="1200">
                <a:solidFill>
                  <a:schemeClr val="tx1"/>
                </a:solidFill>
                <a:latin typeface="CopprplGoth Bd BT" pitchFamily="34" charset="0"/>
                <a:ea typeface="+mn-ea"/>
                <a:cs typeface="+mn-cs"/>
              </a:defRPr>
            </a:lvl9pPr>
          </a:lstStyle>
          <a:p>
            <a:pPr eaLnBrk="1" hangingPunct="1"/>
            <a:fld id="{8747BC60-686F-4B84-BE52-E1E71C942AB4}" type="slidenum">
              <a:rPr lang="en-US" smtClean="0">
                <a:solidFill>
                  <a:srgbClr val="898989"/>
                </a:solidFill>
              </a:rPr>
              <a:pPr eaLnBrk="1" hangingPunct="1"/>
              <a:t>7</a:t>
            </a:fld>
            <a:endParaRPr lang="en-US" dirty="0">
              <a:solidFill>
                <a:srgbClr val="898989"/>
              </a:solidFill>
            </a:endParaRPr>
          </a:p>
        </p:txBody>
      </p:sp>
    </p:spTree>
    <p:extLst>
      <p:ext uri="{BB962C8B-B14F-4D97-AF65-F5344CB8AC3E}">
        <p14:creationId xmlns:p14="http://schemas.microsoft.com/office/powerpoint/2010/main" val="1900024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11"/>
          <p:cNvSpPr>
            <a:spLocks noGrp="1"/>
          </p:cNvSpPr>
          <p:nvPr>
            <p:ph type="sldNum" sz="quarter" idx="4294967295"/>
          </p:nvPr>
        </p:nvSpPr>
        <p:spPr bwMode="auto">
          <a:xfrm>
            <a:off x="8305800" y="6400800"/>
            <a:ext cx="838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pprplGoth Bd BT" pitchFamily="34" charset="0"/>
              </a:defRPr>
            </a:lvl1pPr>
            <a:lvl2pPr marL="742950" indent="-285750" eaLnBrk="0" hangingPunct="0">
              <a:defRPr>
                <a:solidFill>
                  <a:schemeClr val="tx1"/>
                </a:solidFill>
                <a:latin typeface="CopprplGoth Bd BT" pitchFamily="34" charset="0"/>
              </a:defRPr>
            </a:lvl2pPr>
            <a:lvl3pPr marL="1143000" indent="-228600" eaLnBrk="0" hangingPunct="0">
              <a:defRPr>
                <a:solidFill>
                  <a:schemeClr val="tx1"/>
                </a:solidFill>
                <a:latin typeface="CopprplGoth Bd BT" pitchFamily="34" charset="0"/>
              </a:defRPr>
            </a:lvl3pPr>
            <a:lvl4pPr marL="1600200" indent="-228600" eaLnBrk="0" hangingPunct="0">
              <a:defRPr>
                <a:solidFill>
                  <a:schemeClr val="tx1"/>
                </a:solidFill>
                <a:latin typeface="CopprplGoth Bd BT" pitchFamily="34" charset="0"/>
              </a:defRPr>
            </a:lvl4pPr>
            <a:lvl5pPr marL="2057400" indent="-228600" eaLnBrk="0" hangingPunct="0">
              <a:defRPr>
                <a:solidFill>
                  <a:schemeClr val="tx1"/>
                </a:solidFill>
                <a:latin typeface="CopprplGoth Bd BT" pitchFamily="34" charset="0"/>
              </a:defRPr>
            </a:lvl5pPr>
            <a:lvl6pPr marL="2514600" indent="-228600" eaLnBrk="0" fontAlgn="base" hangingPunct="0">
              <a:spcBef>
                <a:spcPct val="0"/>
              </a:spcBef>
              <a:spcAft>
                <a:spcPct val="0"/>
              </a:spcAft>
              <a:defRPr>
                <a:solidFill>
                  <a:schemeClr val="tx1"/>
                </a:solidFill>
                <a:latin typeface="CopprplGoth Bd BT" pitchFamily="34" charset="0"/>
              </a:defRPr>
            </a:lvl6pPr>
            <a:lvl7pPr marL="2971800" indent="-228600" eaLnBrk="0" fontAlgn="base" hangingPunct="0">
              <a:spcBef>
                <a:spcPct val="0"/>
              </a:spcBef>
              <a:spcAft>
                <a:spcPct val="0"/>
              </a:spcAft>
              <a:defRPr>
                <a:solidFill>
                  <a:schemeClr val="tx1"/>
                </a:solidFill>
                <a:latin typeface="CopprplGoth Bd BT" pitchFamily="34" charset="0"/>
              </a:defRPr>
            </a:lvl7pPr>
            <a:lvl8pPr marL="3429000" indent="-228600" eaLnBrk="0" fontAlgn="base" hangingPunct="0">
              <a:spcBef>
                <a:spcPct val="0"/>
              </a:spcBef>
              <a:spcAft>
                <a:spcPct val="0"/>
              </a:spcAft>
              <a:defRPr>
                <a:solidFill>
                  <a:schemeClr val="tx1"/>
                </a:solidFill>
                <a:latin typeface="CopprplGoth Bd BT" pitchFamily="34" charset="0"/>
              </a:defRPr>
            </a:lvl8pPr>
            <a:lvl9pPr marL="3886200" indent="-228600" eaLnBrk="0" fontAlgn="base" hangingPunct="0">
              <a:spcBef>
                <a:spcPct val="0"/>
              </a:spcBef>
              <a:spcAft>
                <a:spcPct val="0"/>
              </a:spcAft>
              <a:defRPr>
                <a:solidFill>
                  <a:schemeClr val="tx1"/>
                </a:solidFill>
                <a:latin typeface="CopprplGoth Bd BT" pitchFamily="34" charset="0"/>
              </a:defRPr>
            </a:lvl9pPr>
          </a:lstStyle>
          <a:p>
            <a:pPr eaLnBrk="1" hangingPunct="1"/>
            <a:fld id="{8747BC60-686F-4B84-BE52-E1E71C942AB4}" type="slidenum">
              <a:rPr lang="en-US">
                <a:solidFill>
                  <a:srgbClr val="898989"/>
                </a:solidFill>
              </a:rPr>
              <a:pPr eaLnBrk="1" hangingPunct="1"/>
              <a:t>8</a:t>
            </a:fld>
            <a:endParaRPr lang="en-US" dirty="0">
              <a:solidFill>
                <a:srgbClr val="898989"/>
              </a:solidFill>
            </a:endParaRPr>
          </a:p>
        </p:txBody>
      </p:sp>
      <p:sp>
        <p:nvSpPr>
          <p:cNvPr id="4" name="Title 1"/>
          <p:cNvSpPr txBox="1">
            <a:spLocks/>
          </p:cNvSpPr>
          <p:nvPr/>
        </p:nvSpPr>
        <p:spPr bwMode="auto">
          <a:xfrm>
            <a:off x="1026160" y="30480"/>
            <a:ext cx="65532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rgbClr val="056594"/>
                </a:solidFill>
                <a:latin typeface="+mj-lt"/>
                <a:ea typeface="+mj-ea"/>
                <a:cs typeface="+mj-cs"/>
              </a:defRPr>
            </a:lvl1pPr>
            <a:lvl2pPr algn="ctr" rtl="0" eaLnBrk="0" fontAlgn="base" hangingPunct="0">
              <a:spcBef>
                <a:spcPct val="0"/>
              </a:spcBef>
              <a:spcAft>
                <a:spcPct val="0"/>
              </a:spcAft>
              <a:defRPr sz="3600" b="1">
                <a:solidFill>
                  <a:srgbClr val="057590"/>
                </a:solidFill>
                <a:latin typeface="Arial Unicode MS" pitchFamily="34" charset="-128"/>
              </a:defRPr>
            </a:lvl2pPr>
            <a:lvl3pPr algn="ctr" rtl="0" eaLnBrk="0" fontAlgn="base" hangingPunct="0">
              <a:spcBef>
                <a:spcPct val="0"/>
              </a:spcBef>
              <a:spcAft>
                <a:spcPct val="0"/>
              </a:spcAft>
              <a:defRPr sz="3600" b="1">
                <a:solidFill>
                  <a:srgbClr val="057590"/>
                </a:solidFill>
                <a:latin typeface="Arial Unicode MS" pitchFamily="34" charset="-128"/>
              </a:defRPr>
            </a:lvl3pPr>
            <a:lvl4pPr algn="ctr" rtl="0" eaLnBrk="0" fontAlgn="base" hangingPunct="0">
              <a:spcBef>
                <a:spcPct val="0"/>
              </a:spcBef>
              <a:spcAft>
                <a:spcPct val="0"/>
              </a:spcAft>
              <a:defRPr sz="3600" b="1">
                <a:solidFill>
                  <a:srgbClr val="057590"/>
                </a:solidFill>
                <a:latin typeface="Arial Unicode MS" pitchFamily="34" charset="-128"/>
              </a:defRPr>
            </a:lvl4pPr>
            <a:lvl5pPr algn="ctr" rtl="0" eaLnBrk="0" fontAlgn="base" hangingPunct="0">
              <a:spcBef>
                <a:spcPct val="0"/>
              </a:spcBef>
              <a:spcAft>
                <a:spcPct val="0"/>
              </a:spcAft>
              <a:defRPr sz="3600" b="1">
                <a:solidFill>
                  <a:srgbClr val="057590"/>
                </a:solidFill>
                <a:latin typeface="Arial Unicode MS" pitchFamily="34" charset="-128"/>
              </a:defRPr>
            </a:lvl5pPr>
            <a:lvl6pPr marL="457200" algn="ctr" rtl="0" eaLnBrk="1" fontAlgn="base" hangingPunct="1">
              <a:spcBef>
                <a:spcPct val="0"/>
              </a:spcBef>
              <a:spcAft>
                <a:spcPct val="0"/>
              </a:spcAft>
              <a:defRPr sz="3600" b="1">
                <a:solidFill>
                  <a:srgbClr val="057590"/>
                </a:solidFill>
                <a:latin typeface="Arial Unicode MS" pitchFamily="34" charset="-128"/>
              </a:defRPr>
            </a:lvl6pPr>
            <a:lvl7pPr marL="914400" algn="ctr" rtl="0" eaLnBrk="1" fontAlgn="base" hangingPunct="1">
              <a:spcBef>
                <a:spcPct val="0"/>
              </a:spcBef>
              <a:spcAft>
                <a:spcPct val="0"/>
              </a:spcAft>
              <a:defRPr sz="3600" b="1">
                <a:solidFill>
                  <a:srgbClr val="057590"/>
                </a:solidFill>
                <a:latin typeface="Arial Unicode MS" pitchFamily="34" charset="-128"/>
              </a:defRPr>
            </a:lvl7pPr>
            <a:lvl8pPr marL="1371600" algn="ctr" rtl="0" eaLnBrk="1" fontAlgn="base" hangingPunct="1">
              <a:spcBef>
                <a:spcPct val="0"/>
              </a:spcBef>
              <a:spcAft>
                <a:spcPct val="0"/>
              </a:spcAft>
              <a:defRPr sz="3600" b="1">
                <a:solidFill>
                  <a:srgbClr val="057590"/>
                </a:solidFill>
                <a:latin typeface="Arial Unicode MS" pitchFamily="34" charset="-128"/>
              </a:defRPr>
            </a:lvl8pPr>
            <a:lvl9pPr marL="1828800" algn="ctr" rtl="0" eaLnBrk="1" fontAlgn="base" hangingPunct="1">
              <a:spcBef>
                <a:spcPct val="0"/>
              </a:spcBef>
              <a:spcAft>
                <a:spcPct val="0"/>
              </a:spcAft>
              <a:defRPr sz="3600" b="1">
                <a:solidFill>
                  <a:srgbClr val="057590"/>
                </a:solidFill>
                <a:latin typeface="Arial Unicode MS" pitchFamily="34" charset="-128"/>
              </a:defRPr>
            </a:lvl9pPr>
          </a:lstStyle>
          <a:p>
            <a:r>
              <a:rPr lang="en-US" sz="3200" kern="0" dirty="0" smtClean="0">
                <a:solidFill>
                  <a:srgbClr val="FFFFFF"/>
                </a:solidFill>
                <a:cs typeface="Times New Roman" pitchFamily="18" charset="0"/>
              </a:rPr>
              <a:t>Health Insurance Marketplace</a:t>
            </a:r>
            <a:endParaRPr lang="en-US" sz="3200" kern="0" dirty="0">
              <a:solidFill>
                <a:srgbClr val="FFFFFF"/>
              </a:solidFill>
              <a:cs typeface="Times New Roman" pitchFamily="18" charset="0"/>
            </a:endParaRPr>
          </a:p>
        </p:txBody>
      </p:sp>
      <p:pic>
        <p:nvPicPr>
          <p:cNvPr id="7" name="Picture 6"/>
          <p:cNvPicPr/>
          <p:nvPr/>
        </p:nvPicPr>
        <p:blipFill rotWithShape="1">
          <a:blip r:embed="rId3">
            <a:extLst>
              <a:ext uri="{28A0092B-C50C-407E-A947-70E740481C1C}">
                <a14:useLocalDpi xmlns:a14="http://schemas.microsoft.com/office/drawing/2010/main" val="0"/>
              </a:ext>
            </a:extLst>
          </a:blip>
          <a:srcRect l="55128" t="11282" r="3846" b="5641"/>
          <a:stretch/>
        </p:blipFill>
        <p:spPr bwMode="auto">
          <a:xfrm>
            <a:off x="660400" y="1615440"/>
            <a:ext cx="4206240" cy="3129280"/>
          </a:xfrm>
          <a:prstGeom prst="rect">
            <a:avLst/>
          </a:prstGeom>
          <a:noFill/>
          <a:ln>
            <a:no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pic>
        <p:nvPicPr>
          <p:cNvPr id="8" name="Picture 7"/>
          <p:cNvPicPr/>
          <p:nvPr/>
        </p:nvPicPr>
        <p:blipFill rotWithShape="1">
          <a:blip r:embed="rId4"/>
          <a:srcRect l="16133" t="15349" r="66716" b="12093"/>
          <a:stretch/>
        </p:blipFill>
        <p:spPr bwMode="auto">
          <a:xfrm>
            <a:off x="5534660" y="1244600"/>
            <a:ext cx="3103880" cy="404876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6713699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8295" y="-149543"/>
            <a:ext cx="7772400" cy="1470025"/>
          </a:xfrm>
        </p:spPr>
        <p:txBody>
          <a:bodyPr>
            <a:normAutofit/>
          </a:bodyPr>
          <a:lstStyle/>
          <a:p>
            <a:r>
              <a:rPr lang="en-US" sz="3200" b="1" dirty="0" smtClean="0">
                <a:solidFill>
                  <a:schemeClr val="bg1"/>
                </a:solidFill>
                <a:latin typeface="+mn-lt"/>
              </a:rPr>
              <a:t>Nurses are a Trusted Resource</a:t>
            </a:r>
            <a:endParaRPr lang="en-US" sz="3200" b="1" dirty="0">
              <a:solidFill>
                <a:schemeClr val="bg1"/>
              </a:solidFill>
              <a:latin typeface="+mn-lt"/>
            </a:endParaRPr>
          </a:p>
        </p:txBody>
      </p:sp>
      <p:sp>
        <p:nvSpPr>
          <p:cNvPr id="3" name="AutoShape 2" descr="data:image/jpeg;base64,/9j/4AAQSkZJRgABAQAAAQABAAD/2wCEAAkGBwgHBgkIBwgKCgkLDRYPDQwMDRsUFRAWIB0iIiAdHx8kKDQsJCYxJx8fLT0tMTU3Ojo6Iys/RD84QzQ5OjcBCgoKDQwNGg8PGjclHyU3Nzc3Nzc3Nzc3Nzc3Nzc3Nzc3Nzc3Nzc3Nzc3Nzc3Nzc3Nzc3Nzc3Nzc3Nzc3Nzc3N//AABEIAF8AYgMBIgACEQEDEQH/xAAcAAABBQEBAQAAAAAAAAAAAAAFAAEDBAYHAgj/xAA7EAABAwMCAwUGAwUJAAAAAAABAgMEAAUREiEGEzEUIkFRkRUyQmFxgQcjoRZDUrHRJDNicoKSweHw/8QAGQEAAwEBAQAAAAAAAAAAAAAAAAMEAQIF/8QALhEAAQQCAQEGBAcBAAAAAAAAAQACAxESIQQxEzJBUWGBcZGx8BQiUqHB4fEF/9oADAMBAAIRAxEAPwDluKWK9Hugk9AMmr86zz7f2gTI6mywGy50OAvOkjzzg9PI16d0kodilijB4duCZsiE+GGJEdvmOIekIR3NOokEncAdcdKibs0teVKLDbQbQ4XnX0Ib0ryEd4nG+k4+hrLCEMxSxRX9n7oOXqhrSHJfY0lRAw7gHSfqDseh86gatcx6JGloZPIkyBHZXkDW4eg/76bHyNFhCo4pYq01DfemiG2jL6nC2E5HvZxipYdskTGEvtFlDCkLXzXXkoSAlSUkkk7brSPvQSAhUMUsVd9nSexSpqEpXFirCHXkLCk5JwMEdR03HmPMVYZscx2TJjZjtuxk63UvPoRhIGSdzuB40WEIVilirpt0kEjQkkRu17LB/K/iqritQvSRsKenA2FNWLUloCkKSeihitKeK33FOmRBaeb7WiU2FLP5RQdWjON0lWFY+vnWfxtXSnF3N2NHc4PkwFwENAdlOnVnG+rPj9wak5nI7HHXXxJoD3oruGPtL2sTIvzkopW5FYDvZXoyltkjUhzJzg53BUrx3z8q8+123YqYc6FzYqWmUBKHtCgpvWAoHBG4cUCCPpitNwsZi7nxEpEdqJOLIKWdISlte+NjsPPPjnNVeI/2l9krF2ehrilaNSWlIKic7dBnrShzLm7OgOnj571rfzXRh/Jlv5KhH4ulx5zMnszRbbeW4pgk6FpIaCU+Y0clJCuuf1gjcQliLHipgRyww2wlJBIWS04HAoq6bqK/Dos71t705xMi8ITao6VwSlHvoRpz8WT1qgkQH+IL3w/G5aY81oKQEY0ofSnJx6A/6aQz/ohzcsB0vRuh66TDxqNZenRY1u5NR72zc4kVbZbe53Kcf15Vqz10jHpV6JxVNa5Zll6Q4hh1jnB/Q5ha21ZB0kDHLx08TV3hJo2uPdL1IbAXCbLDST4unYj7bD71L2U3HhrhuMteDInOpUvx3UrJql/MaH41oGr9iUoQktu9/YQlPEK+yuxRBbcYeS+Hi4sqdUXeqioYGwDfw/BnbO0Uu8tyJsuW3DU25LjuMvAv6095IGpPdGMY6b9aN3jiWXabi7brIhmJDiq5YQGwSsjqVE/OrPCU72nxLNlMxGIrqoCspb91S9Se9v5/+865dyZGwmYx6qxv6/ZWiJpfgHb+Cz37RzewGCSrsvYOycrX3evv9Ovy6UF01tr2eKRaJHtJ+GqLpHMDamyrGR0wM9cVjcVVxpe1aXa9jf8AASpG4GvrpMOnSlXsCnp64tOAM7gkfLatK0OFzIamsy7jBWjCiwEajkb7L+f19KANMqedbabGVuKCEjzJOBRqa7bbVLcgMWyPODCy09IkrcCnVpOFaNKgEJznGxPQnNKnh7WhZHwXLJcN0Ffa4gt8u6Xl6dzo7E5hLDehGpQAGMnwzQW4RbA1FUq2zJjsgKGEPMhKcZ33+lWWY9uZhSbsqK4+wZPZ4kV5zbVpC1FxScEgAjYYyT9ablxLrb5jjEJqHOht8/TGKuW62CArZRUQoZByDgjO1JZw2RuthIGteGhSY7kOcKcAiEridCeKkz4q3XIKmktOtLyAoYwru+fTf5UDW/Gt97Eq0LWqO06Fs60lJx4pOfuKPPRoiLzEtaOH2n2nW4wU42t4PEuNoUog6tOcqJ93G29VOzxbfbX1ogxrktN0ejJdd5mC2hCCkgIWnqST962LixM7o8K+IQ+d7tnztScV3yDPitRbSlSWnHlSH9SdOVn+fUn7Cqbt2bRYLRHjLUmZCkLeOU7DJJG/j1G1E0WWIua2puF/aX7cJLVrddKQp0rxpySFFJT3wnIUemaD3nCNLT9n9mzEE8xKeYhC0+HcWSQc+IOD5VkXDia1rBdA3/qH8h5cXHxRGZI4cvT/AG6a7LgSV4L7TTetKz5pPhStN0ssK9ynmWHosFyIWE5ytSlEp7x8uhq4xYuFbTEhni66z2Z0tkPpjQ2tXIbV7pX3Vb/L9KII4EsjafbauIm3uGG0Fxx5H99kdEYA6n6Z8MZpf4aLAsLnV0Hl7f2uxNJYcALWSlxOHWoi1QZ05ySB+WhxgJSo/M/TNCCmt8xxjwd2tqA3wYx7PWsIU+5pLoBONXQn5+9ms1xda2LNxRcbbFUVMsOfl6jkhJSFAHzxnH2qmAY/lJPulSG9j9kKCNhSqZKdhTVRSVkvTalNOIcbOFoUFJPkRuKMzWrTc5Ls4XAQFPqLj8dyOtzQs7q0FOyk5zgHTjpQrTS012WWk5Iky/bXYsm1OPvsxDJ58WU43rKVaQkhaU+CgB06EDrvSK4VsgTGocrtkuW3yVOIbUhDTeQVAFWConAHQADPWhuKWmjBGa0auJCq5qZVNmKtL8RmM62lxQ5WG0JKkJzsQpJPzGR40NZubsCyCFAuEhp4T3HVKjrW2FoLaEpORjxSdj0odppaawRgIzKnjJjTn3jdZrzbiwFJfUgvZV/j+Lp4jP0q5dpLJsLVsFwXcXUyOal3QvSwjQUlCSvc5JBIwB3RQzTS0itLNoyWl42ie3YUDiq3p5jHZkR5yE7mM6gY38gQRv8ATzpcOcLxZlhlKfmd2SgLS2h1SUtLTqAUtIICsHBGaC2e7XCxSzJtjwTrGl1ladTbyfJSfH+dE3bxZ5DL5itTbM/JTiQzGSl6O5segJCk9TsNt6g5UEz2YROxN9VVBNG12Txfoq/DtjY/aBfa3Uqt1rUZEt8e6UIOQB/mIAA+ZoPcJrt2usy5PghyU8p0j+HJ2H2GB9qIybwV8PsWaHGEdor5stwKyqSsHu58kgYwPPehqG9IqtjD1KQ54qgvaU7ClUqU7ClTVxaWmlpqfTS003FIyCg00tNT4paaMUZBQaaWn5VdhwpM14Mw47r7p+BtJUf0rZ2b8MrnLw5c3m4TZ+Ed9z06D1pb3sZ3iu2Nc/uhc/00tNdEvH4YXCPqXapLctHg253F/wBD+lYufbplue5U+K7Hc8A4nGfp50MkY/ula9jmdQh+n5U3LB8KsaaWKZil5BV9A8qfTU+mlijFGS8gbClU4TsKVZSMk2mlproVn/DOS6EuXeWlhJ/csjUr7q6D9a3Nn4Ws9o0qiQkF0fvnBrX6np9qXLzImabtEXDlfs6XI7PwZfLrpU1ELLKv3sjuD06n0rc2f8MrdG0uXN9yY4PgHcb/AKn1reAU9QScuR/TS9CPhxs67VaFBiwGQzCjtMNj4W0gCrGKelUqpAATYqKTGYlsqZksodbV1QtIUD61NSoWnaxN4/Da0TcrgFyC55I7yPQ/8EVh7vwFfLblSGBMZHxxzk/7evpmu3UxFUx8uRnjamk4kb/RfNi2lIUUrSUqGxChgim019B3WxWu7IInwmXlY2WU4WPoobisTd/wxScuWeaU+TMgZH2UOnoauj5sTtO0oJeFK3bdrnAGwpVozwRxCklPY0HG2Q8jf9aaqO1i8wpuzl/SV//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 name="AutoShape 4" descr="data:image/jpeg;base64,/9j/4AAQSkZJRgABAQAAAQABAAD/2wCEAAkGBwgHBgkIBwgKCgkLDRYPDQwMDRsUFRAWIB0iIiAdHx8kKDQsJCYxJx8fLT0tMTU3Ojo6Iys/RD84QzQ5OjcBCgoKDQwNGg8PGjclHyU3Nzc3Nzc3Nzc3Nzc3Nzc3Nzc3Nzc3Nzc3Nzc3Nzc3Nzc3Nzc3Nzc3Nzc3Nzc3Nzc3N//AABEIAF8AYgMBIgACEQEDEQH/xAAcAAABBQEBAQAAAAAAAAAAAAAFAAEDBAYHAgj/xAA7EAABAwMCAwUGAwUJAAAAAAABAgMEAAUREiEGEzEUIkFRkRUyQmFxgQcjoRZDUrHRJDNicoKSweHw/8QAGQEAAwEBAQAAAAAAAAAAAAAAAAMEAQIF/8QALhEAAQQCAQEGBAcBAAAAAAAAAQACAxESIQQxEzJBUWGBcZGx8BQiUqHB4fEF/9oADAMBAAIRAxEAPwDluKWK9Hugk9AMmr86zz7f2gTI6mywGy50OAvOkjzzg9PI16d0kodilijB4duCZsiE+GGJEdvmOIekIR3NOokEncAdcdKibs0teVKLDbQbQ4XnX0Ib0ryEd4nG+k4+hrLCEMxSxRX9n7oOXqhrSHJfY0lRAw7gHSfqDseh86gatcx6JGloZPIkyBHZXkDW4eg/76bHyNFhCo4pYq01DfemiG2jL6nC2E5HvZxipYdskTGEvtFlDCkLXzXXkoSAlSUkkk7brSPvQSAhUMUsVd9nSexSpqEpXFirCHXkLCk5JwMEdR03HmPMVYZscx2TJjZjtuxk63UvPoRhIGSdzuB40WEIVilirpt0kEjQkkRu17LB/K/iqritQvSRsKenA2FNWLUloCkKSeihitKeK33FOmRBaeb7WiU2FLP5RQdWjON0lWFY+vnWfxtXSnF3N2NHc4PkwFwENAdlOnVnG+rPj9wak5nI7HHXXxJoD3oruGPtL2sTIvzkopW5FYDvZXoyltkjUhzJzg53BUrx3z8q8+123YqYc6FzYqWmUBKHtCgpvWAoHBG4cUCCPpitNwsZi7nxEpEdqJOLIKWdISlte+NjsPPPjnNVeI/2l9krF2ehrilaNSWlIKic7dBnrShzLm7OgOnj571rfzXRh/Jlv5KhH4ulx5zMnszRbbeW4pgk6FpIaCU+Y0clJCuuf1gjcQliLHipgRyww2wlJBIWS04HAoq6bqK/Dos71t705xMi8ITao6VwSlHvoRpz8WT1qgkQH+IL3w/G5aY81oKQEY0ofSnJx6A/6aQz/ohzcsB0vRuh66TDxqNZenRY1u5NR72zc4kVbZbe53Kcf15Vqz10jHpV6JxVNa5Zll6Q4hh1jnB/Q5ha21ZB0kDHLx08TV3hJo2uPdL1IbAXCbLDST4unYj7bD71L2U3HhrhuMteDInOpUvx3UrJql/MaH41oGr9iUoQktu9/YQlPEK+yuxRBbcYeS+Hi4sqdUXeqioYGwDfw/BnbO0Uu8tyJsuW3DU25LjuMvAv6095IGpPdGMY6b9aN3jiWXabi7brIhmJDiq5YQGwSsjqVE/OrPCU72nxLNlMxGIrqoCspb91S9Se9v5/+865dyZGwmYx6qxv6/ZWiJpfgHb+Cz37RzewGCSrsvYOycrX3evv9Ovy6UF01tr2eKRaJHtJ+GqLpHMDamyrGR0wM9cVjcVVxpe1aXa9jf8AASpG4GvrpMOnSlXsCnp64tOAM7gkfLatK0OFzIamsy7jBWjCiwEajkb7L+f19KANMqedbabGVuKCEjzJOBRqa7bbVLcgMWyPODCy09IkrcCnVpOFaNKgEJznGxPQnNKnh7WhZHwXLJcN0Ffa4gt8u6Xl6dzo7E5hLDehGpQAGMnwzQW4RbA1FUq2zJjsgKGEPMhKcZ33+lWWY9uZhSbsqK4+wZPZ4kV5zbVpC1FxScEgAjYYyT9ablxLrb5jjEJqHOht8/TGKuW62CArZRUQoZByDgjO1JZw2RuthIGteGhSY7kOcKcAiEridCeKkz4q3XIKmktOtLyAoYwru+fTf5UDW/Gt97Eq0LWqO06Fs60lJx4pOfuKPPRoiLzEtaOH2n2nW4wU42t4PEuNoUog6tOcqJ93G29VOzxbfbX1ogxrktN0ejJdd5mC2hCCkgIWnqST962LixM7o8K+IQ+d7tnztScV3yDPitRbSlSWnHlSH9SdOVn+fUn7Cqbt2bRYLRHjLUmZCkLeOU7DJJG/j1G1E0WWIua2puF/aX7cJLVrddKQp0rxpySFFJT3wnIUemaD3nCNLT9n9mzEE8xKeYhC0+HcWSQc+IOD5VkXDia1rBdA3/qH8h5cXHxRGZI4cvT/AG6a7LgSV4L7TTetKz5pPhStN0ssK9ynmWHosFyIWE5ytSlEp7x8uhq4xYuFbTEhni66z2Z0tkPpjQ2tXIbV7pX3Vb/L9KII4EsjafbauIm3uGG0Fxx5H99kdEYA6n6Z8MZpf4aLAsLnV0Hl7f2uxNJYcALWSlxOHWoi1QZ05ySB+WhxgJSo/M/TNCCmt8xxjwd2tqA3wYx7PWsIU+5pLoBONXQn5+9ms1xda2LNxRcbbFUVMsOfl6jkhJSFAHzxnH2qmAY/lJPulSG9j9kKCNhSqZKdhTVRSVkvTalNOIcbOFoUFJPkRuKMzWrTc5Ls4XAQFPqLj8dyOtzQs7q0FOyk5zgHTjpQrTS012WWk5Iky/bXYsm1OPvsxDJ58WU43rKVaQkhaU+CgB06EDrvSK4VsgTGocrtkuW3yVOIbUhDTeQVAFWConAHQADPWhuKWmjBGa0auJCq5qZVNmKtL8RmM62lxQ5WG0JKkJzsQpJPzGR40NZubsCyCFAuEhp4T3HVKjrW2FoLaEpORjxSdj0odppaawRgIzKnjJjTn3jdZrzbiwFJfUgvZV/j+Lp4jP0q5dpLJsLVsFwXcXUyOal3QvSwjQUlCSvc5JBIwB3RQzTS0itLNoyWl42ie3YUDiq3p5jHZkR5yE7mM6gY38gQRv8ATzpcOcLxZlhlKfmd2SgLS2h1SUtLTqAUtIICsHBGaC2e7XCxSzJtjwTrGl1ladTbyfJSfH+dE3bxZ5DL5itTbM/JTiQzGSl6O5segJCk9TsNt6g5UEz2YROxN9VVBNG12Txfoq/DtjY/aBfa3Uqt1rUZEt8e6UIOQB/mIAA+ZoPcJrt2usy5PghyU8p0j+HJ2H2GB9qIybwV8PsWaHGEdor5stwKyqSsHu58kgYwPPehqG9IqtjD1KQ54qgvaU7ClUqU7ClTVxaWmlpqfTS003FIyCg00tNT4paaMUZBQaaWn5VdhwpM14Mw47r7p+BtJUf0rZ2b8MrnLw5c3m4TZ+Ed9z06D1pb3sZ3iu2Nc/uhc/00tNdEvH4YXCPqXapLctHg253F/wBD+lYufbplue5U+K7Hc8A4nGfp50MkY/ula9jmdQh+n5U3LB8KsaaWKZil5BV9A8qfTU+mlijFGS8gbClU4TsKVZSMk2mlproVn/DOS6EuXeWlhJ/csjUr7q6D9a3Nn4Ws9o0qiQkF0fvnBrX6np9qXLzImabtEXDlfs6XI7PwZfLrpU1ELLKv3sjuD06n0rc2f8MrdG0uXN9yY4PgHcb/AKn1reAU9QScuR/TS9CPhxs67VaFBiwGQzCjtMNj4W0gCrGKelUqpAATYqKTGYlsqZksodbV1QtIUD61NSoWnaxN4/Da0TcrgFyC55I7yPQ/8EVh7vwFfLblSGBMZHxxzk/7evpmu3UxFUx8uRnjamk4kb/RfNi2lIUUrSUqGxChgim019B3WxWu7IInwmXlY2WU4WPoobisTd/wxScuWeaU+TMgZH2UOnoauj5sTtO0oJeFK3bdrnAGwpVozwRxCklPY0HG2Q8jf9aaqO1i8wpuzl/SV//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pic>
        <p:nvPicPr>
          <p:cNvPr id="2052" name="Picture 4" descr="http://explorehealthcareers.org/Images/383x280/Photo/Photo/6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3710940"/>
            <a:ext cx="3017520" cy="220602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n.rutgers.edu/academics/masters/images/midwiferybann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9008" y="1576705"/>
            <a:ext cx="561975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melissanelson10.me.holycross.edu/files/2012/02/midwif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775" y="3710940"/>
            <a:ext cx="2504440" cy="2327805"/>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11"/>
          <p:cNvSpPr txBox="1">
            <a:spLocks/>
          </p:cNvSpPr>
          <p:nvPr/>
        </p:nvSpPr>
        <p:spPr bwMode="auto">
          <a:xfrm>
            <a:off x="8305800" y="6400800"/>
            <a:ext cx="838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0" latinLnBrk="0" hangingPunct="0">
              <a:defRPr sz="1800" kern="1200">
                <a:solidFill>
                  <a:schemeClr val="tx1"/>
                </a:solidFill>
                <a:latin typeface="CopprplGoth Bd BT" pitchFamily="34" charset="0"/>
                <a:ea typeface="+mn-ea"/>
                <a:cs typeface="+mn-cs"/>
              </a:defRPr>
            </a:lvl1pPr>
            <a:lvl2pPr marL="742950" indent="-285750" algn="l" defTabSz="457200" rtl="0" eaLnBrk="0" latinLnBrk="0" hangingPunct="0">
              <a:defRPr sz="1800" kern="1200">
                <a:solidFill>
                  <a:schemeClr val="tx1"/>
                </a:solidFill>
                <a:latin typeface="CopprplGoth Bd BT" pitchFamily="34" charset="0"/>
                <a:ea typeface="+mn-ea"/>
                <a:cs typeface="+mn-cs"/>
              </a:defRPr>
            </a:lvl2pPr>
            <a:lvl3pPr marL="1143000" indent="-228600" algn="l" defTabSz="457200" rtl="0" eaLnBrk="0" latinLnBrk="0" hangingPunct="0">
              <a:defRPr sz="1800" kern="1200">
                <a:solidFill>
                  <a:schemeClr val="tx1"/>
                </a:solidFill>
                <a:latin typeface="CopprplGoth Bd BT" pitchFamily="34" charset="0"/>
                <a:ea typeface="+mn-ea"/>
                <a:cs typeface="+mn-cs"/>
              </a:defRPr>
            </a:lvl3pPr>
            <a:lvl4pPr marL="1600200" indent="-228600" algn="l" defTabSz="457200" rtl="0" eaLnBrk="0" latinLnBrk="0" hangingPunct="0">
              <a:defRPr sz="1800" kern="1200">
                <a:solidFill>
                  <a:schemeClr val="tx1"/>
                </a:solidFill>
                <a:latin typeface="CopprplGoth Bd BT" pitchFamily="34" charset="0"/>
                <a:ea typeface="+mn-ea"/>
                <a:cs typeface="+mn-cs"/>
              </a:defRPr>
            </a:lvl4pPr>
            <a:lvl5pPr marL="2057400" indent="-228600" algn="l" defTabSz="457200" rtl="0" eaLnBrk="0" latinLnBrk="0" hangingPunct="0">
              <a:defRPr sz="1800" kern="1200">
                <a:solidFill>
                  <a:schemeClr val="tx1"/>
                </a:solidFill>
                <a:latin typeface="CopprplGoth Bd BT" pitchFamily="34" charset="0"/>
                <a:ea typeface="+mn-ea"/>
                <a:cs typeface="+mn-cs"/>
              </a:defRPr>
            </a:lvl5pPr>
            <a:lvl6pPr marL="2514600" indent="-228600" algn="l" defTabSz="457200" rtl="0" eaLnBrk="0" fontAlgn="base" latinLnBrk="0" hangingPunct="0">
              <a:spcBef>
                <a:spcPct val="0"/>
              </a:spcBef>
              <a:spcAft>
                <a:spcPct val="0"/>
              </a:spcAft>
              <a:defRPr sz="1800" kern="1200">
                <a:solidFill>
                  <a:schemeClr val="tx1"/>
                </a:solidFill>
                <a:latin typeface="CopprplGoth Bd BT" pitchFamily="34" charset="0"/>
                <a:ea typeface="+mn-ea"/>
                <a:cs typeface="+mn-cs"/>
              </a:defRPr>
            </a:lvl6pPr>
            <a:lvl7pPr marL="2971800" indent="-228600" algn="l" defTabSz="457200" rtl="0" eaLnBrk="0" fontAlgn="base" latinLnBrk="0" hangingPunct="0">
              <a:spcBef>
                <a:spcPct val="0"/>
              </a:spcBef>
              <a:spcAft>
                <a:spcPct val="0"/>
              </a:spcAft>
              <a:defRPr sz="1800" kern="1200">
                <a:solidFill>
                  <a:schemeClr val="tx1"/>
                </a:solidFill>
                <a:latin typeface="CopprplGoth Bd BT" pitchFamily="34" charset="0"/>
                <a:ea typeface="+mn-ea"/>
                <a:cs typeface="+mn-cs"/>
              </a:defRPr>
            </a:lvl7pPr>
            <a:lvl8pPr marL="3429000" indent="-228600" algn="l" defTabSz="457200" rtl="0" eaLnBrk="0" fontAlgn="base" latinLnBrk="0" hangingPunct="0">
              <a:spcBef>
                <a:spcPct val="0"/>
              </a:spcBef>
              <a:spcAft>
                <a:spcPct val="0"/>
              </a:spcAft>
              <a:defRPr sz="1800" kern="1200">
                <a:solidFill>
                  <a:schemeClr val="tx1"/>
                </a:solidFill>
                <a:latin typeface="CopprplGoth Bd BT" pitchFamily="34" charset="0"/>
                <a:ea typeface="+mn-ea"/>
                <a:cs typeface="+mn-cs"/>
              </a:defRPr>
            </a:lvl8pPr>
            <a:lvl9pPr marL="3886200" indent="-228600" algn="l" defTabSz="457200" rtl="0" eaLnBrk="0" fontAlgn="base" latinLnBrk="0" hangingPunct="0">
              <a:spcBef>
                <a:spcPct val="0"/>
              </a:spcBef>
              <a:spcAft>
                <a:spcPct val="0"/>
              </a:spcAft>
              <a:defRPr sz="1800" kern="1200">
                <a:solidFill>
                  <a:schemeClr val="tx1"/>
                </a:solidFill>
                <a:latin typeface="CopprplGoth Bd BT" pitchFamily="34" charset="0"/>
                <a:ea typeface="+mn-ea"/>
                <a:cs typeface="+mn-cs"/>
              </a:defRPr>
            </a:lvl9pPr>
          </a:lstStyle>
          <a:p>
            <a:pPr eaLnBrk="1" hangingPunct="1"/>
            <a:fld id="{8747BC60-686F-4B84-BE52-E1E71C942AB4}" type="slidenum">
              <a:rPr lang="en-US" smtClean="0">
                <a:solidFill>
                  <a:srgbClr val="898989"/>
                </a:solidFill>
              </a:rPr>
              <a:pPr eaLnBrk="1" hangingPunct="1"/>
              <a:t>9</a:t>
            </a:fld>
            <a:endParaRPr lang="en-US" dirty="0">
              <a:solidFill>
                <a:srgbClr val="898989"/>
              </a:solidFill>
            </a:endParaRPr>
          </a:p>
        </p:txBody>
      </p:sp>
    </p:spTree>
    <p:extLst>
      <p:ext uri="{BB962C8B-B14F-4D97-AF65-F5344CB8AC3E}">
        <p14:creationId xmlns:p14="http://schemas.microsoft.com/office/powerpoint/2010/main" val="1879662500"/>
      </p:ext>
    </p:extLst>
  </p:cSld>
  <p:clrMapOvr>
    <a:masterClrMapping/>
  </p:clrMapOvr>
</p:sld>
</file>

<file path=ppt/theme/theme1.xml><?xml version="1.0" encoding="utf-8"?>
<a:theme xmlns:a="http://schemas.openxmlformats.org/drawingml/2006/main" name="ACNM BlueSwoosh">
  <a:themeElements>
    <a:clrScheme name="ACNM Blue Standard">
      <a:dk1>
        <a:sysClr val="windowText" lastClr="000000"/>
      </a:dk1>
      <a:lt1>
        <a:sysClr val="window" lastClr="FFFFFF"/>
      </a:lt1>
      <a:dk2>
        <a:srgbClr val="2248B5"/>
      </a:dk2>
      <a:lt2>
        <a:srgbClr val="EEECE1"/>
      </a:lt2>
      <a:accent1>
        <a:srgbClr val="4F81BD"/>
      </a:accent1>
      <a:accent2>
        <a:srgbClr val="74C003"/>
      </a:accent2>
      <a:accent3>
        <a:srgbClr val="BB3A00"/>
      </a:accent3>
      <a:accent4>
        <a:srgbClr val="8064A2"/>
      </a:accent4>
      <a:accent5>
        <a:srgbClr val="4BACC6"/>
      </a:accent5>
      <a:accent6>
        <a:srgbClr val="F79646"/>
      </a:accent6>
      <a:hlink>
        <a:srgbClr val="1662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HRSAWhiteAccessibleVersio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18024</TotalTime>
  <Words>4251</Words>
  <Application>Microsoft Office PowerPoint</Application>
  <PresentationFormat>On-screen Show (4:3)</PresentationFormat>
  <Paragraphs>732</Paragraphs>
  <Slides>54</Slides>
  <Notes>54</Notes>
  <HiddenSlides>0</HiddenSlides>
  <MMClips>0</MMClips>
  <ScaleCrop>false</ScaleCrop>
  <HeadingPairs>
    <vt:vector size="4" baseType="variant">
      <vt:variant>
        <vt:lpstr>Theme</vt:lpstr>
      </vt:variant>
      <vt:variant>
        <vt:i4>2</vt:i4>
      </vt:variant>
      <vt:variant>
        <vt:lpstr>Slide Titles</vt:lpstr>
      </vt:variant>
      <vt:variant>
        <vt:i4>54</vt:i4>
      </vt:variant>
    </vt:vector>
  </HeadingPairs>
  <TitlesOfParts>
    <vt:vector size="56" baseType="lpstr">
      <vt:lpstr>ACNM BlueSwoosh</vt:lpstr>
      <vt:lpstr>HRSAWhiteAccessibleVersion</vt:lpstr>
      <vt:lpstr>Marketplaces and the Affordable Care Act What Midwives and their Patients Need to Know </vt:lpstr>
      <vt:lpstr>Agenda</vt:lpstr>
      <vt:lpstr>Introduction  Ginger Breedlove, PhD, CNM, APRN, FACNM President of ACNM’s Board of Directors</vt:lpstr>
      <vt:lpstr>PowerPoint Presentation</vt:lpstr>
      <vt:lpstr>National Snapshot</vt:lpstr>
      <vt:lpstr>ACA Investments in  HRSA Programs to Support Nurses</vt:lpstr>
      <vt:lpstr>ACA Accomplishments</vt:lpstr>
      <vt:lpstr>PowerPoint Presentation</vt:lpstr>
      <vt:lpstr>Nurses are a Trusted Resource</vt:lpstr>
      <vt:lpstr>Call to Action:  Spread the Word</vt:lpstr>
      <vt:lpstr>Provider Resources </vt:lpstr>
      <vt:lpstr>PowerPoint Presentation</vt:lpstr>
      <vt:lpstr>Overview of Medicaid Expansion and Health Insurance Marketplaces  Jesse Bushman  ACNM Director of Advocacy and Government Affairs</vt:lpstr>
      <vt:lpstr>Integration with “Our Moment of Truth”</vt:lpstr>
      <vt:lpstr>Medicaid Expansion</vt:lpstr>
      <vt:lpstr>Coverage Change Under the ACA</vt:lpstr>
      <vt:lpstr>Current Medicaid Eligibility</vt:lpstr>
      <vt:lpstr>Medicaid Covers Nearly 50% of Births</vt:lpstr>
      <vt:lpstr>Median Medicaid/CHIP Income Thresholds – 2013 vs. ACA Expansion</vt:lpstr>
      <vt:lpstr>Medicaid Expansion and the Supreme Court</vt:lpstr>
      <vt:lpstr>Medicaid Expansion Among the States</vt:lpstr>
      <vt:lpstr>Medicaid Expansion – Key Questions</vt:lpstr>
      <vt:lpstr>Medicaid Expansion – Key Questions</vt:lpstr>
      <vt:lpstr>Medicaid and Birth Center Services</vt:lpstr>
      <vt:lpstr>Status of State Birth Center Regulation</vt:lpstr>
      <vt:lpstr>Health Insurance Marketplaces</vt:lpstr>
      <vt:lpstr>The Marketplace Concept</vt:lpstr>
      <vt:lpstr>Standardized Benefits Essential Health Benefits (EHB)</vt:lpstr>
      <vt:lpstr>Defining the EHB</vt:lpstr>
      <vt:lpstr>Benchmark Insurers</vt:lpstr>
      <vt:lpstr>Maternity Benefits in the Benchmark Plans</vt:lpstr>
      <vt:lpstr>Maternity Benefits in the Benchmark Plans</vt:lpstr>
      <vt:lpstr>“Other” Benefits in the Benchmark Plans</vt:lpstr>
      <vt:lpstr>The EHB Beyond the Marketplace</vt:lpstr>
      <vt:lpstr>EHB: Impact is Well Beyond the Marketplaces</vt:lpstr>
      <vt:lpstr>EHB Decisions May Impact up to 60% of Lives*  in Some States</vt:lpstr>
      <vt:lpstr>Network Adequacy</vt:lpstr>
      <vt:lpstr>Anti-Discrimination</vt:lpstr>
      <vt:lpstr>Standardized Levels of Coverage</vt:lpstr>
      <vt:lpstr>One Stop Shopping</vt:lpstr>
      <vt:lpstr>Plans Available Across 36 States in the Marketplaces*</vt:lpstr>
      <vt:lpstr>Plans Available Across 17 States  in the Marketplaces</vt:lpstr>
      <vt:lpstr>Weighted Average Premiums Across 48 States  in the Marketplaces*</vt:lpstr>
      <vt:lpstr>Tools for Comparison</vt:lpstr>
      <vt:lpstr>The Individual Mandate</vt:lpstr>
      <vt:lpstr>Help for Those Who Need It</vt:lpstr>
      <vt:lpstr>Help for Those Who Need It Premium Subsidies</vt:lpstr>
      <vt:lpstr>PowerPoint Presentation</vt:lpstr>
      <vt:lpstr>Small Business Health Options Program (SHOP)</vt:lpstr>
      <vt:lpstr>Consumer Assistance</vt:lpstr>
      <vt:lpstr>Enrollment</vt:lpstr>
      <vt:lpstr>Status of Health Insurance Marketplaces</vt:lpstr>
      <vt:lpstr>Dollars and Cents (Lots of ‘em!)</vt:lpstr>
      <vt:lpstr>Questions</vt:lpstr>
    </vt:vector>
  </TitlesOfParts>
  <Company>FreshInk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Feldbush</dc:creator>
  <cp:lastModifiedBy>Jesse Bushman</cp:lastModifiedBy>
  <cp:revision>238</cp:revision>
  <dcterms:created xsi:type="dcterms:W3CDTF">2011-05-16T14:59:13Z</dcterms:created>
  <dcterms:modified xsi:type="dcterms:W3CDTF">2013-11-01T16:18:19Z</dcterms:modified>
</cp:coreProperties>
</file>